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56" r:id="rId21"/>
    <p:sldId id="257"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12192000" cy="6858000"/>
  <p:notesSz cx="6858000" cy="9144000"/>
  <p:custDataLst>
    <p:tags r:id="rId6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p:cViewPr varScale="1">
        <p:scale>
          <a:sx n="86" d="100"/>
          <a:sy n="86" d="100"/>
        </p:scale>
        <p:origin x="48" y="4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10/19/2017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transition spd="slow" advClick="0" advTm="20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10/19/2017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transition spd="slow" advClick="0" advTm="20000">
    <p:wipe/>
  </p:transition>
  <p:hf sldNum="0" hdr="0" ftr="0" dt="0"/>
  <p:txStyles>
    <p:titleStyle>
      <a:lvl1pPr algn="l" defTabSz="457200" rtl="0" eaLnBrk="1" latinLnBrk="0" hangingPunct="1">
        <a:spcBef>
          <a:spcPct val="0"/>
        </a:spcBef>
        <a:buNone/>
        <a:defRPr sz="4000" b="1" i="0" u="none"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b="0" i="0" u="none"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600" dirty="0" smtClean="0"/>
              <a:t>“As </a:t>
            </a:r>
            <a:r>
              <a:rPr lang="en-US" sz="3600" dirty="0"/>
              <a:t>an Alliance employee I often need assistance from clerical staff in multiple Region 3 offices with scheduling rooms, getting badge access, etc.  All of the clerical staff are gracious, helpful and timely with their assistance.  Much appreciated</a:t>
            </a:r>
            <a:r>
              <a:rPr lang="en-US" sz="3600" dirty="0" smtClean="0"/>
              <a:t>!”</a:t>
            </a:r>
            <a:endParaRPr lang="en-US" sz="36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976548857"/>
      </p:ext>
    </p:extLst>
  </p:cSld>
  <p:clrMapOvr>
    <a:masterClrMapping/>
  </p:clrMapOvr>
  <p:transition spd="slow" advClick="0" advTm="20000">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000" dirty="0" smtClean="0"/>
              <a:t>“The </a:t>
            </a:r>
            <a:r>
              <a:rPr lang="en-US" sz="3000" dirty="0"/>
              <a:t>Kelso clerical staff is the most amazing group! They are the best in the state!  They keep us well stocked and really they run the office.  Every day they assist us with every child that comes into our office. They provide food, clothes, nurturing and even help us with case planning. They are an exceptional crew. I’m honored to have them on my team</a:t>
            </a:r>
            <a:r>
              <a:rPr lang="en-US" sz="3000" dirty="0" smtClean="0"/>
              <a:t>.”</a:t>
            </a:r>
            <a:endParaRPr lang="en-US" sz="3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31402335"/>
      </p:ext>
    </p:extLst>
  </p:cSld>
  <p:clrMapOvr>
    <a:masterClrMapping/>
  </p:clrMapOvr>
  <p:transition spd="slow" advClick="0" advTm="20000">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03367"/>
            <a:ext cx="10572000" cy="2971051"/>
          </a:xfrm>
        </p:spPr>
        <p:txBody>
          <a:bodyPr/>
          <a:lstStyle/>
          <a:p>
            <a:r>
              <a:rPr lang="en-US" sz="4400" dirty="0" smtClean="0"/>
              <a:t>“Melody </a:t>
            </a:r>
            <a:r>
              <a:rPr lang="en-US" sz="4400" dirty="0"/>
              <a:t>Wilson came on board in the Wenatchee and Omak offices as a clerical supervisor last year and she has brought with her a positive, can-do and collaborative attitude that is refreshing and deeply appreciated</a:t>
            </a:r>
            <a:r>
              <a:rPr lang="en-US" sz="4400" dirty="0" smtClean="0"/>
              <a:t>!”</a:t>
            </a:r>
            <a:endParaRPr lang="en-US" sz="44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435668171"/>
      </p:ext>
    </p:extLst>
  </p:cSld>
  <p:clrMapOvr>
    <a:masterClrMapping/>
  </p:clrMapOvr>
  <p:transition spd="slow" advClick="0" advTm="20000">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dirty="0" smtClean="0"/>
              <a:t>“Trish </a:t>
            </a:r>
            <a:r>
              <a:rPr lang="en-US" dirty="0"/>
              <a:t>Meeker, Lakewood:  Thank you for supporting me and always helping me with everything. You’re my BFF</a:t>
            </a:r>
            <a:r>
              <a:rPr lang="en-US" dirty="0" smtClean="0"/>
              <a:t>.”</a:t>
            </a:r>
            <a:endParaRPr lang="en-US"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980031993"/>
      </p:ext>
    </p:extLst>
  </p:cSld>
  <p:clrMapOvr>
    <a:masterClrMapping/>
  </p:clrMapOvr>
  <p:transition spd="slow" advClick="0" advTm="20000">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699556"/>
            <a:ext cx="10572000" cy="2971051"/>
          </a:xfrm>
        </p:spPr>
        <p:txBody>
          <a:bodyPr/>
          <a:lstStyle/>
          <a:p>
            <a:r>
              <a:rPr lang="en-US" dirty="0" smtClean="0"/>
              <a:t>“Cora </a:t>
            </a:r>
            <a:r>
              <a:rPr lang="en-US" dirty="0"/>
              <a:t>Rose, Tacoma:  Thank you for supporting my staff and ordering supplies for my staff</a:t>
            </a:r>
            <a:r>
              <a:rPr lang="en-US" dirty="0" smtClean="0"/>
              <a:t>.” </a:t>
            </a:r>
            <a:endParaRPr lang="en-US"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202186330"/>
      </p:ext>
    </p:extLst>
  </p:cSld>
  <p:clrMapOvr>
    <a:masterClrMapping/>
  </p:clrMapOvr>
  <p:transition spd="slow" advClick="0" advTm="20000">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dirty="0" smtClean="0"/>
              <a:t>“Shannon </a:t>
            </a:r>
            <a:r>
              <a:rPr lang="en-US" dirty="0"/>
              <a:t>Poole, Puyallup:  Thank you for always ensuring my staff is taken care of in Puyallup</a:t>
            </a:r>
            <a:r>
              <a:rPr lang="en-US" dirty="0" smtClean="0"/>
              <a:t>.”</a:t>
            </a:r>
            <a:endParaRPr lang="en-US"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751591468"/>
      </p:ext>
    </p:extLst>
  </p:cSld>
  <p:clrMapOvr>
    <a:masterClrMapping/>
  </p:clrMapOvr>
  <p:transition spd="slow" advClick="0" advTm="20000">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714" y="1503119"/>
            <a:ext cx="10572000" cy="2971051"/>
          </a:xfrm>
        </p:spPr>
        <p:txBody>
          <a:bodyPr/>
          <a:lstStyle/>
          <a:p>
            <a:r>
              <a:rPr lang="en-US" dirty="0" smtClean="0"/>
              <a:t>“Talia </a:t>
            </a:r>
            <a:r>
              <a:rPr lang="en-US" dirty="0" err="1"/>
              <a:t>Fening</a:t>
            </a:r>
            <a:r>
              <a:rPr lang="en-US" dirty="0"/>
              <a:t>, Bremerton: </a:t>
            </a:r>
            <a:r>
              <a:rPr lang="en-US" dirty="0" smtClean="0"/>
              <a:t>You </a:t>
            </a:r>
            <a:r>
              <a:rPr lang="en-US" dirty="0"/>
              <a:t>go above and beyond for the Bremerton </a:t>
            </a:r>
            <a:r>
              <a:rPr lang="en-US" sz="4800" dirty="0"/>
              <a:t>staff</a:t>
            </a:r>
            <a:r>
              <a:rPr lang="en-US" dirty="0"/>
              <a:t> and you’re a solid ground when things get shaky</a:t>
            </a:r>
            <a:r>
              <a:rPr lang="en-US" dirty="0" smtClean="0"/>
              <a:t>.”</a:t>
            </a:r>
            <a:endParaRPr lang="en-US"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094012048"/>
      </p:ext>
    </p:extLst>
  </p:cSld>
  <p:clrMapOvr>
    <a:masterClrMapping/>
  </p:clrMapOvr>
  <p:transition spd="slow" advClick="0" advTm="20000">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03367"/>
            <a:ext cx="10572000" cy="2971051"/>
          </a:xfrm>
        </p:spPr>
        <p:txBody>
          <a:bodyPr/>
          <a:lstStyle/>
          <a:p>
            <a:r>
              <a:rPr lang="en-US" sz="3200" dirty="0" smtClean="0"/>
              <a:t>“Greg Berry, you </a:t>
            </a:r>
            <a:r>
              <a:rPr lang="en-US" sz="3200" dirty="0"/>
              <a:t>r</a:t>
            </a:r>
            <a:r>
              <a:rPr lang="en-US" sz="3200" dirty="0" smtClean="0"/>
              <a:t>ock</a:t>
            </a:r>
            <a:r>
              <a:rPr lang="en-US" sz="3200" dirty="0"/>
              <a:t>! You go over and beyond to help the staff. You do things that are outside of the scope of your job and so willingly, keeping safety in mind. You grow leaders on your team and are always willing to share your knowledge to help someone grow. MLK office feels supported and rocks because of your team who are always willing to assist</a:t>
            </a:r>
            <a:r>
              <a:rPr lang="en-US" sz="3200" dirty="0" smtClean="0"/>
              <a:t>.” </a:t>
            </a:r>
            <a:endParaRPr lang="en-US" sz="32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516790947"/>
      </p:ext>
    </p:extLst>
  </p:cSld>
  <p:clrMapOvr>
    <a:masterClrMapping/>
  </p:clrMapOvr>
  <p:transition spd="slow" advClick="0" advTm="20000">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600" dirty="0" smtClean="0"/>
              <a:t>“Melody</a:t>
            </a:r>
            <a:r>
              <a:rPr lang="en-US" sz="3600" dirty="0"/>
              <a:t>, Beverly and Sam in the Wenatchee office! You are such a great support to us and all the staff.  We couldn’t do our job without you.  Thank you for all you do for us and for being you</a:t>
            </a:r>
            <a:r>
              <a:rPr lang="en-US" sz="3600" dirty="0" smtClean="0"/>
              <a:t>.”</a:t>
            </a:r>
            <a:r>
              <a:rPr lang="en-US" sz="3600" dirty="0"/>
              <a:t/>
            </a:r>
            <a:br>
              <a:rPr lang="en-US" sz="3600" dirty="0"/>
            </a:br>
            <a:r>
              <a:rPr lang="en-US" sz="3600" dirty="0"/>
              <a:t>From Tina M</a:t>
            </a:r>
            <a:r>
              <a:rPr lang="en-US" dirty="0">
                <a:sym typeface="Wingdings" panose="05000000000000000000" pitchFamily="2" charset="2"/>
              </a:rPr>
              <a:t></a:t>
            </a:r>
            <a:endParaRPr lang="en-US" sz="36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4097002973"/>
      </p:ext>
    </p:extLst>
  </p:cSld>
  <p:clrMapOvr>
    <a:masterClrMapping/>
  </p:clrMapOvr>
  <p:transition spd="slow" advClick="0" advTm="20000">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777142"/>
            <a:ext cx="10572000" cy="2971051"/>
          </a:xfrm>
        </p:spPr>
        <p:txBody>
          <a:bodyPr/>
          <a:lstStyle/>
          <a:p>
            <a:r>
              <a:rPr lang="en-US" sz="3600" dirty="0" smtClean="0"/>
              <a:t>“I’d </a:t>
            </a:r>
            <a:r>
              <a:rPr lang="en-US" sz="3600" dirty="0"/>
              <a:t>like to say “thank you” to Diana Harder, Yolanda Singleton and </a:t>
            </a:r>
            <a:r>
              <a:rPr lang="en-US" sz="3600" dirty="0" err="1"/>
              <a:t>Demetric</a:t>
            </a:r>
            <a:r>
              <a:rPr lang="en-US" sz="3600" dirty="0"/>
              <a:t> Williams for all they do.  Without them I wouldn’t be able to do my job effectively, they are invaluable resources to CA and I appreciate all they do</a:t>
            </a:r>
            <a:r>
              <a:rPr lang="en-US" sz="3600" dirty="0" smtClean="0"/>
              <a:t>.” </a:t>
            </a:r>
            <a:endParaRPr lang="en-US" sz="36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596868184"/>
      </p:ext>
    </p:extLst>
  </p:cSld>
  <p:clrMapOvr>
    <a:masterClrMapping/>
  </p:clrMapOvr>
  <p:transition spd="slow" advClick="0" advTm="20000">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4800" dirty="0" smtClean="0"/>
              <a:t>“Shout </a:t>
            </a:r>
            <a:r>
              <a:rPr lang="en-US" sz="4800" dirty="0"/>
              <a:t>out to Carmen, </a:t>
            </a:r>
            <a:r>
              <a:rPr lang="en-US" sz="4800" dirty="0" smtClean="0"/>
              <a:t>Sara, </a:t>
            </a:r>
            <a:r>
              <a:rPr lang="en-US" sz="4800" dirty="0"/>
              <a:t>and Melody for their on-going support.  You make us feel special each and every day in Omak</a:t>
            </a:r>
            <a:r>
              <a:rPr lang="en-US" sz="4800" dirty="0" smtClean="0"/>
              <a:t>.” </a:t>
            </a:r>
            <a:endParaRPr lang="en-US" sz="48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342230853"/>
      </p:ext>
    </p:extLst>
  </p:cSld>
  <p:clrMapOvr>
    <a:masterClrMapping/>
  </p:clrMapOvr>
  <p:transition spd="slow" advClick="0" advTm="2000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200" dirty="0" smtClean="0"/>
              <a:t>“Michelle </a:t>
            </a:r>
            <a:r>
              <a:rPr lang="en-US" sz="3200" dirty="0"/>
              <a:t>Do of the Long Beach office is the </a:t>
            </a:r>
            <a:r>
              <a:rPr lang="en-US" sz="3200" dirty="0" smtClean="0"/>
              <a:t>glue </a:t>
            </a:r>
            <a:r>
              <a:rPr lang="en-US" sz="3200" dirty="0"/>
              <a:t>that holds us together! Mrs. Do helps myself and the crew with reminders for Court Reports/Discovery, automatically sends out Law Enforcement referrals for new intakes, works well with all of our clients, while relaying concerns to myself and social workers!  Mrs. Do ROCKS</a:t>
            </a:r>
            <a:r>
              <a:rPr lang="en-US" sz="3200" dirty="0" smtClean="0"/>
              <a:t>!!!!”</a:t>
            </a:r>
            <a:endParaRPr lang="en-US" sz="32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171634702"/>
      </p:ext>
    </p:extLst>
  </p:cSld>
  <p:clrMapOvr>
    <a:masterClrMapping/>
  </p:clrMapOvr>
  <p:transition spd="slow" advClick="0" advTm="20000">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92777"/>
            <a:ext cx="10572000" cy="2971051"/>
          </a:xfrm>
        </p:spPr>
        <p:txBody>
          <a:bodyPr/>
          <a:lstStyle/>
          <a:p>
            <a:r>
              <a:rPr lang="en-US" sz="4000" dirty="0" smtClean="0"/>
              <a:t>“Thank </a:t>
            </a:r>
            <a:r>
              <a:rPr lang="en-US" sz="4000" dirty="0"/>
              <a:t>you to Region 3 admin support staff, </a:t>
            </a:r>
            <a:r>
              <a:rPr lang="en-US" sz="4000" dirty="0" err="1"/>
              <a:t>Dorene</a:t>
            </a:r>
            <a:r>
              <a:rPr lang="en-US" sz="4000" dirty="0"/>
              <a:t> Hurd, Kim Taylor and Jackie </a:t>
            </a:r>
            <a:r>
              <a:rPr lang="en-US" sz="4000" dirty="0" err="1"/>
              <a:t>Bekken</a:t>
            </a:r>
            <a:r>
              <a:rPr lang="en-US" sz="4000" dirty="0"/>
              <a:t>. Their behind the scenes support enables the regional offices to run smoothly and effectively. You are appreciated</a:t>
            </a:r>
            <a:r>
              <a:rPr lang="en-US" sz="4000" dirty="0" smtClean="0"/>
              <a:t>!”</a:t>
            </a:r>
            <a:endParaRPr lang="en-US" sz="40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183240519"/>
      </p:ext>
    </p:extLst>
  </p:cSld>
  <p:clrMapOvr>
    <a:masterClrMapping/>
  </p:clrMapOvr>
  <p:transition spd="slow" advClick="0" advTm="20000">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353490"/>
            <a:ext cx="10572000" cy="2971051"/>
          </a:xfrm>
        </p:spPr>
        <p:txBody>
          <a:bodyPr/>
          <a:lstStyle/>
          <a:p>
            <a:r>
              <a:rPr lang="en-US" sz="3200" dirty="0" smtClean="0"/>
              <a:t>“Shelton </a:t>
            </a:r>
            <a:r>
              <a:rPr lang="en-US" sz="3200" dirty="0"/>
              <a:t>clerical staff are the heart of our office.  There are so many examples it is hard to choose: support to leadership as well as staff. Insuring we can function in our daily work. Also, provide backpacks for all the children we serve as well as fulfilling Christmas wishes and insuring no child is left out. Preparing legally free cases for transfer and entering legal information</a:t>
            </a:r>
            <a:r>
              <a:rPr lang="en-US" sz="3200" dirty="0" smtClean="0"/>
              <a:t>.” </a:t>
            </a:r>
            <a:endParaRPr lang="en-US" sz="32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100705917"/>
      </p:ext>
    </p:extLst>
  </p:cSld>
  <p:clrMapOvr>
    <a:masterClrMapping/>
  </p:clrMapOvr>
  <p:transition spd="slow" advClick="0" advTm="20000">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364574"/>
            <a:ext cx="10572000" cy="2971051"/>
          </a:xfrm>
        </p:spPr>
        <p:txBody>
          <a:bodyPr/>
          <a:lstStyle/>
          <a:p>
            <a:r>
              <a:rPr lang="en-US" sz="3600" dirty="0" smtClean="0"/>
              <a:t>“Bellingham </a:t>
            </a:r>
            <a:r>
              <a:rPr lang="en-US" sz="3600" dirty="0"/>
              <a:t>clerical staff is the best!  They are so supportive, creative and kind. They do so much to help make the staffs jobs easier.  They have a smile for everyone including our difficult clients and families.  They are a true team and support each other as well.  We couldn’t do what we do without them</a:t>
            </a:r>
            <a:r>
              <a:rPr lang="en-US" sz="3600" dirty="0" smtClean="0"/>
              <a:t>.” </a:t>
            </a:r>
            <a:endParaRPr lang="en-US" sz="36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904017511"/>
      </p:ext>
    </p:extLst>
  </p:cSld>
  <p:clrMapOvr>
    <a:masterClrMapping/>
  </p:clrMapOvr>
  <p:transition spd="slow" advClick="0" advTm="20000">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600" dirty="0" smtClean="0"/>
              <a:t>“Bellingham </a:t>
            </a:r>
            <a:r>
              <a:rPr lang="en-US" sz="3600" dirty="0"/>
              <a:t>clerical staff are awesome!  They are positive, upbeat and always willing to take on something new to help the work get done! They understand their role in the important work of our office and we couldn’t do it without them</a:t>
            </a:r>
            <a:r>
              <a:rPr lang="en-US" sz="3600" dirty="0" smtClean="0"/>
              <a:t>!”</a:t>
            </a:r>
            <a:endParaRPr lang="en-US" sz="36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852575403"/>
      </p:ext>
    </p:extLst>
  </p:cSld>
  <p:clrMapOvr>
    <a:masterClrMapping/>
  </p:clrMapOvr>
  <p:transition spd="slow" advClick="0" advTm="20000">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2800" dirty="0" smtClean="0"/>
              <a:t>“Denise </a:t>
            </a:r>
            <a:r>
              <a:rPr lang="en-US" sz="2800" dirty="0"/>
              <a:t>Paul - Denise works so hard to help anyone and everyone that asks.  She has a large span of area/offices that she covers and never gets things mixed up.  She comes to work with a smile on her face and never complains.  She works efficiently and does not leave things undone.  She has a lot going on outside of her job and she does not let this impact her work.  Region 2 adoptions would be lost without you</a:t>
            </a:r>
            <a:r>
              <a:rPr lang="en-US" sz="2800" dirty="0" smtClean="0"/>
              <a:t>!”</a:t>
            </a:r>
            <a:endParaRPr lang="en-US" sz="28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093583857"/>
      </p:ext>
    </p:extLst>
  </p:cSld>
  <p:clrMapOvr>
    <a:masterClrMapping/>
  </p:clrMapOvr>
  <p:transition spd="slow" advClick="0" advTm="20000">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893519"/>
            <a:ext cx="10572000" cy="2971051"/>
          </a:xfrm>
        </p:spPr>
        <p:txBody>
          <a:bodyPr/>
          <a:lstStyle/>
          <a:p>
            <a:r>
              <a:rPr lang="en-US" sz="3600" dirty="0" smtClean="0"/>
              <a:t>“Debbie </a:t>
            </a:r>
            <a:r>
              <a:rPr lang="en-US" sz="3600" dirty="0" err="1" smtClean="0"/>
              <a:t>Seholm</a:t>
            </a:r>
            <a:r>
              <a:rPr lang="en-US" sz="3600" dirty="0" smtClean="0"/>
              <a:t> greets </a:t>
            </a:r>
            <a:r>
              <a:rPr lang="en-US" sz="3600" dirty="0"/>
              <a:t>everyone with a smile </a:t>
            </a:r>
            <a:r>
              <a:rPr lang="en-US" sz="3600" dirty="0" smtClean="0"/>
              <a:t>in </a:t>
            </a:r>
            <a:r>
              <a:rPr lang="en-US" sz="3600" dirty="0"/>
              <a:t>the same respectful </a:t>
            </a:r>
            <a:r>
              <a:rPr lang="en-US" sz="3600" dirty="0" smtClean="0"/>
              <a:t>way, </a:t>
            </a:r>
            <a:r>
              <a:rPr lang="en-US" sz="3600" dirty="0"/>
              <a:t>no matter who you are.  She seeks to find answers and if she can’t find them she re-directs people to someone who can help</a:t>
            </a:r>
            <a:r>
              <a:rPr lang="en-US" sz="3600" dirty="0" smtClean="0"/>
              <a:t>.”  </a:t>
            </a:r>
            <a:endParaRPr lang="en-US" sz="36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441153402"/>
      </p:ext>
    </p:extLst>
  </p:cSld>
  <p:clrMapOvr>
    <a:masterClrMapping/>
  </p:clrMapOvr>
  <p:transition spd="slow" advClick="0" advTm="20000">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4800" dirty="0" smtClean="0"/>
              <a:t>“Robin </a:t>
            </a:r>
            <a:r>
              <a:rPr lang="en-US" sz="4800" dirty="0" err="1"/>
              <a:t>LaCount</a:t>
            </a:r>
            <a:r>
              <a:rPr lang="en-US" sz="4800" dirty="0"/>
              <a:t> </a:t>
            </a:r>
            <a:r>
              <a:rPr lang="en-US" sz="4800" dirty="0" smtClean="0"/>
              <a:t>is </a:t>
            </a:r>
            <a:r>
              <a:rPr lang="en-US" sz="4800" dirty="0"/>
              <a:t>efficient and does her job well. She does things timely and correct the first time. Her smile and cheery voice are contagious</a:t>
            </a:r>
            <a:r>
              <a:rPr lang="en-US" sz="4800" dirty="0" smtClean="0"/>
              <a:t>.” </a:t>
            </a:r>
            <a:endParaRPr lang="en-US" sz="48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706876131"/>
      </p:ext>
    </p:extLst>
  </p:cSld>
  <p:clrMapOvr>
    <a:masterClrMapping/>
  </p:clrMapOvr>
  <p:transition spd="slow" advClick="0" advTm="20000">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865810"/>
            <a:ext cx="10572000" cy="2971051"/>
          </a:xfrm>
        </p:spPr>
        <p:txBody>
          <a:bodyPr/>
          <a:lstStyle/>
          <a:p>
            <a:r>
              <a:rPr lang="en-US" sz="3600" dirty="0" smtClean="0"/>
              <a:t>“Denise </a:t>
            </a:r>
            <a:r>
              <a:rPr lang="en-US" sz="3600" dirty="0"/>
              <a:t>Paul </a:t>
            </a:r>
            <a:r>
              <a:rPr lang="en-US" sz="3600" dirty="0" smtClean="0"/>
              <a:t>loves </a:t>
            </a:r>
            <a:r>
              <a:rPr lang="en-US" sz="3600" dirty="0"/>
              <a:t>her job and </a:t>
            </a:r>
            <a:r>
              <a:rPr lang="en-US" sz="3600" dirty="0" smtClean="0"/>
              <a:t>it </a:t>
            </a:r>
            <a:r>
              <a:rPr lang="en-US" sz="3600" dirty="0"/>
              <a:t>shows. Every day she comes in with a positive attitude and a smile. She is always working hard to try to help everyone possible.  She is a shiny light at the office</a:t>
            </a:r>
            <a:r>
              <a:rPr lang="en-US" sz="3600" dirty="0" smtClean="0"/>
              <a:t>.” </a:t>
            </a:r>
            <a:endParaRPr lang="en-US" sz="36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894781790"/>
      </p:ext>
    </p:extLst>
  </p:cSld>
  <p:clrMapOvr>
    <a:masterClrMapping/>
  </p:clrMapOvr>
  <p:transition spd="slow" advClick="0" advTm="20000">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dirty="0" smtClean="0"/>
              <a:t>“Jane </a:t>
            </a:r>
            <a:r>
              <a:rPr lang="en-US" dirty="0"/>
              <a:t>Sayer </a:t>
            </a:r>
            <a:r>
              <a:rPr lang="en-US" dirty="0" smtClean="0"/>
              <a:t>is </a:t>
            </a:r>
            <a:r>
              <a:rPr lang="en-US" dirty="0"/>
              <a:t>so smart! I think she knows everything.  She is very organized and super helpful</a:t>
            </a:r>
            <a:r>
              <a:rPr lang="en-US" dirty="0" smtClean="0"/>
              <a:t>.”</a:t>
            </a:r>
            <a:endParaRPr lang="en-US" sz="36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4020921299"/>
      </p:ext>
    </p:extLst>
  </p:cSld>
  <p:clrMapOvr>
    <a:masterClrMapping/>
  </p:clrMapOvr>
  <p:transition spd="slow" advClick="0" advTm="20000">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dirty="0" smtClean="0"/>
              <a:t>“Linda </a:t>
            </a:r>
            <a:r>
              <a:rPr lang="en-US" dirty="0"/>
              <a:t>Masters </a:t>
            </a:r>
            <a:r>
              <a:rPr lang="en-US" dirty="0" smtClean="0"/>
              <a:t>is </a:t>
            </a:r>
            <a:r>
              <a:rPr lang="en-US" dirty="0"/>
              <a:t>very sweet and helpful. A </a:t>
            </a:r>
            <a:r>
              <a:rPr lang="en-US" dirty="0" smtClean="0"/>
              <a:t>go-to </a:t>
            </a:r>
            <a:r>
              <a:rPr lang="en-US" dirty="0"/>
              <a:t>for a kind smile and probably a compliment too</a:t>
            </a:r>
            <a:r>
              <a:rPr lang="en-US" dirty="0" smtClean="0"/>
              <a:t>!”</a:t>
            </a:r>
            <a:endParaRPr lang="en-US"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481685540"/>
      </p:ext>
    </p:extLst>
  </p:cSld>
  <p:clrMapOvr>
    <a:masterClrMapping/>
  </p:clrMapOvr>
  <p:transition spd="slow" advClick="0" advTm="20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14451"/>
            <a:ext cx="10572000" cy="2971051"/>
          </a:xfrm>
        </p:spPr>
        <p:txBody>
          <a:bodyPr/>
          <a:lstStyle/>
          <a:p>
            <a:r>
              <a:rPr lang="en-US" sz="2800" dirty="0" smtClean="0"/>
              <a:t>“I’ve </a:t>
            </a:r>
            <a:r>
              <a:rPr lang="en-US" sz="2800" dirty="0"/>
              <a:t>always said as a worker you need to keep two groups of people happy, foster parents and clerical. Clerical staff are crucial to the work we do. They are at the front desk when our angry clients come in. They make sure placement and legal is updated so our caregivers are happy (get paid). They make sure I have the pens and pencils I need to do my job and the list goes on! They are daily lifesavers and I couldn’t be the supervisor I am without their support. KELSO ROCKS</a:t>
            </a:r>
            <a:r>
              <a:rPr lang="en-US" sz="2800" dirty="0" smtClean="0"/>
              <a:t>!”</a:t>
            </a:r>
            <a:endParaRPr lang="en-US" sz="28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998728389"/>
      </p:ext>
    </p:extLst>
  </p:cSld>
  <p:clrMapOvr>
    <a:masterClrMapping/>
  </p:clrMapOvr>
  <p:transition spd="slow" advClick="0" advTm="20000">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200" dirty="0" smtClean="0"/>
              <a:t>“Denise </a:t>
            </a:r>
            <a:r>
              <a:rPr lang="en-US" sz="3200" dirty="0"/>
              <a:t>Paul, Region 2 </a:t>
            </a:r>
            <a:r>
              <a:rPr lang="en-US" sz="3200" dirty="0" smtClean="0"/>
              <a:t>Adoptions: Denise </a:t>
            </a:r>
            <a:r>
              <a:rPr lang="en-US" sz="3200" dirty="0"/>
              <a:t>is very good at her job! I feel like Denise’s coordination and distribution of paperwork is a well-oiled machine.  She is so responsive and makes me feel like I’m the only one she’s helping! She is very quick at processing travel when we have to move kids quickly. It really ceases stress during the process</a:t>
            </a:r>
            <a:r>
              <a:rPr lang="en-US" sz="3200" dirty="0" smtClean="0"/>
              <a:t>.” </a:t>
            </a:r>
            <a:endParaRPr lang="en-US" sz="32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4019955195"/>
      </p:ext>
    </p:extLst>
  </p:cSld>
  <p:clrMapOvr>
    <a:masterClrMapping/>
  </p:clrMapOvr>
  <p:transition spd="slow" advClick="0" advTm="20000">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200" dirty="0" smtClean="0"/>
              <a:t>“Our </a:t>
            </a:r>
            <a:r>
              <a:rPr lang="en-US" sz="3200" dirty="0"/>
              <a:t>clerical is amazing in streamlining and keeping social workers organized. </a:t>
            </a:r>
            <a:r>
              <a:rPr lang="en-US" sz="3200" dirty="0" smtClean="0"/>
              <a:t>They </a:t>
            </a:r>
            <a:r>
              <a:rPr lang="en-US" sz="3200" dirty="0"/>
              <a:t>support the discovery process in an office which takes tremendous stress off line staff. </a:t>
            </a:r>
            <a:r>
              <a:rPr lang="en-US" sz="3200" dirty="0" smtClean="0"/>
              <a:t>Our </a:t>
            </a:r>
            <a:r>
              <a:rPr lang="en-US" sz="3200" dirty="0"/>
              <a:t>clerical staff manage day to day office life with grace and dignity and I am proud that they are the initial face of our office. </a:t>
            </a:r>
            <a:r>
              <a:rPr lang="en-US" sz="3200" dirty="0" smtClean="0"/>
              <a:t>Thank </a:t>
            </a:r>
            <a:r>
              <a:rPr lang="en-US" sz="3200" dirty="0"/>
              <a:t>you for all you do</a:t>
            </a:r>
            <a:r>
              <a:rPr lang="en-US" sz="3200" dirty="0" smtClean="0"/>
              <a:t>!”</a:t>
            </a:r>
            <a:endParaRPr lang="en-US" sz="32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27713058"/>
      </p:ext>
    </p:extLst>
  </p:cSld>
  <p:clrMapOvr>
    <a:masterClrMapping/>
  </p:clrMapOvr>
  <p:transition spd="slow" advClick="0" advTm="20000">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4000" dirty="0" smtClean="0"/>
              <a:t>“Cannot </a:t>
            </a:r>
            <a:r>
              <a:rPr lang="en-US" sz="4000" dirty="0"/>
              <a:t>say enough about Region 1 South clerical and the great support they give to each CFWS unit. A special thanks for Renee Thomas and all she does for our unit.  You are the best</a:t>
            </a:r>
            <a:r>
              <a:rPr lang="en-US" sz="4000" dirty="0" smtClean="0"/>
              <a:t>!”</a:t>
            </a:r>
            <a:endParaRPr lang="en-US" sz="40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988234612"/>
      </p:ext>
    </p:extLst>
  </p:cSld>
  <p:clrMapOvr>
    <a:masterClrMapping/>
  </p:clrMapOvr>
  <p:transition spd="slow" advClick="0" advTm="20000">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4000" dirty="0" smtClean="0"/>
              <a:t>“Ellensburg </a:t>
            </a:r>
            <a:r>
              <a:rPr lang="en-US" sz="4000" dirty="0"/>
              <a:t>has one clerical, Maria.  She is very kind and helpful.  Maria works hard to try and assist staff with anything they need. I appreciate Maria’s dedication to the office and staff</a:t>
            </a:r>
            <a:r>
              <a:rPr lang="en-US" sz="4000" dirty="0" smtClean="0"/>
              <a:t>.” </a:t>
            </a:r>
            <a:endParaRPr lang="en-US" sz="40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776900571"/>
      </p:ext>
    </p:extLst>
  </p:cSld>
  <p:clrMapOvr>
    <a:masterClrMapping/>
  </p:clrMapOvr>
  <p:transition spd="slow" advClick="0" advTm="20000">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4400" dirty="0" smtClean="0"/>
              <a:t>“I </a:t>
            </a:r>
            <a:r>
              <a:rPr lang="en-US" sz="4400" dirty="0"/>
              <a:t>appreciate all that clerical do!  Setting up interviews, assisting with gathering references and just providing information and or finding the information I need</a:t>
            </a:r>
            <a:r>
              <a:rPr lang="en-US" sz="4400" dirty="0" smtClean="0"/>
              <a:t>.” </a:t>
            </a:r>
            <a:endParaRPr lang="en-US" sz="44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656943479"/>
      </p:ext>
    </p:extLst>
  </p:cSld>
  <p:clrMapOvr>
    <a:masterClrMapping/>
  </p:clrMapOvr>
  <p:transition spd="slow" advClick="0" advTm="20000">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392283"/>
            <a:ext cx="10572000" cy="2971051"/>
          </a:xfrm>
        </p:spPr>
        <p:txBody>
          <a:bodyPr/>
          <a:lstStyle/>
          <a:p>
            <a:r>
              <a:rPr lang="en-US" sz="3600" dirty="0" smtClean="0"/>
              <a:t>“We </a:t>
            </a:r>
            <a:r>
              <a:rPr lang="en-US" sz="3600" dirty="0"/>
              <a:t>could not do this work without you! Clerical is our frontline with clients coming into the office, and they always have the backs of the social workers, especially with the escalated and angry clients.  I can’t say enough about how important and how difficult your job is. </a:t>
            </a:r>
            <a:r>
              <a:rPr lang="en-US" sz="3600" dirty="0" smtClean="0"/>
              <a:t>Thank </a:t>
            </a:r>
            <a:r>
              <a:rPr lang="en-US" sz="3600" dirty="0"/>
              <a:t>you</a:t>
            </a:r>
            <a:r>
              <a:rPr lang="en-US" sz="3600" dirty="0" smtClean="0"/>
              <a:t>!”</a:t>
            </a:r>
            <a:endParaRPr lang="en-US" sz="36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562862992"/>
      </p:ext>
    </p:extLst>
  </p:cSld>
  <p:clrMapOvr>
    <a:masterClrMapping/>
  </p:clrMapOvr>
  <p:transition spd="slow" advClick="0" advTm="20000">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331323"/>
            <a:ext cx="10572000" cy="2971051"/>
          </a:xfrm>
        </p:spPr>
        <p:txBody>
          <a:bodyPr/>
          <a:lstStyle/>
          <a:p>
            <a:r>
              <a:rPr lang="en-US" sz="4000" dirty="0" smtClean="0"/>
              <a:t>“Stephanie </a:t>
            </a:r>
            <a:r>
              <a:rPr lang="en-US" sz="4000" dirty="0"/>
              <a:t>Burk, </a:t>
            </a:r>
            <a:r>
              <a:rPr lang="en-US" sz="4000" dirty="0" smtClean="0"/>
              <a:t>Vancouver: </a:t>
            </a:r>
            <a:r>
              <a:rPr lang="en-US" sz="4000" dirty="0"/>
              <a:t>Thank you for always ensuring the file location tab is correct when creating new volumes! You make my day every time I get an email from you! Thank you, thank you and thank you</a:t>
            </a:r>
            <a:r>
              <a:rPr lang="en-US" sz="4000" dirty="0" smtClean="0"/>
              <a:t>!”</a:t>
            </a:r>
            <a:endParaRPr lang="en-US" sz="40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679561133"/>
      </p:ext>
    </p:extLst>
  </p:cSld>
  <p:clrMapOvr>
    <a:masterClrMapping/>
  </p:clrMapOvr>
  <p:transition spd="slow" advClick="0" advTm="20000">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03367"/>
            <a:ext cx="10572000" cy="2971051"/>
          </a:xfrm>
        </p:spPr>
        <p:txBody>
          <a:bodyPr/>
          <a:lstStyle/>
          <a:p>
            <a:r>
              <a:rPr lang="en-US" sz="4800" dirty="0" smtClean="0"/>
              <a:t>“I </a:t>
            </a:r>
            <a:r>
              <a:rPr lang="en-US" sz="4800" dirty="0"/>
              <a:t>want to recognize the Vancouver office clerical staff. </a:t>
            </a:r>
            <a:r>
              <a:rPr lang="en-US" sz="4800" dirty="0" smtClean="0"/>
              <a:t>They </a:t>
            </a:r>
            <a:r>
              <a:rPr lang="en-US" sz="4800" dirty="0"/>
              <a:t>are the most dedicated and supportive clerical team in the state!!  You rock</a:t>
            </a:r>
            <a:r>
              <a:rPr lang="en-US" sz="4800" dirty="0" smtClean="0"/>
              <a:t>!!”</a:t>
            </a:r>
            <a:endParaRPr lang="en-US" sz="48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482457374"/>
      </p:ext>
    </p:extLst>
  </p:cSld>
  <p:clrMapOvr>
    <a:masterClrMapping/>
  </p:clrMapOvr>
  <p:transition spd="slow" advClick="0" advTm="20000">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600" dirty="0"/>
              <a:t> </a:t>
            </a:r>
            <a:br>
              <a:rPr lang="en-US" sz="3600" dirty="0"/>
            </a:br>
            <a:r>
              <a:rPr lang="en-US" sz="3600" dirty="0" smtClean="0"/>
              <a:t>“I </a:t>
            </a:r>
            <a:r>
              <a:rPr lang="en-US" sz="3600" dirty="0"/>
              <a:t>want to show my gratitude to Vancouver clerical staff member Sherry Caldwell.  She has always supported me and has gone out or her way to ensure our clients are served by providing staff the needed support to get the job done.  Thank </a:t>
            </a:r>
            <a:r>
              <a:rPr lang="en-US" sz="3600" dirty="0" smtClean="0"/>
              <a:t>you, Sherry.”</a:t>
            </a:r>
            <a:endParaRPr lang="en-US" sz="36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838983380"/>
      </p:ext>
    </p:extLst>
  </p:cSld>
  <p:clrMapOvr>
    <a:masterClrMapping/>
  </p:clrMapOvr>
  <p:transition spd="slow" advClick="0" advTm="20000">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200" dirty="0" smtClean="0"/>
              <a:t>“I </a:t>
            </a:r>
            <a:r>
              <a:rPr lang="en-US" sz="3200" dirty="0"/>
              <a:t>can’t say enough about Alisa Mason of the Vancouver office! Alisa always goes above and beyond.  She helps when it’s not her responsibility, fixes everything asked and is always supportive.  I know all our clerical staff are overworked and appreciated Alisa’s willingness to help out.  She is truly invaluable</a:t>
            </a:r>
            <a:r>
              <a:rPr lang="en-US" sz="3200" dirty="0" smtClean="0"/>
              <a:t>!!”</a:t>
            </a:r>
            <a:endParaRPr lang="en-US" sz="32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936047544"/>
      </p:ext>
    </p:extLst>
  </p:cSld>
  <p:clrMapOvr>
    <a:masterClrMapping/>
  </p:clrMapOvr>
  <p:transition spd="slow" advClick="0" advTm="2000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4000" dirty="0" smtClean="0"/>
              <a:t>“Cristel </a:t>
            </a:r>
            <a:r>
              <a:rPr lang="en-US" sz="4000" dirty="0"/>
              <a:t>Andring of Aberdeen works exceptionally hard to keep everyone organized. </a:t>
            </a:r>
            <a:r>
              <a:rPr lang="en-US" sz="4000" dirty="0" smtClean="0"/>
              <a:t>Cristel </a:t>
            </a:r>
            <a:r>
              <a:rPr lang="en-US" sz="4000" dirty="0"/>
              <a:t>prides herself on serving the staff in the office.  She has a keen eye for details and a high standard for herself and staff</a:t>
            </a:r>
            <a:r>
              <a:rPr lang="en-US" sz="4000" dirty="0" smtClean="0"/>
              <a:t>.”</a:t>
            </a:r>
            <a:endParaRPr lang="en-US" sz="4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82972894"/>
      </p:ext>
    </p:extLst>
  </p:cSld>
  <p:clrMapOvr>
    <a:masterClrMapping/>
  </p:clrMapOvr>
  <p:transition spd="slow" advClick="0" advTm="20000">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231571"/>
            <a:ext cx="10572000" cy="2971051"/>
          </a:xfrm>
        </p:spPr>
        <p:txBody>
          <a:bodyPr/>
          <a:lstStyle/>
          <a:p>
            <a:r>
              <a:rPr lang="en-US" sz="4000" dirty="0" smtClean="0"/>
              <a:t>“Thank </a:t>
            </a:r>
            <a:r>
              <a:rPr lang="en-US" sz="4000" dirty="0"/>
              <a:t>you to all the Vancouver staff.  With all the work demands, increased work responsibilities and changes, you guys have been amazing. </a:t>
            </a:r>
            <a:r>
              <a:rPr lang="en-US" sz="4000" dirty="0" smtClean="0"/>
              <a:t>You </a:t>
            </a:r>
            <a:r>
              <a:rPr lang="en-US" sz="4000" dirty="0"/>
              <a:t>are the backbone to this office and are appreciated</a:t>
            </a:r>
            <a:r>
              <a:rPr lang="en-US" sz="4000" dirty="0" smtClean="0"/>
              <a:t>!”</a:t>
            </a:r>
            <a:endParaRPr lang="en-US" sz="4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665280739"/>
      </p:ext>
    </p:extLst>
  </p:cSld>
  <p:clrMapOvr>
    <a:masterClrMapping/>
  </p:clrMapOvr>
  <p:transition spd="slow" advClick="0" advTm="20000">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2800" dirty="0" smtClean="0"/>
              <a:t>“Trish </a:t>
            </a:r>
            <a:r>
              <a:rPr lang="en-US" sz="2800" dirty="0"/>
              <a:t>Meeker wears many hats in our office. Our office relies heavily on the support and knowledge Trish provides. </a:t>
            </a:r>
            <a:r>
              <a:rPr lang="en-US" sz="2800" dirty="0" smtClean="0"/>
              <a:t>Trish </a:t>
            </a:r>
            <a:r>
              <a:rPr lang="en-US" sz="2800" dirty="0"/>
              <a:t>is that morale booster that truly does it to make people smile. Trish walks around our office with a cart, plays ice cream truck music passing out popsicles.  </a:t>
            </a:r>
            <a:r>
              <a:rPr lang="en-US" sz="2800" dirty="0" smtClean="0"/>
              <a:t>Trish </a:t>
            </a:r>
            <a:r>
              <a:rPr lang="en-US" sz="2800" dirty="0"/>
              <a:t>encourages office participation in all activities. </a:t>
            </a:r>
            <a:r>
              <a:rPr lang="en-US" sz="2800" dirty="0" smtClean="0"/>
              <a:t>She </a:t>
            </a:r>
            <a:r>
              <a:rPr lang="en-US" sz="2800" dirty="0"/>
              <a:t>supports not only workers, but also children and the community. </a:t>
            </a:r>
            <a:r>
              <a:rPr lang="en-US" sz="2800" dirty="0" smtClean="0"/>
              <a:t>There </a:t>
            </a:r>
            <a:r>
              <a:rPr lang="en-US" sz="2800" dirty="0"/>
              <a:t>is no one that can compare to our amazing Trish</a:t>
            </a:r>
            <a:r>
              <a:rPr lang="en-US" sz="2800" dirty="0" smtClean="0"/>
              <a:t>!”</a:t>
            </a:r>
            <a:endParaRPr lang="en-US" sz="28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931414915"/>
      </p:ext>
    </p:extLst>
  </p:cSld>
  <p:clrMapOvr>
    <a:masterClrMapping/>
  </p:clrMapOvr>
  <p:transition spd="slow" advClick="0" advTm="20000">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960021"/>
            <a:ext cx="10572000" cy="2971051"/>
          </a:xfrm>
        </p:spPr>
        <p:txBody>
          <a:bodyPr/>
          <a:lstStyle/>
          <a:p>
            <a:r>
              <a:rPr lang="en-US" sz="3400" dirty="0" smtClean="0"/>
              <a:t>“The </a:t>
            </a:r>
            <a:r>
              <a:rPr lang="en-US" sz="3400" dirty="0"/>
              <a:t>clerical staff are really the give that holds us together. </a:t>
            </a:r>
            <a:r>
              <a:rPr lang="en-US" sz="3400" dirty="0" smtClean="0"/>
              <a:t>They </a:t>
            </a:r>
            <a:r>
              <a:rPr lang="en-US" sz="3400" dirty="0"/>
              <a:t>make the office function like a well-oiled machine and we’d truly be lost without them.  Huge thanks to our clerical staff and all they do.  The clerical staff in my office work extra hard day-in and day-out to make my job easier</a:t>
            </a:r>
            <a:r>
              <a:rPr lang="en-US" sz="3400" dirty="0" smtClean="0"/>
              <a:t>.” </a:t>
            </a:r>
            <a:endParaRPr lang="en-US" sz="34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137738308"/>
      </p:ext>
    </p:extLst>
  </p:cSld>
  <p:clrMapOvr>
    <a:masterClrMapping/>
  </p:clrMapOvr>
  <p:transition spd="slow" advClick="0" advTm="20000">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214944"/>
            <a:ext cx="10572000" cy="2971051"/>
          </a:xfrm>
        </p:spPr>
        <p:txBody>
          <a:bodyPr/>
          <a:lstStyle/>
          <a:p>
            <a:r>
              <a:rPr lang="en-US" sz="4800" dirty="0" smtClean="0"/>
              <a:t>“We </a:t>
            </a:r>
            <a:r>
              <a:rPr lang="en-US" sz="4800" dirty="0"/>
              <a:t>love our Kelso clerical staff!  Thank you Kari, Kathy, </a:t>
            </a:r>
            <a:r>
              <a:rPr lang="en-US" sz="4800" dirty="0" smtClean="0"/>
              <a:t>Joan, </a:t>
            </a:r>
            <a:r>
              <a:rPr lang="en-US" sz="4800" dirty="0"/>
              <a:t>and Natasha for all that you do for us day-in and day-out.  Please don’t ever leave </a:t>
            </a:r>
            <a:r>
              <a:rPr lang="en-US" sz="4800" dirty="0" smtClean="0"/>
              <a:t>us </a:t>
            </a:r>
            <a:r>
              <a:rPr lang="en-US" sz="4800" dirty="0" smtClean="0">
                <a:sym typeface="Wingdings" panose="05000000000000000000" pitchFamily="2" charset="2"/>
              </a:rPr>
              <a:t></a:t>
            </a:r>
            <a:r>
              <a:rPr lang="en-US" sz="4800" dirty="0" smtClean="0"/>
              <a:t> </a:t>
            </a:r>
            <a:r>
              <a:rPr lang="en-US" sz="4800" dirty="0"/>
              <a:t>You are amazing</a:t>
            </a:r>
            <a:r>
              <a:rPr lang="en-US" sz="4800" dirty="0" smtClean="0"/>
              <a:t>.”</a:t>
            </a:r>
            <a:endParaRPr lang="en-US" sz="48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631390829"/>
      </p:ext>
    </p:extLst>
  </p:cSld>
  <p:clrMapOvr>
    <a:masterClrMapping/>
  </p:clrMapOvr>
  <p:transition spd="slow" advClick="0" advTm="20000">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200" dirty="0" smtClean="0"/>
              <a:t>“Dear </a:t>
            </a:r>
            <a:r>
              <a:rPr lang="en-US" sz="3200" dirty="0"/>
              <a:t>Lynnwood clerical, thank you so much for all that you do each day! Carla and </a:t>
            </a:r>
            <a:r>
              <a:rPr lang="en-US" sz="3200" dirty="0" err="1"/>
              <a:t>Maryna</a:t>
            </a:r>
            <a:r>
              <a:rPr lang="en-US" sz="3200" dirty="0"/>
              <a:t> are so accommodating of urgent requests for support.  Without them, all of or work would stall.  I appreciate Clint’s organization and willingness to communicate openly.  Thanks again for everything you do to keep the office running </a:t>
            </a:r>
            <a:r>
              <a:rPr lang="en-US" sz="3200" dirty="0" smtClean="0"/>
              <a:t>smoothly. </a:t>
            </a:r>
            <a:r>
              <a:rPr lang="en-US" sz="3200" dirty="0" smtClean="0">
                <a:sym typeface="Wingdings" panose="05000000000000000000" pitchFamily="2" charset="2"/>
              </a:rPr>
              <a:t>”</a:t>
            </a:r>
            <a:endParaRPr lang="en-US" sz="32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350333555"/>
      </p:ext>
    </p:extLst>
  </p:cSld>
  <p:clrMapOvr>
    <a:masterClrMapping/>
  </p:clrMapOvr>
  <p:transition spd="slow" advClick="0" advTm="20000">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259280"/>
            <a:ext cx="10572000" cy="2971051"/>
          </a:xfrm>
        </p:spPr>
        <p:txBody>
          <a:bodyPr/>
          <a:lstStyle/>
          <a:p>
            <a:r>
              <a:rPr lang="en-US" sz="4400" dirty="0" smtClean="0"/>
              <a:t>“Hailey </a:t>
            </a:r>
            <a:r>
              <a:rPr lang="en-US" sz="4400" dirty="0"/>
              <a:t>McDowell, Barb </a:t>
            </a:r>
            <a:r>
              <a:rPr lang="en-US" sz="4400" dirty="0" err="1" smtClean="0"/>
              <a:t>Kilcup</a:t>
            </a:r>
            <a:r>
              <a:rPr lang="en-US" sz="4400" dirty="0" smtClean="0"/>
              <a:t>, </a:t>
            </a:r>
            <a:r>
              <a:rPr lang="en-US" sz="4400" dirty="0"/>
              <a:t>and </a:t>
            </a:r>
            <a:r>
              <a:rPr lang="en-US" sz="4400" dirty="0" err="1"/>
              <a:t>Renae</a:t>
            </a:r>
            <a:r>
              <a:rPr lang="en-US" sz="4400" dirty="0"/>
              <a:t> Blain are amazing!  They always go above and beyond to support the office.  I could not do my job without their support</a:t>
            </a:r>
            <a:r>
              <a:rPr lang="en-US" sz="4400" dirty="0" smtClean="0"/>
              <a:t>!”</a:t>
            </a:r>
            <a:endParaRPr lang="en-US" sz="44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4215502467"/>
      </p:ext>
    </p:extLst>
  </p:cSld>
  <p:clrMapOvr>
    <a:masterClrMapping/>
  </p:clrMapOvr>
  <p:transition spd="slow" advClick="0" advTm="20000">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519745"/>
            <a:ext cx="10572000" cy="2971051"/>
          </a:xfrm>
        </p:spPr>
        <p:txBody>
          <a:bodyPr/>
          <a:lstStyle/>
          <a:p>
            <a:r>
              <a:rPr lang="en-US" sz="4000" dirty="0" smtClean="0"/>
              <a:t>“Cristel </a:t>
            </a:r>
            <a:r>
              <a:rPr lang="en-US" sz="4000" dirty="0"/>
              <a:t>Andring is simply amazing. </a:t>
            </a:r>
            <a:r>
              <a:rPr lang="en-US" sz="4000" dirty="0" smtClean="0"/>
              <a:t>As </a:t>
            </a:r>
            <a:r>
              <a:rPr lang="en-US" sz="4000" dirty="0"/>
              <a:t>a new supervisor in the office, I have come to her many times for advice and guidance. </a:t>
            </a:r>
            <a:r>
              <a:rPr lang="en-US" sz="4000" dirty="0" smtClean="0"/>
              <a:t>She </a:t>
            </a:r>
            <a:r>
              <a:rPr lang="en-US" sz="4000" dirty="0"/>
              <a:t>is always willing to help me navigate these new waters as a supervisor. </a:t>
            </a:r>
            <a:r>
              <a:rPr lang="en-US" sz="4000" dirty="0" smtClean="0"/>
              <a:t>I </a:t>
            </a:r>
            <a:r>
              <a:rPr lang="en-US" sz="4000" dirty="0"/>
              <a:t>appreciate all she has done for me</a:t>
            </a:r>
            <a:r>
              <a:rPr lang="en-US" sz="4000" dirty="0" smtClean="0"/>
              <a:t>!”</a:t>
            </a:r>
            <a:endParaRPr lang="en-US" sz="4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078375925"/>
      </p:ext>
    </p:extLst>
  </p:cSld>
  <p:clrMapOvr>
    <a:masterClrMapping/>
  </p:clrMapOvr>
  <p:transition spd="slow" advClick="0" advTm="20000">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9878" y="965563"/>
            <a:ext cx="10572000" cy="2971051"/>
          </a:xfrm>
        </p:spPr>
        <p:txBody>
          <a:bodyPr/>
          <a:lstStyle/>
          <a:p>
            <a:r>
              <a:rPr lang="en-US" sz="5000" dirty="0" smtClean="0"/>
              <a:t>“Our </a:t>
            </a:r>
            <a:r>
              <a:rPr lang="en-US" sz="5000" dirty="0"/>
              <a:t>clerical staff have contributed to office morale with Seahawks Fridays, potlucks and holiday decorations</a:t>
            </a:r>
            <a:r>
              <a:rPr lang="en-US" sz="5000" dirty="0" smtClean="0"/>
              <a:t>!”</a:t>
            </a:r>
            <a:endParaRPr lang="en-US" sz="5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659011090"/>
      </p:ext>
    </p:extLst>
  </p:cSld>
  <p:clrMapOvr>
    <a:masterClrMapping/>
  </p:clrMapOvr>
  <p:transition spd="slow" advClick="0" advTm="20000">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8794" y="743890"/>
            <a:ext cx="10572000" cy="2971051"/>
          </a:xfrm>
        </p:spPr>
        <p:txBody>
          <a:bodyPr/>
          <a:lstStyle/>
          <a:p>
            <a:r>
              <a:rPr lang="en-US" dirty="0" smtClean="0"/>
              <a:t>“Thank </a:t>
            </a:r>
            <a:r>
              <a:rPr lang="en-US" dirty="0"/>
              <a:t>you clerical for being responsive to helping new staff and office layout</a:t>
            </a:r>
            <a:r>
              <a:rPr lang="en-US" dirty="0" smtClean="0"/>
              <a:t>!”</a:t>
            </a:r>
            <a:endParaRPr lang="en-US"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017597533"/>
      </p:ext>
    </p:extLst>
  </p:cSld>
  <p:clrMapOvr>
    <a:masterClrMapping/>
  </p:clrMapOvr>
  <p:transition spd="slow" advClick="0" advTm="20000">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314698"/>
            <a:ext cx="10572000" cy="2971051"/>
          </a:xfrm>
        </p:spPr>
        <p:txBody>
          <a:bodyPr/>
          <a:lstStyle/>
          <a:p>
            <a:r>
              <a:rPr lang="en-US" sz="4000" dirty="0" smtClean="0"/>
              <a:t>“Vanessa </a:t>
            </a:r>
            <a:r>
              <a:rPr lang="en-US" sz="4000" dirty="0"/>
              <a:t>Trujillo is always focused, incredibly organized and on task throughout the day.  She never hesitates to help out when needed, especially with computer issues for us computer challenged individuals</a:t>
            </a:r>
            <a:r>
              <a:rPr lang="en-US" sz="4000" dirty="0" smtClean="0"/>
              <a:t>.”</a:t>
            </a:r>
            <a:endParaRPr lang="en-US" sz="4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123527311"/>
      </p:ext>
    </p:extLst>
  </p:cSld>
  <p:clrMapOvr>
    <a:masterClrMapping/>
  </p:clrMapOvr>
  <p:transition spd="slow" advClick="0" advTm="20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4000" dirty="0" smtClean="0"/>
              <a:t>“Without </a:t>
            </a:r>
            <a:r>
              <a:rPr lang="en-US" sz="4000" dirty="0"/>
              <a:t>our clerical staff our office would be inoperable. </a:t>
            </a:r>
            <a:r>
              <a:rPr lang="en-US" sz="4000" dirty="0" smtClean="0"/>
              <a:t>They </a:t>
            </a:r>
            <a:r>
              <a:rPr lang="en-US" sz="4000" dirty="0"/>
              <a:t>are the backbone of our operations and are valued and important to our team! To call them just clerical staff does not do justice to all the work they actually perform</a:t>
            </a:r>
            <a:r>
              <a:rPr lang="en-US" sz="4000" dirty="0" smtClean="0"/>
              <a:t>.”</a:t>
            </a:r>
            <a:endParaRPr lang="en-US" sz="4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27607707"/>
      </p:ext>
    </p:extLst>
  </p:cSld>
  <p:clrMapOvr>
    <a:masterClrMapping/>
  </p:clrMapOvr>
  <p:transition spd="slow" advClick="0" advTm="20000">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200" dirty="0" smtClean="0"/>
              <a:t>“Vanessa </a:t>
            </a:r>
            <a:r>
              <a:rPr lang="en-US" sz="3200" dirty="0"/>
              <a:t>Trujillo is always willing to help us figure out how to do things on the computer like creating short cuts for the logs on our desktops.  There is a wrong way and a right way, she always shows us the right way!  She exercises great patience in fielding phone calls for us when we are away and does a great job dividing them up between us</a:t>
            </a:r>
            <a:r>
              <a:rPr lang="en-US" sz="3200" dirty="0" smtClean="0"/>
              <a:t>!”</a:t>
            </a:r>
            <a:endParaRPr lang="en-US" sz="32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450084900"/>
      </p:ext>
    </p:extLst>
  </p:cSld>
  <p:clrMapOvr>
    <a:masterClrMapping/>
  </p:clrMapOvr>
  <p:transition spd="slow" advClick="0" advTm="20000">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200" dirty="0" smtClean="0"/>
              <a:t>“Andrea </a:t>
            </a:r>
            <a:r>
              <a:rPr lang="en-US" sz="3200" dirty="0"/>
              <a:t>Reynolds is awesome at paying attention to detail. </a:t>
            </a:r>
            <a:r>
              <a:rPr lang="en-US" sz="3200" dirty="0" smtClean="0"/>
              <a:t>She </a:t>
            </a:r>
            <a:r>
              <a:rPr lang="en-US" sz="3200" dirty="0"/>
              <a:t>has an eye for catching things before mass printing and mailing!  She also does a great job holding Starbucks accountable when they don’t get her coffee right…. which is important because if she didn’t have coffee she couldn’t be alert to spot the typos</a:t>
            </a:r>
            <a:r>
              <a:rPr lang="en-US" sz="3200" dirty="0" smtClean="0"/>
              <a:t>!”</a:t>
            </a:r>
            <a:endParaRPr lang="en-US" sz="32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605399727"/>
      </p:ext>
    </p:extLst>
  </p:cSld>
  <p:clrMapOvr>
    <a:masterClrMapping/>
  </p:clrMapOvr>
  <p:transition spd="slow" advClick="0" advTm="20000">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320239"/>
            <a:ext cx="10572000" cy="2971051"/>
          </a:xfrm>
        </p:spPr>
        <p:txBody>
          <a:bodyPr/>
          <a:lstStyle/>
          <a:p>
            <a:r>
              <a:rPr lang="en-US" sz="4000" dirty="0" smtClean="0"/>
              <a:t>“Eliza </a:t>
            </a:r>
            <a:r>
              <a:rPr lang="en-US" sz="4000" dirty="0" err="1"/>
              <a:t>VanPelt</a:t>
            </a:r>
            <a:r>
              <a:rPr lang="en-US" sz="4000" dirty="0"/>
              <a:t> has a great attitude and willingness to learn.  In her short time here she takes on tedious tasks with enthusiasm and is great at talking with us if unsure about something to make sure she does it right the first time</a:t>
            </a:r>
            <a:r>
              <a:rPr lang="en-US" sz="4000" dirty="0" smtClean="0"/>
              <a:t>.” </a:t>
            </a:r>
            <a:endParaRPr lang="en-US" sz="4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411528537"/>
      </p:ext>
    </p:extLst>
  </p:cSld>
  <p:clrMapOvr>
    <a:masterClrMapping/>
  </p:clrMapOvr>
  <p:transition spd="slow" advClick="0" advTm="20000">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4400" dirty="0" smtClean="0"/>
              <a:t>“Vanessa </a:t>
            </a:r>
            <a:r>
              <a:rPr lang="en-US" sz="4400" dirty="0"/>
              <a:t>Trujillo always willing to help, answer questions, provide feedback and knows the job inside and out (as she basically developed our current clerical system</a:t>
            </a:r>
            <a:r>
              <a:rPr lang="en-US" sz="4400" dirty="0" smtClean="0"/>
              <a:t>).”</a:t>
            </a:r>
            <a:endParaRPr lang="en-US" sz="44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978098193"/>
      </p:ext>
    </p:extLst>
  </p:cSld>
  <p:clrMapOvr>
    <a:masterClrMapping/>
  </p:clrMapOvr>
  <p:transition spd="slow" advClick="0" advTm="20000">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3129" y="511135"/>
            <a:ext cx="10572000" cy="2971051"/>
          </a:xfrm>
        </p:spPr>
        <p:txBody>
          <a:bodyPr/>
          <a:lstStyle/>
          <a:p>
            <a:r>
              <a:rPr lang="en-US" sz="4800" dirty="0" smtClean="0"/>
              <a:t>“Andrea </a:t>
            </a:r>
            <a:r>
              <a:rPr lang="en-US" sz="4800" dirty="0"/>
              <a:t>Reynolds always has a smile, provides great feedback and is very efficient</a:t>
            </a:r>
            <a:r>
              <a:rPr lang="en-US" sz="4800" dirty="0" smtClean="0"/>
              <a:t>.” </a:t>
            </a:r>
            <a:endParaRPr lang="en-US" sz="48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796596312"/>
      </p:ext>
    </p:extLst>
  </p:cSld>
  <p:clrMapOvr>
    <a:masterClrMapping/>
  </p:clrMapOvr>
  <p:transition spd="slow" advClick="0" advTm="20000">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dirty="0" smtClean="0"/>
              <a:t>“Eliza </a:t>
            </a:r>
            <a:r>
              <a:rPr lang="en-US" dirty="0"/>
              <a:t>has a great sense of humor, new to the team but jumped right in and feels like she’s been here forever</a:t>
            </a:r>
            <a:r>
              <a:rPr lang="en-US" dirty="0" smtClean="0"/>
              <a:t>.” </a:t>
            </a:r>
            <a:endParaRPr lang="en-US"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846367526"/>
      </p:ext>
    </p:extLst>
  </p:cSld>
  <p:clrMapOvr>
    <a:masterClrMapping/>
  </p:clrMapOvr>
  <p:transition spd="slow" advClick="0" advTm="20000">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494509"/>
            <a:ext cx="10833359" cy="2971051"/>
          </a:xfrm>
        </p:spPr>
        <p:txBody>
          <a:bodyPr/>
          <a:lstStyle/>
          <a:p>
            <a:r>
              <a:rPr lang="en-US" sz="4800" dirty="0" smtClean="0"/>
              <a:t>“Sonya </a:t>
            </a:r>
            <a:r>
              <a:rPr lang="en-US" sz="4800" dirty="0"/>
              <a:t>Soto, thank you for being you! </a:t>
            </a:r>
            <a:r>
              <a:rPr lang="en-US" sz="4800" dirty="0" smtClean="0"/>
              <a:t>Love </a:t>
            </a:r>
            <a:r>
              <a:rPr lang="en-US" sz="4800" dirty="0"/>
              <a:t>you long time</a:t>
            </a:r>
            <a:r>
              <a:rPr lang="en-US" sz="4800" dirty="0" smtClean="0"/>
              <a:t>!”  </a:t>
            </a:r>
            <a:endParaRPr lang="en-US" sz="48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675928599"/>
      </p:ext>
    </p:extLst>
  </p:cSld>
  <p:clrMapOvr>
    <a:masterClrMapping/>
  </p:clrMapOvr>
  <p:transition spd="slow" advClick="0" advTm="20000">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2000" dirty="0" smtClean="0"/>
              <a:t>“Michelle </a:t>
            </a:r>
            <a:r>
              <a:rPr lang="en-US" sz="2000" dirty="0"/>
              <a:t>Christiansen, Administrative Assistant 4 - Michelle Christiansen makes possible my ability to do my job effectively. Working with her is a delight and I am very grateful for her professionalism, discretion, trustworthiness, and thoughtful assistance. Michelle reliably handles a high volume of work coming at her from a variety of sources. She has sought and suggested ways to make our division more effective. She has created structure around office functions to achieve operational efficiencies. She is consistently courteous and seeks to deliver the highest quality customer service. She is a great listener and always strives to help her colleagues, CA staff, stakeholders, DSHS partners, and anyone she encounters. A clue about Michelle’s genuine warmth and positivity is provided by the number of people who drop by her desk frequently for a chat. Thank you so </a:t>
            </a:r>
            <a:r>
              <a:rPr lang="en-US" sz="2000" dirty="0" smtClean="0"/>
              <a:t>much, </a:t>
            </a:r>
            <a:r>
              <a:rPr lang="en-US" sz="2000" dirty="0"/>
              <a:t>Michelle</a:t>
            </a:r>
            <a:r>
              <a:rPr lang="en-US" sz="2000" dirty="0" smtClean="0"/>
              <a:t>!”</a:t>
            </a:r>
            <a:endParaRPr lang="en-US" sz="2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667465019"/>
      </p:ext>
    </p:extLst>
  </p:cSld>
  <p:clrMapOvr>
    <a:masterClrMapping/>
  </p:clrMapOvr>
  <p:transition spd="slow" advClick="0" advTm="20000">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2400" dirty="0" smtClean="0"/>
              <a:t>“Eliza </a:t>
            </a:r>
            <a:r>
              <a:rPr lang="en-US" sz="2400" dirty="0"/>
              <a:t>is extremely reliable, she comes to work on time ready to work with a great attitude and always manages her time wisely; she prioritizes her job functions and responsibilities to meet our workload demands and does so easily. </a:t>
            </a:r>
            <a:r>
              <a:rPr lang="en-US" sz="2400" dirty="0" smtClean="0"/>
              <a:t>Eliza </a:t>
            </a:r>
            <a:r>
              <a:rPr lang="en-US" sz="2400" dirty="0"/>
              <a:t>has singlehandedly developed and implemented a system which was much needed to meet policy demands. </a:t>
            </a:r>
            <a:r>
              <a:rPr lang="en-US" sz="2400" dirty="0" smtClean="0"/>
              <a:t>This </a:t>
            </a:r>
            <a:r>
              <a:rPr lang="en-US" sz="2400" dirty="0"/>
              <a:t>new system of Eliza’s works amazingly well and as a result we are better serving the needs of social workers on the line and she removed a work load issue for </a:t>
            </a:r>
            <a:r>
              <a:rPr lang="en-US" sz="2400" dirty="0" smtClean="0"/>
              <a:t>us search </a:t>
            </a:r>
            <a:r>
              <a:rPr lang="en-US" sz="2400" dirty="0"/>
              <a:t>specialists. </a:t>
            </a:r>
            <a:r>
              <a:rPr lang="en-US" sz="2400" dirty="0" smtClean="0"/>
              <a:t>Eliza </a:t>
            </a:r>
            <a:r>
              <a:rPr lang="en-US" sz="2400" dirty="0"/>
              <a:t>is funny, a great team player and the newest amazing player of our team</a:t>
            </a:r>
            <a:r>
              <a:rPr lang="en-US" sz="2400" dirty="0" smtClean="0"/>
              <a:t>!”</a:t>
            </a:r>
            <a:endParaRPr lang="en-US" sz="24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410328592"/>
      </p:ext>
    </p:extLst>
  </p:cSld>
  <p:clrMapOvr>
    <a:masterClrMapping/>
  </p:clrMapOvr>
  <p:transition spd="slow" advClick="0" advTm="20000">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2800" dirty="0" smtClean="0"/>
              <a:t>“Andrea </a:t>
            </a:r>
            <a:r>
              <a:rPr lang="en-US" sz="2800" dirty="0"/>
              <a:t>is consistently hardworking, diligent, honest and reliable in everything that she does. During times of increased workload this year and reduced staff availability, Andrea rose to the occasion, voluntarily working overtime and taking on a leadership role amongst her peers.  Andrea is flexible, accommodating, always has a smile on her face and never fails to have a can do/will do attitude. She is a phenomenal worker and we are truly lucky to have her</a:t>
            </a:r>
            <a:r>
              <a:rPr lang="en-US" sz="2800" dirty="0" smtClean="0"/>
              <a:t>.” </a:t>
            </a:r>
            <a:endParaRPr lang="en-US" sz="2800" dirty="0">
              <a:effectLst/>
            </a:endParaRPr>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766610488"/>
      </p:ext>
    </p:extLst>
  </p:cSld>
  <p:clrMapOvr>
    <a:masterClrMapping/>
  </p:clrMapOvr>
  <p:transition spd="slow" advClick="0" advTm="20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0" y="1115192"/>
            <a:ext cx="10888777" cy="2971051"/>
          </a:xfrm>
        </p:spPr>
        <p:txBody>
          <a:bodyPr/>
          <a:lstStyle/>
          <a:p>
            <a:r>
              <a:rPr lang="en-US" sz="3000" dirty="0" smtClean="0"/>
              <a:t>“Clerical </a:t>
            </a:r>
            <a:r>
              <a:rPr lang="en-US" sz="3000" dirty="0"/>
              <a:t>staff are the backbone of the office.  Nothing would work without our clerical taking care of us, and I’m sure things are falling apart at the VERY MOMENT their conference is going on.  Clerical please come back now, because we’re breaking everything and can’t find something we really need right this second.  Thank you clerical!  We could not help families without you</a:t>
            </a:r>
            <a:r>
              <a:rPr lang="en-US" sz="3000" dirty="0" smtClean="0"/>
              <a:t>!”</a:t>
            </a:r>
            <a:endParaRPr lang="en-US" sz="30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880635571"/>
      </p:ext>
    </p:extLst>
  </p:cSld>
  <p:clrMapOvr>
    <a:masterClrMapping/>
  </p:clrMapOvr>
  <p:transition spd="slow" advClick="0" advTm="20000">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353491"/>
            <a:ext cx="10572000" cy="2971051"/>
          </a:xfrm>
        </p:spPr>
        <p:txBody>
          <a:bodyPr/>
          <a:lstStyle/>
          <a:p>
            <a:r>
              <a:rPr lang="en-US" sz="2800" dirty="0" smtClean="0"/>
              <a:t>“Vanessa </a:t>
            </a:r>
            <a:r>
              <a:rPr lang="en-US" sz="2800" dirty="0"/>
              <a:t>is a hard worker, driven, production focused and someone who prides herself on quality work. </a:t>
            </a:r>
            <a:r>
              <a:rPr lang="en-US" sz="2800" dirty="0" smtClean="0"/>
              <a:t>Vanessa </a:t>
            </a:r>
            <a:r>
              <a:rPr lang="en-US" sz="2800" dirty="0"/>
              <a:t>is seen by her peers as someone that they can come to for questions/guidance and that they can be confident that Vanessa will know the answers.  Vanessa created the majority of the organization systems, and mailing processes that we use and rely upon each day.  Vanessa is a great person, she makes us laugh and holds us to task when needed. </a:t>
            </a:r>
            <a:r>
              <a:rPr lang="en-US" sz="2800" dirty="0" smtClean="0"/>
              <a:t>We </a:t>
            </a:r>
            <a:r>
              <a:rPr lang="en-US" sz="2800" dirty="0"/>
              <a:t>are lucky to have Vanessa</a:t>
            </a:r>
            <a:r>
              <a:rPr lang="en-US" sz="2800" dirty="0" smtClean="0"/>
              <a:t>!”</a:t>
            </a:r>
            <a:endParaRPr lang="en-US" sz="28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580267290"/>
      </p:ext>
    </p:extLst>
  </p:cSld>
  <p:clrMapOvr>
    <a:masterClrMapping/>
  </p:clrMapOvr>
  <p:transition spd="slow" advClick="0" advTm="20000">
    <p:wip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2400" dirty="0" smtClean="0"/>
              <a:t>“The </a:t>
            </a:r>
            <a:r>
              <a:rPr lang="en-US" sz="2400" dirty="0"/>
              <a:t>Adolescent and Education unit at Children's Administration HQ wants to thank our Administrative Assistant. </a:t>
            </a:r>
            <a:r>
              <a:rPr lang="en-US" sz="2400" dirty="0" smtClean="0"/>
              <a:t>Elsie </a:t>
            </a:r>
            <a:r>
              <a:rPr lang="en-US" sz="2400" dirty="0"/>
              <a:t>is a “Can Do” individual, she is a fast learner, detail oriented, dedicated, organized like no other, an editor and chief extraordinaire. </a:t>
            </a:r>
            <a:r>
              <a:rPr lang="en-US" sz="2400" dirty="0" smtClean="0"/>
              <a:t>She </a:t>
            </a:r>
            <a:r>
              <a:rPr lang="en-US" sz="2400" dirty="0"/>
              <a:t>is creative and talented which is show cased in her work. </a:t>
            </a:r>
            <a:r>
              <a:rPr lang="en-US" sz="2400" dirty="0" smtClean="0"/>
              <a:t>She </a:t>
            </a:r>
            <a:r>
              <a:rPr lang="en-US" sz="2400" dirty="0"/>
              <a:t>is thoughtful, and positive with clients and coworkers. She has a contagious enthusiasm.  Our words cannot express how much we appreciate Elsie and how lucky we are to have her as part of our team.  Thank you, </a:t>
            </a:r>
            <a:r>
              <a:rPr lang="en-US" sz="2400" dirty="0"/>
              <a:t>t</a:t>
            </a:r>
            <a:r>
              <a:rPr lang="en-US" sz="2400" dirty="0" smtClean="0"/>
              <a:t>hank </a:t>
            </a:r>
            <a:r>
              <a:rPr lang="en-US" sz="2400" dirty="0"/>
              <a:t>you, </a:t>
            </a:r>
            <a:r>
              <a:rPr lang="en-US" sz="2400" dirty="0" smtClean="0"/>
              <a:t>thank </a:t>
            </a:r>
            <a:r>
              <a:rPr lang="en-US" sz="2400" dirty="0"/>
              <a:t>you</a:t>
            </a:r>
            <a:r>
              <a:rPr lang="en-US" sz="2400" dirty="0" smtClean="0"/>
              <a:t>!”</a:t>
            </a:r>
            <a:endParaRPr lang="en-US" sz="24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2663052900"/>
      </p:ext>
    </p:extLst>
  </p:cSld>
  <p:clrMapOvr>
    <a:masterClrMapping/>
  </p:clrMapOvr>
  <p:transition spd="slow" advClick="0" advTm="20000">
    <p:wip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14451"/>
            <a:ext cx="10572000" cy="2971051"/>
          </a:xfrm>
        </p:spPr>
        <p:txBody>
          <a:bodyPr/>
          <a:lstStyle/>
          <a:p>
            <a:r>
              <a:rPr lang="en-US" sz="4400" dirty="0" smtClean="0"/>
              <a:t>“Tori </a:t>
            </a:r>
            <a:r>
              <a:rPr lang="en-US" sz="4400" dirty="0"/>
              <a:t>Hatcher, Kristin </a:t>
            </a:r>
            <a:r>
              <a:rPr lang="en-US" sz="4400" dirty="0" smtClean="0"/>
              <a:t>Simmons, </a:t>
            </a:r>
            <a:r>
              <a:rPr lang="en-US" sz="4400" dirty="0"/>
              <a:t>and Jackie </a:t>
            </a:r>
            <a:r>
              <a:rPr lang="en-US" sz="4400" dirty="0" err="1" smtClean="0"/>
              <a:t>Bekken</a:t>
            </a:r>
            <a:r>
              <a:rPr lang="en-US" sz="4400" dirty="0"/>
              <a:t>:</a:t>
            </a:r>
            <a:r>
              <a:rPr lang="en-US" sz="4400" dirty="0" smtClean="0"/>
              <a:t> </a:t>
            </a:r>
            <a:r>
              <a:rPr lang="en-US" sz="4400" dirty="0"/>
              <a:t>Thank you for being the region contacts for the conference!  Your help was much appreciated!  Thank you, </a:t>
            </a:r>
            <a:r>
              <a:rPr lang="en-US" sz="4400" dirty="0" smtClean="0"/>
              <a:t>thank </a:t>
            </a:r>
            <a:r>
              <a:rPr lang="en-US" sz="4400" dirty="0"/>
              <a:t>you, </a:t>
            </a:r>
            <a:r>
              <a:rPr lang="en-US" sz="4400" dirty="0" smtClean="0"/>
              <a:t>thank </a:t>
            </a:r>
            <a:r>
              <a:rPr lang="en-US" sz="4400" dirty="0"/>
              <a:t>you</a:t>
            </a:r>
            <a:r>
              <a:rPr lang="en-US" sz="4400" dirty="0" smtClean="0"/>
              <a:t>!!”   </a:t>
            </a:r>
            <a:endParaRPr lang="en-US" sz="44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1362401947"/>
      </p:ext>
    </p:extLst>
  </p:cSld>
  <p:clrMapOvr>
    <a:masterClrMapping/>
  </p:clrMapOvr>
  <p:transition spd="slow" advClick="0" advTm="20000">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14451"/>
            <a:ext cx="10572000" cy="2971051"/>
          </a:xfrm>
        </p:spPr>
        <p:txBody>
          <a:bodyPr/>
          <a:lstStyle/>
          <a:p>
            <a:r>
              <a:rPr lang="en-US" sz="4400" dirty="0" smtClean="0"/>
              <a:t>“Thank you </a:t>
            </a:r>
            <a:r>
              <a:rPr lang="en-US" sz="4400" dirty="0" err="1"/>
              <a:t>Junaida</a:t>
            </a:r>
            <a:r>
              <a:rPr lang="en-US" sz="4400" dirty="0"/>
              <a:t> </a:t>
            </a:r>
            <a:r>
              <a:rPr lang="en-US" sz="4400" dirty="0" err="1"/>
              <a:t>Hersan</a:t>
            </a:r>
            <a:r>
              <a:rPr lang="en-US" sz="4400" dirty="0"/>
              <a:t> for always taking the initiative to learn and make things happen for us.  You are a true asset to our Centralized Investigations Unit and we are so proud and glad to have you working with us</a:t>
            </a:r>
            <a:r>
              <a:rPr lang="en-US" sz="4400" dirty="0" smtClean="0"/>
              <a:t>!!”</a:t>
            </a:r>
            <a:endParaRPr lang="en-US" sz="44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629654151"/>
      </p:ext>
    </p:extLst>
  </p:cSld>
  <p:clrMapOvr>
    <a:masterClrMapping/>
  </p:clrMapOvr>
  <p:transition spd="slow" advClick="0" advTm="2000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3600" dirty="0" smtClean="0"/>
              <a:t>“Trish</a:t>
            </a:r>
            <a:r>
              <a:rPr lang="en-US" sz="3600" dirty="0"/>
              <a:t>, Dane, Chi </a:t>
            </a:r>
            <a:r>
              <a:rPr lang="en-US" sz="3600" dirty="0" err="1"/>
              <a:t>Taurha</a:t>
            </a:r>
            <a:r>
              <a:rPr lang="en-US" sz="3600" dirty="0"/>
              <a:t>, Lisa and Tammy our office would not run well without you. The work you do, the kids you watch, the ways you support us are invaluable; I hope you know we appreciate you, even if we forget to say so daily, thank you! THANK YOU! THANK YOU</a:t>
            </a:r>
            <a:r>
              <a:rPr lang="en-US" sz="3600" dirty="0" smtClean="0"/>
              <a:t>!”</a:t>
            </a:r>
            <a:endParaRPr lang="en-US" sz="36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354799969"/>
      </p:ext>
    </p:extLst>
  </p:cSld>
  <p:clrMapOvr>
    <a:masterClrMapping/>
  </p:clrMapOvr>
  <p:transition spd="slow" advClick="0" advTm="20000">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sz="4400" dirty="0" smtClean="0"/>
              <a:t>“Beverly </a:t>
            </a:r>
            <a:r>
              <a:rPr lang="en-US" sz="4400" dirty="0"/>
              <a:t>and Samantha in the Wenatchee office are always friendly, efficient, helpful and fiercely protective of social worker’s time.  We appreciate them so much</a:t>
            </a:r>
            <a:r>
              <a:rPr lang="en-US" sz="4400" dirty="0" smtClean="0"/>
              <a:t>!”</a:t>
            </a:r>
            <a:endParaRPr lang="en-US" sz="4400"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3969860186"/>
      </p:ext>
    </p:extLst>
  </p:cSld>
  <p:clrMapOvr>
    <a:masterClrMapping/>
  </p:clrMapOvr>
  <p:transition spd="slow" advClick="0" advTm="20000">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15192"/>
            <a:ext cx="10572000" cy="2971051"/>
          </a:xfrm>
        </p:spPr>
        <p:txBody>
          <a:bodyPr/>
          <a:lstStyle/>
          <a:p>
            <a:r>
              <a:rPr lang="en-US" dirty="0" smtClean="0"/>
              <a:t>“Yolanda </a:t>
            </a:r>
            <a:r>
              <a:rPr lang="en-US" dirty="0"/>
              <a:t>Singleton – I so appreciate you!  Thank you for being such a wonderful person</a:t>
            </a:r>
            <a:r>
              <a:rPr lang="en-US" dirty="0" smtClean="0"/>
              <a:t>!”</a:t>
            </a:r>
            <a:endParaRPr lang="en-US" dirty="0"/>
          </a:p>
        </p:txBody>
      </p:sp>
      <p:sp>
        <p:nvSpPr>
          <p:cNvPr id="3" name="Subtitle 2"/>
          <p:cNvSpPr>
            <a:spLocks noGrp="1"/>
          </p:cNvSpPr>
          <p:nvPr>
            <p:ph type="subTitle" idx="1"/>
          </p:nvPr>
        </p:nvSpPr>
        <p:spPr>
          <a:xfrm>
            <a:off x="810001" y="5710218"/>
            <a:ext cx="10572000" cy="434974"/>
          </a:xfrm>
        </p:spPr>
        <p:txBody>
          <a:bodyPr/>
          <a:lstStyle/>
          <a:p>
            <a:pPr algn="r"/>
            <a:r>
              <a:rPr lang="en-US" dirty="0" smtClean="0"/>
              <a:t>2017 Clerical Conference | Tacoma, WA</a:t>
            </a:r>
            <a:endParaRPr lang="en-US" dirty="0"/>
          </a:p>
        </p:txBody>
      </p:sp>
    </p:spTree>
    <p:extLst>
      <p:ext uri="{BB962C8B-B14F-4D97-AF65-F5344CB8AC3E}">
        <p14:creationId xmlns:p14="http://schemas.microsoft.com/office/powerpoint/2010/main" val="4058346097"/>
      </p:ext>
    </p:extLst>
  </p:cSld>
  <p:clrMapOvr>
    <a:masterClrMapping/>
  </p:clrMapOvr>
  <p:transition spd="slow" advClick="0" advTm="20000">
    <p:wip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112&quot;&gt;&lt;object type=&quot;3&quot; unique_id=&quot;10113&quot;&gt;&lt;property id=&quot;20148&quot; value=&quot;5&quot;/&gt;&lt;property id=&quot;20300&quot; value=&quot;Slide 20 - &amp;quot;“Thank you to Region 3 admin support staff, Dorene Hurd, Kim Taylor and Jackie Bekken. Their behind the scenes sup&quot;/&gt;&lt;property id=&quot;20307&quot; value=&quot;256&quot;/&gt;&lt;/object&gt;&lt;object type=&quot;3&quot; unique_id=&quot;10429&quot;&gt;&lt;property id=&quot;20148&quot; value=&quot;5&quot;/&gt;&lt;property id=&quot;20300&quot; value=&quot;Slide 1 - &amp;quot;“As an Alliance employee I often need assistance from clerical staff in multiple Region 3 offices with scheduling r&quot;/&gt;&lt;property id=&quot;20307&quot; value=&quot;258&quot;/&gt;&lt;/object&gt;&lt;object type=&quot;3&quot; unique_id=&quot;10430&quot;&gt;&lt;property id=&quot;20148&quot; value=&quot;5&quot;/&gt;&lt;property id=&quot;20300&quot; value=&quot;Slide 2 - &amp;quot;“Michelle Do of the Long Beach office is the glue that holds us together! Mrs. Do helps myself and the crew with re&quot;/&gt;&lt;property id=&quot;20307&quot; value=&quot;259&quot;/&gt;&lt;/object&gt;&lt;object type=&quot;3&quot; unique_id=&quot;10431&quot;&gt;&lt;property id=&quot;20148&quot; value=&quot;5&quot;/&gt;&lt;property id=&quot;20300&quot; value=&quot;Slide 3 - &amp;quot;“I’ve always said as a worker you need to keep two groups of people happy, foster parents and clerical. Clerical st&quot;/&gt;&lt;property id=&quot;20307&quot; value=&quot;260&quot;/&gt;&lt;/object&gt;&lt;object type=&quot;3&quot; unique_id=&quot;10432&quot;&gt;&lt;property id=&quot;20148&quot; value=&quot;5&quot;/&gt;&lt;property id=&quot;20300&quot; value=&quot;Slide 4 - &amp;quot;“Cristel Andring of Aberdeen works exceptionally hard to keep everyone organized. Cristel prides herself on serving&quot;/&gt;&lt;property id=&quot;20307&quot; value=&quot;261&quot;/&gt;&lt;/object&gt;&lt;object type=&quot;3&quot; unique_id=&quot;10433&quot;&gt;&lt;property id=&quot;20148&quot; value=&quot;5&quot;/&gt;&lt;property id=&quot;20300&quot; value=&quot;Slide 5 - &amp;quot;“Without our clerical staff our office would be inoperable. They are the backbone of our operations and are valued &quot;/&gt;&lt;property id=&quot;20307&quot; value=&quot;262&quot;/&gt;&lt;/object&gt;&lt;object type=&quot;3&quot; unique_id=&quot;10434&quot;&gt;&lt;property id=&quot;20148&quot; value=&quot;5&quot;/&gt;&lt;property id=&quot;20300&quot; value=&quot;Slide 6 - &amp;quot;“Clerical staff are the backbone of the office.  Nothing would work without our clerical taking care of us, and I’m&quot;/&gt;&lt;property id=&quot;20307&quot; value=&quot;263&quot;/&gt;&lt;/object&gt;&lt;object type=&quot;3&quot; unique_id=&quot;10435&quot;&gt;&lt;property id=&quot;20148&quot; value=&quot;5&quot;/&gt;&lt;property id=&quot;20300&quot; value=&quot;Slide 7 - &amp;quot;“Trish, Dane, Chi Taurha, Lisa and Tammy our office would not run well without you. The work you do, the kids you w&quot;/&gt;&lt;property id=&quot;20307&quot; value=&quot;264&quot;/&gt;&lt;/object&gt;&lt;object type=&quot;3&quot; unique_id=&quot;10436&quot;&gt;&lt;property id=&quot;20148&quot; value=&quot;5&quot;/&gt;&lt;property id=&quot;20300&quot; value=&quot;Slide 8 - &amp;quot;“Beverly and Samantha in the Wenatchee office are always friendly, efficient, helpful and fiercely protective of so&quot;/&gt;&lt;property id=&quot;20307&quot; value=&quot;265&quot;/&gt;&lt;/object&gt;&lt;object type=&quot;3&quot; unique_id=&quot;10437&quot;&gt;&lt;property id=&quot;20148&quot; value=&quot;5&quot;/&gt;&lt;property id=&quot;20300&quot; value=&quot;Slide 9 - &amp;quot;“Yolanda Singleton – I so appreciate you!  Thank you for being such a wonderful person!”&amp;quot;&quot;/&gt;&lt;property id=&quot;20307&quot; value=&quot;266&quot;/&gt;&lt;/object&gt;&lt;object type=&quot;3&quot; unique_id=&quot;10438&quot;&gt;&lt;property id=&quot;20148&quot; value=&quot;5&quot;/&gt;&lt;property id=&quot;20300&quot; value=&quot;Slide 10 - &amp;quot;“The Kelso clerical staff is the most amazing group! They are the best in the state!  They keep us well stocked an&quot;/&gt;&lt;property id=&quot;20307&quot; value=&quot;267&quot;/&gt;&lt;/object&gt;&lt;object type=&quot;3&quot; unique_id=&quot;10439&quot;&gt;&lt;property id=&quot;20148&quot; value=&quot;5&quot;/&gt;&lt;property id=&quot;20300&quot; value=&quot;Slide 11 - &amp;quot;“Melody Wilson came on board in the Wenatchee and Omak offices as a clerical supervisor last year and she has brou&quot;/&gt;&lt;property id=&quot;20307&quot; value=&quot;268&quot;/&gt;&lt;/object&gt;&lt;object type=&quot;3&quot; unique_id=&quot;10440&quot;&gt;&lt;property id=&quot;20148&quot; value=&quot;5&quot;/&gt;&lt;property id=&quot;20300&quot; value=&quot;Slide 12 - &amp;quot;“Trish Meeker, Lakewood:  Thank you for supporting me and always helping me with everything. You’re my BFF.”&amp;quot;&quot;/&gt;&lt;property id=&quot;20307&quot; value=&quot;269&quot;/&gt;&lt;/object&gt;&lt;object type=&quot;3&quot; unique_id=&quot;10441&quot;&gt;&lt;property id=&quot;20148&quot; value=&quot;5&quot;/&gt;&lt;property id=&quot;20300&quot; value=&quot;Slide 13 - &amp;quot;“Cora Rose, Tacoma:  Thank you for supporting my staff and ordering supplies for my staff.” &amp;quot;&quot;/&gt;&lt;property id=&quot;20307&quot; value=&quot;270&quot;/&gt;&lt;/object&gt;&lt;object type=&quot;3&quot; unique_id=&quot;10442&quot;&gt;&lt;property id=&quot;20148&quot; value=&quot;5&quot;/&gt;&lt;property id=&quot;20300&quot; value=&quot;Slide 14 - &amp;quot;“Shannon Poole, Puyallup:  Thank you for always ensuring my staff is taken care of in Puyallup.”&amp;quot;&quot;/&gt;&lt;property id=&quot;20307&quot; value=&quot;271&quot;/&gt;&lt;/object&gt;&lt;object type=&quot;3&quot; unique_id=&quot;10443&quot;&gt;&lt;property id=&quot;20148&quot; value=&quot;5&quot;/&gt;&lt;property id=&quot;20300&quot; value=&quot;Slide 15 - &amp;quot;“Talia Fening, Bremerton: You go above and beyond for the Bremerton staff and you’re a solid ground when things ge&quot;/&gt;&lt;property id=&quot;20307&quot; value=&quot;272&quot;/&gt;&lt;/object&gt;&lt;object type=&quot;3&quot; unique_id=&quot;10444&quot;&gt;&lt;property id=&quot;20148&quot; value=&quot;5&quot;/&gt;&lt;property id=&quot;20300&quot; value=&quot;Slide 16 - &amp;quot;“Greg Berry, you rock! You go over and beyond to help the staff. You do things that are outside of the scope of yo&quot;/&gt;&lt;property id=&quot;20307&quot; value=&quot;273&quot;/&gt;&lt;/object&gt;&lt;object type=&quot;3&quot; unique_id=&quot;10445&quot;&gt;&lt;property id=&quot;20148&quot; value=&quot;5&quot;/&gt;&lt;property id=&quot;20300&quot; value=&quot;Slide 17 - &amp;quot;“Melody, Beverly and Sam in the Wenatchee office! You are such a great support to us and all the staff.  We couldn&quot;/&gt;&lt;property id=&quot;20307&quot; value=&quot;274&quot;/&gt;&lt;/object&gt;&lt;object type=&quot;3&quot; unique_id=&quot;10446&quot;&gt;&lt;property id=&quot;20148&quot; value=&quot;5&quot;/&gt;&lt;property id=&quot;20300&quot; value=&quot;Slide 18 - &amp;quot;“I’d like to say “thank you” to Diana Harder, Yolanda Singleton and Demetric Williams for all they do.  Without th&quot;/&gt;&lt;property id=&quot;20307&quot; value=&quot;275&quot;/&gt;&lt;/object&gt;&lt;object type=&quot;3&quot; unique_id=&quot;10447&quot;&gt;&lt;property id=&quot;20148&quot; value=&quot;5&quot;/&gt;&lt;property id=&quot;20300&quot; value=&quot;Slide 19 - &amp;quot;“Shout out to Carmen, Sara, and Melody for their on-going support.  You make us feel special each and every day in&quot;/&gt;&lt;property id=&quot;20307&quot; value=&quot;276&quot;/&gt;&lt;/object&gt;&lt;object type=&quot;3&quot; unique_id=&quot;10448&quot;&gt;&lt;property id=&quot;20148&quot; value=&quot;5&quot;/&gt;&lt;property id=&quot;20300&quot; value=&quot;Slide 21 - &amp;quot;“Shelton clerical staff are the heart of our office.  There are so many examples it is hard to choose: support to &quot;/&gt;&lt;property id=&quot;20307&quot; value=&quot;257&quot;/&gt;&lt;/object&gt;&lt;object type=&quot;3&quot; unique_id=&quot;10449&quot;&gt;&lt;property id=&quot;20148&quot; value=&quot;5&quot;/&gt;&lt;property id=&quot;20300&quot; value=&quot;Slide 22 - &amp;quot;“Bellingham clerical staff is the best!  They are so supportive, creative and kind. They do so much to help make t&quot;/&gt;&lt;property id=&quot;20307&quot; value=&quot;277&quot;/&gt;&lt;/object&gt;&lt;object type=&quot;3&quot; unique_id=&quot;10450&quot;&gt;&lt;property id=&quot;20148&quot; value=&quot;5&quot;/&gt;&lt;property id=&quot;20300&quot; value=&quot;Slide 23 - &amp;quot;“Bellingham clerical staff are awesome!  They are positive, upbeat and always willing to take on something new to &quot;/&gt;&lt;property id=&quot;20307&quot; value=&quot;278&quot;/&gt;&lt;/object&gt;&lt;object type=&quot;3&quot; unique_id=&quot;10451&quot;&gt;&lt;property id=&quot;20148&quot; value=&quot;5&quot;/&gt;&lt;property id=&quot;20300&quot; value=&quot;Slide 24 - &amp;quot;“Denise Paul - Denise works so hard to help anyone and everyone that asks.  She has a large span of area/offices t&quot;/&gt;&lt;property id=&quot;20307&quot; value=&quot;279&quot;/&gt;&lt;/object&gt;&lt;object type=&quot;3&quot; unique_id=&quot;10452&quot;&gt;&lt;property id=&quot;20148&quot; value=&quot;5&quot;/&gt;&lt;property id=&quot;20300&quot; value=&quot;Slide 25 - &amp;quot;“Debbie Seholm greets everyone with a smile in the same respectful way, no matter who you are.  She seeks to find &quot;/&gt;&lt;property id=&quot;20307&quot; value=&quot;280&quot;/&gt;&lt;/object&gt;&lt;object type=&quot;3&quot; unique_id=&quot;10453&quot;&gt;&lt;property id=&quot;20148&quot; value=&quot;5&quot;/&gt;&lt;property id=&quot;20300&quot; value=&quot;Slide 26 - &amp;quot;“Robin LaCount is efficient and does her job well. She does things timely and correct the first time. Her smile an&quot;/&gt;&lt;property id=&quot;20307&quot; value=&quot;281&quot;/&gt;&lt;/object&gt;&lt;object type=&quot;3&quot; unique_id=&quot;10454&quot;&gt;&lt;property id=&quot;20148&quot; value=&quot;5&quot;/&gt;&lt;property id=&quot;20300&quot; value=&quot;Slide 27 - &amp;quot;“Denise Paul loves her job and it shows. Every day she comes in with a positive attitude and a smile. She is alway&quot;/&gt;&lt;property id=&quot;20307&quot; value=&quot;282&quot;/&gt;&lt;/object&gt;&lt;object type=&quot;3&quot; unique_id=&quot;10455&quot;&gt;&lt;property id=&quot;20148&quot; value=&quot;5&quot;/&gt;&lt;property id=&quot;20300&quot; value=&quot;Slide 28 - &amp;quot;“Jane Sayer is so smart! I think she knows everything.  She is very organized and super helpful.”&amp;quot;&quot;/&gt;&lt;property id=&quot;20307&quot; value=&quot;283&quot;/&gt;&lt;/object&gt;&lt;object type=&quot;3&quot; unique_id=&quot;10456&quot;&gt;&lt;property id=&quot;20148&quot; value=&quot;5&quot;/&gt;&lt;property id=&quot;20300&quot; value=&quot;Slide 29 - &amp;quot;“Linda Masters is very sweet and helpful. A go-to for a kind smile and probably a compliment too!”&amp;quot;&quot;/&gt;&lt;property id=&quot;20307&quot; value=&quot;284&quot;/&gt;&lt;/object&gt;&lt;object type=&quot;3&quot; unique_id=&quot;10457&quot;&gt;&lt;property id=&quot;20148&quot; value=&quot;5&quot;/&gt;&lt;property id=&quot;20300&quot; value=&quot;Slide 30 - &amp;quot;“Denise Paul, Region 2 Adoptions: Denise is very good at her job! I feel like Denise’s coordination and distributi&quot;/&gt;&lt;property id=&quot;20307&quot; value=&quot;285&quot;/&gt;&lt;/object&gt;&lt;object type=&quot;3&quot; unique_id=&quot;10458&quot;&gt;&lt;property id=&quot;20148&quot; value=&quot;5&quot;/&gt;&lt;property id=&quot;20300&quot; value=&quot;Slide 31 - &amp;quot;“Our clerical is amazing in streamlining and keeping social workers organized. They support the discovery process &quot;/&gt;&lt;property id=&quot;20307&quot; value=&quot;286&quot;/&gt;&lt;/object&gt;&lt;object type=&quot;3&quot; unique_id=&quot;10459&quot;&gt;&lt;property id=&quot;20148&quot; value=&quot;5&quot;/&gt;&lt;property id=&quot;20300&quot; value=&quot;Slide 32 - &amp;quot;“Cannot say enough about Region 1 South clerical and the great support they give to each CFWS unit. A special than&quot;/&gt;&lt;property id=&quot;20307&quot; value=&quot;287&quot;/&gt;&lt;/object&gt;&lt;object type=&quot;3&quot; unique_id=&quot;10460&quot;&gt;&lt;property id=&quot;20148&quot; value=&quot;5&quot;/&gt;&lt;property id=&quot;20300&quot; value=&quot;Slide 33 - &amp;quot;“Ellensburg has one clerical, Maria.  She is very kind and helpful.  Maria works hard to try and assist staff with&quot;/&gt;&lt;property id=&quot;20307&quot; value=&quot;288&quot;/&gt;&lt;/object&gt;&lt;object type=&quot;3&quot; unique_id=&quot;10461&quot;&gt;&lt;property id=&quot;20148&quot; value=&quot;5&quot;/&gt;&lt;property id=&quot;20300&quot; value=&quot;Slide 34 - &amp;quot;“I appreciate all that clerical do!  Setting up interviews, assisting with gathering references and just providing&quot;/&gt;&lt;property id=&quot;20307&quot; value=&quot;289&quot;/&gt;&lt;/object&gt;&lt;object type=&quot;3&quot; unique_id=&quot;10462&quot;&gt;&lt;property id=&quot;20148&quot; value=&quot;5&quot;/&gt;&lt;property id=&quot;20300&quot; value=&quot;Slide 35 - &amp;quot;“We could not do this work without you! Clerical is our frontline with clients coming into the office, and they al&quot;/&gt;&lt;property id=&quot;20307&quot; value=&quot;290&quot;/&gt;&lt;/object&gt;&lt;object type=&quot;3&quot; unique_id=&quot;10463&quot;&gt;&lt;property id=&quot;20148&quot; value=&quot;5&quot;/&gt;&lt;property id=&quot;20300&quot; value=&quot;Slide 36 - &amp;quot;“Stephanie Burk, Vancouver: Thank you for always ensuring the file location tab is correct when creating new volum&quot;/&gt;&lt;property id=&quot;20307&quot; value=&quot;291&quot;/&gt;&lt;/object&gt;&lt;object type=&quot;3&quot; unique_id=&quot;10464&quot;&gt;&lt;property id=&quot;20148&quot; value=&quot;5&quot;/&gt;&lt;property id=&quot;20300&quot; value=&quot;Slide 37 - &amp;quot;“I want to recognize the Vancouver office clerical staff. They are the most dedicated and supportive clerical team&quot;/&gt;&lt;property id=&quot;20307&quot; value=&quot;292&quot;/&gt;&lt;/object&gt;&lt;object type=&quot;3&quot; unique_id=&quot;10465&quot;&gt;&lt;property id=&quot;20148&quot; value=&quot;5&quot;/&gt;&lt;property id=&quot;20300&quot; value=&quot;Slide 38 - &amp;quot;  “I want to show my gratitude to Vancouver clerical staff member Sherry Caldwell.  She has always supported me an&quot;/&gt;&lt;property id=&quot;20307&quot; value=&quot;293&quot;/&gt;&lt;/object&gt;&lt;object type=&quot;3&quot; unique_id=&quot;10466&quot;&gt;&lt;property id=&quot;20148&quot; value=&quot;5&quot;/&gt;&lt;property id=&quot;20300&quot; value=&quot;Slide 39 - &amp;quot;“I can’t say enough about Alisa Mason of the Vancouver office! Alisa always goes above and beyond.  She helps when&quot;/&gt;&lt;property id=&quot;20307&quot; value=&quot;294&quot;/&gt;&lt;/object&gt;&lt;object type=&quot;3&quot; unique_id=&quot;10467&quot;&gt;&lt;property id=&quot;20148&quot; value=&quot;5&quot;/&gt;&lt;property id=&quot;20300&quot; value=&quot;Slide 40 - &amp;quot;“Thank you to all the Vancouver staff.  With all the work demands, increased work responsibilities and changes, yo&quot;/&gt;&lt;property id=&quot;20307&quot; value=&quot;295&quot;/&gt;&lt;/object&gt;&lt;object type=&quot;3&quot; unique_id=&quot;10468&quot;&gt;&lt;property id=&quot;20148&quot; value=&quot;5&quot;/&gt;&lt;property id=&quot;20300&quot; value=&quot;Slide 41 - &amp;quot;“Trish Meeker wears many hats in our office. Our office relies heavily on the support and knowledge Trish provides&quot;/&gt;&lt;property id=&quot;20307&quot; value=&quot;296&quot;/&gt;&lt;/object&gt;&lt;object type=&quot;3&quot; unique_id=&quot;10469&quot;&gt;&lt;property id=&quot;20148&quot; value=&quot;5&quot;/&gt;&lt;property id=&quot;20300&quot; value=&quot;Slide 42 - &amp;quot;“The clerical staff are really the give that holds us together. They make the office function like a well-oiled ma&quot;/&gt;&lt;property id=&quot;20307&quot; value=&quot;297&quot;/&gt;&lt;/object&gt;&lt;object type=&quot;3&quot; unique_id=&quot;10470&quot;&gt;&lt;property id=&quot;20148&quot; value=&quot;5&quot;/&gt;&lt;property id=&quot;20300&quot; value=&quot;Slide 43 - &amp;quot;“We love our Kelso clerical staff!  Thank you Kari, Kathy, Joan, and Natasha for all that you do for us day-in and&quot;/&gt;&lt;property id=&quot;20307&quot; value=&quot;298&quot;/&gt;&lt;/object&gt;&lt;object type=&quot;3&quot; unique_id=&quot;10471&quot;&gt;&lt;property id=&quot;20148&quot; value=&quot;5&quot;/&gt;&lt;property id=&quot;20300&quot; value=&quot;Slide 44 - &amp;quot;“Dear Lynnwood clerical, thank you so much for all that you do each day! Carla and Maryna are so accommodating of &quot;/&gt;&lt;property id=&quot;20307&quot; value=&quot;299&quot;/&gt;&lt;/object&gt;&lt;object type=&quot;3&quot; unique_id=&quot;10472&quot;&gt;&lt;property id=&quot;20148&quot; value=&quot;5&quot;/&gt;&lt;property id=&quot;20300&quot; value=&quot;Slide 45 - &amp;quot;“Hailey McDowell, Barb Kilcup, and Renae Blain are amazing!  They always go above and beyond to support the office&quot;/&gt;&lt;property id=&quot;20307&quot; value=&quot;300&quot;/&gt;&lt;/object&gt;&lt;object type=&quot;3&quot; unique_id=&quot;10473&quot;&gt;&lt;property id=&quot;20148&quot; value=&quot;5&quot;/&gt;&lt;property id=&quot;20300&quot; value=&quot;Slide 46 - &amp;quot;“Cristel Andring is simply amazing. As a new supervisor in the office, I have come to her many times for advice an&quot;/&gt;&lt;property id=&quot;20307&quot; value=&quot;301&quot;/&gt;&lt;/object&gt;&lt;object type=&quot;3&quot; unique_id=&quot;10474&quot;&gt;&lt;property id=&quot;20148&quot; value=&quot;5&quot;/&gt;&lt;property id=&quot;20300&quot; value=&quot;Slide 47 - &amp;quot;“Our clerical staff have contributed to office morale with Seahawks Fridays, potlucks and holiday decorations!”&amp;quot;&quot;/&gt;&lt;property id=&quot;20307&quot; value=&quot;302&quot;/&gt;&lt;/object&gt;&lt;object type=&quot;3&quot; unique_id=&quot;10475&quot;&gt;&lt;property id=&quot;20148&quot; value=&quot;5&quot;/&gt;&lt;property id=&quot;20300&quot; value=&quot;Slide 48 - &amp;quot;“Thank you clerical for being responsive to helping new staff and office layout!”&amp;quot;&quot;/&gt;&lt;property id=&quot;20307&quot; value=&quot;303&quot;/&gt;&lt;/object&gt;&lt;object type=&quot;3&quot; unique_id=&quot;10476&quot;&gt;&lt;property id=&quot;20148&quot; value=&quot;5&quot;/&gt;&lt;property id=&quot;20300&quot; value=&quot;Slide 49 - &amp;quot;“Vanessa Trujillo is always focused, incredibly organized and on task throughout the day.  She never hesitates to &quot;/&gt;&lt;property id=&quot;20307&quot; value=&quot;304&quot;/&gt;&lt;/object&gt;&lt;object type=&quot;3&quot; unique_id=&quot;10477&quot;&gt;&lt;property id=&quot;20148&quot; value=&quot;5&quot;/&gt;&lt;property id=&quot;20300&quot; value=&quot;Slide 50 - &amp;quot;“Vanessa Trujillo is always willing to help us figure out how to do things on the computer like creating short cut&quot;/&gt;&lt;property id=&quot;20307&quot; value=&quot;305&quot;/&gt;&lt;/object&gt;&lt;object type=&quot;3&quot; unique_id=&quot;10478&quot;&gt;&lt;property id=&quot;20148&quot; value=&quot;5&quot;/&gt;&lt;property id=&quot;20300&quot; value=&quot;Slide 51 - &amp;quot;“Andrea Reynolds is awesome at paying attention to detail. She has an eye for catching things before mass printing&quot;/&gt;&lt;property id=&quot;20307&quot; value=&quot;306&quot;/&gt;&lt;/object&gt;&lt;object type=&quot;3&quot; unique_id=&quot;10479&quot;&gt;&lt;property id=&quot;20148&quot; value=&quot;5&quot;/&gt;&lt;property id=&quot;20300&quot; value=&quot;Slide 52 - &amp;quot;“Eliza VanPelt has a great attitude and willingness to learn.  In her short time here she takes on tedious tasks w&quot;/&gt;&lt;property id=&quot;20307&quot; value=&quot;307&quot;/&gt;&lt;/object&gt;&lt;object type=&quot;3&quot; unique_id=&quot;10480&quot;&gt;&lt;property id=&quot;20148&quot; value=&quot;5&quot;/&gt;&lt;property id=&quot;20300&quot; value=&quot;Slide 53 - &amp;quot;“Vanessa Trujillo always willing to help, answer questions, provide feedback and knows the job inside and out (as &quot;/&gt;&lt;property id=&quot;20307&quot; value=&quot;308&quot;/&gt;&lt;/object&gt;&lt;object type=&quot;3&quot; unique_id=&quot;10481&quot;&gt;&lt;property id=&quot;20148&quot; value=&quot;5&quot;/&gt;&lt;property id=&quot;20300&quot; value=&quot;Slide 54 - &amp;quot;“Andrea Reynolds always has a smile, provides great feedback and is very efficient.” &amp;quot;&quot;/&gt;&lt;property id=&quot;20307&quot; value=&quot;309&quot;/&gt;&lt;/object&gt;&lt;object type=&quot;3&quot; unique_id=&quot;10482&quot;&gt;&lt;property id=&quot;20148&quot; value=&quot;5&quot;/&gt;&lt;property id=&quot;20300&quot; value=&quot;Slide 55 - &amp;quot;“Eliza has a great sense of humor, new to the team but jumped right in and feels like she’s been here forever.” &amp;quot;&quot;/&gt;&lt;property id=&quot;20307&quot; value=&quot;310&quot;/&gt;&lt;/object&gt;&lt;object type=&quot;3&quot; unique_id=&quot;10483&quot;&gt;&lt;property id=&quot;20148&quot; value=&quot;5&quot;/&gt;&lt;property id=&quot;20300&quot; value=&quot;Slide 56 - &amp;quot;“Sonya Soto, thank you for being you! Love you long time!”  &amp;quot;&quot;/&gt;&lt;property id=&quot;20307&quot; value=&quot;311&quot;/&gt;&lt;/object&gt;&lt;object type=&quot;3&quot; unique_id=&quot;10484&quot;&gt;&lt;property id=&quot;20148&quot; value=&quot;5&quot;/&gt;&lt;property id=&quot;20300&quot; value=&quot;Slide 57 - &amp;quot;“Michelle Christiansen, Administrative Assistant 4 - Michelle Christiansen makes possible my ability to do my job &quot;/&gt;&lt;property id=&quot;20307&quot; value=&quot;312&quot;/&gt;&lt;/object&gt;&lt;object type=&quot;3&quot; unique_id=&quot;10485&quot;&gt;&lt;property id=&quot;20148&quot; value=&quot;5&quot;/&gt;&lt;property id=&quot;20300&quot; value=&quot;Slide 58 - &amp;quot;“Eliza is extremely reliable, she comes to work on time ready to work with a great attitude and always manages her&quot;/&gt;&lt;property id=&quot;20307&quot; value=&quot;313&quot;/&gt;&lt;/object&gt;&lt;object type=&quot;3&quot; unique_id=&quot;10486&quot;&gt;&lt;property id=&quot;20148&quot; value=&quot;5&quot;/&gt;&lt;property id=&quot;20300&quot; value=&quot;Slide 59 - &amp;quot;“Andrea is consistently hardworking, diligent, honest and reliable in everything that she does. During times of in&quot;/&gt;&lt;property id=&quot;20307&quot; value=&quot;314&quot;/&gt;&lt;/object&gt;&lt;object type=&quot;3&quot; unique_id=&quot;10487&quot;&gt;&lt;property id=&quot;20148&quot; value=&quot;5&quot;/&gt;&lt;property id=&quot;20300&quot; value=&quot;Slide 60 - &amp;quot;“Vanessa is a hard worker, driven, production focused and someone who prides herself on quality work. Vanessa is s&quot;/&gt;&lt;property id=&quot;20307&quot; value=&quot;315&quot;/&gt;&lt;/object&gt;&lt;object type=&quot;3&quot; unique_id=&quot;10488&quot;&gt;&lt;property id=&quot;20148&quot; value=&quot;5&quot;/&gt;&lt;property id=&quot;20300&quot; value=&quot;Slide 61 - &amp;quot;“The Adolescent and Education unit at Children's Administration HQ wants to thank our Administrative Assistant. El&quot;/&gt;&lt;property id=&quot;20307&quot; value=&quot;316&quot;/&gt;&lt;/object&gt;&lt;object type=&quot;3&quot; unique_id=&quot;10489&quot;&gt;&lt;property id=&quot;20148&quot; value=&quot;5&quot;/&gt;&lt;property id=&quot;20300&quot; value=&quot;Slide 62 - &amp;quot;“Tori Hatcher, Kristin Simmons, and Jackie Bekken: Thank you for being the region contacts for the conference!  Yo&quot;/&gt;&lt;property id=&quot;20307&quot; value=&quot;317&quot;/&gt;&lt;/object&gt;&lt;object type=&quot;3&quot; unique_id=&quot;10490&quot;&gt;&lt;property id=&quot;20148&quot; value=&quot;5&quot;/&gt;&lt;property id=&quot;20300&quot; value=&quot;Slide 63 - &amp;quot;“Thank you Junaida Hersan for always taking the initiative to learn and make things happen for us.  You are a true&quot;/&gt;&lt;property id=&quot;20307&quot; value=&quot;318&quot;/&gt;&lt;/object&gt;&lt;/object&gt;&lt;object type=&quot;8&quot; unique_id=&quot;10116&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56</TotalTime>
  <Words>3537</Words>
  <Application>Microsoft Office PowerPoint</Application>
  <PresentationFormat>Widescreen</PresentationFormat>
  <Paragraphs>126</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Century Gothic</vt:lpstr>
      <vt:lpstr>Wingdings</vt:lpstr>
      <vt:lpstr>Wingdings 2</vt:lpstr>
      <vt:lpstr>Quotable</vt:lpstr>
      <vt:lpstr>“As an Alliance employee I often need assistance from clerical staff in multiple Region 3 offices with scheduling rooms, getting badge access, etc.  All of the clerical staff are gracious, helpful and timely with their assistance.  Much appreciated!”</vt:lpstr>
      <vt:lpstr>“Michelle Do of the Long Beach office is the glue that holds us together! Mrs. Do helps myself and the crew with reminders for Court Reports/Discovery, automatically sends out Law Enforcement referrals for new intakes, works well with all of our clients, while relaying concerns to myself and social workers!  Mrs. Do ROCKS!!!!”</vt:lpstr>
      <vt:lpstr>“I’ve always said as a worker you need to keep two groups of people happy, foster parents and clerical. Clerical staff are crucial to the work we do. They are at the front desk when our angry clients come in. They make sure placement and legal is updated so our caregivers are happy (get paid). They make sure I have the pens and pencils I need to do my job and the list goes on! They are daily lifesavers and I couldn’t be the supervisor I am without their support. KELSO ROCKS!”</vt:lpstr>
      <vt:lpstr>“Cristel Andring of Aberdeen works exceptionally hard to keep everyone organized. Cristel prides herself on serving the staff in the office.  She has a keen eye for details and a high standard for herself and staff.”</vt:lpstr>
      <vt:lpstr>“Without our clerical staff our office would be inoperable. They are the backbone of our operations and are valued and important to our team! To call them just clerical staff does not do justice to all the work they actually perform.”</vt:lpstr>
      <vt:lpstr>“Clerical staff are the backbone of the office.  Nothing would work without our clerical taking care of us, and I’m sure things are falling apart at the VERY MOMENT their conference is going on.  Clerical please come back now, because we’re breaking everything and can’t find something we really need right this second.  Thank you clerical!  We could not help families without you!”</vt:lpstr>
      <vt:lpstr>“Trish, Dane, Chi Taurha, Lisa and Tammy our office would not run well without you. The work you do, the kids you watch, the ways you support us are invaluable; I hope you know we appreciate you, even if we forget to say so daily, thank you! THANK YOU! THANK YOU!”</vt:lpstr>
      <vt:lpstr>“Beverly and Samantha in the Wenatchee office are always friendly, efficient, helpful and fiercely protective of social worker’s time.  We appreciate them so much!”</vt:lpstr>
      <vt:lpstr>“Yolanda Singleton – I so appreciate you!  Thank you for being such a wonderful person!”</vt:lpstr>
      <vt:lpstr>“The Kelso clerical staff is the most amazing group! They are the best in the state!  They keep us well stocked and really they run the office.  Every day they assist us with every child that comes into our office. They provide food, clothes, nurturing and even help us with case planning. They are an exceptional crew. I’m honored to have them on my team.”</vt:lpstr>
      <vt:lpstr>“Melody Wilson came on board in the Wenatchee and Omak offices as a clerical supervisor last year and she has brought with her a positive, can-do and collaborative attitude that is refreshing and deeply appreciated!”</vt:lpstr>
      <vt:lpstr>“Trish Meeker, Lakewood:  Thank you for supporting me and always helping me with everything. You’re my BFF.”</vt:lpstr>
      <vt:lpstr>“Cora Rose, Tacoma:  Thank you for supporting my staff and ordering supplies for my staff.” </vt:lpstr>
      <vt:lpstr>“Shannon Poole, Puyallup:  Thank you for always ensuring my staff is taken care of in Puyallup.”</vt:lpstr>
      <vt:lpstr>“Talia Fening, Bremerton: You go above and beyond for the Bremerton staff and you’re a solid ground when things get shaky.”</vt:lpstr>
      <vt:lpstr>“Greg Berry, you rock! You go over and beyond to help the staff. You do things that are outside of the scope of your job and so willingly, keeping safety in mind. You grow leaders on your team and are always willing to share your knowledge to help someone grow. MLK office feels supported and rocks because of your team who are always willing to assist.” </vt:lpstr>
      <vt:lpstr>“Melody, Beverly and Sam in the Wenatchee office! You are such a great support to us and all the staff.  We couldn’t do our job without you.  Thank you for all you do for us and for being you.” From Tina M</vt:lpstr>
      <vt:lpstr>“I’d like to say “thank you” to Diana Harder, Yolanda Singleton and Demetric Williams for all they do.  Without them I wouldn’t be able to do my job effectively, they are invaluable resources to CA and I appreciate all they do.” </vt:lpstr>
      <vt:lpstr>“Shout out to Carmen, Sara, and Melody for their on-going support.  You make us feel special each and every day in Omak.” </vt:lpstr>
      <vt:lpstr>“Thank you to Region 3 admin support staff, Dorene Hurd, Kim Taylor and Jackie Bekken. Their behind the scenes support enables the regional offices to run smoothly and effectively. You are appreciated!”</vt:lpstr>
      <vt:lpstr>“Shelton clerical staff are the heart of our office.  There are so many examples it is hard to choose: support to leadership as well as staff. Insuring we can function in our daily work. Also, provide backpacks for all the children we serve as well as fulfilling Christmas wishes and insuring no child is left out. Preparing legally free cases for transfer and entering legal information.” </vt:lpstr>
      <vt:lpstr>“Bellingham clerical staff is the best!  They are so supportive, creative and kind. They do so much to help make the staffs jobs easier.  They have a smile for everyone including our difficult clients and families.  They are a true team and support each other as well.  We couldn’t do what we do without them.” </vt:lpstr>
      <vt:lpstr>“Bellingham clerical staff are awesome!  They are positive, upbeat and always willing to take on something new to help the work get done! They understand their role in the important work of our office and we couldn’t do it without them!”</vt:lpstr>
      <vt:lpstr>“Denise Paul - Denise works so hard to help anyone and everyone that asks.  She has a large span of area/offices that she covers and never gets things mixed up.  She comes to work with a smile on her face and never complains.  She works efficiently and does not leave things undone.  She has a lot going on outside of her job and she does not let this impact her work.  Region 2 adoptions would be lost without you!”</vt:lpstr>
      <vt:lpstr>“Debbie Seholm greets everyone with a smile in the same respectful way, no matter who you are.  She seeks to find answers and if she can’t find them she re-directs people to someone who can help.”  </vt:lpstr>
      <vt:lpstr>“Robin LaCount is efficient and does her job well. She does things timely and correct the first time. Her smile and cheery voice are contagious.” </vt:lpstr>
      <vt:lpstr>“Denise Paul loves her job and it shows. Every day she comes in with a positive attitude and a smile. She is always working hard to try to help everyone possible.  She is a shiny light at the office.” </vt:lpstr>
      <vt:lpstr>“Jane Sayer is so smart! I think she knows everything.  She is very organized and super helpful.”</vt:lpstr>
      <vt:lpstr>“Linda Masters is very sweet and helpful. A go-to for a kind smile and probably a compliment too!”</vt:lpstr>
      <vt:lpstr>“Denise Paul, Region 2 Adoptions: Denise is very good at her job! I feel like Denise’s coordination and distribution of paperwork is a well-oiled machine.  She is so responsive and makes me feel like I’m the only one she’s helping! She is very quick at processing travel when we have to move kids quickly. It really ceases stress during the process.” </vt:lpstr>
      <vt:lpstr>“Our clerical is amazing in streamlining and keeping social workers organized. They support the discovery process in an office which takes tremendous stress off line staff. Our clerical staff manage day to day office life with grace and dignity and I am proud that they are the initial face of our office. Thank you for all you do!”</vt:lpstr>
      <vt:lpstr>“Cannot say enough about Region 1 South clerical and the great support they give to each CFWS unit. A special thanks for Renee Thomas and all she does for our unit.  You are the best!”</vt:lpstr>
      <vt:lpstr>“Ellensburg has one clerical, Maria.  She is very kind and helpful.  Maria works hard to try and assist staff with anything they need. I appreciate Maria’s dedication to the office and staff.” </vt:lpstr>
      <vt:lpstr>“I appreciate all that clerical do!  Setting up interviews, assisting with gathering references and just providing information and or finding the information I need.” </vt:lpstr>
      <vt:lpstr>“We could not do this work without you! Clerical is our frontline with clients coming into the office, and they always have the backs of the social workers, especially with the escalated and angry clients.  I can’t say enough about how important and how difficult your job is. Thank you!”</vt:lpstr>
      <vt:lpstr>“Stephanie Burk, Vancouver: Thank you for always ensuring the file location tab is correct when creating new volumes! You make my day every time I get an email from you! Thank you, thank you and thank you!”</vt:lpstr>
      <vt:lpstr>“I want to recognize the Vancouver office clerical staff. They are the most dedicated and supportive clerical team in the state!!  You rock!!”</vt:lpstr>
      <vt:lpstr>  “I want to show my gratitude to Vancouver clerical staff member Sherry Caldwell.  She has always supported me and has gone out or her way to ensure our clients are served by providing staff the needed support to get the job done.  Thank you, Sherry.”</vt:lpstr>
      <vt:lpstr>“I can’t say enough about Alisa Mason of the Vancouver office! Alisa always goes above and beyond.  She helps when it’s not her responsibility, fixes everything asked and is always supportive.  I know all our clerical staff are overworked and appreciated Alisa’s willingness to help out.  She is truly invaluable!!”</vt:lpstr>
      <vt:lpstr>“Thank you to all the Vancouver staff.  With all the work demands, increased work responsibilities and changes, you guys have been amazing. You are the backbone to this office and are appreciated!”</vt:lpstr>
      <vt:lpstr>“Trish Meeker wears many hats in our office. Our office relies heavily on the support and knowledge Trish provides. Trish is that morale booster that truly does it to make people smile. Trish walks around our office with a cart, plays ice cream truck music passing out popsicles.  Trish encourages office participation in all activities. She supports not only workers, but also children and the community. There is no one that can compare to our amazing Trish!”</vt:lpstr>
      <vt:lpstr>“The clerical staff are really the give that holds us together. They make the office function like a well-oiled machine and we’d truly be lost without them.  Huge thanks to our clerical staff and all they do.  The clerical staff in my office work extra hard day-in and day-out to make my job easier.” </vt:lpstr>
      <vt:lpstr>“We love our Kelso clerical staff!  Thank you Kari, Kathy, Joan, and Natasha for all that you do for us day-in and day-out.  Please don’t ever leave us  You are amazing.”</vt:lpstr>
      <vt:lpstr>“Dear Lynnwood clerical, thank you so much for all that you do each day! Carla and Maryna are so accommodating of urgent requests for support.  Without them, all of or work would stall.  I appreciate Clint’s organization and willingness to communicate openly.  Thanks again for everything you do to keep the office running smoothly. ”</vt:lpstr>
      <vt:lpstr>“Hailey McDowell, Barb Kilcup, and Renae Blain are amazing!  They always go above and beyond to support the office.  I could not do my job without their support!”</vt:lpstr>
      <vt:lpstr>“Cristel Andring is simply amazing. As a new supervisor in the office, I have come to her many times for advice and guidance. She is always willing to help me navigate these new waters as a supervisor. I appreciate all she has done for me!”</vt:lpstr>
      <vt:lpstr>“Our clerical staff have contributed to office morale with Seahawks Fridays, potlucks and holiday decorations!”</vt:lpstr>
      <vt:lpstr>“Thank you clerical for being responsive to helping new staff and office layout!”</vt:lpstr>
      <vt:lpstr>“Vanessa Trujillo is always focused, incredibly organized and on task throughout the day.  She never hesitates to help out when needed, especially with computer issues for us computer challenged individuals.”</vt:lpstr>
      <vt:lpstr>“Vanessa Trujillo is always willing to help us figure out how to do things on the computer like creating short cuts for the logs on our desktops.  There is a wrong way and a right way, she always shows us the right way!  She exercises great patience in fielding phone calls for us when we are away and does a great job dividing them up between us!”</vt:lpstr>
      <vt:lpstr>“Andrea Reynolds is awesome at paying attention to detail. She has an eye for catching things before mass printing and mailing!  She also does a great job holding Starbucks accountable when they don’t get her coffee right…. which is important because if she didn’t have coffee she couldn’t be alert to spot the typos!”</vt:lpstr>
      <vt:lpstr>“Eliza VanPelt has a great attitude and willingness to learn.  In her short time here she takes on tedious tasks with enthusiasm and is great at talking with us if unsure about something to make sure she does it right the first time.” </vt:lpstr>
      <vt:lpstr>“Vanessa Trujillo always willing to help, answer questions, provide feedback and knows the job inside and out (as she basically developed our current clerical system).”</vt:lpstr>
      <vt:lpstr>“Andrea Reynolds always has a smile, provides great feedback and is very efficient.” </vt:lpstr>
      <vt:lpstr>“Eliza has a great sense of humor, new to the team but jumped right in and feels like she’s been here forever.” </vt:lpstr>
      <vt:lpstr>“Sonya Soto, thank you for being you! Love you long time!”  </vt:lpstr>
      <vt:lpstr>“Michelle Christiansen, Administrative Assistant 4 - Michelle Christiansen makes possible my ability to do my job effectively. Working with her is a delight and I am very grateful for her professionalism, discretion, trustworthiness, and thoughtful assistance. Michelle reliably handles a high volume of work coming at her from a variety of sources. She has sought and suggested ways to make our division more effective. She has created structure around office functions to achieve operational efficiencies. She is consistently courteous and seeks to deliver the highest quality customer service. She is a great listener and always strives to help her colleagues, CA staff, stakeholders, DSHS partners, and anyone she encounters. A clue about Michelle’s genuine warmth and positivity is provided by the number of people who drop by her desk frequently for a chat. Thank you so much, Michelle!”</vt:lpstr>
      <vt:lpstr>“Eliza is extremely reliable, she comes to work on time ready to work with a great attitude and always manages her time wisely; she prioritizes her job functions and responsibilities to meet our workload demands and does so easily. Eliza has singlehandedly developed and implemented a system which was much needed to meet policy demands. This new system of Eliza’s works amazingly well and as a result we are better serving the needs of social workers on the line and she removed a work load issue for us search specialists. Eliza is funny, a great team player and the newest amazing player of our team!”</vt:lpstr>
      <vt:lpstr>“Andrea is consistently hardworking, diligent, honest and reliable in everything that she does. During times of increased workload this year and reduced staff availability, Andrea rose to the occasion, voluntarily working overtime and taking on a leadership role amongst her peers.  Andrea is flexible, accommodating, always has a smile on her face and never fails to have a can do/will do attitude. She is a phenomenal worker and we are truly lucky to have her.” </vt:lpstr>
      <vt:lpstr>“Vanessa is a hard worker, driven, production focused and someone who prides herself on quality work. Vanessa is seen by her peers as someone that they can come to for questions/guidance and that they can be confident that Vanessa will know the answers.  Vanessa created the majority of the organization systems, and mailing processes that we use and rely upon each day.  Vanessa is a great person, she makes us laugh and holds us to task when needed. We are lucky to have Vanessa!”</vt:lpstr>
      <vt:lpstr>“The Adolescent and Education unit at Children's Administration HQ wants to thank our Administrative Assistant. Elsie is a “Can Do” individual, she is a fast learner, detail oriented, dedicated, organized like no other, an editor and chief extraordinaire. She is creative and talented which is show cased in her work. She is thoughtful, and positive with clients and coworkers. She has a contagious enthusiasm.  Our words cannot express how much we appreciate Elsie and how lucky we are to have her as part of our team.  Thank you, thank you, thank you!”</vt:lpstr>
      <vt:lpstr>“Tori Hatcher, Kristin Simmons, and Jackie Bekken: Thank you for being the region contacts for the conference!  Your help was much appreciated!  Thank you, thank you, thank you!!”   </vt:lpstr>
      <vt:lpstr>“Thank you Junaida Hersan for always taking the initiative to learn and make things happen for us.  You are a true asset to our Centralized Investigations Unit and we are so proud and glad to have you working with us!!”</vt:lpstr>
    </vt:vector>
  </TitlesOfParts>
  <Company>SSW, 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an Alliance employee I often need assistance from clerical staff in multiple Region 3 offices with scheduling rooms, getting badge access, etc.  All of the clerical staff are gracious, helpful and timely with their assistance.  Much appreciated!”</dc:title>
  <dc:creator>Nathan Fowler</dc:creator>
  <cp:lastModifiedBy>Nathan Fowler</cp:lastModifiedBy>
  <cp:revision>21</cp:revision>
  <dcterms:created xsi:type="dcterms:W3CDTF">2017-10-18T19:19:40Z</dcterms:created>
  <dcterms:modified xsi:type="dcterms:W3CDTF">2017-10-19T20:42:08Z</dcterms:modified>
</cp:coreProperties>
</file>