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7" r:id="rId2"/>
    <p:sldId id="258" r:id="rId3"/>
    <p:sldId id="259" r:id="rId4"/>
    <p:sldId id="261" r:id="rId5"/>
    <p:sldId id="263" r:id="rId6"/>
    <p:sldId id="281" r:id="rId7"/>
    <p:sldId id="272" r:id="rId8"/>
    <p:sldId id="273" r:id="rId9"/>
    <p:sldId id="274" r:id="rId10"/>
    <p:sldId id="275" r:id="rId11"/>
    <p:sldId id="270" r:id="rId12"/>
    <p:sldId id="271" r:id="rId13"/>
    <p:sldId id="278" r:id="rId14"/>
    <p:sldId id="276" r:id="rId15"/>
    <p:sldId id="279" r:id="rId16"/>
    <p:sldId id="282" r:id="rId17"/>
    <p:sldId id="277" r:id="rId18"/>
    <p:sldId id="280" r:id="rId19"/>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varScale="1">
        <p:scale>
          <a:sx n="87" d="100"/>
          <a:sy n="87" d="100"/>
        </p:scale>
        <p:origin x="48" y="4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970015-2EDE-4579-9E8D-DBA161F3B5D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420874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70015-2EDE-4579-9E8D-DBA161F3B5D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164166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70015-2EDE-4579-9E8D-DBA161F3B5D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1038936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70015-2EDE-4579-9E8D-DBA161F3B5D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967895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2970015-2EDE-4579-9E8D-DBA161F3B5D2}"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29216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970015-2EDE-4579-9E8D-DBA161F3B5D2}"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362121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970015-2EDE-4579-9E8D-DBA161F3B5D2}" type="datetimeFigureOut">
              <a:rPr lang="en-US" smtClean="0"/>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3268514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70015-2EDE-4579-9E8D-DBA161F3B5D2}" type="datetimeFigureOut">
              <a:rPr lang="en-US" smtClean="0"/>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737063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70015-2EDE-4579-9E8D-DBA161F3B5D2}" type="datetimeFigureOut">
              <a:rPr lang="en-US" smtClean="0"/>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334590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970015-2EDE-4579-9E8D-DBA161F3B5D2}"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3218870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2970015-2EDE-4579-9E8D-DBA161F3B5D2}"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0D4FF-3930-4412-8980-F2A1D90D0148}" type="slidenum">
              <a:rPr lang="en-US" smtClean="0"/>
              <a:t>‹#›</a:t>
            </a:fld>
            <a:endParaRPr lang="en-US"/>
          </a:p>
        </p:txBody>
      </p:sp>
    </p:spTree>
    <p:extLst>
      <p:ext uri="{BB962C8B-B14F-4D97-AF65-F5344CB8AC3E}">
        <p14:creationId xmlns:p14="http://schemas.microsoft.com/office/powerpoint/2010/main" val="153945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970015-2EDE-4579-9E8D-DBA161F3B5D2}" type="datetimeFigureOut">
              <a:rPr lang="en-US" smtClean="0"/>
              <a:t>11/7/2017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0D4FF-3930-4412-8980-F2A1D90D0148}" type="slidenum">
              <a:rPr lang="en-US" smtClean="0"/>
              <a:t>‹#›</a:t>
            </a:fld>
            <a:endParaRPr lang="en-US"/>
          </a:p>
        </p:txBody>
      </p:sp>
    </p:spTree>
    <p:extLst>
      <p:ext uri="{BB962C8B-B14F-4D97-AF65-F5344CB8AC3E}">
        <p14:creationId xmlns:p14="http://schemas.microsoft.com/office/powerpoint/2010/main" val="173988652"/>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7202502" y="6274888"/>
            <a:ext cx="3907875" cy="377985"/>
          </a:xfrm>
          <a:prstGeom prst="rect">
            <a:avLst/>
          </a:prstGeom>
        </p:spPr>
      </p:pic>
      <p:pic>
        <p:nvPicPr>
          <p:cNvPr id="3" name="Picture 2"/>
          <p:cNvPicPr>
            <a:picLocks noChangeAspect="1"/>
          </p:cNvPicPr>
          <p:nvPr/>
        </p:nvPicPr>
        <p:blipFill>
          <a:blip r:embed="rId4"/>
          <a:stretch>
            <a:fillRect/>
          </a:stretch>
        </p:blipFill>
        <p:spPr>
          <a:xfrm>
            <a:off x="4108531" y="1481159"/>
            <a:ext cx="3974937" cy="3895682"/>
          </a:xfrm>
          <a:prstGeom prst="rect">
            <a:avLst/>
          </a:prstGeom>
        </p:spPr>
      </p:pic>
      <p:pic>
        <p:nvPicPr>
          <p:cNvPr id="8" name="Picture 7"/>
          <p:cNvPicPr>
            <a:picLocks noChangeAspect="1"/>
          </p:cNvPicPr>
          <p:nvPr/>
        </p:nvPicPr>
        <p:blipFill>
          <a:blip r:embed="rId5"/>
          <a:stretch>
            <a:fillRect/>
          </a:stretch>
        </p:blipFill>
        <p:spPr>
          <a:xfrm>
            <a:off x="2226459" y="332194"/>
            <a:ext cx="7456054" cy="859611"/>
          </a:xfrm>
          <a:prstGeom prst="rect">
            <a:avLst/>
          </a:prstGeom>
        </p:spPr>
      </p:pic>
    </p:spTree>
    <p:extLst>
      <p:ext uri="{BB962C8B-B14F-4D97-AF65-F5344CB8AC3E}">
        <p14:creationId xmlns:p14="http://schemas.microsoft.com/office/powerpoint/2010/main" val="1391139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2120900" y="939800"/>
            <a:ext cx="8128000" cy="584775"/>
          </a:xfrm>
          <a:prstGeom prst="rect">
            <a:avLst/>
          </a:prstGeom>
          <a:noFill/>
        </p:spPr>
        <p:txBody>
          <a:bodyPr wrap="square" rtlCol="0">
            <a:spAutoFit/>
          </a:bodyPr>
          <a:lstStyle/>
          <a:p>
            <a:pPr algn="ctr"/>
            <a:r>
              <a:rPr lang="en-US" sz="3200" b="1" dirty="0" smtClean="0"/>
              <a:t>PUBLIC DISCLOSURE AND DISCOVERY</a:t>
            </a:r>
            <a:endParaRPr lang="en-US" sz="3200" b="1" dirty="0"/>
          </a:p>
        </p:txBody>
      </p:sp>
      <p:sp>
        <p:nvSpPr>
          <p:cNvPr id="4" name="TextBox 3"/>
          <p:cNvSpPr txBox="1"/>
          <p:nvPr/>
        </p:nvSpPr>
        <p:spPr>
          <a:xfrm>
            <a:off x="876300" y="1915626"/>
            <a:ext cx="10198100" cy="3139321"/>
          </a:xfrm>
          <a:prstGeom prst="rect">
            <a:avLst/>
          </a:prstGeom>
          <a:noFill/>
        </p:spPr>
        <p:txBody>
          <a:bodyPr wrap="square" rtlCol="0">
            <a:spAutoFit/>
          </a:bodyPr>
          <a:lstStyle/>
          <a:p>
            <a:pPr algn="just"/>
            <a:r>
              <a:rPr lang="en-US" b="1" dirty="0" smtClean="0"/>
              <a:t>AND TO MAKE THINGS EVEN MORE DIFFICULT, REQUESTORS CAN PURSUE BOTH PUBLIC DISCLOSURE AND DISCOVERY, OFTEN AT THE SAME TIME. PLAINTIFF ATTORNEYS OFTEN MAKE A PUBLIC DISCLOSURE REQUEST MONTHS IF NOT YEARS BEFORE FILING THE LAWSUIT. THIS GIVES THEM A CHANCE TO THOROUGLY REVIEW ALL THE RECORDS LONG BEFORE THE DEPARTMENT OR ITS ATTORNEYS KNOW A LAWSUIT IS BEING FILED AND CAN GIVE THE PLAINTIFF A STRATEGIC ADVANTAGE.</a:t>
            </a:r>
          </a:p>
          <a:p>
            <a:pPr algn="just"/>
            <a:endParaRPr lang="en-US" b="1" dirty="0"/>
          </a:p>
          <a:p>
            <a:pPr algn="just"/>
            <a:r>
              <a:rPr lang="en-US" b="1" dirty="0" smtClean="0"/>
              <a:t>MAKING BOTH A DISCOVERY REQUEST AND A PUBLIC DISCLOSURE REQUEST ALSO ALLOWS THE ATTORNEY TO METICULOUSLY REVIEW EACH PAGE PROVIDED IN RESPONSE TO FIND ANY DISCREPANCIES. A DOCUMENT PROVIDED IN DISCOVERY BUT NOT IN PUBLIC DISCLOSURE MAY RESULT IN A PUBLIC DISCLOSURE LAWSUIT CLAIMING A VIOLATION OF THE PDA. A DOCUMENT PRODUCED IN PUBLIC DISCLOSURE BUT NOT DISCOVERY MAY RESULT IN A MOTION FOR SANCTIONS IN THE CIVIL LAWSUIT. </a:t>
            </a:r>
            <a:endParaRPr lang="en-US" b="1" dirty="0"/>
          </a:p>
        </p:txBody>
      </p:sp>
      <p:pic>
        <p:nvPicPr>
          <p:cNvPr id="2" name="Picture 1"/>
          <p:cNvPicPr>
            <a:picLocks noChangeAspect="1"/>
          </p:cNvPicPr>
          <p:nvPr/>
        </p:nvPicPr>
        <p:blipFill>
          <a:blip r:embed="rId3"/>
          <a:stretch>
            <a:fillRect/>
          </a:stretch>
        </p:blipFill>
        <p:spPr>
          <a:xfrm>
            <a:off x="3333605" y="6108854"/>
            <a:ext cx="5151566" cy="499915"/>
          </a:xfrm>
          <a:prstGeom prst="rect">
            <a:avLst/>
          </a:prstGeom>
        </p:spPr>
      </p:pic>
    </p:spTree>
    <p:extLst>
      <p:ext uri="{BB962C8B-B14F-4D97-AF65-F5344CB8AC3E}">
        <p14:creationId xmlns:p14="http://schemas.microsoft.com/office/powerpoint/2010/main" val="292119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023257" y="533400"/>
            <a:ext cx="9906000" cy="584775"/>
          </a:xfrm>
          <a:prstGeom prst="rect">
            <a:avLst/>
          </a:prstGeom>
          <a:noFill/>
        </p:spPr>
        <p:txBody>
          <a:bodyPr wrap="square" rtlCol="0">
            <a:spAutoFit/>
          </a:bodyPr>
          <a:lstStyle/>
          <a:p>
            <a:pPr algn="ctr"/>
            <a:r>
              <a:rPr lang="en-US" sz="3200" b="1" dirty="0" smtClean="0"/>
              <a:t>HOLD NOTICES</a:t>
            </a:r>
            <a:endParaRPr lang="en-US" sz="3200" b="1" dirty="0"/>
          </a:p>
        </p:txBody>
      </p:sp>
      <p:sp>
        <p:nvSpPr>
          <p:cNvPr id="3" name="TextBox 2"/>
          <p:cNvSpPr txBox="1"/>
          <p:nvPr/>
        </p:nvSpPr>
        <p:spPr>
          <a:xfrm>
            <a:off x="830942" y="1284514"/>
            <a:ext cx="10657115" cy="5016758"/>
          </a:xfrm>
          <a:prstGeom prst="rect">
            <a:avLst/>
          </a:prstGeom>
          <a:noFill/>
        </p:spPr>
        <p:txBody>
          <a:bodyPr wrap="square" rtlCol="0">
            <a:spAutoFit/>
          </a:bodyPr>
          <a:lstStyle/>
          <a:p>
            <a:pPr algn="just"/>
            <a:r>
              <a:rPr lang="en-US" sz="2000" b="1" dirty="0" smtClean="0"/>
              <a:t>Hold Notices are generated whenever there is “reason to believe” an incident might lead to litigation. The Hold Notice may be generated by the agency itself, or by the Attorney General’s Office or their investigative unit. If there is a serious incident, a child fatality, or a high-profile incident, DSHS will often issues a Hold Notice immediately.</a:t>
            </a:r>
          </a:p>
          <a:p>
            <a:pPr algn="just"/>
            <a:endParaRPr lang="en-US" sz="2000" b="1" dirty="0"/>
          </a:p>
          <a:p>
            <a:pPr algn="just"/>
            <a:r>
              <a:rPr lang="en-US" sz="2000" b="1" dirty="0" smtClean="0"/>
              <a:t>A Hold Notice is just that – a notice to preserve all documentation related to a specific matter.</a:t>
            </a:r>
          </a:p>
          <a:p>
            <a:pPr algn="just"/>
            <a:endParaRPr lang="en-US" sz="2000" b="1" dirty="0"/>
          </a:p>
          <a:p>
            <a:pPr algn="just"/>
            <a:r>
              <a:rPr lang="en-US" sz="2000" b="1" dirty="0" smtClean="0"/>
              <a:t>Hold Notices do not require immediate production of a document. Instead, the notice means that all responsive evidence should be held in place unless and until further notice. This means that all retention schedules or “standard policies” regarding destruction utilized by an agency or an office should be suspended until further notice.</a:t>
            </a:r>
          </a:p>
          <a:p>
            <a:pPr algn="just"/>
            <a:endParaRPr lang="en-US" sz="2000" b="1" dirty="0"/>
          </a:p>
          <a:p>
            <a:pPr algn="just"/>
            <a:r>
              <a:rPr lang="en-US" sz="2000" b="1" dirty="0" smtClean="0"/>
              <a:t>A Hold Notice should not be overlooked or filed away. Each employee who receives the Hold Notice is responsible for locating and securing any responsive information. If you are aware of any other individuals or document sources that should be notified, you should notify the person issuing the Hold Notice so that the notice can be disseminated more broadly.</a:t>
            </a:r>
            <a:endParaRPr lang="en-US" sz="2000" b="1" dirty="0"/>
          </a:p>
        </p:txBody>
      </p:sp>
      <p:pic>
        <p:nvPicPr>
          <p:cNvPr id="4" name="Picture 3"/>
          <p:cNvPicPr>
            <a:picLocks noChangeAspect="1"/>
          </p:cNvPicPr>
          <p:nvPr/>
        </p:nvPicPr>
        <p:blipFill>
          <a:blip r:embed="rId3"/>
          <a:stretch>
            <a:fillRect/>
          </a:stretch>
        </p:blipFill>
        <p:spPr>
          <a:xfrm>
            <a:off x="3583716" y="6301272"/>
            <a:ext cx="5151566" cy="499915"/>
          </a:xfrm>
          <a:prstGeom prst="rect">
            <a:avLst/>
          </a:prstGeom>
        </p:spPr>
      </p:pic>
    </p:spTree>
    <p:extLst>
      <p:ext uri="{BB962C8B-B14F-4D97-AF65-F5344CB8AC3E}">
        <p14:creationId xmlns:p14="http://schemas.microsoft.com/office/powerpoint/2010/main" val="356653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409700" y="304800"/>
            <a:ext cx="9283700" cy="584775"/>
          </a:xfrm>
          <a:prstGeom prst="rect">
            <a:avLst/>
          </a:prstGeom>
          <a:noFill/>
        </p:spPr>
        <p:txBody>
          <a:bodyPr wrap="square" rtlCol="0">
            <a:spAutoFit/>
          </a:bodyPr>
          <a:lstStyle/>
          <a:p>
            <a:pPr lvl="0" algn="ctr"/>
            <a:r>
              <a:rPr lang="en-US" sz="3200" b="1" dirty="0">
                <a:solidFill>
                  <a:prstClr val="black"/>
                </a:solidFill>
              </a:rPr>
              <a:t>HOLD NOTICES</a:t>
            </a:r>
          </a:p>
        </p:txBody>
      </p:sp>
      <p:sp>
        <p:nvSpPr>
          <p:cNvPr id="3" name="TextBox 2"/>
          <p:cNvSpPr txBox="1"/>
          <p:nvPr/>
        </p:nvSpPr>
        <p:spPr>
          <a:xfrm>
            <a:off x="530225" y="1041400"/>
            <a:ext cx="11042650" cy="5078313"/>
          </a:xfrm>
          <a:prstGeom prst="rect">
            <a:avLst/>
          </a:prstGeom>
          <a:noFill/>
        </p:spPr>
        <p:txBody>
          <a:bodyPr wrap="square" rtlCol="0">
            <a:spAutoFit/>
          </a:bodyPr>
          <a:lstStyle/>
          <a:p>
            <a:pPr algn="just"/>
            <a:r>
              <a:rPr lang="en-US" b="1" dirty="0" smtClean="0"/>
              <a:t>HOLD NOTICES DON’T APPLY TO ONLY PAPER DOCUMENTS OR ONLY SCANNED COPIES OF PAPER DOCUMENTS. IN THIS WORLD OF ELECTRONIC COMMUNICATIONS, HOLD NOTICES CAN APPLY TO ANY MANNER OF COMMUNICATION INCLUDING EMAILS, TEXTING, FACEBOOK POSTS, TWEETS, VOICEMAILS, ETC. ALL OF THESE SOURCES MAY CONTAIN RESPONSIVE RECORDS THAT NEED TO BE MAINTAINED.</a:t>
            </a:r>
          </a:p>
          <a:p>
            <a:pPr algn="just"/>
            <a:endParaRPr lang="en-US" b="1" dirty="0" smtClean="0"/>
          </a:p>
          <a:p>
            <a:pPr algn="just"/>
            <a:r>
              <a:rPr lang="en-US" b="1" dirty="0" smtClean="0"/>
              <a:t>NOT ONLY ARE YOU TO MAINTAIN THESE RECORDS, YOU ALSO MUST MAINTAIN THEM IN WHAT IS CALLED “NATIVE FORMAT.” THIS MEANS THAT AN EMAIL NEEDS TO BE SAVED AS AN EMAIL, A VOICEMAIL NEEDS TO BE SAVED AS A VOICEMAIL, A TEXT NEEDS TO BE SAVED AS A TEXT. YOU CANNOT PRINT OUT THE EMAIL OR TRANSCRIBE THE VOICEMAIL AND DISCARD THE ORIGINAL. YOU DO NOT NEED TO BE CONCERNED WHEN YOU RECEIVE THE HOLD NOTICE AS TO HOW THAT NATIVE FORMAT WILL BE OBTAINED – YOU NEED ONLY KNOW YOU NEED TO MAINTAIN IT AND COMMUNICATE THAT IT EXISTS WHEN THE AAG SEEKS IT AS PART OF DISCOVERY.</a:t>
            </a:r>
          </a:p>
          <a:p>
            <a:pPr algn="just"/>
            <a:endParaRPr lang="en-US" b="1" dirty="0"/>
          </a:p>
          <a:p>
            <a:pPr algn="just"/>
            <a:r>
              <a:rPr lang="en-US" b="1" dirty="0" smtClean="0"/>
              <a:t>AND IF YOU COME ACROSS A FILE CABINET OR CLOSET FULL OF DOCUMENTS DURING A SEARCH FOR RECORDS – OR ANYTIME – YOU NEED TO MAKE SURE THOSE RECORDS COME TO THE ATTENTION OF YOUR SUPERVISOR, PUBLIC DISCLOSURE COORDINATOR, OR DISCOVERY COODINATOR. DON ‘T JUST ASSUME THAT BECAUSE THEY ARE “OLD” THEY CAN BE DESTROYED WITHOUT REVIEW! AND DON’T JUST CLOSE THE DRAWER AND HOPE THEY WILL GO AWAY – BECAUSE THEY WON’T!</a:t>
            </a:r>
          </a:p>
          <a:p>
            <a:endParaRPr lang="en-US" b="1" dirty="0" smtClean="0"/>
          </a:p>
        </p:txBody>
      </p:sp>
      <p:pic>
        <p:nvPicPr>
          <p:cNvPr id="4" name="Picture 3"/>
          <p:cNvPicPr>
            <a:picLocks noChangeAspect="1"/>
          </p:cNvPicPr>
          <p:nvPr/>
        </p:nvPicPr>
        <p:blipFill>
          <a:blip r:embed="rId3"/>
          <a:stretch>
            <a:fillRect/>
          </a:stretch>
        </p:blipFill>
        <p:spPr>
          <a:xfrm>
            <a:off x="3212306" y="6271538"/>
            <a:ext cx="5151566" cy="499915"/>
          </a:xfrm>
          <a:prstGeom prst="rect">
            <a:avLst/>
          </a:prstGeom>
        </p:spPr>
      </p:pic>
    </p:spTree>
    <p:extLst>
      <p:ext uri="{BB962C8B-B14F-4D97-AF65-F5344CB8AC3E}">
        <p14:creationId xmlns:p14="http://schemas.microsoft.com/office/powerpoint/2010/main" val="425947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390262" y="485191"/>
            <a:ext cx="9106677" cy="646331"/>
          </a:xfrm>
          <a:prstGeom prst="rect">
            <a:avLst/>
          </a:prstGeom>
          <a:noFill/>
        </p:spPr>
        <p:txBody>
          <a:bodyPr wrap="square" rtlCol="0">
            <a:spAutoFit/>
          </a:bodyPr>
          <a:lstStyle/>
          <a:p>
            <a:pPr algn="ctr"/>
            <a:r>
              <a:rPr lang="en-US" sz="3600" b="1" dirty="0" smtClean="0"/>
              <a:t>FAILURE TO PRODUCE NATIVE FORMAT</a:t>
            </a:r>
            <a:endParaRPr lang="en-US" sz="3600" b="1" dirty="0"/>
          </a:p>
        </p:txBody>
      </p:sp>
      <p:sp>
        <p:nvSpPr>
          <p:cNvPr id="3" name="TextBox 2"/>
          <p:cNvSpPr txBox="1"/>
          <p:nvPr/>
        </p:nvSpPr>
        <p:spPr>
          <a:xfrm>
            <a:off x="587829" y="1306286"/>
            <a:ext cx="10133045" cy="5078313"/>
          </a:xfrm>
          <a:prstGeom prst="rect">
            <a:avLst/>
          </a:prstGeom>
          <a:noFill/>
        </p:spPr>
        <p:txBody>
          <a:bodyPr wrap="square" rtlCol="0">
            <a:spAutoFit/>
          </a:bodyPr>
          <a:lstStyle/>
          <a:p>
            <a:pPr algn="just"/>
            <a:r>
              <a:rPr lang="en-US" b="1" dirty="0" smtClean="0"/>
              <a:t>In 2009 a lawsuit was filed against DSHS alleging DSHS failed to remove a girl from her biological parent who sexually abused her. During the CPS and law enforcement investigation, the girl was interviewed. Several years prior to filing the lawsuit, the plaintiff filed a public disclosure request. As part of that request the entire investigation file was provided to the plaintiff including a transcript of the interview in which she made explicit allegations of sexual abuse regarding her father.</a:t>
            </a:r>
          </a:p>
          <a:p>
            <a:pPr algn="just"/>
            <a:endParaRPr lang="en-US" b="1" dirty="0"/>
          </a:p>
          <a:p>
            <a:pPr algn="just"/>
            <a:r>
              <a:rPr lang="en-US" b="1" dirty="0" smtClean="0"/>
              <a:t>During the course of the lawsuit, discovery was requested which again asked for the complete investigation related to the allegations of abuse. When the paralegal and investigator reviewed the documents provided by the agency, they discovered the transcript of the interview. Given that the transcript was of a recorded interview, the paralegal went back to the agency and asked them to look for the recording. The recording was found and provided to the plaintiff.</a:t>
            </a:r>
          </a:p>
          <a:p>
            <a:pPr algn="just"/>
            <a:endParaRPr lang="en-US" b="1" dirty="0"/>
          </a:p>
          <a:p>
            <a:pPr algn="just"/>
            <a:r>
              <a:rPr lang="en-US" b="1" dirty="0" smtClean="0"/>
              <a:t>The plaintiff then filed a public disclosure lawsuit claiming a violation to the failure to disclose the recording. Although the plaintiff had been provided the transcription, the court agreed they should have been provided the recording and for that and a failure to provide a policy awarded the plaintiff $650,000.00. This was later overturned on appeal when the appellate court determined the recording, as part of the Children’s Administration file, was not subject to public disclosure and was produced under RCW 13.50 not under RCW 42.56.</a:t>
            </a:r>
            <a:endParaRPr lang="en-US" b="1" dirty="0"/>
          </a:p>
        </p:txBody>
      </p:sp>
      <p:pic>
        <p:nvPicPr>
          <p:cNvPr id="4" name="Picture 3"/>
          <p:cNvPicPr>
            <a:picLocks noChangeAspect="1"/>
          </p:cNvPicPr>
          <p:nvPr/>
        </p:nvPicPr>
        <p:blipFill>
          <a:blip r:embed="rId3"/>
          <a:stretch>
            <a:fillRect/>
          </a:stretch>
        </p:blipFill>
        <p:spPr>
          <a:xfrm>
            <a:off x="3240299" y="6309405"/>
            <a:ext cx="5151566" cy="499915"/>
          </a:xfrm>
          <a:prstGeom prst="rect">
            <a:avLst/>
          </a:prstGeom>
        </p:spPr>
      </p:pic>
    </p:spTree>
    <p:extLst>
      <p:ext uri="{BB962C8B-B14F-4D97-AF65-F5344CB8AC3E}">
        <p14:creationId xmlns:p14="http://schemas.microsoft.com/office/powerpoint/2010/main" val="158490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143000" y="1295400"/>
            <a:ext cx="10147300" cy="5078313"/>
          </a:xfrm>
          <a:prstGeom prst="rect">
            <a:avLst/>
          </a:prstGeom>
          <a:noFill/>
        </p:spPr>
        <p:txBody>
          <a:bodyPr wrap="square" rtlCol="0">
            <a:spAutoFit/>
          </a:bodyPr>
          <a:lstStyle/>
          <a:p>
            <a:pPr algn="just"/>
            <a:r>
              <a:rPr lang="en-US" b="1" dirty="0" smtClean="0"/>
              <a:t>WHEN A DISCOVERY REQUEST OR A PUBLIC DISCLOSURE REQUEST ASKS FOR “ALL” IT MEANS ALL.</a:t>
            </a:r>
          </a:p>
          <a:p>
            <a:pPr algn="just"/>
            <a:endParaRPr lang="en-US" b="1" dirty="0" smtClean="0"/>
          </a:p>
          <a:p>
            <a:pPr algn="just"/>
            <a:r>
              <a:rPr lang="en-US" b="1" dirty="0" smtClean="0"/>
              <a:t>REMEMBER, YOU ARE THE RECORDS EXPERT! YOU KNOW MORE ABOUT YOUR RECORDS THAN THE PERSON MAKING THE REQUEST OR ASKING FOR THE HOLD. IF THE ATTORNEY IS REQUESTING RECORDS A, B, AND C AND YOU KNOW THAT THERE IS A D AND E – DON’T ASSUME THE ATTORNEY DOESN’T WANT THOSE. ASK! IT IS MUCH MORE LIKELY THE ATTORNEY DOESN’T KNOW THE RECORD EXISTS. </a:t>
            </a:r>
          </a:p>
          <a:p>
            <a:pPr algn="just"/>
            <a:endParaRPr lang="en-US" b="1" dirty="0" smtClean="0"/>
          </a:p>
          <a:p>
            <a:pPr algn="just"/>
            <a:r>
              <a:rPr lang="en-US" b="1" dirty="0" smtClean="0"/>
              <a:t>WE HAVE HAD CASES WHERE THE DSHS FOSTER HOME LICENSING FILE WAS PROVIDED WITHOUT THE DLR/CPS SECTION  – WHERE A MOTHER’S FILE WAS PROVIDED WITHOUT THE SEPARATE CHILD’S FILE, SUCH AS WHEN THERE IS A LEGALLY FREE FILE OR ADOPTION FILE. WE HAVE HAD PERSONNEL FILES PROVIDED WITHOUT THE “DISCIPLINARY” SECTION OR THE “SUPERVISOR’S FILE.” WE’VE HAD CASES WHERE A TRANSCRIPT OF A RECORDING WAS PROVIDED BUT NOT THE RECORDING ITSELF. WE’VE HAD CASES WHERE AN INVESTIGATOR GOES TO INTERVIEW A SOCIAL WORKER AND SEES A BULLETIN BOARD FULL OF CHILD PICTURES AND DRAWINGS THAT WERE NEVER PROVIDED. IF YOU DON’T TELL US THESE THINGS EXIST, WE DON’T KNOW TO REQUEST THEM!</a:t>
            </a:r>
          </a:p>
          <a:p>
            <a:pPr algn="just"/>
            <a:endParaRPr lang="en-US" b="1" dirty="0"/>
          </a:p>
          <a:p>
            <a:pPr algn="just"/>
            <a:r>
              <a:rPr lang="en-US" b="1" dirty="0" smtClean="0"/>
              <a:t>AND MOST IMPORTANTLY – DOCUMENT ALL YOUR EFFORTS. WHERE DID YOU LOOK? WHAT PHYSICAL LOCATIONS? WHAT COMPUTER LOCATIONS? WHAT SEARCHES/SEARCH TERMS?</a:t>
            </a:r>
            <a:endParaRPr lang="en-US" b="1" dirty="0"/>
          </a:p>
        </p:txBody>
      </p:sp>
      <p:sp>
        <p:nvSpPr>
          <p:cNvPr id="3" name="TextBox 2"/>
          <p:cNvSpPr txBox="1"/>
          <p:nvPr/>
        </p:nvSpPr>
        <p:spPr>
          <a:xfrm>
            <a:off x="965200" y="520700"/>
            <a:ext cx="9994900" cy="646331"/>
          </a:xfrm>
          <a:prstGeom prst="rect">
            <a:avLst/>
          </a:prstGeom>
          <a:noFill/>
        </p:spPr>
        <p:txBody>
          <a:bodyPr wrap="square" rtlCol="0">
            <a:spAutoFit/>
          </a:bodyPr>
          <a:lstStyle/>
          <a:p>
            <a:pPr algn="ctr"/>
            <a:r>
              <a:rPr lang="en-US" sz="3600" b="1" dirty="0" smtClean="0"/>
              <a:t>ALL MEANS ALL</a:t>
            </a:r>
            <a:endParaRPr lang="en-US" sz="3600" b="1" dirty="0"/>
          </a:p>
        </p:txBody>
      </p:sp>
      <p:pic>
        <p:nvPicPr>
          <p:cNvPr id="4" name="Picture 3"/>
          <p:cNvPicPr>
            <a:picLocks noChangeAspect="1"/>
          </p:cNvPicPr>
          <p:nvPr/>
        </p:nvPicPr>
        <p:blipFill>
          <a:blip r:embed="rId3"/>
          <a:stretch>
            <a:fillRect/>
          </a:stretch>
        </p:blipFill>
        <p:spPr>
          <a:xfrm>
            <a:off x="3473564" y="6358085"/>
            <a:ext cx="5151566" cy="499915"/>
          </a:xfrm>
          <a:prstGeom prst="rect">
            <a:avLst/>
          </a:prstGeom>
        </p:spPr>
      </p:pic>
    </p:spTree>
    <p:extLst>
      <p:ext uri="{BB962C8B-B14F-4D97-AF65-F5344CB8AC3E}">
        <p14:creationId xmlns:p14="http://schemas.microsoft.com/office/powerpoint/2010/main" val="406461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793103" y="359429"/>
            <a:ext cx="10748866" cy="646331"/>
          </a:xfrm>
          <a:prstGeom prst="rect">
            <a:avLst/>
          </a:prstGeom>
          <a:noFill/>
        </p:spPr>
        <p:txBody>
          <a:bodyPr wrap="square" rtlCol="0">
            <a:spAutoFit/>
          </a:bodyPr>
          <a:lstStyle/>
          <a:p>
            <a:pPr algn="ctr"/>
            <a:r>
              <a:rPr lang="en-US" sz="3600" b="1" dirty="0" smtClean="0"/>
              <a:t>FAILURE TO FIND ALL RELEVANT DOCUMENTS</a:t>
            </a:r>
            <a:endParaRPr lang="en-US" sz="3600" b="1" dirty="0"/>
          </a:p>
        </p:txBody>
      </p:sp>
      <p:sp>
        <p:nvSpPr>
          <p:cNvPr id="5" name="TextBox 4"/>
          <p:cNvSpPr txBox="1"/>
          <p:nvPr/>
        </p:nvSpPr>
        <p:spPr>
          <a:xfrm>
            <a:off x="597159" y="1240971"/>
            <a:ext cx="10767527" cy="5078313"/>
          </a:xfrm>
          <a:prstGeom prst="rect">
            <a:avLst/>
          </a:prstGeom>
          <a:noFill/>
        </p:spPr>
        <p:txBody>
          <a:bodyPr wrap="square" rtlCol="0">
            <a:spAutoFit/>
          </a:bodyPr>
          <a:lstStyle/>
          <a:p>
            <a:pPr algn="just"/>
            <a:r>
              <a:rPr lang="en-US" b="1" dirty="0" smtClean="0"/>
              <a:t>In 2011 a lawsuit was filed against DSHS by five young women alleging they were physically and sexually abused by the foster/adoptive parents where they were placed by DSHS. Due to the nature of the case, the documents requested in discovery were voluminous and due to the nature of DSHS records at the time, the records were maintained in multiple locations and multiple ways. There were adoption files, DCFS files on the mother, dash files for each of the children, and licensing files. DSHS and the AAG believed all relevant records were discovered and turned over and the case proceeded to trial in April of 2014. </a:t>
            </a:r>
          </a:p>
          <a:p>
            <a:pPr algn="just"/>
            <a:endParaRPr lang="en-US" b="1" dirty="0"/>
          </a:p>
          <a:p>
            <a:pPr algn="just"/>
            <a:r>
              <a:rPr lang="en-US" b="1" dirty="0" smtClean="0"/>
              <a:t>During the course of discovery, social workers testified to contact with the children that was not found in any of the documentation. The DSHS discovery liaison, who was the Department’s representative at trial, was convinced records were missing. She went back to </a:t>
            </a:r>
            <a:r>
              <a:rPr lang="en-US" b="1" dirty="0" err="1" smtClean="0"/>
              <a:t>FamLink</a:t>
            </a:r>
            <a:r>
              <a:rPr lang="en-US" b="1" dirty="0" smtClean="0"/>
              <a:t> once again, and this time using different search techniques was able to find many Service Episode Records that had not been discovered before and that in fact made the State’s case stronger. Regardless of the nature of the records, the AAG was obligated to make the court aware of the documents and provide them to the plaintiff. </a:t>
            </a:r>
          </a:p>
          <a:p>
            <a:pPr algn="just"/>
            <a:endParaRPr lang="en-US" b="1" dirty="0"/>
          </a:p>
          <a:p>
            <a:pPr algn="just"/>
            <a:r>
              <a:rPr lang="en-US" b="1" dirty="0" smtClean="0"/>
              <a:t>The plaintiffs immediately moved for a mistrial, which was granted. They then moved for a motion for default, asking that a judgment be entered against the state as a sanction for the discovery violation. In the end, the Court ruled against the motion for default but sanctioned the state $107,482 as well as additional costs. Further depositions were allowed at the Department’s expense before the case was re-tried several weeks later. </a:t>
            </a:r>
            <a:endParaRPr lang="en-US" b="1" dirty="0"/>
          </a:p>
        </p:txBody>
      </p:sp>
      <p:pic>
        <p:nvPicPr>
          <p:cNvPr id="6" name="Picture 5"/>
          <p:cNvPicPr>
            <a:picLocks noChangeAspect="1"/>
          </p:cNvPicPr>
          <p:nvPr/>
        </p:nvPicPr>
        <p:blipFill>
          <a:blip r:embed="rId3"/>
          <a:stretch>
            <a:fillRect/>
          </a:stretch>
        </p:blipFill>
        <p:spPr>
          <a:xfrm>
            <a:off x="3405139" y="6358085"/>
            <a:ext cx="5151566" cy="499915"/>
          </a:xfrm>
          <a:prstGeom prst="rect">
            <a:avLst/>
          </a:prstGeom>
        </p:spPr>
      </p:pic>
    </p:spTree>
    <p:extLst>
      <p:ext uri="{BB962C8B-B14F-4D97-AF65-F5344CB8AC3E}">
        <p14:creationId xmlns:p14="http://schemas.microsoft.com/office/powerpoint/2010/main" val="231258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1502229" y="858416"/>
            <a:ext cx="9041363" cy="646331"/>
          </a:xfrm>
          <a:prstGeom prst="rect">
            <a:avLst/>
          </a:prstGeom>
          <a:noFill/>
        </p:spPr>
        <p:txBody>
          <a:bodyPr wrap="square" rtlCol="0">
            <a:spAutoFit/>
          </a:bodyPr>
          <a:lstStyle/>
          <a:p>
            <a:pPr algn="ctr"/>
            <a:r>
              <a:rPr lang="en-US" sz="3600" b="1" dirty="0" smtClean="0"/>
              <a:t>PROVIDING RECORDS IN DISCOVERY</a:t>
            </a:r>
            <a:endParaRPr lang="en-US" sz="3600" b="1" dirty="0"/>
          </a:p>
        </p:txBody>
      </p:sp>
      <p:sp>
        <p:nvSpPr>
          <p:cNvPr id="5" name="TextBox 4"/>
          <p:cNvSpPr txBox="1"/>
          <p:nvPr/>
        </p:nvSpPr>
        <p:spPr>
          <a:xfrm>
            <a:off x="858417" y="1669258"/>
            <a:ext cx="10039739" cy="3416320"/>
          </a:xfrm>
          <a:prstGeom prst="rect">
            <a:avLst/>
          </a:prstGeom>
          <a:noFill/>
        </p:spPr>
        <p:txBody>
          <a:bodyPr wrap="square" rtlCol="0">
            <a:spAutoFit/>
          </a:bodyPr>
          <a:lstStyle/>
          <a:p>
            <a:pPr algn="just"/>
            <a:r>
              <a:rPr lang="en-US" b="1" dirty="0" smtClean="0"/>
              <a:t>IF A CASE IS MOVING FORWARD, AT SOME POINT YOU WILL BE NOTIFIED IT IS TIME TO GATHER AND PRODUCE THE DOCUMENTS AND OTHER ITEMS YOU HAVE BEEN HOLDING IN RESPONSE TO THE HOLD NOTICE.</a:t>
            </a:r>
          </a:p>
          <a:p>
            <a:pPr algn="just"/>
            <a:endParaRPr lang="en-US" b="1" dirty="0"/>
          </a:p>
          <a:p>
            <a:pPr algn="just"/>
            <a:r>
              <a:rPr lang="en-US" b="1" dirty="0" smtClean="0"/>
              <a:t>REQUESTS FOR DISCOVERY OFTEN COME IN THE FORM OF INTERROGATORIES AND REQUESTS FOR PRODUCTION FROM THE OPPOSING COUNSEL. YOU MAY BE PROVIDED THESE DOCUMENTS TO HELP GUIDE YOUR DISCLOSURE OR YOU MIGHT JUST BE ASKED TO PROVIDE SPECIFIC DOCUMENTS. IF YOU ARE ONLY ASKED TO PROVIDE SOME OF THE DOCUMENTS YOU HAVE HELD THIS DOES NOT MEAN YOU CAN DESTROY THE REST. A HOLD NOTICE REMAINS IN PLACE DURING THE LIFE OF THE LITIGATION AND THERE MAY AND OFTEN ARE ADDITIONAL REQUESTS.</a:t>
            </a:r>
          </a:p>
          <a:p>
            <a:pPr algn="just"/>
            <a:endParaRPr lang="en-US" b="1" dirty="0" smtClean="0"/>
          </a:p>
          <a:p>
            <a:pPr algn="just"/>
            <a:r>
              <a:rPr lang="en-US" b="1" dirty="0" smtClean="0"/>
              <a:t>REMEMBER, THE AGENCY ONLY HAS 30 DAY TO RESPOND TO REQUESTS FOR DISCOVERY!</a:t>
            </a:r>
            <a:endParaRPr lang="en-US" b="1" dirty="0"/>
          </a:p>
        </p:txBody>
      </p:sp>
      <p:pic>
        <p:nvPicPr>
          <p:cNvPr id="2" name="Picture 1"/>
          <p:cNvPicPr>
            <a:picLocks noChangeAspect="1"/>
          </p:cNvPicPr>
          <p:nvPr/>
        </p:nvPicPr>
        <p:blipFill>
          <a:blip r:embed="rId3"/>
          <a:stretch>
            <a:fillRect/>
          </a:stretch>
        </p:blipFill>
        <p:spPr>
          <a:xfrm>
            <a:off x="3447127" y="6358085"/>
            <a:ext cx="5151566" cy="499915"/>
          </a:xfrm>
          <a:prstGeom prst="rect">
            <a:avLst/>
          </a:prstGeom>
        </p:spPr>
      </p:pic>
    </p:spTree>
    <p:extLst>
      <p:ext uri="{BB962C8B-B14F-4D97-AF65-F5344CB8AC3E}">
        <p14:creationId xmlns:p14="http://schemas.microsoft.com/office/powerpoint/2010/main" val="28129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447127" y="6358085"/>
            <a:ext cx="5151566" cy="499915"/>
          </a:xfrm>
          <a:prstGeom prst="rect">
            <a:avLst/>
          </a:prstGeom>
        </p:spPr>
      </p:pic>
      <p:sp>
        <p:nvSpPr>
          <p:cNvPr id="6" name="TextBox 5"/>
          <p:cNvSpPr txBox="1"/>
          <p:nvPr/>
        </p:nvSpPr>
        <p:spPr>
          <a:xfrm>
            <a:off x="1101011" y="630144"/>
            <a:ext cx="9554547" cy="584775"/>
          </a:xfrm>
          <a:prstGeom prst="rect">
            <a:avLst/>
          </a:prstGeom>
          <a:noFill/>
        </p:spPr>
        <p:txBody>
          <a:bodyPr wrap="square" rtlCol="0">
            <a:spAutoFit/>
          </a:bodyPr>
          <a:lstStyle/>
          <a:p>
            <a:pPr algn="ctr"/>
            <a:r>
              <a:rPr lang="en-US" sz="3200" b="1" dirty="0" smtClean="0"/>
              <a:t>FAILURE TO PRESERVE ALL RELEVANT DOCUMENTS</a:t>
            </a:r>
            <a:endParaRPr lang="en-US" sz="3200" b="1" dirty="0"/>
          </a:p>
        </p:txBody>
      </p:sp>
      <p:sp>
        <p:nvSpPr>
          <p:cNvPr id="7" name="TextBox 6"/>
          <p:cNvSpPr txBox="1"/>
          <p:nvPr/>
        </p:nvSpPr>
        <p:spPr>
          <a:xfrm>
            <a:off x="373224" y="1708460"/>
            <a:ext cx="11010122" cy="4247317"/>
          </a:xfrm>
          <a:prstGeom prst="rect">
            <a:avLst/>
          </a:prstGeom>
          <a:noFill/>
        </p:spPr>
        <p:txBody>
          <a:bodyPr wrap="square" rtlCol="0">
            <a:spAutoFit/>
          </a:bodyPr>
          <a:lstStyle/>
          <a:p>
            <a:pPr algn="just"/>
            <a:r>
              <a:rPr lang="en-US" b="1" dirty="0" smtClean="0"/>
              <a:t>In 2014 two girls filed a lawsuit against the Department claiming they had been sexually abused by their adopted brothers in a home where they were initially placed as foster children. The Department had previously investigated one of the brothers for sexual abuse of a neighbor child, but that Intake had been related to the neighbor’s parent and the licensor did not find it when DSHS initially licensed the home. </a:t>
            </a:r>
          </a:p>
          <a:p>
            <a:pPr algn="just"/>
            <a:endParaRPr lang="en-US" b="1" dirty="0"/>
          </a:p>
          <a:p>
            <a:pPr algn="just"/>
            <a:r>
              <a:rPr lang="en-US" b="1" dirty="0" smtClean="0"/>
              <a:t>During the discovery process of the lawsuit, the Agency was unable to locate a copy of the post-adoption report in its files. Although it was clear from the records a post-adoption report was done and that policy required it be done, the Department was unable to locate it.</a:t>
            </a:r>
          </a:p>
          <a:p>
            <a:pPr algn="just"/>
            <a:endParaRPr lang="en-US" b="1" dirty="0"/>
          </a:p>
          <a:p>
            <a:pPr algn="just"/>
            <a:r>
              <a:rPr lang="en-US" b="1" dirty="0" smtClean="0"/>
              <a:t>The opposing counsel was able to locate the post-adoption report in the court file but still requested sanctions based on the Department’s inability to locate the document in its own files. The Court sanctioned the Department $1,500 because it did not preserve a document is was supposed to preserve. The Plaintiffs could not show they were prejudiced because they had the document, but the Court still fined DSHS for not being able to produce the document. The fine would undoubtedly have been much more severe if the adoption court had not had a copy of the document. </a:t>
            </a:r>
            <a:endParaRPr lang="en-US" b="1" dirty="0"/>
          </a:p>
        </p:txBody>
      </p:sp>
    </p:spTree>
    <p:extLst>
      <p:ext uri="{BB962C8B-B14F-4D97-AF65-F5344CB8AC3E}">
        <p14:creationId xmlns:p14="http://schemas.microsoft.com/office/powerpoint/2010/main" val="20386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690466" y="1660849"/>
            <a:ext cx="10123714" cy="4093428"/>
          </a:xfrm>
          <a:prstGeom prst="rect">
            <a:avLst/>
          </a:prstGeom>
          <a:noFill/>
        </p:spPr>
        <p:txBody>
          <a:bodyPr wrap="square" rtlCol="0">
            <a:spAutoFit/>
          </a:bodyPr>
          <a:lstStyle/>
          <a:p>
            <a:pPr algn="just"/>
            <a:r>
              <a:rPr lang="en-US" sz="2000" b="1" dirty="0" smtClean="0"/>
              <a:t>JUST AS IMPORTANT AS PRESERVING AND PRODUCING RECORDS IS NOT SAVING RECORDS UNLESS YOU NEED TO.</a:t>
            </a:r>
          </a:p>
          <a:p>
            <a:pPr algn="just"/>
            <a:endParaRPr lang="en-US" sz="2000" b="1" dirty="0"/>
          </a:p>
          <a:p>
            <a:pPr algn="just"/>
            <a:r>
              <a:rPr lang="en-US" sz="2000" b="1" dirty="0" smtClean="0"/>
              <a:t>DON’T BE THE ONE CREATING THE OLD FILE CABINET DRAWER OR HIDDEN CLOSET OF DOCUMENTS. IF THE RETENTION SCHEDULE SAYS DESTROY AND THERE IS NO HOLD NOTICE – DESTROY. DISCOVERY REQUESTS AND PUBLIC DISCLOSURE REQUESTS REQUIRE THAT YOU DO AN ADEQUATE SEARCH OF ALL POSSIBLE SOURCES FOR DOCUMENTS. UNLESS YOU ARE SEARCHING THAT OLD FILE CABINET OR CLOSET EVERY TIME YOU RECEIVE A REQUEST, YOU SHOULDN’T HAVE IT.</a:t>
            </a:r>
          </a:p>
          <a:p>
            <a:pPr algn="just"/>
            <a:endParaRPr lang="en-US" sz="2000" b="1" dirty="0"/>
          </a:p>
          <a:p>
            <a:pPr algn="just"/>
            <a:r>
              <a:rPr lang="en-US" sz="2000" b="1" dirty="0" smtClean="0"/>
              <a:t>IF A DOCUMENT HAS BEEN DESTROYED IN THE REGULAR COURSE OF BUSINESS WITHIN THE REQUIRED RETENTION SCHEDULE AND OUTSIDE OF ANY PARAMETERS OF A HOLD NOTICE, TELLING THE REQUESTOR THE DOCUMENT NO LONGER EXISTS IS HIGHLY DEFENSIBLE.</a:t>
            </a:r>
            <a:endParaRPr lang="en-US" sz="2000" b="1" dirty="0"/>
          </a:p>
        </p:txBody>
      </p:sp>
      <p:sp>
        <p:nvSpPr>
          <p:cNvPr id="3" name="TextBox 2"/>
          <p:cNvSpPr txBox="1"/>
          <p:nvPr/>
        </p:nvSpPr>
        <p:spPr>
          <a:xfrm>
            <a:off x="895739" y="634482"/>
            <a:ext cx="9106677" cy="584775"/>
          </a:xfrm>
          <a:prstGeom prst="rect">
            <a:avLst/>
          </a:prstGeom>
          <a:noFill/>
        </p:spPr>
        <p:txBody>
          <a:bodyPr wrap="square" rtlCol="0">
            <a:spAutoFit/>
          </a:bodyPr>
          <a:lstStyle/>
          <a:p>
            <a:pPr algn="ctr"/>
            <a:r>
              <a:rPr lang="en-US" sz="3200" b="1" dirty="0" smtClean="0"/>
              <a:t>DESTROY WHAT SHOULD BE DESTROYED</a:t>
            </a:r>
            <a:endParaRPr lang="en-US" sz="3200" b="1" dirty="0"/>
          </a:p>
        </p:txBody>
      </p:sp>
      <p:pic>
        <p:nvPicPr>
          <p:cNvPr id="4" name="Picture 3"/>
          <p:cNvPicPr>
            <a:picLocks noChangeAspect="1"/>
          </p:cNvPicPr>
          <p:nvPr/>
        </p:nvPicPr>
        <p:blipFill>
          <a:blip r:embed="rId3"/>
          <a:stretch>
            <a:fillRect/>
          </a:stretch>
        </p:blipFill>
        <p:spPr>
          <a:xfrm>
            <a:off x="3176540" y="6195869"/>
            <a:ext cx="5151566" cy="499915"/>
          </a:xfrm>
          <a:prstGeom prst="rect">
            <a:avLst/>
          </a:prstGeom>
        </p:spPr>
      </p:pic>
    </p:spTree>
    <p:extLst>
      <p:ext uri="{BB962C8B-B14F-4D97-AF65-F5344CB8AC3E}">
        <p14:creationId xmlns:p14="http://schemas.microsoft.com/office/powerpoint/2010/main" val="359815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139626" y="878298"/>
            <a:ext cx="10107799" cy="5330556"/>
          </a:xfrm>
          <a:prstGeom prst="rect">
            <a:avLst/>
          </a:prstGeom>
        </p:spPr>
      </p:pic>
      <p:sp>
        <p:nvSpPr>
          <p:cNvPr id="5" name="TextBox 4"/>
          <p:cNvSpPr txBox="1"/>
          <p:nvPr/>
        </p:nvSpPr>
        <p:spPr>
          <a:xfrm>
            <a:off x="1828799" y="108857"/>
            <a:ext cx="9056915" cy="769441"/>
          </a:xfrm>
          <a:prstGeom prst="rect">
            <a:avLst/>
          </a:prstGeom>
          <a:noFill/>
        </p:spPr>
        <p:txBody>
          <a:bodyPr wrap="square" rtlCol="0">
            <a:spAutoFit/>
          </a:bodyPr>
          <a:lstStyle/>
          <a:p>
            <a:pPr algn="ctr"/>
            <a:r>
              <a:rPr lang="en-US" sz="4400" b="1" dirty="0" smtClean="0"/>
              <a:t>160 DSHS CASES AND CLAIMS</a:t>
            </a:r>
            <a:endParaRPr lang="en-US" sz="4400" b="1" dirty="0"/>
          </a:p>
        </p:txBody>
      </p:sp>
      <p:sp>
        <p:nvSpPr>
          <p:cNvPr id="7" name="TextBox 6"/>
          <p:cNvSpPr txBox="1"/>
          <p:nvPr/>
        </p:nvSpPr>
        <p:spPr>
          <a:xfrm>
            <a:off x="228600" y="6128657"/>
            <a:ext cx="1371600" cy="369332"/>
          </a:xfrm>
          <a:prstGeom prst="rect">
            <a:avLst/>
          </a:prstGeom>
          <a:noFill/>
        </p:spPr>
        <p:txBody>
          <a:bodyPr wrap="square" rtlCol="0">
            <a:spAutoFit/>
          </a:bodyPr>
          <a:lstStyle/>
          <a:p>
            <a:r>
              <a:rPr lang="en-US" b="1" dirty="0" smtClean="0"/>
              <a:t>07/17</a:t>
            </a:r>
            <a:endParaRPr lang="en-US" b="1" dirty="0"/>
          </a:p>
        </p:txBody>
      </p:sp>
      <p:sp>
        <p:nvSpPr>
          <p:cNvPr id="9" name="Rectangle 8"/>
          <p:cNvSpPr/>
          <p:nvPr/>
        </p:nvSpPr>
        <p:spPr>
          <a:xfrm>
            <a:off x="3465493" y="6313323"/>
            <a:ext cx="5086842" cy="369332"/>
          </a:xfrm>
          <a:prstGeom prst="rect">
            <a:avLst/>
          </a:prstGeom>
        </p:spPr>
        <p:txBody>
          <a:bodyPr wrap="none">
            <a:spAutoFit/>
          </a:bodyPr>
          <a:lstStyle/>
          <a:p>
            <a:r>
              <a:rPr lang="en-US" dirty="0" smtClean="0"/>
              <a:t>Attorney-Client Privilege and Attorney Work Product</a:t>
            </a:r>
            <a:endParaRPr lang="en-US" dirty="0"/>
          </a:p>
        </p:txBody>
      </p:sp>
    </p:spTree>
    <p:extLst>
      <p:ext uri="{BB962C8B-B14F-4D97-AF65-F5344CB8AC3E}">
        <p14:creationId xmlns:p14="http://schemas.microsoft.com/office/powerpoint/2010/main" val="1916708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370114" y="256439"/>
            <a:ext cx="11375571" cy="769441"/>
          </a:xfrm>
          <a:prstGeom prst="rect">
            <a:avLst/>
          </a:prstGeom>
        </p:spPr>
        <p:txBody>
          <a:bodyPr wrap="square">
            <a:spAutoFit/>
          </a:bodyPr>
          <a:lstStyle/>
          <a:p>
            <a:pPr lvl="0" algn="ctr" fontAlgn="base">
              <a:spcBef>
                <a:spcPct val="0"/>
              </a:spcBef>
              <a:spcAft>
                <a:spcPct val="0"/>
              </a:spcAft>
            </a:pPr>
            <a:r>
              <a:rPr lang="en-US" altLang="en-US" sz="4400" dirty="0">
                <a:solidFill>
                  <a:srgbClr val="04617B"/>
                </a:solidFill>
                <a:latin typeface="Arial" panose="020B0604020202020204" pitchFamily="34" charset="0"/>
              </a:rPr>
              <a:t>DSHS PAYOUTS PER FISCAL YEAR</a:t>
            </a:r>
          </a:p>
        </p:txBody>
      </p:sp>
      <p:pic>
        <p:nvPicPr>
          <p:cNvPr id="5" name="Picture 4"/>
          <p:cNvPicPr>
            <a:picLocks noChangeAspect="1"/>
          </p:cNvPicPr>
          <p:nvPr/>
        </p:nvPicPr>
        <p:blipFill>
          <a:blip r:embed="rId3"/>
          <a:stretch>
            <a:fillRect/>
          </a:stretch>
        </p:blipFill>
        <p:spPr>
          <a:xfrm>
            <a:off x="1638727" y="1137806"/>
            <a:ext cx="8838344" cy="4952503"/>
          </a:xfrm>
          <a:prstGeom prst="rect">
            <a:avLst/>
          </a:prstGeom>
        </p:spPr>
      </p:pic>
      <p:pic>
        <p:nvPicPr>
          <p:cNvPr id="6" name="Picture 5"/>
          <p:cNvPicPr>
            <a:picLocks noChangeAspect="1"/>
          </p:cNvPicPr>
          <p:nvPr/>
        </p:nvPicPr>
        <p:blipFill>
          <a:blip r:embed="rId4"/>
          <a:stretch>
            <a:fillRect/>
          </a:stretch>
        </p:blipFill>
        <p:spPr>
          <a:xfrm>
            <a:off x="3482116" y="6202235"/>
            <a:ext cx="5151566" cy="499915"/>
          </a:xfrm>
          <a:prstGeom prst="rect">
            <a:avLst/>
          </a:prstGeom>
        </p:spPr>
      </p:pic>
    </p:spTree>
    <p:extLst>
      <p:ext uri="{BB962C8B-B14F-4D97-AF65-F5344CB8AC3E}">
        <p14:creationId xmlns:p14="http://schemas.microsoft.com/office/powerpoint/2010/main" val="2913862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486025" y="471488"/>
            <a:ext cx="68580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4800" b="1" dirty="0">
                <a:latin typeface="Arial" panose="020B0604020202020204" pitchFamily="34" charset="0"/>
              </a:rPr>
              <a:t>A Tort Claim Is:</a:t>
            </a:r>
          </a:p>
        </p:txBody>
      </p:sp>
      <p:sp>
        <p:nvSpPr>
          <p:cNvPr id="7171" name="Text Box 3"/>
          <p:cNvSpPr txBox="1">
            <a:spLocks noChangeArrowheads="1"/>
          </p:cNvSpPr>
          <p:nvPr/>
        </p:nvSpPr>
        <p:spPr bwMode="auto">
          <a:xfrm>
            <a:off x="2640013" y="1431925"/>
            <a:ext cx="7315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96875" indent="-396875">
              <a:spcBef>
                <a:spcPct val="20000"/>
              </a:spcBef>
              <a:buFont typeface="Arial" panose="020B0604020202020204" pitchFamily="34" charset="0"/>
              <a:buChar char="•"/>
              <a:tabLst>
                <a:tab pos="396875"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396875"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396875"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396875"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39687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39687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39687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39687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396875" algn="l"/>
              </a:tabLst>
              <a:defRPr sz="2000">
                <a:solidFill>
                  <a:schemeClr val="tx1"/>
                </a:solidFill>
                <a:latin typeface="Calibri" panose="020F0502020204030204" pitchFamily="34" charset="0"/>
              </a:defRPr>
            </a:lvl9pPr>
          </a:lstStyle>
          <a:p>
            <a:pPr>
              <a:spcBef>
                <a:spcPct val="50000"/>
              </a:spcBef>
              <a:buFontTx/>
              <a:buChar char="•"/>
            </a:pPr>
            <a:r>
              <a:rPr lang="en-US" altLang="en-US" sz="2800">
                <a:latin typeface="Arial" panose="020B0604020202020204" pitchFamily="34" charset="0"/>
              </a:rPr>
              <a:t>A civil wrong for which the law may award compensation as damages</a:t>
            </a:r>
          </a:p>
        </p:txBody>
      </p:sp>
      <p:sp>
        <p:nvSpPr>
          <p:cNvPr id="6149" name="Text Box 4"/>
          <p:cNvSpPr txBox="1">
            <a:spLocks noChangeArrowheads="1"/>
          </p:cNvSpPr>
          <p:nvPr/>
        </p:nvSpPr>
        <p:spPr bwMode="auto">
          <a:xfrm>
            <a:off x="2600325" y="2622551"/>
            <a:ext cx="731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96875" indent="-396875">
              <a:spcBef>
                <a:spcPct val="20000"/>
              </a:spcBef>
              <a:buFont typeface="Arial" panose="020B0604020202020204" pitchFamily="34" charset="0"/>
              <a:buChar char="•"/>
              <a:tabLst>
                <a:tab pos="396875"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396875"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396875"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396875"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39687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39687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39687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39687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396875" algn="l"/>
              </a:tabLst>
              <a:defRPr sz="2000">
                <a:solidFill>
                  <a:schemeClr val="tx1"/>
                </a:solidFill>
                <a:latin typeface="Calibri" panose="020F0502020204030204" pitchFamily="34" charset="0"/>
              </a:defRPr>
            </a:lvl9pPr>
          </a:lstStyle>
          <a:p>
            <a:pPr>
              <a:spcBef>
                <a:spcPct val="50000"/>
              </a:spcBef>
              <a:buFontTx/>
              <a:buChar char="•"/>
            </a:pPr>
            <a:r>
              <a:rPr lang="en-US" altLang="en-US" sz="2800">
                <a:latin typeface="Arial" panose="020B0604020202020204" pitchFamily="34" charset="0"/>
              </a:rPr>
              <a:t>Elements of Negligence:</a:t>
            </a:r>
          </a:p>
        </p:txBody>
      </p:sp>
      <p:sp>
        <p:nvSpPr>
          <p:cNvPr id="6150" name="Text Box 5"/>
          <p:cNvSpPr txBox="1">
            <a:spLocks noChangeArrowheads="1"/>
          </p:cNvSpPr>
          <p:nvPr/>
        </p:nvSpPr>
        <p:spPr bwMode="auto">
          <a:xfrm>
            <a:off x="3368675" y="3198813"/>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a:solidFill>
                  <a:srgbClr val="003399"/>
                </a:solidFill>
                <a:latin typeface="Arial" panose="020B0604020202020204" pitchFamily="34" charset="0"/>
              </a:rPr>
              <a:t>1. Duty</a:t>
            </a:r>
          </a:p>
        </p:txBody>
      </p:sp>
      <p:sp>
        <p:nvSpPr>
          <p:cNvPr id="6151" name="Text Box 6"/>
          <p:cNvSpPr txBox="1">
            <a:spLocks noChangeArrowheads="1"/>
          </p:cNvSpPr>
          <p:nvPr/>
        </p:nvSpPr>
        <p:spPr bwMode="auto">
          <a:xfrm>
            <a:off x="3408363" y="3775075"/>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a:solidFill>
                  <a:srgbClr val="003399"/>
                </a:solidFill>
                <a:latin typeface="Arial" panose="020B0604020202020204" pitchFamily="34" charset="0"/>
              </a:rPr>
              <a:t>2. Breach</a:t>
            </a:r>
          </a:p>
        </p:txBody>
      </p:sp>
      <p:sp>
        <p:nvSpPr>
          <p:cNvPr id="6152" name="Text Box 7"/>
          <p:cNvSpPr txBox="1">
            <a:spLocks noChangeArrowheads="1"/>
          </p:cNvSpPr>
          <p:nvPr/>
        </p:nvSpPr>
        <p:spPr bwMode="auto">
          <a:xfrm>
            <a:off x="5827713" y="3160713"/>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a:solidFill>
                  <a:srgbClr val="003399"/>
                </a:solidFill>
                <a:latin typeface="Arial" panose="020B0604020202020204" pitchFamily="34" charset="0"/>
              </a:rPr>
              <a:t>3. Causation</a:t>
            </a:r>
          </a:p>
        </p:txBody>
      </p:sp>
      <p:sp>
        <p:nvSpPr>
          <p:cNvPr id="6153" name="Text Box 8"/>
          <p:cNvSpPr txBox="1">
            <a:spLocks noChangeArrowheads="1"/>
          </p:cNvSpPr>
          <p:nvPr/>
        </p:nvSpPr>
        <p:spPr bwMode="auto">
          <a:xfrm>
            <a:off x="5865813" y="3775075"/>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a:solidFill>
                  <a:srgbClr val="003399"/>
                </a:solidFill>
                <a:latin typeface="Arial" panose="020B0604020202020204" pitchFamily="34" charset="0"/>
              </a:rPr>
              <a:t>4. Damages</a:t>
            </a:r>
          </a:p>
        </p:txBody>
      </p:sp>
      <p:sp>
        <p:nvSpPr>
          <p:cNvPr id="6154" name="Text Box 9"/>
          <p:cNvSpPr txBox="1">
            <a:spLocks noChangeArrowheads="1"/>
          </p:cNvSpPr>
          <p:nvPr/>
        </p:nvSpPr>
        <p:spPr bwMode="auto">
          <a:xfrm>
            <a:off x="6403975" y="4427539"/>
            <a:ext cx="30353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80000"/>
              </a:lnSpc>
              <a:spcBef>
                <a:spcPct val="50000"/>
              </a:spcBef>
              <a:buFontTx/>
              <a:buNone/>
            </a:pPr>
            <a:r>
              <a:rPr lang="en-US" altLang="en-US" sz="2400">
                <a:solidFill>
                  <a:srgbClr val="003399"/>
                </a:solidFill>
                <a:latin typeface="Arial" panose="020B0604020202020204" pitchFamily="34" charset="0"/>
              </a:rPr>
              <a:t>- Specials</a:t>
            </a:r>
          </a:p>
        </p:txBody>
      </p:sp>
      <p:sp>
        <p:nvSpPr>
          <p:cNvPr id="6155" name="Text Box 10"/>
          <p:cNvSpPr txBox="1">
            <a:spLocks noChangeArrowheads="1"/>
          </p:cNvSpPr>
          <p:nvPr/>
        </p:nvSpPr>
        <p:spPr bwMode="auto">
          <a:xfrm>
            <a:off x="6403976" y="4927601"/>
            <a:ext cx="230346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80000"/>
              </a:lnSpc>
              <a:spcBef>
                <a:spcPct val="50000"/>
              </a:spcBef>
              <a:buFontTx/>
              <a:buNone/>
            </a:pPr>
            <a:r>
              <a:rPr lang="en-US" altLang="en-US" sz="2400">
                <a:solidFill>
                  <a:srgbClr val="003399"/>
                </a:solidFill>
                <a:latin typeface="Arial" panose="020B0604020202020204" pitchFamily="34" charset="0"/>
              </a:rPr>
              <a:t>- Generals</a:t>
            </a:r>
          </a:p>
        </p:txBody>
      </p:sp>
      <p:sp>
        <p:nvSpPr>
          <p:cNvPr id="6156" name="Text Box 11"/>
          <p:cNvSpPr txBox="1">
            <a:spLocks noChangeArrowheads="1"/>
          </p:cNvSpPr>
          <p:nvPr/>
        </p:nvSpPr>
        <p:spPr bwMode="auto">
          <a:xfrm>
            <a:off x="2543176" y="5970588"/>
            <a:ext cx="5057775" cy="26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80000"/>
              </a:lnSpc>
              <a:spcBef>
                <a:spcPct val="50000"/>
              </a:spcBef>
              <a:buFontTx/>
              <a:buNone/>
            </a:pPr>
            <a:r>
              <a:rPr lang="en-US" altLang="en-US" sz="1400">
                <a:latin typeface="Arial" panose="020B0604020202020204" pitchFamily="34" charset="0"/>
              </a:rPr>
              <a:t>*Punitives available if Civil Rights claim.</a:t>
            </a:r>
          </a:p>
        </p:txBody>
      </p:sp>
      <p:sp>
        <p:nvSpPr>
          <p:cNvPr id="6157" name="Text Box 12"/>
          <p:cNvSpPr txBox="1">
            <a:spLocks noChangeArrowheads="1"/>
          </p:cNvSpPr>
          <p:nvPr/>
        </p:nvSpPr>
        <p:spPr bwMode="auto">
          <a:xfrm>
            <a:off x="6403975" y="5387976"/>
            <a:ext cx="31115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80000"/>
              </a:lnSpc>
              <a:spcBef>
                <a:spcPct val="50000"/>
              </a:spcBef>
              <a:buFontTx/>
              <a:buNone/>
            </a:pPr>
            <a:r>
              <a:rPr lang="en-US" altLang="en-US" sz="2400">
                <a:solidFill>
                  <a:srgbClr val="003399"/>
                </a:solidFill>
                <a:latin typeface="Arial" panose="020B0604020202020204" pitchFamily="34" charset="0"/>
              </a:rPr>
              <a:t>- Punitives*</a:t>
            </a:r>
          </a:p>
        </p:txBody>
      </p:sp>
      <p:sp>
        <p:nvSpPr>
          <p:cNvPr id="7181" name="Text Box 7"/>
          <p:cNvSpPr txBox="1">
            <a:spLocks noChangeArrowheads="1"/>
          </p:cNvSpPr>
          <p:nvPr/>
        </p:nvSpPr>
        <p:spPr bwMode="auto">
          <a:xfrm>
            <a:off x="4092575" y="6365875"/>
            <a:ext cx="438308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a:latin typeface="Arial" panose="020B0604020202020204" pitchFamily="34" charset="0"/>
              </a:rPr>
              <a:t>Attorney-Client Privilege and Attorney Work Product</a:t>
            </a:r>
          </a:p>
          <a:p>
            <a:pPr>
              <a:spcBef>
                <a:spcPct val="50000"/>
              </a:spcBef>
              <a:buFontTx/>
              <a:buNone/>
            </a:pPr>
            <a:endParaRPr lang="en-US" altLang="en-US" sz="1400">
              <a:latin typeface="Arial" panose="020B0604020202020204" pitchFamily="34" charset="0"/>
            </a:endParaRPr>
          </a:p>
        </p:txBody>
      </p:sp>
    </p:spTree>
    <p:extLst>
      <p:ext uri="{BB962C8B-B14F-4D97-AF65-F5344CB8AC3E}">
        <p14:creationId xmlns:p14="http://schemas.microsoft.com/office/powerpoint/2010/main" val="225296179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fade">
                                      <p:cBhvr>
                                        <p:cTn id="7" dur="500"/>
                                        <p:tgtEl>
                                          <p:spTgt spid="61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150">
                                            <p:txEl>
                                              <p:pRg st="0" end="0"/>
                                            </p:txEl>
                                          </p:spTgt>
                                        </p:tgtEl>
                                        <p:attrNameLst>
                                          <p:attrName>style.visibility</p:attrName>
                                        </p:attrNameLst>
                                      </p:cBhvr>
                                      <p:to>
                                        <p:strVal val="visible"/>
                                      </p:to>
                                    </p:set>
                                    <p:animEffect transition="in" filter="fade">
                                      <p:cBhvr>
                                        <p:cTn id="12" dur="500"/>
                                        <p:tgtEl>
                                          <p:spTgt spid="615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6151">
                                            <p:txEl>
                                              <p:pRg st="0" end="0"/>
                                            </p:txEl>
                                          </p:spTgt>
                                        </p:tgtEl>
                                        <p:attrNameLst>
                                          <p:attrName>style.visibility</p:attrName>
                                        </p:attrNameLst>
                                      </p:cBhvr>
                                      <p:to>
                                        <p:strVal val="visible"/>
                                      </p:to>
                                    </p:set>
                                    <p:animEffect transition="in" filter="fade">
                                      <p:cBhvr>
                                        <p:cTn id="17" dur="500"/>
                                        <p:tgtEl>
                                          <p:spTgt spid="615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6152">
                                            <p:txEl>
                                              <p:pRg st="0" end="0"/>
                                            </p:txEl>
                                          </p:spTgt>
                                        </p:tgtEl>
                                        <p:attrNameLst>
                                          <p:attrName>style.visibility</p:attrName>
                                        </p:attrNameLst>
                                      </p:cBhvr>
                                      <p:to>
                                        <p:strVal val="visible"/>
                                      </p:to>
                                    </p:set>
                                    <p:animEffect transition="in" filter="fade">
                                      <p:cBhvr>
                                        <p:cTn id="22" dur="500"/>
                                        <p:tgtEl>
                                          <p:spTgt spid="6152">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153">
                                            <p:txEl>
                                              <p:pRg st="0" end="0"/>
                                            </p:txEl>
                                          </p:spTgt>
                                        </p:tgtEl>
                                        <p:attrNameLst>
                                          <p:attrName>style.visibility</p:attrName>
                                        </p:attrNameLst>
                                      </p:cBhvr>
                                      <p:to>
                                        <p:strVal val="visible"/>
                                      </p:to>
                                    </p:set>
                                    <p:animEffect transition="in" filter="fade">
                                      <p:cBhvr>
                                        <p:cTn id="27" dur="500"/>
                                        <p:tgtEl>
                                          <p:spTgt spid="6153">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154"/>
                                        </p:tgtEl>
                                        <p:attrNameLst>
                                          <p:attrName>style.visibility</p:attrName>
                                        </p:attrNameLst>
                                      </p:cBhvr>
                                      <p:to>
                                        <p:strVal val="visible"/>
                                      </p:to>
                                    </p:set>
                                    <p:animEffect transition="in" filter="fade">
                                      <p:cBhvr>
                                        <p:cTn id="32" dur="500"/>
                                        <p:tgtEl>
                                          <p:spTgt spid="615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155"/>
                                        </p:tgtEl>
                                        <p:attrNameLst>
                                          <p:attrName>style.visibility</p:attrName>
                                        </p:attrNameLst>
                                      </p:cBhvr>
                                      <p:to>
                                        <p:strVal val="visible"/>
                                      </p:to>
                                    </p:set>
                                    <p:animEffect transition="in" filter="fade">
                                      <p:cBhvr>
                                        <p:cTn id="35" dur="500"/>
                                        <p:tgtEl>
                                          <p:spTgt spid="615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157"/>
                                        </p:tgtEl>
                                        <p:attrNameLst>
                                          <p:attrName>style.visibility</p:attrName>
                                        </p:attrNameLst>
                                      </p:cBhvr>
                                      <p:to>
                                        <p:strVal val="visible"/>
                                      </p:to>
                                    </p:set>
                                    <p:animEffect transition="in" filter="fade">
                                      <p:cBhvr>
                                        <p:cTn id="38" dur="500"/>
                                        <p:tgtEl>
                                          <p:spTgt spid="615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156"/>
                                        </p:tgtEl>
                                        <p:attrNameLst>
                                          <p:attrName>style.visibility</p:attrName>
                                        </p:attrNameLst>
                                      </p:cBhvr>
                                      <p:to>
                                        <p:strVal val="visible"/>
                                      </p:to>
                                    </p:set>
                                    <p:animEffect transition="in" filter="fade">
                                      <p:cBhvr>
                                        <p:cTn id="41" dur="500"/>
                                        <p:tgtEl>
                                          <p:spTgt spid="6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 grpId="0"/>
      <p:bldP spid="6155" grpId="0"/>
      <p:bldP spid="6156" grpId="0"/>
      <p:bldP spid="615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2439988" y="838200"/>
            <a:ext cx="76962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4400" b="1">
                <a:latin typeface="Arial" panose="020B0604020202020204" pitchFamily="34" charset="0"/>
              </a:rPr>
              <a:t>Washington Pattern Jury Instructions</a:t>
            </a:r>
          </a:p>
        </p:txBody>
      </p:sp>
      <p:sp>
        <p:nvSpPr>
          <p:cNvPr id="8196" name="Text Box 6"/>
          <p:cNvSpPr txBox="1">
            <a:spLocks noChangeArrowheads="1"/>
          </p:cNvSpPr>
          <p:nvPr/>
        </p:nvSpPr>
        <p:spPr bwMode="auto">
          <a:xfrm>
            <a:off x="1981200" y="2514600"/>
            <a:ext cx="8229600" cy="2548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Font typeface="Arial" panose="020B0604020202020204" pitchFamily="34" charset="0"/>
              <a:buChar char="•"/>
              <a:tabLst>
                <a:tab pos="0" algn="l"/>
              </a:tabLst>
              <a:defRPr sz="3200">
                <a:solidFill>
                  <a:schemeClr val="tx1"/>
                </a:solidFill>
                <a:latin typeface="Calibri" panose="020F0502020204030204" pitchFamily="34" charset="0"/>
              </a:defRPr>
            </a:lvl1pPr>
            <a:lvl2pPr marL="119063" indent="-4763">
              <a:spcBef>
                <a:spcPct val="20000"/>
              </a:spcBef>
              <a:buFont typeface="Arial" panose="020B0604020202020204" pitchFamily="34" charset="0"/>
              <a:buChar char="–"/>
              <a:tabLst>
                <a:tab pos="0"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Lst>
              <a:defRPr sz="2000">
                <a:solidFill>
                  <a:schemeClr val="tx1"/>
                </a:solidFill>
                <a:latin typeface="Calibri" panose="020F0502020204030204" pitchFamily="34" charset="0"/>
              </a:defRPr>
            </a:lvl9pPr>
          </a:lstStyle>
          <a:p>
            <a:pPr lvl="1">
              <a:lnSpc>
                <a:spcPct val="80000"/>
              </a:lnSpc>
              <a:spcBef>
                <a:spcPct val="50000"/>
              </a:spcBef>
              <a:buFontTx/>
              <a:buNone/>
            </a:pPr>
            <a:r>
              <a:rPr lang="en-US" altLang="en-US" b="1">
                <a:latin typeface="Arial" panose="020B0604020202020204" pitchFamily="34" charset="0"/>
              </a:rPr>
              <a:t>Definition:</a:t>
            </a:r>
          </a:p>
          <a:p>
            <a:pPr lvl="1">
              <a:lnSpc>
                <a:spcPct val="80000"/>
              </a:lnSpc>
              <a:spcBef>
                <a:spcPct val="50000"/>
              </a:spcBef>
              <a:buFontTx/>
              <a:buChar char="•"/>
            </a:pPr>
            <a:r>
              <a:rPr lang="en-US" altLang="en-US">
                <a:latin typeface="Arial" panose="020B0604020202020204" pitchFamily="34" charset="0"/>
              </a:rPr>
              <a:t>    </a:t>
            </a:r>
            <a:r>
              <a:rPr lang="en-US" altLang="en-US" sz="2400">
                <a:latin typeface="Arial" panose="020B0604020202020204" pitchFamily="34" charset="0"/>
              </a:rPr>
              <a:t>Negligence is the failure to exercise ordinary care.  </a:t>
            </a:r>
          </a:p>
          <a:p>
            <a:pPr lvl="1">
              <a:lnSpc>
                <a:spcPct val="80000"/>
              </a:lnSpc>
              <a:spcBef>
                <a:spcPct val="50000"/>
              </a:spcBef>
              <a:buFontTx/>
              <a:buChar char="•"/>
            </a:pPr>
            <a:r>
              <a:rPr lang="en-US" altLang="en-US" sz="2400">
                <a:latin typeface="Arial" panose="020B0604020202020204" pitchFamily="34" charset="0"/>
              </a:rPr>
              <a:t>     Doing some act which a reasonably careful person </a:t>
            </a:r>
            <a:br>
              <a:rPr lang="en-US" altLang="en-US" sz="2400">
                <a:latin typeface="Arial" panose="020B0604020202020204" pitchFamily="34" charset="0"/>
              </a:rPr>
            </a:br>
            <a:r>
              <a:rPr lang="en-US" altLang="en-US" sz="2400">
                <a:latin typeface="Arial" panose="020B0604020202020204" pitchFamily="34" charset="0"/>
              </a:rPr>
              <a:t>      would not have done. </a:t>
            </a:r>
          </a:p>
          <a:p>
            <a:pPr lvl="1">
              <a:lnSpc>
                <a:spcPct val="80000"/>
              </a:lnSpc>
              <a:spcBef>
                <a:spcPct val="50000"/>
              </a:spcBef>
              <a:buFontTx/>
              <a:buChar char="•"/>
            </a:pPr>
            <a:r>
              <a:rPr lang="en-US" altLang="en-US" sz="2400">
                <a:latin typeface="Arial" panose="020B0604020202020204" pitchFamily="34" charset="0"/>
              </a:rPr>
              <a:t>     Failure to act as a reasonably careful person would</a:t>
            </a:r>
            <a:br>
              <a:rPr lang="en-US" altLang="en-US" sz="2400">
                <a:latin typeface="Arial" panose="020B0604020202020204" pitchFamily="34" charset="0"/>
              </a:rPr>
            </a:br>
            <a:r>
              <a:rPr lang="en-US" altLang="en-US" sz="2400">
                <a:latin typeface="Arial" panose="020B0604020202020204" pitchFamily="34" charset="0"/>
              </a:rPr>
              <a:t>      have done under the same or similar circumstances.</a:t>
            </a:r>
          </a:p>
        </p:txBody>
      </p:sp>
      <p:sp>
        <p:nvSpPr>
          <p:cNvPr id="8197" name="Text Box 9"/>
          <p:cNvSpPr txBox="1">
            <a:spLocks noChangeArrowheads="1"/>
          </p:cNvSpPr>
          <p:nvPr/>
        </p:nvSpPr>
        <p:spPr bwMode="auto">
          <a:xfrm>
            <a:off x="2362200" y="5562601"/>
            <a:ext cx="75438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800">
                <a:latin typeface="Arial" panose="020B0604020202020204" pitchFamily="34" charset="0"/>
              </a:rPr>
              <a:t>*Medical Malpractice standard differs – higher burden of proof</a:t>
            </a:r>
          </a:p>
          <a:p>
            <a:pPr>
              <a:spcBef>
                <a:spcPct val="50000"/>
              </a:spcBef>
              <a:buFontTx/>
              <a:buNone/>
            </a:pPr>
            <a:r>
              <a:rPr lang="en-US" altLang="en-US" sz="1800">
                <a:latin typeface="Arial" panose="020B0604020202020204" pitchFamily="34" charset="0"/>
              </a:rPr>
              <a:t>*Civil Rights standard differs—highest burden of proof</a:t>
            </a:r>
          </a:p>
        </p:txBody>
      </p:sp>
      <p:sp>
        <p:nvSpPr>
          <p:cNvPr id="9221" name="Text Box 7"/>
          <p:cNvSpPr txBox="1">
            <a:spLocks noChangeArrowheads="1"/>
          </p:cNvSpPr>
          <p:nvPr/>
        </p:nvSpPr>
        <p:spPr bwMode="auto">
          <a:xfrm>
            <a:off x="4075114" y="6365875"/>
            <a:ext cx="4383087"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a:latin typeface="Arial" panose="020B0604020202020204" pitchFamily="34" charset="0"/>
              </a:rPr>
              <a:t>Attorney-Client Privilege and Attorney Work Product</a:t>
            </a:r>
          </a:p>
          <a:p>
            <a:pPr>
              <a:spcBef>
                <a:spcPct val="50000"/>
              </a:spcBef>
              <a:buFontTx/>
              <a:buNone/>
            </a:pPr>
            <a:endParaRPr lang="en-US" altLang="en-US" sz="1400">
              <a:latin typeface="Arial" panose="020B0604020202020204" pitchFamily="34" charset="0"/>
            </a:endParaRPr>
          </a:p>
        </p:txBody>
      </p:sp>
    </p:spTree>
    <p:extLst>
      <p:ext uri="{BB962C8B-B14F-4D97-AF65-F5344CB8AC3E}">
        <p14:creationId xmlns:p14="http://schemas.microsoft.com/office/powerpoint/2010/main" val="21136503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500"/>
                                        <p:tgtEl>
                                          <p:spTgt spid="819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6">
                                            <p:txEl>
                                              <p:pRg st="1" end="1"/>
                                            </p:txEl>
                                          </p:spTgt>
                                        </p:tgtEl>
                                        <p:attrNameLst>
                                          <p:attrName>style.visibility</p:attrName>
                                        </p:attrNameLst>
                                      </p:cBhvr>
                                      <p:to>
                                        <p:strVal val="visible"/>
                                      </p:to>
                                    </p:set>
                                    <p:animEffect transition="in" filter="fade">
                                      <p:cBhvr>
                                        <p:cTn id="10" dur="500"/>
                                        <p:tgtEl>
                                          <p:spTgt spid="8196">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8196">
                                            <p:txEl>
                                              <p:pRg st="2" end="2"/>
                                            </p:txEl>
                                          </p:spTgt>
                                        </p:tgtEl>
                                        <p:attrNameLst>
                                          <p:attrName>style.visibility</p:attrName>
                                        </p:attrNameLst>
                                      </p:cBhvr>
                                      <p:to>
                                        <p:strVal val="visible"/>
                                      </p:to>
                                    </p:set>
                                    <p:animEffect transition="in" filter="fade">
                                      <p:cBhvr>
                                        <p:cTn id="15" dur="500"/>
                                        <p:tgtEl>
                                          <p:spTgt spid="8196">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8196">
                                            <p:txEl>
                                              <p:pRg st="3" end="3"/>
                                            </p:txEl>
                                          </p:spTgt>
                                        </p:tgtEl>
                                        <p:attrNameLst>
                                          <p:attrName>style.visibility</p:attrName>
                                        </p:attrNameLst>
                                      </p:cBhvr>
                                      <p:to>
                                        <p:strVal val="visible"/>
                                      </p:to>
                                    </p:set>
                                    <p:animEffect transition="in" filter="fade">
                                      <p:cBhvr>
                                        <p:cTn id="20" dur="500"/>
                                        <p:tgtEl>
                                          <p:spTgt spid="8196">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197"/>
                                        </p:tgtEl>
                                        <p:attrNameLst>
                                          <p:attrName>style.visibility</p:attrName>
                                        </p:attrNameLst>
                                      </p:cBhvr>
                                      <p:to>
                                        <p:strVal val="visible"/>
                                      </p:to>
                                    </p:set>
                                    <p:animEffect transition="in" filter="fade">
                                      <p:cBhvr>
                                        <p:cTn id="25" dur="5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851937" y="76199"/>
            <a:ext cx="10058400" cy="584775"/>
          </a:xfrm>
          <a:prstGeom prst="rect">
            <a:avLst/>
          </a:prstGeom>
          <a:noFill/>
        </p:spPr>
        <p:txBody>
          <a:bodyPr wrap="square" rtlCol="0">
            <a:spAutoFit/>
          </a:bodyPr>
          <a:lstStyle/>
          <a:p>
            <a:pPr algn="ctr"/>
            <a:r>
              <a:rPr lang="en-US" sz="3200" b="1" dirty="0" smtClean="0"/>
              <a:t>PUBLIC RECORDS REQUEST</a:t>
            </a:r>
            <a:endParaRPr lang="en-US" sz="3200" b="1" dirty="0"/>
          </a:p>
        </p:txBody>
      </p:sp>
      <p:sp>
        <p:nvSpPr>
          <p:cNvPr id="3" name="TextBox 2"/>
          <p:cNvSpPr txBox="1"/>
          <p:nvPr/>
        </p:nvSpPr>
        <p:spPr>
          <a:xfrm>
            <a:off x="509037" y="660974"/>
            <a:ext cx="10744200" cy="6463308"/>
          </a:xfrm>
          <a:prstGeom prst="rect">
            <a:avLst/>
          </a:prstGeom>
          <a:noFill/>
        </p:spPr>
        <p:txBody>
          <a:bodyPr wrap="square" rtlCol="0">
            <a:spAutoFit/>
          </a:bodyPr>
          <a:lstStyle/>
          <a:p>
            <a:pPr algn="just"/>
            <a:r>
              <a:rPr lang="en-US" b="1" dirty="0" smtClean="0"/>
              <a:t>A PUBLIC DISCLOSURE IS A REQUEST FOR RECORDS UNDER RCW 42.56. ANY MEMBER OF THE PUBLIC CAN MAKE THIS REQUEST. </a:t>
            </a:r>
          </a:p>
          <a:p>
            <a:pPr algn="just"/>
            <a:endParaRPr lang="en-US" b="1" dirty="0"/>
          </a:p>
          <a:p>
            <a:pPr marL="285750" indent="-285750" algn="just">
              <a:buFont typeface="Arial" panose="020B0604020202020204" pitchFamily="34" charset="0"/>
              <a:buChar char="•"/>
            </a:pPr>
            <a:r>
              <a:rPr lang="en-US" b="1" dirty="0" smtClean="0"/>
              <a:t>THE AGENCY IS NOT GIVEN ADVANCE NOTICE THAT A REQUEST IS BEING MADE. </a:t>
            </a:r>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r>
              <a:rPr lang="en-US" b="1" dirty="0" smtClean="0"/>
              <a:t>THE REQUEST IS DISSEMINATED THROUGH THE AGENCY AND EMPLOYEES ARE RESPONSIBLE FOR PROVIDING ALL RESPONSIVE RECORDS. </a:t>
            </a:r>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r>
              <a:rPr lang="en-US" b="1" dirty="0" smtClean="0"/>
              <a:t>THE AGENCY’S PUBLIC DISCLOSURE DEPARTMENT IS RESPONSIBLE FOR GATHERING AND PROVIDING THE RECORDS. </a:t>
            </a:r>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r>
              <a:rPr lang="en-US" b="1" dirty="0" smtClean="0"/>
              <a:t>REDACTIONS AND/OR RELEASES MAY BE REQUIRED IF THESE RECORDS ARE PROTECTED UNDER RCW 13.50 AND/OR 26.44.  </a:t>
            </a:r>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r>
              <a:rPr lang="en-US" b="1" dirty="0" smtClean="0"/>
              <a:t>THE AGENCY CANNOT OBJECT TO THE PUBLIC RECORDS REQUEST BUT CAN DECLINE TO DISCLOSE RECORDS THAT ARE GOVERNED BY A SPECIFIC EXEMPTION TO THE PUBLIC DISCLOSURE ACT OR OTHER “RELATED” STATUTE.</a:t>
            </a:r>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r>
              <a:rPr lang="en-US" b="1" dirty="0" smtClean="0"/>
              <a:t>THE AGENCY IS REQUIRED TO PROVIDE A RESPONSE WITHIN FIVE DAYS WHICH INFORMS THE REQUESTOR IF THERE ARE RESPONSIVE RECORDS AND GIVES A REASONABLE ESTIMATE OF HOW LONG THE AGENCY WILL NEED TO PROVIDE FULL RESPONSES.</a:t>
            </a:r>
          </a:p>
          <a:p>
            <a:pPr algn="just"/>
            <a:endParaRPr lang="en-US" b="1" dirty="0"/>
          </a:p>
          <a:p>
            <a:pPr algn="just"/>
            <a:endParaRPr lang="en-US" b="1" dirty="0"/>
          </a:p>
        </p:txBody>
      </p:sp>
      <p:pic>
        <p:nvPicPr>
          <p:cNvPr id="4" name="Picture 3"/>
          <p:cNvPicPr>
            <a:picLocks noChangeAspect="1"/>
          </p:cNvPicPr>
          <p:nvPr/>
        </p:nvPicPr>
        <p:blipFill>
          <a:blip r:embed="rId3"/>
          <a:stretch>
            <a:fillRect/>
          </a:stretch>
        </p:blipFill>
        <p:spPr>
          <a:xfrm>
            <a:off x="2997703" y="6358085"/>
            <a:ext cx="5151566" cy="499915"/>
          </a:xfrm>
          <a:prstGeom prst="rect">
            <a:avLst/>
          </a:prstGeom>
        </p:spPr>
      </p:pic>
    </p:spTree>
    <p:extLst>
      <p:ext uri="{BB962C8B-B14F-4D97-AF65-F5344CB8AC3E}">
        <p14:creationId xmlns:p14="http://schemas.microsoft.com/office/powerpoint/2010/main" val="381564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851937" y="178836"/>
            <a:ext cx="10058400" cy="584775"/>
          </a:xfrm>
          <a:prstGeom prst="rect">
            <a:avLst/>
          </a:prstGeom>
          <a:noFill/>
        </p:spPr>
        <p:txBody>
          <a:bodyPr wrap="square" rtlCol="0">
            <a:spAutoFit/>
          </a:bodyPr>
          <a:lstStyle/>
          <a:p>
            <a:pPr algn="ctr"/>
            <a:r>
              <a:rPr lang="en-US" sz="3200" b="1" dirty="0" smtClean="0"/>
              <a:t>DISCOVERY REQUESTS </a:t>
            </a:r>
            <a:endParaRPr lang="en-US" sz="3200" b="1" dirty="0"/>
          </a:p>
        </p:txBody>
      </p:sp>
      <p:sp>
        <p:nvSpPr>
          <p:cNvPr id="3" name="TextBox 2"/>
          <p:cNvSpPr txBox="1"/>
          <p:nvPr/>
        </p:nvSpPr>
        <p:spPr>
          <a:xfrm>
            <a:off x="509037" y="809895"/>
            <a:ext cx="10744200" cy="5355312"/>
          </a:xfrm>
          <a:prstGeom prst="rect">
            <a:avLst/>
          </a:prstGeom>
          <a:noFill/>
        </p:spPr>
        <p:txBody>
          <a:bodyPr wrap="square" rtlCol="0">
            <a:spAutoFit/>
          </a:bodyPr>
          <a:lstStyle/>
          <a:p>
            <a:pPr algn="just"/>
            <a:r>
              <a:rPr lang="en-US" b="1" dirty="0" smtClean="0"/>
              <a:t>A DISCOVERY REQUEST IS A REQUEST FOR INFORMATION RELATED TO LITIGATION, WHETHER A TORT CLAIM OR THROUGH THE DEPENDENCY PROCESS.</a:t>
            </a:r>
          </a:p>
          <a:p>
            <a:pPr algn="just"/>
            <a:endParaRPr lang="en-US" b="1" dirty="0"/>
          </a:p>
          <a:p>
            <a:pPr algn="just"/>
            <a:r>
              <a:rPr lang="en-US" b="1" dirty="0" smtClean="0"/>
              <a:t>THE AGENCY CAN BE AWARE A DISCOVERY REQUEST MAY BE COMING WHEN IT IS NOTIFIED OF A CLAIM FILING OR A SHELTER CARE. DISCOVERY REQUESTS ARE OFTEN PRECEDED BY HOLD NOTICES.</a:t>
            </a:r>
          </a:p>
          <a:p>
            <a:pPr algn="just"/>
            <a:endParaRPr lang="en-US" b="1" dirty="0"/>
          </a:p>
          <a:p>
            <a:pPr algn="just"/>
            <a:r>
              <a:rPr lang="en-US" b="1" dirty="0" smtClean="0"/>
              <a:t>DISCOVERY REQUESTS ARE WRITTEN REQUESTS FOR INFORMATION CALLED INTERROGATORIES, REQUESTS FOR PRODUCTION, OR SUBPOENAS.</a:t>
            </a:r>
          </a:p>
          <a:p>
            <a:pPr algn="just"/>
            <a:endParaRPr lang="en-US" b="1" dirty="0"/>
          </a:p>
          <a:p>
            <a:pPr algn="just"/>
            <a:r>
              <a:rPr lang="en-US" b="1" dirty="0" smtClean="0"/>
              <a:t>THE INVESTIGATOR OR PARALEGAL MAY CALL YOU FOR INFORMATION OR MAY PROVIDE YOU WITH COPIES OF SPECIFIC INTERROGATORIES OR REQUESTS FOR PRODUCTION FOR WHICH THEY NEED ASSISTANCE. </a:t>
            </a:r>
          </a:p>
          <a:p>
            <a:pPr algn="just"/>
            <a:endParaRPr lang="en-US" b="1" dirty="0"/>
          </a:p>
          <a:p>
            <a:pPr algn="just"/>
            <a:r>
              <a:rPr lang="en-US" b="1" dirty="0" smtClean="0"/>
              <a:t>UNLIKE PUBLIC DISCLOSURE REQUESTS, THE AAG CAN OBJECT TO DISCOVERY REQUESTS AS OVERLY BROAD OR UNDULY BURDENSOME.</a:t>
            </a:r>
          </a:p>
          <a:p>
            <a:pPr algn="just"/>
            <a:endParaRPr lang="en-US" b="1" dirty="0"/>
          </a:p>
          <a:p>
            <a:pPr algn="just"/>
            <a:r>
              <a:rPr lang="en-US" b="1" dirty="0" smtClean="0"/>
              <a:t>RESPONSES TO INTERROGATORIES AND REQUESTS FOR PRODUCTION ARE DUE 30 DAYS FROM THE DATE THEY ARE SERVED. THE AAG MAY ASK FOR LIMITED EXTENSIONS BUT THEY WILL NEED TO PROVIDE SPECIFIC LEGITIMATE REASONS. IF SERVED WITH THE INITIAL COMPLAINT, RESPONSES MAY BE DUE AS EARLY AS 45 DAYS AFTER THE LAWSUIT IF FILED. RESPONSES TO SUBPOENAS CAN BE DO AS EARLY AS 5 BUSINESS DAYS.</a:t>
            </a:r>
            <a:endParaRPr lang="en-US" b="1" dirty="0"/>
          </a:p>
        </p:txBody>
      </p:sp>
      <p:pic>
        <p:nvPicPr>
          <p:cNvPr id="4" name="Picture 3"/>
          <p:cNvPicPr>
            <a:picLocks noChangeAspect="1"/>
          </p:cNvPicPr>
          <p:nvPr/>
        </p:nvPicPr>
        <p:blipFill>
          <a:blip r:embed="rId3"/>
          <a:stretch>
            <a:fillRect/>
          </a:stretch>
        </p:blipFill>
        <p:spPr>
          <a:xfrm>
            <a:off x="3007034" y="6211491"/>
            <a:ext cx="5151566" cy="499915"/>
          </a:xfrm>
          <a:prstGeom prst="rect">
            <a:avLst/>
          </a:prstGeom>
        </p:spPr>
      </p:pic>
    </p:spTree>
    <p:extLst>
      <p:ext uri="{BB962C8B-B14F-4D97-AF65-F5344CB8AC3E}">
        <p14:creationId xmlns:p14="http://schemas.microsoft.com/office/powerpoint/2010/main" val="315768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155700" y="1130300"/>
            <a:ext cx="9969500" cy="369332"/>
          </a:xfrm>
          <a:prstGeom prst="rect">
            <a:avLst/>
          </a:prstGeom>
          <a:noFill/>
        </p:spPr>
        <p:txBody>
          <a:bodyPr wrap="square" rtlCol="0">
            <a:spAutoFit/>
          </a:bodyPr>
          <a:lstStyle/>
          <a:p>
            <a:endParaRPr lang="en-US" dirty="0"/>
          </a:p>
        </p:txBody>
      </p:sp>
      <p:pic>
        <p:nvPicPr>
          <p:cNvPr id="3" name="Picture 2"/>
          <p:cNvPicPr>
            <a:picLocks noChangeAspect="1"/>
          </p:cNvPicPr>
          <p:nvPr/>
        </p:nvPicPr>
        <p:blipFill>
          <a:blip r:embed="rId3"/>
          <a:stretch>
            <a:fillRect/>
          </a:stretch>
        </p:blipFill>
        <p:spPr>
          <a:xfrm>
            <a:off x="2823191" y="461452"/>
            <a:ext cx="6291617" cy="853514"/>
          </a:xfrm>
          <a:prstGeom prst="rect">
            <a:avLst/>
          </a:prstGeom>
        </p:spPr>
      </p:pic>
      <p:sp>
        <p:nvSpPr>
          <p:cNvPr id="4" name="TextBox 3"/>
          <p:cNvSpPr txBox="1"/>
          <p:nvPr/>
        </p:nvSpPr>
        <p:spPr>
          <a:xfrm>
            <a:off x="647700" y="1499632"/>
            <a:ext cx="10985500" cy="4247317"/>
          </a:xfrm>
          <a:prstGeom prst="rect">
            <a:avLst/>
          </a:prstGeom>
          <a:noFill/>
        </p:spPr>
        <p:txBody>
          <a:bodyPr wrap="square" rtlCol="0">
            <a:spAutoFit/>
          </a:bodyPr>
          <a:lstStyle/>
          <a:p>
            <a:r>
              <a:rPr lang="en-US" b="1" dirty="0" smtClean="0"/>
              <a:t>FAILURE TO PROVIDE ALL RESPONSIVE RECORDS IN DISCOVERY CAN RESULT IN VARIOUS SANCTIONS. </a:t>
            </a:r>
          </a:p>
          <a:p>
            <a:endParaRPr lang="en-US" b="1" dirty="0"/>
          </a:p>
          <a:p>
            <a:pPr algn="just"/>
            <a:r>
              <a:rPr lang="en-US" b="1" dirty="0" smtClean="0"/>
              <a:t>IN DISCOVERY MATTERS, ATTORNEYS MAY BE ABLE TO PROVIDE SOME PROTECTION THROUGH THE USE OF OBJECTIONS AND PROTECTIVE ORDERS. HOWEVER, IF RESPONSIVE RECORDS ARE NOT PROVIDED IN A TIMELY MANNER, THE OPPOSING COUNSEL CAN BRING A MOTION TO THE COURT ASKING FOR MONETARY SANCTIONS TO PUNISH THE AGENCY FOR NOT PROVIDING RECORDS. THEY CAN GET SANCTIONS EVEN IF THE RECORDS ARE EVENTUALLY FOUND AND PROVIDED BUT THE OPPOSING PARTY PROVIDES PROOF THE DELAY HAS HURT THEIR ABILITY TO PURSUE THEIR CASE. </a:t>
            </a:r>
          </a:p>
          <a:p>
            <a:pPr algn="just"/>
            <a:endParaRPr lang="en-US" b="1" dirty="0"/>
          </a:p>
          <a:p>
            <a:pPr algn="just"/>
            <a:r>
              <a:rPr lang="en-US" b="1" dirty="0" smtClean="0"/>
              <a:t>IF PLAINTIFF KNOWS OF THE EXISTENCE OF RELEVANT RECORDS THAT WERE DESTROYED AFTER THE DEPARTMENT WAS AWARE OF ITS DUTY TO PRESERVE THOSE RECORDS, THIS MAY RESULT IN A SPOLIATION ORDER. SPOLIATION OF EVIDENCE IS THE INTENTIONAL, RECKLESS, OR NEGLIGENT WITHHOLDING, ALTERING, FABRICATING OR DESTOYING OF EVIDENCE. SPOLIATION MAY RESULT IN FINES, AN “ADVERSE INFERENCE” - WHICH MEANS THE JURY WILL BE TOLD TO INFER THE EVIDENCE WAS ADVERSE TO THE PARTY THAT DESTROYED IT – OR OTHER PENALTIES . </a:t>
            </a:r>
            <a:endParaRPr lang="en-US" b="1" dirty="0"/>
          </a:p>
        </p:txBody>
      </p:sp>
      <p:pic>
        <p:nvPicPr>
          <p:cNvPr id="5" name="Picture 4"/>
          <p:cNvPicPr>
            <a:picLocks noChangeAspect="1"/>
          </p:cNvPicPr>
          <p:nvPr/>
        </p:nvPicPr>
        <p:blipFill>
          <a:blip r:embed="rId4"/>
          <a:stretch>
            <a:fillRect/>
          </a:stretch>
        </p:blipFill>
        <p:spPr>
          <a:xfrm>
            <a:off x="3393216" y="6211491"/>
            <a:ext cx="5151566" cy="499915"/>
          </a:xfrm>
          <a:prstGeom prst="rect">
            <a:avLst/>
          </a:prstGeom>
        </p:spPr>
      </p:pic>
    </p:spTree>
    <p:extLst>
      <p:ext uri="{BB962C8B-B14F-4D97-AF65-F5344CB8AC3E}">
        <p14:creationId xmlns:p14="http://schemas.microsoft.com/office/powerpoint/2010/main" val="209712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tile tx="0" ty="0" sx="100000" sy="100000" flip="none" algn="tl"/>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026391" y="563843"/>
            <a:ext cx="6291617" cy="853514"/>
          </a:xfrm>
          <a:prstGeom prst="rect">
            <a:avLst/>
          </a:prstGeom>
        </p:spPr>
      </p:pic>
      <p:sp>
        <p:nvSpPr>
          <p:cNvPr id="3" name="TextBox 2"/>
          <p:cNvSpPr txBox="1"/>
          <p:nvPr/>
        </p:nvSpPr>
        <p:spPr>
          <a:xfrm>
            <a:off x="1104900" y="1549400"/>
            <a:ext cx="10375900" cy="4524315"/>
          </a:xfrm>
          <a:prstGeom prst="rect">
            <a:avLst/>
          </a:prstGeom>
          <a:noFill/>
        </p:spPr>
        <p:txBody>
          <a:bodyPr wrap="square" rtlCol="0">
            <a:spAutoFit/>
          </a:bodyPr>
          <a:lstStyle/>
          <a:p>
            <a:pPr algn="just"/>
            <a:r>
              <a:rPr lang="en-US" b="1" dirty="0" smtClean="0"/>
              <a:t>PUBLIC DISCLOSURE HAS EVEN FEWER PROTECTIONS THAN DISCOVERY</a:t>
            </a:r>
          </a:p>
          <a:p>
            <a:pPr algn="just"/>
            <a:endParaRPr lang="en-US" b="1" dirty="0"/>
          </a:p>
          <a:p>
            <a:pPr algn="just"/>
            <a:r>
              <a:rPr lang="en-US" b="1" dirty="0" smtClean="0"/>
              <a:t>IN PUBLIC DISCLOSURE, THE AGENCY IS NOT ABLE TO ARGUE THAT THE REQUEST IS TOO BROAD OR TOO TIME-CONSUMING TO FULFILL. UNDER THE PUBLIC DISCLOSURE ACT, ALL PUBLIC RECORDS MUST BE PRODUCED UNLESS THE AGENCY CAN CITE A LEGITIMATE EXCEPTION TO THE PUBLIC DISCLOSURE ACT. AND EVEN THEN, THOSE RECORDS NEED TO BE GATHERED AND REVIEWED IN ORDER TO MAKE THOSE CLAIMS. DSHS DOES HAVE SOME PROTECTION IN THAT A CHILD’S RECORDS OR RECORDS OF A PUBLIC AGENCY CANNOT BE PRODUCED UNDER THE PUBLIC DISCLOSURE ACT SINCE THEY ARE PRIVILEGED UNDER RCW 26.44 AND 13.50 AND SPECIFICALLY EXEMPT UNDER RCW 42.56.230. HOWEVER, THE PUBLIC DISCLOSURE OFFICE ROUTINELY RECEIVES RELEASES ALONG WITH THE PUBLIC DISCLOSURE REQUEST SO IT TREATS THE REQUEST AS IT WOULD ANY OTHER PDR, NOTING THE OTHER STATUTES AND THE RELEASE WHEN PROVIDING THE RECORDS.</a:t>
            </a:r>
          </a:p>
          <a:p>
            <a:pPr algn="just"/>
            <a:endParaRPr lang="en-US" b="1" dirty="0"/>
          </a:p>
          <a:p>
            <a:pPr algn="just"/>
            <a:r>
              <a:rPr lang="en-US" b="1" dirty="0" smtClean="0"/>
              <a:t>FINES FOR FAILURE TO DISCLOSE RECORDS UNDER THE PUBLIC DISCLOSURE ACT CAN BE UP TO $5.00 PER DAY PER PAGE NOT PROVIDED. THESE FINES ARE AT THE DISCRETION OF THE JUDGE WHEN A PUBLIC DISCLOSURE LAWSUIT IS FILED.</a:t>
            </a:r>
            <a:endParaRPr lang="en-US" b="1" dirty="0"/>
          </a:p>
        </p:txBody>
      </p:sp>
      <p:pic>
        <p:nvPicPr>
          <p:cNvPr id="4" name="Picture 3"/>
          <p:cNvPicPr>
            <a:picLocks noChangeAspect="1"/>
          </p:cNvPicPr>
          <p:nvPr/>
        </p:nvPicPr>
        <p:blipFill>
          <a:blip r:embed="rId4"/>
          <a:stretch>
            <a:fillRect/>
          </a:stretch>
        </p:blipFill>
        <p:spPr>
          <a:xfrm>
            <a:off x="3165654" y="6248813"/>
            <a:ext cx="5151566" cy="499915"/>
          </a:xfrm>
          <a:prstGeom prst="rect">
            <a:avLst/>
          </a:prstGeom>
        </p:spPr>
      </p:pic>
    </p:spTree>
    <p:extLst>
      <p:ext uri="{BB962C8B-B14F-4D97-AF65-F5344CB8AC3E}">
        <p14:creationId xmlns:p14="http://schemas.microsoft.com/office/powerpoint/2010/main" val="283507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59&quot;/&gt;&lt;/object&gt;&lt;object type=&quot;3&quot; unique_id=&quot;10006&quot;&gt;&lt;property id=&quot;20148&quot; value=&quot;5&quot;/&gt;&lt;property id=&quot;20300&quot; value=&quot;Slide 4&quot;/&gt;&lt;property id=&quot;20307&quot; value=&quot;261&quot;/&gt;&lt;/object&gt;&lt;object type=&quot;3&quot; unique_id=&quot;10007&quot;&gt;&lt;property id=&quot;20148&quot; value=&quot;5&quot;/&gt;&lt;property id=&quot;20300&quot; value=&quot;Slide 5&quot;/&gt;&lt;property id=&quot;20307&quot; value=&quot;263&quot;/&gt;&lt;/object&gt;&lt;object type=&quot;3&quot; unique_id=&quot;10008&quot;&gt;&lt;property id=&quot;20148&quot; value=&quot;5&quot;/&gt;&lt;property id=&quot;20300&quot; value=&quot;Slide 6&quot;/&gt;&lt;property id=&quot;20307&quot; value=&quot;281&quot;/&gt;&lt;/object&gt;&lt;object type=&quot;3&quot; unique_id=&quot;10009&quot;&gt;&lt;property id=&quot;20148&quot; value=&quot;5&quot;/&gt;&lt;property id=&quot;20300&quot; value=&quot;Slide 7&quot;/&gt;&lt;property id=&quot;20307&quot; value=&quot;272&quot;/&gt;&lt;/object&gt;&lt;object type=&quot;3&quot; unique_id=&quot;10010&quot;&gt;&lt;property id=&quot;20148&quot; value=&quot;5&quot;/&gt;&lt;property id=&quot;20300&quot; value=&quot;Slide 8&quot;/&gt;&lt;property id=&quot;20307&quot; value=&quot;273&quot;/&gt;&lt;/object&gt;&lt;object type=&quot;3&quot; unique_id=&quot;10011&quot;&gt;&lt;property id=&quot;20148&quot; value=&quot;5&quot;/&gt;&lt;property id=&quot;20300&quot; value=&quot;Slide 9&quot;/&gt;&lt;property id=&quot;20307&quot; value=&quot;274&quot;/&gt;&lt;/object&gt;&lt;object type=&quot;3&quot; unique_id=&quot;10012&quot;&gt;&lt;property id=&quot;20148&quot; value=&quot;5&quot;/&gt;&lt;property id=&quot;20300&quot; value=&quot;Slide 10&quot;/&gt;&lt;property id=&quot;20307&quot; value=&quot;275&quot;/&gt;&lt;/object&gt;&lt;object type=&quot;3&quot; unique_id=&quot;10013&quot;&gt;&lt;property id=&quot;20148&quot; value=&quot;5&quot;/&gt;&lt;property id=&quot;20300&quot; value=&quot;Slide 11&quot;/&gt;&lt;property id=&quot;20307&quot; value=&quot;270&quot;/&gt;&lt;/object&gt;&lt;object type=&quot;3&quot; unique_id=&quot;10014&quot;&gt;&lt;property id=&quot;20148&quot; value=&quot;5&quot;/&gt;&lt;property id=&quot;20300&quot; value=&quot;Slide 12&quot;/&gt;&lt;property id=&quot;20307&quot; value=&quot;271&quot;/&gt;&lt;/object&gt;&lt;object type=&quot;3&quot; unique_id=&quot;10015&quot;&gt;&lt;property id=&quot;20148&quot; value=&quot;5&quot;/&gt;&lt;property id=&quot;20300&quot; value=&quot;Slide 13&quot;/&gt;&lt;property id=&quot;20307&quot; value=&quot;278&quot;/&gt;&lt;/object&gt;&lt;object type=&quot;3&quot; unique_id=&quot;10016&quot;&gt;&lt;property id=&quot;20148&quot; value=&quot;5&quot;/&gt;&lt;property id=&quot;20300&quot; value=&quot;Slide 14&quot;/&gt;&lt;property id=&quot;20307&quot; value=&quot;276&quot;/&gt;&lt;/object&gt;&lt;object type=&quot;3&quot; unique_id=&quot;10017&quot;&gt;&lt;property id=&quot;20148&quot; value=&quot;5&quot;/&gt;&lt;property id=&quot;20300&quot; value=&quot;Slide 15&quot;/&gt;&lt;property id=&quot;20307&quot; value=&quot;279&quot;/&gt;&lt;/object&gt;&lt;object type=&quot;3&quot; unique_id=&quot;10018&quot;&gt;&lt;property id=&quot;20148&quot; value=&quot;5&quot;/&gt;&lt;property id=&quot;20300&quot; value=&quot;Slide 16&quot;/&gt;&lt;property id=&quot;20307&quot; value=&quot;282&quot;/&gt;&lt;/object&gt;&lt;object type=&quot;3&quot; unique_id=&quot;10019&quot;&gt;&lt;property id=&quot;20148&quot; value=&quot;5&quot;/&gt;&lt;property id=&quot;20300&quot; value=&quot;Slide 17&quot;/&gt;&lt;property id=&quot;20307&quot; value=&quot;277&quot;/&gt;&lt;/object&gt;&lt;object type=&quot;3&quot; unique_id=&quot;10020&quot;&gt;&lt;property id=&quot;20148&quot; value=&quot;5&quot;/&gt;&lt;property id=&quot;20300&quot; value=&quot;Slide 18&quot;/&gt;&lt;property id=&quot;20307&quot; value=&quot;280&quot;/&gt;&lt;/object&gt;&lt;/object&gt;&lt;object type=&quot;8&quot; unique_id=&quot;10040&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483</TotalTime>
  <Words>2798</Words>
  <Application>Microsoft Office PowerPoint</Application>
  <PresentationFormat>Widescreen</PresentationFormat>
  <Paragraphs>116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Office of the Attorney General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Judge, Susan (ATG)</dc:creator>
  <cp:lastModifiedBy>Nathan Fowler</cp:lastModifiedBy>
  <cp:revision>31</cp:revision>
  <dcterms:created xsi:type="dcterms:W3CDTF">2017-10-17T21:39:53Z</dcterms:created>
  <dcterms:modified xsi:type="dcterms:W3CDTF">2017-11-08T00:17:31Z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