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0" r:id="rId3"/>
    <p:sldId id="259" r:id="rId4"/>
    <p:sldId id="262" r:id="rId5"/>
    <p:sldId id="263" r:id="rId6"/>
    <p:sldId id="264" r:id="rId7"/>
    <p:sldId id="265" r:id="rId8"/>
    <p:sldId id="267" r:id="rId9"/>
    <p:sldId id="277" r:id="rId10"/>
    <p:sldId id="268" r:id="rId11"/>
    <p:sldId id="269" r:id="rId12"/>
    <p:sldId id="270" r:id="rId13"/>
    <p:sldId id="271" r:id="rId14"/>
    <p:sldId id="272" r:id="rId15"/>
    <p:sldId id="273" r:id="rId16"/>
    <p:sldId id="276"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02" autoAdjust="0"/>
  </p:normalViewPr>
  <p:slideViewPr>
    <p:cSldViewPr snapToGrid="0" snapToObjects="1">
      <p:cViewPr varScale="1">
        <p:scale>
          <a:sx n="74" d="100"/>
          <a:sy n="74" d="100"/>
        </p:scale>
        <p:origin x="-8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ages</a:t>
            </a:r>
          </a:p>
          <a:p>
            <a:r>
              <a:rPr lang="en-US" sz="1200" b="1" kern="1200" dirty="0" smtClean="0">
                <a:solidFill>
                  <a:schemeClr val="tx1"/>
                </a:solidFill>
                <a:latin typeface="+mn-lt"/>
                <a:ea typeface="+mn-ea"/>
                <a:cs typeface="+mn-cs"/>
              </a:rPr>
              <a:t>117-01-007 </a:t>
            </a:r>
            <a:r>
              <a:rPr lang="en-US" sz="1200" kern="1200" dirty="0" smtClean="0">
                <a:solidFill>
                  <a:schemeClr val="tx1"/>
                </a:solidFill>
                <a:latin typeface="+mn-lt"/>
                <a:ea typeface="+mn-ea"/>
                <a:cs typeface="+mn-cs"/>
              </a:rPr>
              <a:t>Knows stages, processes and milestones of normal development of infants (age birth - 1 year) in all domains</a:t>
            </a:r>
          </a:p>
          <a:p>
            <a:r>
              <a:rPr lang="en-US" sz="1200" b="1" kern="1200" dirty="0" smtClean="0">
                <a:solidFill>
                  <a:schemeClr val="tx1"/>
                </a:solidFill>
                <a:latin typeface="+mn-lt"/>
                <a:ea typeface="+mn-ea"/>
                <a:cs typeface="+mn-cs"/>
              </a:rPr>
              <a:t>117-01-016 </a:t>
            </a:r>
            <a:r>
              <a:rPr lang="en-US" sz="1200" kern="1200" dirty="0" smtClean="0">
                <a:solidFill>
                  <a:schemeClr val="tx1"/>
                </a:solidFill>
                <a:latin typeface="+mn-lt"/>
                <a:ea typeface="+mn-ea"/>
                <a:cs typeface="+mn-cs"/>
              </a:rPr>
              <a:t>Can determine a child's approximate developmental age in each domain</a:t>
            </a:r>
          </a:p>
          <a:p>
            <a:r>
              <a:rPr lang="en-US" sz="1200" b="1" kern="1200" dirty="0" smtClean="0">
                <a:solidFill>
                  <a:schemeClr val="tx1"/>
                </a:solidFill>
                <a:latin typeface="+mn-lt"/>
                <a:ea typeface="+mn-ea"/>
                <a:cs typeface="+mn-cs"/>
              </a:rPr>
              <a:t>117-02-005 </a:t>
            </a:r>
            <a:r>
              <a:rPr lang="en-US" sz="1200" kern="1200" dirty="0" smtClean="0">
                <a:solidFill>
                  <a:schemeClr val="tx1"/>
                </a:solidFill>
                <a:latin typeface="+mn-lt"/>
                <a:ea typeface="+mn-ea"/>
                <a:cs typeface="+mn-cs"/>
              </a:rPr>
              <a:t>Knows indicators and early warning signs of developmental delays or abnormal development</a:t>
            </a:r>
          </a:p>
          <a:p>
            <a:r>
              <a:rPr lang="en-US" sz="1200" b="1" kern="1200" dirty="0" smtClean="0">
                <a:solidFill>
                  <a:schemeClr val="tx1"/>
                </a:solidFill>
                <a:latin typeface="+mn-lt"/>
                <a:ea typeface="+mn-ea"/>
                <a:cs typeface="+mn-cs"/>
              </a:rPr>
              <a:t>117·02·009 </a:t>
            </a:r>
            <a:r>
              <a:rPr lang="en-US" sz="1200" kern="1200" dirty="0" smtClean="0">
                <a:solidFill>
                  <a:schemeClr val="tx1"/>
                </a:solidFill>
                <a:latin typeface="+mn-lt"/>
                <a:ea typeface="+mn-ea"/>
                <a:cs typeface="+mn-cs"/>
              </a:rPr>
              <a:t>Can assess children's behavior and development .and identify inconsistencies between chronological and developmental age</a:t>
            </a: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11/7/13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11/7/13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11/7/13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11/7/13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11/7/13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11/7/13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11/7/13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11/7/13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dirty="0">
                <a:solidFill>
                  <a:srgbClr val="595959"/>
                </a:solidFill>
                <a:latin typeface="Verdana" charset="0"/>
                <a:cs typeface="Verdana" charset="0"/>
              </a:rPr>
              <a:t>Child Development: </a:t>
            </a:r>
            <a:r>
              <a:rPr lang="en-US" sz="2800" b="1" dirty="0" smtClean="0">
                <a:solidFill>
                  <a:srgbClr val="595959"/>
                </a:solidFill>
                <a:latin typeface="Verdana" charset="0"/>
                <a:cs typeface="Verdana" charset="0"/>
              </a:rPr>
              <a:t>11-12 </a:t>
            </a:r>
            <a:r>
              <a:rPr lang="en-US" sz="2800" b="1" dirty="0">
                <a:solidFill>
                  <a:srgbClr val="595959"/>
                </a:solidFill>
                <a:latin typeface="Verdana" charset="0"/>
                <a:cs typeface="Verdana" charset="0"/>
              </a:rPr>
              <a:t>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501505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Physical independence has its parallel in </a:t>
            </a:r>
            <a:r>
              <a:rPr lang="en-US" sz="1600" b="1" dirty="0">
                <a:latin typeface="+mn-lt"/>
              </a:rPr>
              <a:t>emotional</a:t>
            </a:r>
            <a:r>
              <a:rPr lang="en-US" sz="1600" dirty="0">
                <a:latin typeface="+mn-lt"/>
              </a:rPr>
              <a:t> </a:t>
            </a:r>
            <a:r>
              <a:rPr lang="en-US" sz="1600" b="1" dirty="0" smtClean="0">
                <a:latin typeface="+mn-lt"/>
              </a:rPr>
              <a:t>development</a:t>
            </a:r>
            <a:r>
              <a:rPr lang="en-US" sz="1600" dirty="0" smtClean="0">
                <a:latin typeface="+mn-lt"/>
              </a:rPr>
              <a:t>. Becky's</a:t>
            </a:r>
            <a:r>
              <a:rPr lang="en-US" sz="1600" dirty="0">
                <a:latin typeface="+mn-lt"/>
              </a:rPr>
              <a:t>	</a:t>
            </a:r>
            <a:r>
              <a:rPr lang="en-US" sz="1600" dirty="0" smtClean="0">
                <a:latin typeface="+mn-lt"/>
              </a:rPr>
              <a:t>tantrum expresses her </a:t>
            </a:r>
            <a:r>
              <a:rPr lang="en-US" sz="1600" dirty="0">
                <a:latin typeface="+mn-lt"/>
              </a:rPr>
              <a:t>displeasure at being restrained by her mother. This developmental period is often referred to as "the terrible twos," even though it may begin as early as 12- 18 months. The age of the child when he reaches this stage and the degree to which he expresses autonomy will vary. In general, the placid, friendly, responsive and cooperative child of last year suddenly becomes </a:t>
            </a:r>
            <a:r>
              <a:rPr lang="en-US" sz="1600" b="1" dirty="0">
                <a:latin typeface="+mn-lt"/>
              </a:rPr>
              <a:t>willful, uncooperative, and stubborn</a:t>
            </a:r>
            <a:r>
              <a:rPr lang="en-US" sz="1600" dirty="0">
                <a:latin typeface="+mn-lt"/>
              </a:rPr>
              <a:t>. Nonverbal children usually express their autonomy through tantrums. Verbal children may also exhibit autonomy through language. (The two year </a:t>
            </a:r>
            <a:r>
              <a:rPr lang="en-US" sz="1600" dirty="0" err="1">
                <a:latin typeface="+mn-lt"/>
              </a:rPr>
              <a:t>old's</a:t>
            </a:r>
            <a:r>
              <a:rPr lang="en-US" sz="1600" dirty="0">
                <a:latin typeface="+mn-lt"/>
              </a:rPr>
              <a:t> favorite words are NO! ME DO IT! and MINE!)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Tantrums</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09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38666" y="2330450"/>
            <a:ext cx="2327338" cy="3491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071971"/>
            <a:ext cx="465461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Early in the second year, the child begins to develop </a:t>
            </a:r>
            <a:r>
              <a:rPr lang="en-US" sz="1600" b="1" dirty="0">
                <a:latin typeface="+mn-lt"/>
              </a:rPr>
              <a:t>symbolic</a:t>
            </a:r>
            <a:r>
              <a:rPr lang="en-US" sz="1600" dirty="0">
                <a:latin typeface="+mn-lt"/>
              </a:rPr>
              <a:t> </a:t>
            </a:r>
            <a:r>
              <a:rPr lang="en-US" sz="1600" b="1" dirty="0">
                <a:latin typeface="+mn-lt"/>
              </a:rPr>
              <a:t>thinking</a:t>
            </a:r>
            <a:r>
              <a:rPr lang="en-US" sz="1600" dirty="0">
                <a:latin typeface="+mn-lt"/>
              </a:rPr>
              <a:t>. This is a major step in cognitive </a:t>
            </a:r>
            <a:r>
              <a:rPr lang="en-US" sz="1600" dirty="0" smtClean="0">
                <a:latin typeface="+mn-lt"/>
              </a:rPr>
              <a:t>development. Children </a:t>
            </a:r>
            <a:r>
              <a:rPr lang="en-US" sz="1600" dirty="0">
                <a:latin typeface="+mn-lt"/>
              </a:rPr>
              <a:t>begin to look at books or magazines and seek for familiar objects</a:t>
            </a:r>
            <a:r>
              <a:rPr lang="en-US" sz="1600" dirty="0" smtClean="0">
                <a:latin typeface="+mn-lt"/>
              </a:rPr>
              <a:t>.</a:t>
            </a:r>
          </a:p>
          <a:p>
            <a:endParaRPr lang="en-US" sz="1600" dirty="0">
              <a:latin typeface="+mn-lt"/>
            </a:endParaRPr>
          </a:p>
          <a:p>
            <a:r>
              <a:rPr lang="en-US" sz="1600" dirty="0">
                <a:latin typeface="+mn-lt"/>
              </a:rPr>
              <a:t>They will point to objects and figures of interest, often in response to a </a:t>
            </a:r>
            <a:r>
              <a:rPr lang="en-US" sz="1600" b="1" dirty="0">
                <a:latin typeface="+mn-lt"/>
              </a:rPr>
              <a:t>verbal cue</a:t>
            </a:r>
            <a:r>
              <a:rPr lang="en-US" sz="1600" dirty="0">
                <a:latin typeface="+mn-lt"/>
              </a:rPr>
              <a:t>. Attaching names to familiar objects is the beginning of language development</a:t>
            </a:r>
            <a:r>
              <a:rPr lang="en-US" sz="1600" dirty="0" smtClean="0">
                <a:latin typeface="+mn-lt"/>
              </a:rPr>
              <a:t>.</a:t>
            </a:r>
          </a:p>
          <a:p>
            <a:endParaRPr lang="en-US" sz="1600" dirty="0">
              <a:latin typeface="+mn-lt"/>
            </a:endParaRPr>
          </a:p>
          <a:p>
            <a:r>
              <a:rPr lang="en-US" sz="1600" dirty="0">
                <a:latin typeface="+mn-lt"/>
              </a:rPr>
              <a:t>Children develop language within a wide age range. Some children can produce meaningful words at a year; and some don't begin to talk until they are two. Most children develop </a:t>
            </a:r>
            <a:r>
              <a:rPr lang="en-US" sz="1600" b="1" dirty="0">
                <a:latin typeface="+mn-lt"/>
              </a:rPr>
              <a:t>receptive language </a:t>
            </a:r>
            <a:r>
              <a:rPr lang="en-US" sz="1600" dirty="0">
                <a:latin typeface="+mn-lt"/>
              </a:rPr>
              <a:t>many months before </a:t>
            </a:r>
            <a:r>
              <a:rPr lang="en-US" sz="1600" b="1" dirty="0">
                <a:latin typeface="+mn-lt"/>
              </a:rPr>
              <a:t>expressive language</a:t>
            </a:r>
            <a:r>
              <a:rPr lang="en-US" sz="1600" dirty="0">
                <a:latin typeface="+mn-lt"/>
              </a:rPr>
              <a:t>, that is, they can understand language earlier than they can speak it.</a:t>
            </a:r>
            <a:endParaRPr lang="en-US" sz="1600" dirty="0">
              <a:latin typeface="+mn-lt"/>
              <a:cs typeface="Geneva" charset="0"/>
            </a:endParaRPr>
          </a:p>
        </p:txBody>
      </p:sp>
      <p:sp>
        <p:nvSpPr>
          <p:cNvPr id="3" name="TextBox 2"/>
          <p:cNvSpPr txBox="1"/>
          <p:nvPr/>
        </p:nvSpPr>
        <p:spPr>
          <a:xfrm>
            <a:off x="631825" y="1614771"/>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Reading</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09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41754" y="2071970"/>
            <a:ext cx="3506889" cy="26301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277015"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This was one final object-permanence “experiment". Becky at 12 months will demonstrate the skill. She is playing with the film canister and box</a:t>
            </a:r>
            <a:r>
              <a:rPr lang="en-US" sz="1600" dirty="0" smtClean="0">
                <a:latin typeface="+mn-lt"/>
              </a:rPr>
              <a:t>.</a:t>
            </a:r>
          </a:p>
          <a:p>
            <a:endParaRPr lang="en-US" sz="1600" dirty="0">
              <a:latin typeface="+mn-lt"/>
            </a:endParaRPr>
          </a:p>
          <a:p>
            <a:r>
              <a:rPr lang="en-US" sz="1600" dirty="0">
                <a:latin typeface="+mn-lt"/>
              </a:rPr>
              <a:t>Becky watched while the film box was taken from her, placed on the floor, and covered with the towel.</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Towel and Object-Permanence</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09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96307" y="2449513"/>
            <a:ext cx="2620014" cy="2908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3641954" cy="70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Becky immediately crawled to the towel and grabbed it.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Reaching and Pulling the Towel</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09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2557" y="3157640"/>
            <a:ext cx="1857291" cy="2584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Institute for Human Services096"/>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4745447" y="3157640"/>
            <a:ext cx="2342203" cy="2773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bwMode="auto">
          <a:xfrm>
            <a:off x="4745447" y="2449513"/>
            <a:ext cx="2818094" cy="51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pulled it aside...</a:t>
            </a:r>
            <a:endParaRPr lang="en-US" sz="1600" dirty="0">
              <a:latin typeface="+mn-lt"/>
              <a:cs typeface="Geneva" charset="0"/>
            </a:endParaRPr>
          </a:p>
        </p:txBody>
      </p:sp>
    </p:spTree>
    <p:extLst>
      <p:ext uri="{BB962C8B-B14F-4D97-AF65-F5344CB8AC3E}">
        <p14:creationId xmlns:p14="http://schemas.microsoft.com/office/powerpoint/2010/main" val="219283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5100876"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and found the film box. Becky knew the film box had not ceased to exist. She looked for it in the place she had last seen it. The child is aware that the object has a permanent existence, independent of her immediate perception of it. This is a very important cognitive milestone</a:t>
            </a:r>
            <a:r>
              <a:rPr lang="en-US" sz="1600" dirty="0" smtClean="0">
                <a:latin typeface="+mn-lt"/>
              </a:rPr>
              <a:t>.</a:t>
            </a:r>
          </a:p>
          <a:p>
            <a:endParaRPr lang="en-US" sz="1600" dirty="0">
              <a:latin typeface="+mn-lt"/>
            </a:endParaRPr>
          </a:p>
          <a:p>
            <a:r>
              <a:rPr lang="en-US" sz="1600" dirty="0">
                <a:latin typeface="+mn-lt"/>
              </a:rPr>
              <a:t>The child's understanding of objects is still primitive, however. If she had not watched the film box being covered, she would have been much less likely to look for it. If the film box had disappeared through a trap door in the floor, she would have ceased looking for it rather quickly. A school-age child would have continued to wonder, and investigate where it had gone.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Uncovers the Box</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09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79945" y="2449513"/>
            <a:ext cx="2794909" cy="3093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1959907" cy="335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Becky is confronted with another problem ... how to get puffed rice cereal out of the jar. She first tries her well-practiced skill of pinching cereal between her thumb and forefinger. She cannot reach </a:t>
            </a:r>
            <a:r>
              <a:rPr lang="en-US" sz="1600" dirty="0" smtClean="0">
                <a:latin typeface="+mn-lt"/>
              </a:rPr>
              <a:t>the </a:t>
            </a:r>
            <a:r>
              <a:rPr lang="en-US" sz="1600" dirty="0">
                <a:latin typeface="+mn-lt"/>
              </a:rPr>
              <a:t>cereal.</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Opening a Jar</a:t>
            </a:r>
            <a:endParaRPr lang="en-US" sz="1600" b="1" dirty="0">
              <a:solidFill>
                <a:schemeClr val="tx1">
                  <a:lumMod val="65000"/>
                  <a:lumOff val="35000"/>
                </a:schemeClr>
              </a:solidFill>
              <a:latin typeface="Verdana"/>
              <a:ea typeface="+mn-ea"/>
              <a:cs typeface="Verdana"/>
            </a:endParaRPr>
          </a:p>
        </p:txBody>
      </p:sp>
      <p:sp>
        <p:nvSpPr>
          <p:cNvPr id="5" name="Content Placeholder 1"/>
          <p:cNvSpPr txBox="1">
            <a:spLocks/>
          </p:cNvSpPr>
          <p:nvPr/>
        </p:nvSpPr>
        <p:spPr bwMode="auto">
          <a:xfrm>
            <a:off x="5095567" y="2449513"/>
            <a:ext cx="1787105" cy="30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Next she tries to eat the cereal by putting the jar to her mouth. That doesn't work either.</a:t>
            </a:r>
            <a:endParaRPr lang="en-US" sz="1600" dirty="0">
              <a:latin typeface="+mn-lt"/>
              <a:cs typeface="Geneva" charset="0"/>
            </a:endParaRPr>
          </a:p>
        </p:txBody>
      </p:sp>
      <p:pic>
        <p:nvPicPr>
          <p:cNvPr id="6" name="Picture 3" descr="Institute for Human Services09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31623" y="2449513"/>
            <a:ext cx="2086347" cy="3129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Institute for Human Services09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58199" y="2449513"/>
            <a:ext cx="2032159" cy="3048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07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44865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Becky has used her only problem-solving strategy: trial and error. When that doesn’t work, she gives up and turns her attention elsewhere. It will be another year before she will understand that she can make the contents fall out by tipping the jar. Once discovered, however, this will be included in the child's repertoire of problem-solving skills.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Crawling</a:t>
            </a:r>
            <a:endParaRPr lang="en-US" sz="1600" b="1" dirty="0">
              <a:solidFill>
                <a:schemeClr val="tx1">
                  <a:lumMod val="65000"/>
                  <a:lumOff val="35000"/>
                </a:schemeClr>
              </a:solidFill>
              <a:latin typeface="Verdana"/>
              <a:ea typeface="+mn-ea"/>
              <a:cs typeface="Verdana"/>
            </a:endParaRPr>
          </a:p>
        </p:txBody>
      </p:sp>
      <p:pic>
        <p:nvPicPr>
          <p:cNvPr id="5" name="Picture 3" descr="Institute for Human Services10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06153" y="2330450"/>
            <a:ext cx="2392165" cy="3506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26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3522663" cy="3516312"/>
          </a:xfrm>
        </p:spPr>
        <p:txBody>
          <a:bodyPr rtlCol="0">
            <a:noAutofit/>
          </a:bodyPr>
          <a:lstStyle/>
          <a:p>
            <a:pPr marL="0" indent="0">
              <a:buNone/>
            </a:pPr>
            <a:r>
              <a:rPr lang="en-US" sz="1600" dirty="0"/>
              <a:t>The baby's ability to differentiate between people often results in </a:t>
            </a:r>
            <a:r>
              <a:rPr lang="en-US" sz="1600" b="1" dirty="0"/>
              <a:t>stranger anxiety</a:t>
            </a:r>
            <a:r>
              <a:rPr lang="en-US" sz="1600" dirty="0"/>
              <a:t>. Becky is now 11 months old, and she is initially suspicious of the photographer, whom she doesn't know. She </a:t>
            </a:r>
            <a:r>
              <a:rPr lang="en-US" sz="1600" dirty="0" smtClean="0"/>
              <a:t>hangs s</a:t>
            </a:r>
            <a:r>
              <a:rPr lang="en-US" sz="1600" dirty="0"/>
              <a:t>afely back behind the chair and watches the photographer's activities from a distance.</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Fearful</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81"/>
          <p:cNvPicPr>
            <a:picLocks noChangeAspect="1" noChangeArrowheads="1"/>
          </p:cNvPicPr>
          <p:nvPr/>
        </p:nvPicPr>
        <p:blipFill>
          <a:blip r:embed="rId3" cstate="screen">
            <a:extLst>
              <a:ext uri="{28A0092B-C50C-407E-A947-70E740481C1C}">
                <a14:useLocalDpi xmlns:a14="http://schemas.microsoft.com/office/drawing/2010/main"/>
              </a:ext>
            </a:extLst>
          </a:blip>
          <a:srcRect r="-1042"/>
          <a:stretch>
            <a:fillRect/>
          </a:stretch>
        </p:blipFill>
        <p:spPr bwMode="auto">
          <a:xfrm>
            <a:off x="4501629" y="2449513"/>
            <a:ext cx="3548180" cy="329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260742"/>
            <a:ext cx="5272513" cy="372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solidFill>
                  <a:srgbClr val="000000"/>
                </a:solidFill>
                <a:latin typeface="Calibri" charset="0"/>
                <a:cs typeface="Geneva" charset="0"/>
              </a:rPr>
              <a:t>When the photographer moves closer, Becky reacts by withdrawing further. If approached too quickly by a stranger, the child may cry loudly. When permitted to go at their own pace, most children will eventually "warm" to the stranger and go about their activities</a:t>
            </a:r>
            <a:r>
              <a:rPr lang="en-US" sz="1600" dirty="0" smtClean="0">
                <a:solidFill>
                  <a:srgbClr val="000000"/>
                </a:solidFill>
                <a:latin typeface="Calibri" charset="0"/>
                <a:cs typeface="Geneva" charset="0"/>
              </a:rPr>
              <a:t>.</a:t>
            </a:r>
            <a:endParaRPr lang="en-US" sz="1600" dirty="0">
              <a:solidFill>
                <a:srgbClr val="000000"/>
              </a:solidFill>
              <a:latin typeface="Calibri" charset="0"/>
              <a:cs typeface="Geneva" charset="0"/>
            </a:endParaRPr>
          </a:p>
          <a:p>
            <a:pPr>
              <a:spcBef>
                <a:spcPct val="20000"/>
              </a:spcBef>
              <a:buFont typeface="Arial" charset="0"/>
              <a:buNone/>
            </a:pPr>
            <a:r>
              <a:rPr lang="en-US" sz="1600" dirty="0">
                <a:solidFill>
                  <a:srgbClr val="000000"/>
                </a:solidFill>
                <a:latin typeface="Calibri" charset="0"/>
                <a:cs typeface="Geneva" charset="0"/>
              </a:rPr>
              <a:t>Stranger anxiety may develop between 8-10 months in children who previously were happy interacting with almost anyone. Stranger anxiety results from the infant's cognitive ability to discriminate between people, plus his stronger attachments to important people</a:t>
            </a:r>
            <a:r>
              <a:rPr lang="en-US" sz="1600" dirty="0" smtClean="0">
                <a:solidFill>
                  <a:srgbClr val="000000"/>
                </a:solidFill>
                <a:latin typeface="Calibri" charset="0"/>
                <a:cs typeface="Geneva" charset="0"/>
              </a:rPr>
              <a:t>.</a:t>
            </a:r>
            <a:endParaRPr lang="en-US" sz="1600" dirty="0">
              <a:solidFill>
                <a:srgbClr val="000000"/>
              </a:solidFill>
              <a:latin typeface="Calibri" charset="0"/>
              <a:cs typeface="Geneva" charset="0"/>
            </a:endParaRPr>
          </a:p>
          <a:p>
            <a:pPr>
              <a:spcBef>
                <a:spcPct val="20000"/>
              </a:spcBef>
            </a:pPr>
            <a:r>
              <a:rPr lang="en-US" sz="1600" b="1" dirty="0">
                <a:latin typeface="Calibri" charset="0"/>
                <a:cs typeface="Geneva" charset="0"/>
              </a:rPr>
              <a:t>Separation anxiety </a:t>
            </a:r>
            <a:r>
              <a:rPr lang="en-US" sz="1600" dirty="0">
                <a:latin typeface="Calibri" charset="0"/>
                <a:cs typeface="Geneva" charset="0"/>
              </a:rPr>
              <a:t>may also develop around this same time. The child may cry, for example, any time she is separated from her mother, even if the mother is only in the next room. The baby is usually most comfortable if the mother is in view.</a:t>
            </a:r>
            <a:endParaRPr lang="en-US" sz="1600" dirty="0">
              <a:latin typeface="Calibri" charset="0"/>
              <a:cs typeface="Geneva" charset="0"/>
            </a:endParaRPr>
          </a:p>
        </p:txBody>
      </p:sp>
      <p:sp>
        <p:nvSpPr>
          <p:cNvPr id="4" name="TextBox 3"/>
          <p:cNvSpPr txBox="1"/>
          <p:nvPr/>
        </p:nvSpPr>
        <p:spPr>
          <a:xfrm>
            <a:off x="631825" y="1803542"/>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Hiding Behind the Chair</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8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80854" y="2260742"/>
            <a:ext cx="2649246" cy="3258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5" y="2449513"/>
            <a:ext cx="784707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b="1" dirty="0">
                <a:latin typeface="+mn-lt"/>
              </a:rPr>
              <a:t>Cultural variables may affect children's responses to separation and to strangers</a:t>
            </a:r>
            <a:r>
              <a:rPr lang="en-US" sz="1600" dirty="0">
                <a:latin typeface="+mn-lt"/>
              </a:rPr>
              <a:t>. A child who is rarely left in the care of others may show greater anxiety with strangers, and may be greatly distressed when separated from the parent. A child who is cared for by </a:t>
            </a:r>
            <a:r>
              <a:rPr lang="en-US" sz="1600" b="1" dirty="0">
                <a:latin typeface="+mn-lt"/>
              </a:rPr>
              <a:t>multiple</a:t>
            </a:r>
            <a:r>
              <a:rPr lang="en-US" sz="1600" dirty="0">
                <a:latin typeface="+mn-lt"/>
              </a:rPr>
              <a:t> </a:t>
            </a:r>
            <a:r>
              <a:rPr lang="en-US" sz="1600" b="1" dirty="0">
                <a:latin typeface="+mn-lt"/>
              </a:rPr>
              <a:t>caregivers</a:t>
            </a:r>
            <a:r>
              <a:rPr lang="en-US" sz="1600" dirty="0">
                <a:latin typeface="+mn-lt"/>
              </a:rPr>
              <a:t> and is often with large groups of people may show little or no distress when separated from the parent or in the presence of strangers. Some children will warm quickly to new people after an initial period of shyness or hesitance. Constitutional factors and temperament can also influence the degree of a child's distress in strange situations</a:t>
            </a:r>
            <a:r>
              <a:rPr lang="en-US" sz="1600" dirty="0" smtClean="0">
                <a:latin typeface="+mn-lt"/>
              </a:rPr>
              <a:t>.</a:t>
            </a:r>
          </a:p>
          <a:p>
            <a:pPr>
              <a:spcBef>
                <a:spcPct val="20000"/>
              </a:spcBef>
              <a:buFont typeface="Arial" charset="0"/>
              <a:buNone/>
            </a:pPr>
            <a:endParaRPr lang="en-US" sz="1600" dirty="0">
              <a:latin typeface="+mn-lt"/>
              <a:cs typeface="Geneva" charset="0"/>
            </a:endParaRPr>
          </a:p>
          <a:p>
            <a:pPr>
              <a:spcBef>
                <a:spcPct val="20000"/>
              </a:spcBef>
              <a:buFont typeface="Arial" charset="0"/>
              <a:buNone/>
            </a:pPr>
            <a:r>
              <a:rPr lang="en-US" sz="1600" dirty="0">
                <a:latin typeface="+mn-lt"/>
              </a:rPr>
              <a:t>Some insecurely attached infants show greater separation and stranger anxiety through whining and desperate, forlorn clinging. Severely abused or neglected children may show no attachment, and relate indiscriminately to people. It is important to differentiate this symptom of poor attachment </a:t>
            </a:r>
            <a:r>
              <a:rPr lang="en-US" sz="1600" dirty="0" smtClean="0">
                <a:latin typeface="+mn-lt"/>
              </a:rPr>
              <a:t>from </a:t>
            </a:r>
            <a:r>
              <a:rPr lang="en-US" sz="1600" dirty="0">
                <a:latin typeface="+mn-lt"/>
              </a:rPr>
              <a:t>the genuine comfort shown by children who grow up in the midst of large groups of family and friends.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Cultural Variables</a:t>
            </a:r>
            <a:endParaRPr lang="en-US" sz="1600" b="1" dirty="0">
              <a:solidFill>
                <a:schemeClr val="tx1">
                  <a:lumMod val="65000"/>
                  <a:lumOff val="35000"/>
                </a:schemeClr>
              </a:solidFill>
              <a:latin typeface="Verdana"/>
              <a:ea typeface="+mn-e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29417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After a few minutes, Becky feels comfortable enough to come out and visit. She also performs her newly developing skill... </a:t>
            </a:r>
            <a:r>
              <a:rPr lang="en-US" sz="1600" b="1" dirty="0">
                <a:latin typeface="+mn-lt"/>
              </a:rPr>
              <a:t>walking</a:t>
            </a:r>
            <a:r>
              <a:rPr lang="en-US" sz="1600" dirty="0">
                <a:latin typeface="+mn-lt"/>
              </a:rPr>
              <a:t>. You can tell she has just recently begun walking – she still stretches her arms out to help her balance</a:t>
            </a:r>
            <a:r>
              <a:rPr lang="en-US" sz="1600" dirty="0" smtClean="0">
                <a:latin typeface="+mn-lt"/>
              </a:rPr>
              <a:t>.</a:t>
            </a:r>
          </a:p>
          <a:p>
            <a:endParaRPr lang="en-US" sz="1600" dirty="0">
              <a:latin typeface="+mn-lt"/>
            </a:endParaRPr>
          </a:p>
          <a:p>
            <a:r>
              <a:rPr lang="en-US" sz="1600" dirty="0">
                <a:latin typeface="+mn-lt"/>
              </a:rPr>
              <a:t>It takes </a:t>
            </a:r>
            <a:r>
              <a:rPr lang="en-US" sz="1600" b="1" dirty="0">
                <a:latin typeface="+mn-lt"/>
              </a:rPr>
              <a:t>many months to perfect </a:t>
            </a:r>
            <a:r>
              <a:rPr lang="en-US" sz="1600" dirty="0">
                <a:latin typeface="+mn-lt"/>
              </a:rPr>
              <a:t>the skill of walking. Walking involves balance, coordination, and excellent motor control. When a child is first learning to walk, we can see her intense </a:t>
            </a:r>
            <a:r>
              <a:rPr lang="en-US" sz="1600" dirty="0" smtClean="0">
                <a:latin typeface="+mn-lt"/>
              </a:rPr>
              <a:t>concentration. Children </a:t>
            </a:r>
            <a:r>
              <a:rPr lang="en-US" sz="1600" dirty="0">
                <a:latin typeface="+mn-lt"/>
              </a:rPr>
              <a:t>often revert to earlier methods of getting around, such as crawling or standing holding on to furniture, especially when they are tired.</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Walking</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83"/>
          <p:cNvPicPr>
            <a:picLocks noChangeAspect="1" noChangeArrowheads="1"/>
          </p:cNvPicPr>
          <p:nvPr/>
        </p:nvPicPr>
        <p:blipFill>
          <a:blip r:embed="rId2" cstate="screen">
            <a:extLst>
              <a:ext uri="{28A0092B-C50C-407E-A947-70E740481C1C}">
                <a14:useLocalDpi xmlns:a14="http://schemas.microsoft.com/office/drawing/2010/main"/>
              </a:ext>
            </a:extLst>
          </a:blip>
          <a:srcRect r="-999"/>
          <a:stretch>
            <a:fillRect/>
          </a:stretch>
        </p:blipFill>
        <p:spPr bwMode="auto">
          <a:xfrm>
            <a:off x="5326703" y="2330450"/>
            <a:ext cx="3491219" cy="3491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379642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Beau practiced walking by taking his "prop" with him... he held onto a laundry basket full of toys for balance, and pushed it around the room in front of him. This ingenious method demonstrates the child's increasing problem-solving abilities.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Laundry Basket</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8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2335" y="2449513"/>
            <a:ext cx="3962817" cy="2641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446581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Walking ushers in a new sense of freedom and independence for the child. The child is entering the </a:t>
            </a:r>
            <a:r>
              <a:rPr lang="en-US" sz="1600" b="1" dirty="0">
                <a:latin typeface="+mn-lt"/>
              </a:rPr>
              <a:t>developmental stage of autonomy</a:t>
            </a:r>
            <a:r>
              <a:rPr lang="en-US" sz="1600" dirty="0">
                <a:latin typeface="+mn-lt"/>
              </a:rPr>
              <a:t>. Becky has learned to push open the screen door. She lets herself onto the porch...</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Going Out the Door</a:t>
            </a:r>
            <a:endParaRPr lang="en-US" sz="1600" b="1" dirty="0">
              <a:solidFill>
                <a:schemeClr val="tx1">
                  <a:lumMod val="65000"/>
                  <a:lumOff val="35000"/>
                </a:schemeClr>
              </a:solidFill>
              <a:latin typeface="Verdana"/>
              <a:ea typeface="+mn-ea"/>
              <a:cs typeface="Verdana"/>
            </a:endParaRPr>
          </a:p>
        </p:txBody>
      </p:sp>
      <p:pic>
        <p:nvPicPr>
          <p:cNvPr id="6" name="Picture 3" descr="Institute for Human Services08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2951" y="2449513"/>
            <a:ext cx="2345116" cy="3516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3" y="2449513"/>
            <a:ext cx="446581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and returns when she wants to. This is often referred to as </a:t>
            </a:r>
            <a:r>
              <a:rPr lang="en-US" sz="1600" b="1" dirty="0">
                <a:latin typeface="+mn-lt"/>
              </a:rPr>
              <a:t>safe base exploration</a:t>
            </a:r>
            <a:r>
              <a:rPr lang="en-US" sz="1600" dirty="0">
                <a:latin typeface="+mn-lt"/>
              </a:rPr>
              <a:t>. A securely-attached infant can separate from the parent to explore the environment, but will return to the parent for reassurance or comfort after a period of time, or when distressed</a:t>
            </a:r>
            <a:r>
              <a:rPr lang="en-US" sz="1600" dirty="0" smtClean="0">
                <a:latin typeface="+mn-lt"/>
              </a:rPr>
              <a:t>.</a:t>
            </a:r>
          </a:p>
          <a:p>
            <a:endParaRPr lang="en-US" sz="1600" dirty="0">
              <a:latin typeface="+mn-lt"/>
              <a:cs typeface="Geneva" charset="0"/>
            </a:endParaRPr>
          </a:p>
          <a:p>
            <a:r>
              <a:rPr lang="en-US" sz="1600" dirty="0">
                <a:latin typeface="+mn-lt"/>
                <a:cs typeface="Geneva" charset="0"/>
              </a:rPr>
              <a:t>Insecure or poorly-attached infants cannot find comfort from the parent when they are under stress, nor can they resume exploration after a reunion with the parent. This inhibits their willingness to explore their environments.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Going in the Door</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87"/>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7249" y="2330450"/>
            <a:ext cx="2193413" cy="329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256309"/>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233</TotalTime>
  <Words>1382</Words>
  <Application>Microsoft Macintosh PowerPoint</Application>
  <PresentationFormat>On-screen Show (4:3)</PresentationFormat>
  <Paragraphs>59</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Alliance_partners</vt:lpstr>
      <vt:lpstr>Child Development: 11-12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50</cp:revision>
  <dcterms:created xsi:type="dcterms:W3CDTF">2012-09-14T19:29:47Z</dcterms:created>
  <dcterms:modified xsi:type="dcterms:W3CDTF">2013-11-07T20:31:35Z</dcterms:modified>
</cp:coreProperties>
</file>