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59" r:id="rId4"/>
    <p:sldId id="262" r:id="rId5"/>
    <p:sldId id="263" r:id="rId6"/>
    <p:sldId id="264" r:id="rId7"/>
    <p:sldId id="265" r:id="rId8"/>
    <p:sldId id="267" r:id="rId9"/>
    <p:sldId id="277" r:id="rId10"/>
    <p:sldId id="268" r:id="rId11"/>
    <p:sldId id="269" r:id="rId12"/>
    <p:sldId id="270" r:id="rId13"/>
    <p:sldId id="272" r:id="rId14"/>
    <p:sldId id="276" r:id="rId15"/>
    <p:sldId id="27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46" autoAdjust="0"/>
  </p:normalViewPr>
  <p:slideViewPr>
    <p:cSldViewPr snapToGrid="0" snapToObjects="1">
      <p:cViewPr varScale="1">
        <p:scale>
          <a:sx n="74" d="100"/>
          <a:sy n="74" d="100"/>
        </p:scale>
        <p:origin x="-8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ages</a:t>
            </a:r>
          </a:p>
          <a:p>
            <a:r>
              <a:rPr lang="en-US" sz="1200" b="1" kern="1200" dirty="0" smtClean="0">
                <a:solidFill>
                  <a:schemeClr val="tx1"/>
                </a:solidFill>
                <a:latin typeface="+mn-lt"/>
                <a:ea typeface="+mn-ea"/>
                <a:cs typeface="+mn-cs"/>
              </a:rPr>
              <a:t>117-01-008 </a:t>
            </a:r>
            <a:r>
              <a:rPr lang="en-US" sz="1200" kern="1200" dirty="0" smtClean="0">
                <a:solidFill>
                  <a:schemeClr val="tx1"/>
                </a:solidFill>
                <a:latin typeface="+mn-lt"/>
                <a:ea typeface="+mn-ea"/>
                <a:cs typeface="+mn-cs"/>
              </a:rPr>
              <a:t>Knows stages, processes and milestones of normal development of toddlers (age 1-3 years) in all domains</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117</a:t>
            </a:r>
            <a:r>
              <a:rPr lang="en-US" sz="1200" b="1" kern="1200" dirty="0" smtClean="0">
                <a:solidFill>
                  <a:schemeClr val="tx1"/>
                </a:solidFill>
                <a:latin typeface="+mn-lt"/>
                <a:ea typeface="+mn-ea"/>
                <a:cs typeface="+mn-cs"/>
              </a:rPr>
              <a:t>-01-016 </a:t>
            </a:r>
            <a:r>
              <a:rPr lang="en-US" sz="1200" kern="1200" dirty="0" smtClean="0">
                <a:solidFill>
                  <a:schemeClr val="tx1"/>
                </a:solidFill>
                <a:latin typeface="+mn-lt"/>
                <a:ea typeface="+mn-ea"/>
                <a:cs typeface="+mn-cs"/>
              </a:rPr>
              <a:t>Can determine a child's approximate developmental age in each domain</a:t>
            </a:r>
          </a:p>
          <a:p>
            <a:r>
              <a:rPr lang="en-US" sz="1200" b="1" kern="1200" dirty="0" smtClean="0">
                <a:solidFill>
                  <a:schemeClr val="tx1"/>
                </a:solidFill>
                <a:latin typeface="+mn-lt"/>
                <a:ea typeface="+mn-ea"/>
                <a:cs typeface="+mn-cs"/>
              </a:rPr>
              <a:t>117-02-005 </a:t>
            </a:r>
            <a:r>
              <a:rPr lang="en-US" sz="1200" kern="1200" dirty="0" smtClean="0">
                <a:solidFill>
                  <a:schemeClr val="tx1"/>
                </a:solidFill>
                <a:latin typeface="+mn-lt"/>
                <a:ea typeface="+mn-ea"/>
                <a:cs typeface="+mn-cs"/>
              </a:rPr>
              <a:t>Knows indicators and early warning signs of developmental delays or abnormal development</a:t>
            </a:r>
          </a:p>
          <a:p>
            <a:r>
              <a:rPr lang="en-US" sz="1200" b="1" kern="1200" dirty="0" smtClean="0">
                <a:solidFill>
                  <a:schemeClr val="tx1"/>
                </a:solidFill>
                <a:latin typeface="+mn-lt"/>
                <a:ea typeface="+mn-ea"/>
                <a:cs typeface="+mn-cs"/>
              </a:rPr>
              <a:t>117·02·009 </a:t>
            </a:r>
            <a:r>
              <a:rPr lang="en-US" sz="1200" kern="1200" dirty="0" smtClean="0">
                <a:solidFill>
                  <a:schemeClr val="tx1"/>
                </a:solidFill>
                <a:latin typeface="+mn-lt"/>
                <a:ea typeface="+mn-ea"/>
                <a:cs typeface="+mn-cs"/>
              </a:rPr>
              <a:t>Can assess children's behavior and development .and identify inconsistencies between chronological and developmental age</a:t>
            </a: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11/8/13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11/8/13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11/8/13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dirty="0">
                <a:solidFill>
                  <a:srgbClr val="595959"/>
                </a:solidFill>
                <a:latin typeface="Verdana" charset="0"/>
                <a:cs typeface="Verdana" charset="0"/>
              </a:rPr>
              <a:t>Child Development: </a:t>
            </a:r>
            <a:r>
              <a:rPr lang="en-US" sz="2800" b="1" dirty="0" smtClean="0">
                <a:solidFill>
                  <a:srgbClr val="595959"/>
                </a:solidFill>
                <a:latin typeface="Verdana" charset="0"/>
                <a:cs typeface="Verdana" charset="0"/>
              </a:rPr>
              <a:t>15 </a:t>
            </a:r>
            <a:r>
              <a:rPr lang="en-US" sz="2800" b="1" dirty="0">
                <a:solidFill>
                  <a:srgbClr val="595959"/>
                </a:solidFill>
                <a:latin typeface="Verdana" charset="0"/>
                <a:cs typeface="Verdana" charset="0"/>
              </a:rPr>
              <a:t>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05388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He also uses objects for particular purposes. He knows that a toy lawn mower should be pushed....</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Playing with the Push Mower</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803" y="2449513"/>
            <a:ext cx="2264474" cy="3399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071971"/>
            <a:ext cx="482625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latin typeface="+mn-lt"/>
              </a:rPr>
              <a:t>…and </a:t>
            </a:r>
            <a:r>
              <a:rPr lang="en-US" sz="1600" dirty="0">
                <a:latin typeface="+mn-lt"/>
              </a:rPr>
              <a:t>that a ball is to be thrown. These skills are often the result of imitative learning. These gross motor skills require considerable practice. Children at this age often throw balls at people, with very little awareness of how a ball is caught. The ball may end up hitting the other person. This is usually not intentional. However, caregivers who are not knowledgeable about child development may mistakenly be angry at the child for “doing it on purpose” and punish the child.</a:t>
            </a:r>
            <a:endParaRPr lang="en-US" sz="1600" dirty="0">
              <a:latin typeface="+mn-lt"/>
              <a:cs typeface="Geneva" charset="0"/>
            </a:endParaRPr>
          </a:p>
        </p:txBody>
      </p:sp>
      <p:sp>
        <p:nvSpPr>
          <p:cNvPr id="3" name="TextBox 2"/>
          <p:cNvSpPr txBox="1"/>
          <p:nvPr/>
        </p:nvSpPr>
        <p:spPr>
          <a:xfrm>
            <a:off x="631825" y="1614771"/>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Playing with a Ball</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700" y="2071971"/>
            <a:ext cx="2497595" cy="374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27701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he 15-month-old child is very </a:t>
            </a:r>
            <a:r>
              <a:rPr lang="en-US" sz="1600" b="1" dirty="0"/>
              <a:t>social</a:t>
            </a:r>
            <a:r>
              <a:rPr lang="en-US" sz="1600" dirty="0"/>
              <a:t>. He learns and repeats games. Here, upon a verbal request from his mother, Brian plays "give me five" with great pleasure. His response to verbal cues also illustrates his </a:t>
            </a:r>
            <a:r>
              <a:rPr lang="en-US" sz="1600" b="1" dirty="0"/>
              <a:t>comprehension of spoken language</a:t>
            </a:r>
            <a:r>
              <a:rPr lang="en-US" sz="1600" dirty="0"/>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Give me Five</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39" y="2449513"/>
            <a:ext cx="3810358" cy="2857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65911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is "patty cake," again on a verbal request from his mother. Children this age look to their parents for social cues, and for approval.</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Patty Cake</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400" y="2449513"/>
            <a:ext cx="4170797" cy="3128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52180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spontaneous exhibition of "peek-a-boo" occurred with no verbal cue from his mother. It illustrates Brian's development of memory, as well as his social attempt to engage his mother into </a:t>
            </a:r>
            <a:r>
              <a:rPr lang="en-US" sz="1600" dirty="0" smtClean="0">
                <a:latin typeface="+mn-lt"/>
              </a:rPr>
              <a:t>play.</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Peek-a-Boo</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911" y="2449513"/>
            <a:ext cx="4050650" cy="303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26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12254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Imitating the behavior of other children is a primary means of learning for preschool-aged children. This baby had ignored the slide on the playground until her 3-year old sister decided to climb it. Then she had to try it also</a:t>
            </a:r>
            <a:r>
              <a:rPr lang="en-US" sz="1600" dirty="0" smtClean="0">
                <a:latin typeface="+mn-lt"/>
              </a:rPr>
              <a:t>.</a:t>
            </a:r>
          </a:p>
          <a:p>
            <a:endParaRPr lang="en-US" sz="1600" dirty="0">
              <a:latin typeface="+mn-lt"/>
            </a:endParaRPr>
          </a:p>
          <a:p>
            <a:r>
              <a:rPr lang="en-US" sz="1600" dirty="0">
                <a:latin typeface="+mn-lt"/>
              </a:rPr>
              <a:t>A child acquires skills earlier and faster by imitation than she can on her own.</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On Ladder</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606" y="2330450"/>
            <a:ext cx="2344208" cy="3516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23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3522663" cy="3516312"/>
          </a:xfrm>
        </p:spPr>
        <p:txBody>
          <a:bodyPr rtlCol="0">
            <a:noAutofit/>
          </a:bodyPr>
          <a:lstStyle/>
          <a:p>
            <a:pPr marL="0" indent="0">
              <a:buNone/>
            </a:pPr>
            <a:r>
              <a:rPr lang="en-US" sz="1600" dirty="0"/>
              <a:t>Brian is 15 months old. He still has some initial stranger anxiety, and hovers behind the door. After a short </a:t>
            </a:r>
            <a:r>
              <a:rPr lang="en-US" sz="1600" dirty="0" smtClean="0"/>
              <a:t>time </a:t>
            </a:r>
            <a:r>
              <a:rPr lang="en-US" sz="1600" dirty="0"/>
              <a:t>he ventures out and curiously assesses the photographer.</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Brian</a:t>
            </a:r>
            <a:endParaRPr lang="en-US" sz="1600" b="1" dirty="0">
              <a:solidFill>
                <a:schemeClr val="tx1">
                  <a:lumMod val="65000"/>
                  <a:lumOff val="35000"/>
                </a:schemeClr>
              </a:solidFill>
              <a:latin typeface="Verdana"/>
              <a:ea typeface="+mn-ea"/>
              <a:cs typeface="Verdana"/>
            </a:endParaRPr>
          </a:p>
        </p:txBody>
      </p:sp>
      <p:pic>
        <p:nvPicPr>
          <p:cNvPr id="7" name="Picture 3" descr="Institute for Human Services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2330450"/>
            <a:ext cx="2224346" cy="3336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260742"/>
            <a:ext cx="4071049" cy="37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Having mastered walking, Brian is now developing </a:t>
            </a:r>
            <a:r>
              <a:rPr lang="en-US" sz="1600" b="1" dirty="0">
                <a:latin typeface="+mn-lt"/>
              </a:rPr>
              <a:t>more complex motor skills</a:t>
            </a:r>
            <a:r>
              <a:rPr lang="en-US" sz="1600" dirty="0">
                <a:latin typeface="+mn-lt"/>
              </a:rPr>
              <a:t>, such as climbing, which he uses to get up and down the stairs...</a:t>
            </a:r>
            <a:endParaRPr lang="en-US" sz="1600" dirty="0">
              <a:latin typeface="+mn-lt"/>
              <a:cs typeface="Geneva" charset="0"/>
            </a:endParaRPr>
          </a:p>
        </p:txBody>
      </p:sp>
      <p:sp>
        <p:nvSpPr>
          <p:cNvPr id="4" name="TextBox 3"/>
          <p:cNvSpPr txBox="1"/>
          <p:nvPr/>
        </p:nvSpPr>
        <p:spPr>
          <a:xfrm>
            <a:off x="631825" y="1803542"/>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Crawling Stairs</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803" y="2141679"/>
            <a:ext cx="2489788" cy="3734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6" y="2449513"/>
            <a:ext cx="439716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Brian is physically strong for 15 months. Most children do not attempt stair-climbing until much later. Here Brian is imitating his 3-year old brother, who immediately preceded him down the stairs</a:t>
            </a:r>
            <a:r>
              <a:rPr lang="en-US" sz="1600" dirty="0" smtClean="0">
                <a:latin typeface="+mn-lt"/>
              </a:rPr>
              <a:t>.</a:t>
            </a:r>
          </a:p>
          <a:p>
            <a:endParaRPr lang="en-US" sz="1600" dirty="0">
              <a:latin typeface="+mn-lt"/>
            </a:endParaRPr>
          </a:p>
          <a:p>
            <a:r>
              <a:rPr lang="en-US" sz="1600" dirty="0">
                <a:latin typeface="+mn-lt"/>
              </a:rPr>
              <a:t>The </a:t>
            </a:r>
            <a:r>
              <a:rPr lang="en-US" sz="1600" b="1" dirty="0">
                <a:latin typeface="+mn-lt"/>
              </a:rPr>
              <a:t>imitation of complex behaviors </a:t>
            </a:r>
            <a:r>
              <a:rPr lang="en-US" sz="1600" dirty="0">
                <a:latin typeface="+mn-lt"/>
              </a:rPr>
              <a:t>begins at this time. This can have an affect on the rate with which children acquire new skills, as children may learn more quickly when they can imitate the actions of other children and of adults.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Walking Stairs</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482" y="2330450"/>
            <a:ext cx="2344208" cy="3516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29417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Brian's balance is much better developed than was Beau's at 12 months. Brian can stoop to retrieve a toy and return to standing without using his hands and arms for balance.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Stooping</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462" y="2330450"/>
            <a:ext cx="2238091" cy="335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379642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Fine motor skills, including </a:t>
            </a:r>
            <a:r>
              <a:rPr lang="en-US" sz="1600" b="1" dirty="0">
                <a:latin typeface="+mn-lt"/>
              </a:rPr>
              <a:t>finger-thumb opposition</a:t>
            </a:r>
            <a:r>
              <a:rPr lang="en-US" sz="1600" dirty="0">
                <a:latin typeface="+mn-lt"/>
              </a:rPr>
              <a:t>, are more refined and coordinated. Brian routinely finger- feeds himself... demonstrating with finesse how to eat a cheerio...</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In the High Chair</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65" y="2330450"/>
            <a:ext cx="3896176" cy="2922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676284"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latin typeface="+mn-lt"/>
              </a:rPr>
              <a:t>…and </a:t>
            </a:r>
            <a:r>
              <a:rPr lang="en-US" sz="1600" dirty="0">
                <a:latin typeface="+mn-lt"/>
              </a:rPr>
              <a:t>how to drink from a cup, unassisted. Notice how Brian holds the cup using his finger tips rather than his whole, palmed hand.</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Holding a Cup</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873" y="2449513"/>
            <a:ext cx="4067815" cy="3050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362479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latin typeface="+mn-lt"/>
              </a:rPr>
              <a:t>Brian's </a:t>
            </a:r>
            <a:r>
              <a:rPr lang="en-US" sz="1600" dirty="0">
                <a:latin typeface="+mn-lt"/>
              </a:rPr>
              <a:t>cognitive development is reflected in his more complex use of objects. His play with plastic beads includes removing them from, and returning them to, the container.</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a:t>
            </a:r>
            <a:r>
              <a:rPr lang="en-US" sz="1600" b="1" dirty="0" smtClean="0">
                <a:solidFill>
                  <a:schemeClr val="tx1">
                    <a:lumMod val="65000"/>
                    <a:lumOff val="35000"/>
                  </a:schemeClr>
                </a:solidFill>
                <a:latin typeface="Verdana"/>
                <a:ea typeface="+mn-ea"/>
                <a:cs typeface="Verdana"/>
              </a:rPr>
              <a:t>g with Plastic Beads</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129" y="2449513"/>
            <a:ext cx="4010283" cy="3007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256309"/>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1140</TotalTime>
  <Words>823</Words>
  <Application>Microsoft Macintosh PowerPoint</Application>
  <PresentationFormat>On-screen Show (4:3)</PresentationFormat>
  <Paragraphs>43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Alliance_partners</vt:lpstr>
      <vt:lpstr>Child Development: 15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58</cp:revision>
  <dcterms:created xsi:type="dcterms:W3CDTF">2012-09-14T19:29:47Z</dcterms:created>
  <dcterms:modified xsi:type="dcterms:W3CDTF">2013-11-09T15:49:16Z</dcterms:modified>
</cp:coreProperties>
</file>