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60" r:id="rId3"/>
    <p:sldId id="259" r:id="rId4"/>
    <p:sldId id="262" r:id="rId5"/>
    <p:sldId id="263" r:id="rId6"/>
    <p:sldId id="264" r:id="rId7"/>
    <p:sldId id="265" r:id="rId8"/>
    <p:sldId id="267" r:id="rId9"/>
    <p:sldId id="279" r:id="rId10"/>
    <p:sldId id="277" r:id="rId11"/>
    <p:sldId id="268" r:id="rId12"/>
    <p:sldId id="269" r:id="rId13"/>
    <p:sldId id="270" r:id="rId14"/>
    <p:sldId id="272" r:id="rId15"/>
    <p:sldId id="276" r:id="rId16"/>
    <p:sldId id="278" r:id="rId17"/>
    <p:sldId id="280" r:id="rId18"/>
    <p:sldId id="281" r:id="rId19"/>
    <p:sldId id="282" r:id="rId2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71" autoAdjust="0"/>
  </p:normalViewPr>
  <p:slideViewPr>
    <p:cSldViewPr snapToGrid="0" snapToObjects="1">
      <p:cViewPr varScale="1">
        <p:scale>
          <a:sx n="81" d="100"/>
          <a:sy n="81" d="100"/>
        </p:scale>
        <p:origin x="-59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A2DF4D-50CD-FA44-9A88-D7D29B4744EA}" type="datetimeFigureOut">
              <a:rPr lang="en-US" smtClean="0"/>
              <a:t>11/19/13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4CD253-319C-2C4D-8DD1-3E82B4E41502}" type="slidenum">
              <a:rPr lang="en-US" smtClean="0"/>
              <a:t>‹#›</a:t>
            </a:fld>
            <a:endParaRPr lang="en-US"/>
          </a:p>
        </p:txBody>
      </p:sp>
    </p:spTree>
    <p:extLst>
      <p:ext uri="{BB962C8B-B14F-4D97-AF65-F5344CB8AC3E}">
        <p14:creationId xmlns:p14="http://schemas.microsoft.com/office/powerpoint/2010/main" val="4487235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Core Competencies addressed in this</a:t>
            </a:r>
            <a:r>
              <a:rPr lang="en-US" baseline="0" dirty="0" smtClean="0"/>
              <a:t> section are*:</a:t>
            </a:r>
          </a:p>
          <a:p>
            <a:endParaRPr lang="en-US" baseline="0" dirty="0" smtClean="0"/>
          </a:p>
          <a:p>
            <a:r>
              <a:rPr lang="en-US" sz="1200" b="1" kern="1200" dirty="0" smtClean="0">
                <a:solidFill>
                  <a:schemeClr val="tx1"/>
                </a:solidFill>
                <a:latin typeface="+mn-lt"/>
                <a:ea typeface="+mn-ea"/>
                <a:cs typeface="+mn-cs"/>
              </a:rPr>
              <a:t>117-01: </a:t>
            </a:r>
            <a:r>
              <a:rPr lang="en-US" sz="1200" b="0" kern="1200" dirty="0" smtClean="0">
                <a:solidFill>
                  <a:schemeClr val="tx1"/>
                </a:solidFill>
                <a:latin typeface="+mn-lt"/>
                <a:ea typeface="+mn-ea"/>
                <a:cs typeface="+mn-cs"/>
              </a:rPr>
              <a:t>Ability to identify indicators of age-appropriate development in all domains for children of</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varying </a:t>
            </a:r>
            <a:r>
              <a:rPr lang="en-US" sz="1200" b="0" kern="1200" dirty="0" smtClean="0">
                <a:solidFill>
                  <a:schemeClr val="tx1"/>
                </a:solidFill>
                <a:latin typeface="+mn-lt"/>
                <a:ea typeface="+mn-ea"/>
                <a:cs typeface="+mn-cs"/>
              </a:rPr>
              <a:t>ages</a:t>
            </a:r>
          </a:p>
          <a:p>
            <a:r>
              <a:rPr lang="en-US" sz="1200" b="1" kern="1200" dirty="0" smtClean="0">
                <a:solidFill>
                  <a:schemeClr val="tx1"/>
                </a:solidFill>
                <a:latin typeface="+mn-lt"/>
                <a:ea typeface="+mn-ea"/>
                <a:cs typeface="+mn-cs"/>
              </a:rPr>
              <a:t>117-02: </a:t>
            </a:r>
            <a:r>
              <a:rPr lang="en-US" sz="1200" b="0" kern="1200" dirty="0" smtClean="0">
                <a:solidFill>
                  <a:schemeClr val="tx1"/>
                </a:solidFill>
                <a:latin typeface="+mn-lt"/>
                <a:ea typeface="+mn-ea"/>
                <a:cs typeface="+mn-cs"/>
              </a:rPr>
              <a:t>Abilitytorecognizeindicatorsofdevelopmentaldelays,disabilities,illnessandother conditions that impact children's development</a:t>
            </a:r>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117-01-008 </a:t>
            </a:r>
            <a:r>
              <a:rPr lang="en-US" sz="1200" kern="1200" dirty="0" smtClean="0">
                <a:solidFill>
                  <a:schemeClr val="tx1"/>
                </a:solidFill>
                <a:latin typeface="+mn-lt"/>
                <a:ea typeface="+mn-ea"/>
                <a:cs typeface="+mn-cs"/>
              </a:rPr>
              <a:t>Knows stages, processes and milestones of normal development of toddlers (age 1-3 years) in all domains</a:t>
            </a:r>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117-01-016 </a:t>
            </a:r>
            <a:r>
              <a:rPr lang="en-US" sz="1200" kern="1200" dirty="0" smtClean="0">
                <a:solidFill>
                  <a:schemeClr val="tx1"/>
                </a:solidFill>
                <a:latin typeface="+mn-lt"/>
                <a:ea typeface="+mn-ea"/>
                <a:cs typeface="+mn-cs"/>
              </a:rPr>
              <a:t>Can determine a child's approximate developmental age in each domain</a:t>
            </a:r>
          </a:p>
          <a:p>
            <a:r>
              <a:rPr lang="en-US" sz="1200" b="1" kern="1200" dirty="0" smtClean="0">
                <a:solidFill>
                  <a:schemeClr val="tx1"/>
                </a:solidFill>
                <a:latin typeface="+mn-lt"/>
                <a:ea typeface="+mn-ea"/>
                <a:cs typeface="+mn-cs"/>
              </a:rPr>
              <a:t>117-02-005 </a:t>
            </a:r>
            <a:r>
              <a:rPr lang="en-US" sz="1200" kern="1200" dirty="0" smtClean="0">
                <a:solidFill>
                  <a:schemeClr val="tx1"/>
                </a:solidFill>
                <a:latin typeface="+mn-lt"/>
                <a:ea typeface="+mn-ea"/>
                <a:cs typeface="+mn-cs"/>
              </a:rPr>
              <a:t>Knows indicators and early warning signs of developmental delays or abnormal development</a:t>
            </a:r>
          </a:p>
          <a:p>
            <a:r>
              <a:rPr lang="en-US" sz="1200" b="1" kern="1200" dirty="0" smtClean="0">
                <a:solidFill>
                  <a:schemeClr val="tx1"/>
                </a:solidFill>
                <a:latin typeface="+mn-lt"/>
                <a:ea typeface="+mn-ea"/>
                <a:cs typeface="+mn-cs"/>
              </a:rPr>
              <a:t>117·02·009 </a:t>
            </a:r>
            <a:r>
              <a:rPr lang="en-US" sz="1200" kern="1200" dirty="0" smtClean="0">
                <a:solidFill>
                  <a:schemeClr val="tx1"/>
                </a:solidFill>
                <a:latin typeface="+mn-lt"/>
                <a:ea typeface="+mn-ea"/>
                <a:cs typeface="+mn-cs"/>
              </a:rPr>
              <a:t>Can assess children's behavior and development .and identify inconsistencies between chronological and developmental age</a:t>
            </a:r>
          </a:p>
          <a:p>
            <a:r>
              <a:rPr lang="en-US" sz="1200" b="1" kern="1200" dirty="0" smtClean="0">
                <a:solidFill>
                  <a:schemeClr val="tx1"/>
                </a:solidFill>
                <a:latin typeface="+mn-lt"/>
                <a:ea typeface="+mn-ea"/>
                <a:cs typeface="+mn-cs"/>
              </a:rPr>
              <a:t>117-04-001 </a:t>
            </a:r>
            <a:r>
              <a:rPr lang="en-US" sz="1200" kern="1200" dirty="0" smtClean="0">
                <a:solidFill>
                  <a:schemeClr val="tx1"/>
                </a:solidFill>
                <a:latin typeface="+mn-lt"/>
                <a:ea typeface="+mn-ea"/>
                <a:cs typeface="+mn-cs"/>
              </a:rPr>
              <a:t>Knows age-appropriate expectations for children's behavior at different stages of development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competencies listed here are not covered in their entirety.</a:t>
            </a:r>
            <a:r>
              <a:rPr lang="en-US" sz="1200" kern="1200" baseline="0" dirty="0" smtClean="0">
                <a:solidFill>
                  <a:schemeClr val="tx1"/>
                </a:solidFill>
                <a:latin typeface="+mn-lt"/>
                <a:ea typeface="+mn-ea"/>
                <a:cs typeface="+mn-cs"/>
              </a:rPr>
              <a:t> Rather, the content in this section contributes to the understanding of these core competencies in conjunction with other sections in the Child Development Session.</a:t>
            </a:r>
            <a:endParaRPr lang="en-US" dirty="0"/>
          </a:p>
        </p:txBody>
      </p:sp>
      <p:sp>
        <p:nvSpPr>
          <p:cNvPr id="4" name="Slide Number Placeholder 3"/>
          <p:cNvSpPr>
            <a:spLocks noGrp="1"/>
          </p:cNvSpPr>
          <p:nvPr>
            <p:ph type="sldNum" sz="quarter" idx="10"/>
          </p:nvPr>
        </p:nvSpPr>
        <p:spPr/>
        <p:txBody>
          <a:bodyPr/>
          <a:lstStyle/>
          <a:p>
            <a:fld id="{674CD253-319C-2C4D-8DD1-3E82B4E41502}" type="slidenum">
              <a:rPr lang="en-US" smtClean="0"/>
              <a:t>1</a:t>
            </a:fld>
            <a:endParaRPr lang="en-US"/>
          </a:p>
        </p:txBody>
      </p:sp>
    </p:spTree>
    <p:extLst>
      <p:ext uri="{BB962C8B-B14F-4D97-AF65-F5344CB8AC3E}">
        <p14:creationId xmlns:p14="http://schemas.microsoft.com/office/powerpoint/2010/main" val="2798821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65F94DD-80B5-664B-A6BE-E7F4989A8F41}" type="datetimeFigureOut">
              <a:rPr lang="en-US"/>
              <a:pPr>
                <a:defRPr/>
              </a:pPr>
              <a:t>11/19/13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BEC9D7-36AC-BB4F-8E13-B08B51703A0C}" type="slidenum">
              <a:rPr lang="en-US"/>
              <a:pPr>
                <a:defRPr/>
              </a:pPr>
              <a:t>‹#›</a:t>
            </a:fld>
            <a:endParaRPr lang="en-US"/>
          </a:p>
        </p:txBody>
      </p:sp>
    </p:spTree>
    <p:extLst>
      <p:ext uri="{BB962C8B-B14F-4D97-AF65-F5344CB8AC3E}">
        <p14:creationId xmlns:p14="http://schemas.microsoft.com/office/powerpoint/2010/main" val="2448410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5E7343-09F9-0040-901C-723B94978118}" type="datetimeFigureOut">
              <a:rPr lang="en-US"/>
              <a:pPr>
                <a:defRPr/>
              </a:pPr>
              <a:t>11/19/13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05C0A68-A2FE-7C4B-A8F2-A964FAF82D93}" type="slidenum">
              <a:rPr lang="en-US"/>
              <a:pPr>
                <a:defRPr/>
              </a:pPr>
              <a:t>‹#›</a:t>
            </a:fld>
            <a:endParaRPr lang="en-US"/>
          </a:p>
        </p:txBody>
      </p:sp>
    </p:spTree>
    <p:extLst>
      <p:ext uri="{BB962C8B-B14F-4D97-AF65-F5344CB8AC3E}">
        <p14:creationId xmlns:p14="http://schemas.microsoft.com/office/powerpoint/2010/main" val="450884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13901F-F9A7-DE4E-B0C7-E085FF18B6A4}" type="datetimeFigureOut">
              <a:rPr lang="en-US"/>
              <a:pPr>
                <a:defRPr/>
              </a:pPr>
              <a:t>11/19/13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7BEB0F-93F6-B447-87FE-134BFE3615D4}" type="slidenum">
              <a:rPr lang="en-US"/>
              <a:pPr>
                <a:defRPr/>
              </a:pPr>
              <a:t>‹#›</a:t>
            </a:fld>
            <a:endParaRPr lang="en-US"/>
          </a:p>
        </p:txBody>
      </p:sp>
    </p:spTree>
    <p:extLst>
      <p:ext uri="{BB962C8B-B14F-4D97-AF65-F5344CB8AC3E}">
        <p14:creationId xmlns:p14="http://schemas.microsoft.com/office/powerpoint/2010/main" val="2765117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EF7CBB-CD13-5949-A047-CA5F8419CC9D}" type="datetimeFigureOut">
              <a:rPr lang="en-US"/>
              <a:pPr>
                <a:defRPr/>
              </a:pPr>
              <a:t>11/19/13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1E2AE7-FFF0-4245-B0D3-67669476E255}" type="slidenum">
              <a:rPr lang="en-US"/>
              <a:pPr>
                <a:defRPr/>
              </a:pPr>
              <a:t>‹#›</a:t>
            </a:fld>
            <a:endParaRPr lang="en-US"/>
          </a:p>
        </p:txBody>
      </p:sp>
    </p:spTree>
    <p:extLst>
      <p:ext uri="{BB962C8B-B14F-4D97-AF65-F5344CB8AC3E}">
        <p14:creationId xmlns:p14="http://schemas.microsoft.com/office/powerpoint/2010/main" val="1979208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D83B48-6F2A-8442-8300-18BB7C1EC297}" type="datetimeFigureOut">
              <a:rPr lang="en-US"/>
              <a:pPr>
                <a:defRPr/>
              </a:pPr>
              <a:t>11/19/13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B25EB7-3C62-684B-88E9-2AD2DD949B87}" type="slidenum">
              <a:rPr lang="en-US"/>
              <a:pPr>
                <a:defRPr/>
              </a:pPr>
              <a:t>‹#›</a:t>
            </a:fld>
            <a:endParaRPr lang="en-US"/>
          </a:p>
        </p:txBody>
      </p:sp>
    </p:spTree>
    <p:extLst>
      <p:ext uri="{BB962C8B-B14F-4D97-AF65-F5344CB8AC3E}">
        <p14:creationId xmlns:p14="http://schemas.microsoft.com/office/powerpoint/2010/main" val="2389588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87572E-3150-ED4A-BB53-91765E49A9AE}" type="datetimeFigureOut">
              <a:rPr lang="en-US"/>
              <a:pPr>
                <a:defRPr/>
              </a:pPr>
              <a:t>11/19/13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9E81C6-6CEA-9241-89EE-A641189CE686}" type="slidenum">
              <a:rPr lang="en-US"/>
              <a:pPr>
                <a:defRPr/>
              </a:pPr>
              <a:t>‹#›</a:t>
            </a:fld>
            <a:endParaRPr lang="en-US"/>
          </a:p>
        </p:txBody>
      </p:sp>
    </p:spTree>
    <p:extLst>
      <p:ext uri="{BB962C8B-B14F-4D97-AF65-F5344CB8AC3E}">
        <p14:creationId xmlns:p14="http://schemas.microsoft.com/office/powerpoint/2010/main" val="802544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6" descr="Alliance-Template-BackroundNoBigTitle.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631825" y="1992313"/>
            <a:ext cx="64404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200" b="1" smtClean="0">
                <a:solidFill>
                  <a:srgbClr val="595959"/>
                </a:solidFill>
                <a:latin typeface="Verdana" charset="0"/>
                <a:cs typeface="Verdana" charset="0"/>
              </a:rPr>
              <a:t>The Power of Partnership</a:t>
            </a:r>
          </a:p>
        </p:txBody>
      </p:sp>
      <p:sp>
        <p:nvSpPr>
          <p:cNvPr id="7" name="Content Placeholder 2"/>
          <p:cNvSpPr>
            <a:spLocks noGrp="1"/>
          </p:cNvSpPr>
          <p:nvPr>
            <p:ph idx="1"/>
          </p:nvPr>
        </p:nvSpPr>
        <p:spPr>
          <a:xfrm>
            <a:off x="631825" y="2608263"/>
            <a:ext cx="6440488" cy="3517900"/>
          </a:xfrm>
        </p:spPr>
        <p:txBody>
          <a:bodyPr/>
          <a:lstStyle/>
          <a:p>
            <a:r>
              <a:rPr lang="en-US" dirty="0"/>
              <a:t>The Alliance for Child Welfare Excellence is Washington</a:t>
            </a:r>
            <a:r>
              <a:rPr lang="ja-JP" altLang="en-US" dirty="0"/>
              <a:t>’</a:t>
            </a:r>
            <a:r>
              <a:rPr lang="en-US" altLang="ja-JP" dirty="0"/>
              <a:t>s first comprehensive statewide training partnership dedicated to developing professional expertise for social workers and enhancing the skills of foster parents and caregivers working with vulnerable children and families. </a:t>
            </a:r>
            <a:endParaRPr lang="en-US" dirty="0"/>
          </a:p>
        </p:txBody>
      </p:sp>
      <p:sp>
        <p:nvSpPr>
          <p:cNvPr id="5" name="Date Placeholder 2"/>
          <p:cNvSpPr>
            <a:spLocks noGrp="1"/>
          </p:cNvSpPr>
          <p:nvPr>
            <p:ph type="dt" sz="half" idx="10"/>
          </p:nvPr>
        </p:nvSpPr>
        <p:spPr/>
        <p:txBody>
          <a:bodyPr/>
          <a:lstStyle>
            <a:lvl1pPr>
              <a:defRPr/>
            </a:lvl1pPr>
          </a:lstStyle>
          <a:p>
            <a:pPr>
              <a:defRPr/>
            </a:pPr>
            <a:fld id="{724070E0-8A88-6748-AE62-07A74F33D216}" type="datetimeFigureOut">
              <a:rPr lang="en-US"/>
              <a:pPr>
                <a:defRPr/>
              </a:pPr>
              <a:t>11/19/13</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4"/>
          <p:cNvSpPr>
            <a:spLocks noGrp="1"/>
          </p:cNvSpPr>
          <p:nvPr>
            <p:ph type="sldNum" sz="quarter" idx="12"/>
          </p:nvPr>
        </p:nvSpPr>
        <p:spPr/>
        <p:txBody>
          <a:bodyPr/>
          <a:lstStyle>
            <a:lvl1pPr>
              <a:defRPr/>
            </a:lvl1pPr>
          </a:lstStyle>
          <a:p>
            <a:pPr>
              <a:defRPr/>
            </a:pPr>
            <a:fld id="{0232B548-1B4B-3445-825D-A6EA2FFC7683}" type="slidenum">
              <a:rPr lang="en-US"/>
              <a:pPr>
                <a:defRPr/>
              </a:pPr>
              <a:t>‹#›</a:t>
            </a:fld>
            <a:endParaRPr lang="en-US"/>
          </a:p>
        </p:txBody>
      </p:sp>
    </p:spTree>
    <p:extLst>
      <p:ext uri="{BB962C8B-B14F-4D97-AF65-F5344CB8AC3E}">
        <p14:creationId xmlns:p14="http://schemas.microsoft.com/office/powerpoint/2010/main" val="1100027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6" descr="Alliance-Template-BackroundNoBigTitle.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631825" y="1992313"/>
            <a:ext cx="64404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600" b="1" smtClean="0">
                <a:solidFill>
                  <a:srgbClr val="595959"/>
                </a:solidFill>
                <a:latin typeface="Verdana" charset="0"/>
                <a:cs typeface="Verdana" charset="0"/>
              </a:rPr>
              <a:t>Subhead describing content</a:t>
            </a:r>
          </a:p>
        </p:txBody>
      </p:sp>
      <p:sp>
        <p:nvSpPr>
          <p:cNvPr id="8" name="Content Placeholder 2"/>
          <p:cNvSpPr>
            <a:spLocks noGrp="1"/>
          </p:cNvSpPr>
          <p:nvPr>
            <p:ph idx="1"/>
          </p:nvPr>
        </p:nvSpPr>
        <p:spPr>
          <a:xfrm>
            <a:off x="631825" y="2449513"/>
            <a:ext cx="6440488" cy="3516312"/>
          </a:xfrm>
        </p:spPr>
        <p:txBody>
          <a:bodyPr rtlCol="0">
            <a:noAutofit/>
          </a:bodyPr>
          <a:lstStyle/>
          <a:p>
            <a:r>
              <a:rPr lang="en-US" dirty="0" err="1"/>
              <a:t>Pienimus</a:t>
            </a:r>
            <a:r>
              <a:rPr lang="en-US" dirty="0"/>
              <a:t>. </a:t>
            </a:r>
            <a:r>
              <a:rPr lang="en-US" dirty="0" err="1"/>
              <a:t>Occabor</a:t>
            </a:r>
            <a:r>
              <a:rPr lang="en-US" dirty="0"/>
              <a:t> </a:t>
            </a:r>
            <a:r>
              <a:rPr lang="en-US" dirty="0" err="1"/>
              <a:t>atendi</a:t>
            </a:r>
            <a:r>
              <a:rPr lang="en-US" dirty="0"/>
              <a:t> di </a:t>
            </a:r>
            <a:r>
              <a:rPr lang="en-US" dirty="0" err="1"/>
              <a:t>veni</a:t>
            </a:r>
            <a:r>
              <a:rPr lang="en-US" dirty="0"/>
              <a:t> </a:t>
            </a:r>
            <a:r>
              <a:rPr lang="en-US" dirty="0" err="1"/>
              <a:t>cuptae</a:t>
            </a:r>
            <a:r>
              <a:rPr lang="en-US" dirty="0"/>
              <a:t> </a:t>
            </a:r>
            <a:r>
              <a:rPr lang="en-US" dirty="0" err="1"/>
              <a:t>molorrovitem</a:t>
            </a:r>
            <a:r>
              <a:rPr lang="en-US" dirty="0"/>
              <a:t> </a:t>
            </a:r>
            <a:r>
              <a:rPr lang="en-US" dirty="0" err="1"/>
              <a:t>rae</a:t>
            </a:r>
            <a:r>
              <a:rPr lang="en-US" dirty="0"/>
              <a:t> </a:t>
            </a:r>
            <a:r>
              <a:rPr lang="en-US" dirty="0" err="1"/>
              <a:t>que</a:t>
            </a:r>
            <a:r>
              <a:rPr lang="en-US" dirty="0"/>
              <a:t> </a:t>
            </a:r>
            <a:r>
              <a:rPr lang="en-US" dirty="0" err="1"/>
              <a:t>modi</a:t>
            </a:r>
            <a:r>
              <a:rPr lang="en-US" dirty="0"/>
              <a:t> </a:t>
            </a:r>
            <a:r>
              <a:rPr lang="en-US" dirty="0" err="1"/>
              <a:t>autaers</a:t>
            </a:r>
            <a:r>
              <a:rPr lang="en-US" dirty="0"/>
              <a:t> </a:t>
            </a:r>
            <a:r>
              <a:rPr lang="en-US" dirty="0" err="1"/>
              <a:t>peribusciat</a:t>
            </a:r>
            <a:r>
              <a:rPr lang="en-US" dirty="0"/>
              <a:t> </a:t>
            </a:r>
            <a:r>
              <a:rPr lang="en-US" dirty="0" err="1"/>
              <a:t>unt</a:t>
            </a:r>
            <a:r>
              <a:rPr lang="en-US" dirty="0"/>
              <a:t> </a:t>
            </a:r>
            <a:r>
              <a:rPr lang="en-US" dirty="0" err="1"/>
              <a:t>officip</a:t>
            </a:r>
            <a:r>
              <a:rPr lang="en-US" dirty="0"/>
              <a:t> </a:t>
            </a:r>
            <a:r>
              <a:rPr lang="en-US" dirty="0" err="1"/>
              <a:t>sandebitat</a:t>
            </a:r>
            <a:r>
              <a:rPr lang="en-US" dirty="0"/>
              <a:t> re </a:t>
            </a:r>
            <a:r>
              <a:rPr lang="en-US" dirty="0" err="1"/>
              <a:t>solupta</a:t>
            </a:r>
            <a:r>
              <a:rPr lang="en-US" dirty="0"/>
              <a:t> </a:t>
            </a:r>
            <a:r>
              <a:rPr lang="en-US" dirty="0" err="1"/>
              <a:t>sus</a:t>
            </a:r>
            <a:r>
              <a:rPr lang="en-US" dirty="0"/>
              <a:t>. Lo </a:t>
            </a:r>
            <a:r>
              <a:rPr lang="en-US" dirty="0" err="1"/>
              <a:t>dolupta</a:t>
            </a:r>
            <a:r>
              <a:rPr lang="en-US" dirty="0"/>
              <a:t> </a:t>
            </a:r>
            <a:r>
              <a:rPr lang="en-US" dirty="0" err="1"/>
              <a:t>inte</a:t>
            </a:r>
            <a:r>
              <a:rPr lang="en-US" dirty="0"/>
              <a:t> </a:t>
            </a:r>
            <a:r>
              <a:rPr lang="en-US" dirty="0" err="1"/>
              <a:t>voluptat</a:t>
            </a:r>
            <a:r>
              <a:rPr lang="en-US" dirty="0"/>
              <a:t> </a:t>
            </a:r>
            <a:r>
              <a:rPr lang="en-US" dirty="0" err="1" smtClean="0"/>
              <a:t>officabor</a:t>
            </a:r>
            <a:r>
              <a:rPr lang="en-US" dirty="0" smtClean="0"/>
              <a:t>. </a:t>
            </a:r>
          </a:p>
          <a:p>
            <a:r>
              <a:rPr lang="en-US" dirty="0" err="1" smtClean="0"/>
              <a:t>Aut</a:t>
            </a:r>
            <a:r>
              <a:rPr lang="en-US" dirty="0" smtClean="0"/>
              <a:t> </a:t>
            </a:r>
            <a:r>
              <a:rPr lang="en-US" dirty="0" err="1"/>
              <a:t>voluptia</a:t>
            </a:r>
            <a:r>
              <a:rPr lang="en-US" dirty="0"/>
              <a:t> </a:t>
            </a:r>
            <a:r>
              <a:rPr lang="en-US" dirty="0" err="1"/>
              <a:t>verovidio</a:t>
            </a:r>
            <a:r>
              <a:rPr lang="en-US" dirty="0"/>
              <a:t> qui quam </a:t>
            </a:r>
            <a:r>
              <a:rPr lang="en-US" dirty="0" err="1"/>
              <a:t>sim</a:t>
            </a:r>
            <a:r>
              <a:rPr lang="en-US" dirty="0"/>
              <a:t> </a:t>
            </a:r>
            <a:r>
              <a:rPr lang="en-US" dirty="0" err="1"/>
              <a:t>eicit</a:t>
            </a:r>
            <a:r>
              <a:rPr lang="en-US" dirty="0"/>
              <a:t>, </a:t>
            </a:r>
            <a:r>
              <a:rPr lang="en-US" dirty="0" err="1"/>
              <a:t>omnimin</a:t>
            </a:r>
            <a:r>
              <a:rPr lang="en-US" dirty="0"/>
              <a:t> </a:t>
            </a:r>
            <a:r>
              <a:rPr lang="en-US" dirty="0" err="1"/>
              <a:t>veribus</a:t>
            </a:r>
            <a:r>
              <a:rPr lang="en-US" dirty="0"/>
              <a:t>. Nis </a:t>
            </a:r>
            <a:r>
              <a:rPr lang="en-US" dirty="0" err="1"/>
              <a:t>doluptatur</a:t>
            </a:r>
            <a:r>
              <a:rPr lang="en-US" dirty="0"/>
              <a:t> sit </a:t>
            </a:r>
            <a:r>
              <a:rPr lang="en-US" dirty="0" err="1"/>
              <a:t>facea</a:t>
            </a:r>
            <a:r>
              <a:rPr lang="en-US" dirty="0"/>
              <a:t> </a:t>
            </a:r>
            <a:r>
              <a:rPr lang="en-US" dirty="0" err="1"/>
              <a:t>dolo</a:t>
            </a:r>
            <a:r>
              <a:rPr lang="en-US" dirty="0"/>
              <a:t> blab </a:t>
            </a:r>
            <a:r>
              <a:rPr lang="en-US" dirty="0" err="1"/>
              <a:t>ipsae</a:t>
            </a:r>
            <a:r>
              <a:rPr lang="en-US" dirty="0"/>
              <a:t>. </a:t>
            </a:r>
            <a:endParaRPr lang="en-US" dirty="0" smtClean="0"/>
          </a:p>
          <a:p>
            <a:r>
              <a:rPr lang="en-US" dirty="0" err="1" smtClean="0"/>
              <a:t>Neque</a:t>
            </a:r>
            <a:r>
              <a:rPr lang="en-US" dirty="0" smtClean="0"/>
              <a:t> </a:t>
            </a:r>
            <a:r>
              <a:rPr lang="en-US" dirty="0" err="1"/>
              <a:t>num</a:t>
            </a:r>
            <a:r>
              <a:rPr lang="en-US" dirty="0"/>
              <a:t> ex et </a:t>
            </a:r>
            <a:r>
              <a:rPr lang="en-US" dirty="0" err="1"/>
              <a:t>inciis</a:t>
            </a:r>
            <a:r>
              <a:rPr lang="en-US" dirty="0"/>
              <a:t> rem </a:t>
            </a:r>
            <a:r>
              <a:rPr lang="en-US" dirty="0" err="1"/>
              <a:t>ipsam</a:t>
            </a:r>
            <a:r>
              <a:rPr lang="en-US" dirty="0"/>
              <a:t> </a:t>
            </a:r>
            <a:r>
              <a:rPr lang="en-US" dirty="0" err="1"/>
              <a:t>quis</a:t>
            </a:r>
            <a:r>
              <a:rPr lang="en-US" dirty="0"/>
              <a:t> </a:t>
            </a:r>
            <a:r>
              <a:rPr lang="en-US" dirty="0" err="1"/>
              <a:t>elita</a:t>
            </a:r>
            <a:r>
              <a:rPr lang="en-US" dirty="0"/>
              <a:t> </a:t>
            </a:r>
            <a:r>
              <a:rPr lang="en-US" dirty="0" err="1"/>
              <a:t>eum</a:t>
            </a:r>
            <a:r>
              <a:rPr lang="en-US" dirty="0"/>
              <a:t> </a:t>
            </a:r>
            <a:r>
              <a:rPr lang="en-US" dirty="0" err="1"/>
              <a:t>consequi</a:t>
            </a:r>
            <a:r>
              <a:rPr lang="en-US" dirty="0"/>
              <a:t> </a:t>
            </a:r>
            <a:r>
              <a:rPr lang="en-US" dirty="0" err="1"/>
              <a:t>velesti</a:t>
            </a:r>
            <a:r>
              <a:rPr lang="en-US" dirty="0"/>
              <a:t> </a:t>
            </a:r>
            <a:r>
              <a:rPr lang="en-US" dirty="0" err="1"/>
              <a:t>usapictorum</a:t>
            </a:r>
            <a:r>
              <a:rPr lang="en-US" dirty="0"/>
              <a:t> in </a:t>
            </a:r>
            <a:r>
              <a:rPr lang="en-US" dirty="0" err="1"/>
              <a:t>cuscius</a:t>
            </a:r>
            <a:r>
              <a:rPr lang="en-US" dirty="0"/>
              <a:t> re </a:t>
            </a:r>
            <a:r>
              <a:rPr lang="en-US" dirty="0" err="1" smtClean="0"/>
              <a:t>acerum</a:t>
            </a:r>
            <a:r>
              <a:rPr lang="en-US" dirty="0" smtClean="0"/>
              <a:t>. </a:t>
            </a:r>
            <a:endParaRPr lang="en-US" dirty="0"/>
          </a:p>
        </p:txBody>
      </p:sp>
      <p:sp>
        <p:nvSpPr>
          <p:cNvPr id="5" name="Date Placeholder 2"/>
          <p:cNvSpPr>
            <a:spLocks noGrp="1"/>
          </p:cNvSpPr>
          <p:nvPr>
            <p:ph type="dt" sz="half" idx="10"/>
          </p:nvPr>
        </p:nvSpPr>
        <p:spPr/>
        <p:txBody>
          <a:bodyPr/>
          <a:lstStyle>
            <a:lvl1pPr>
              <a:defRPr/>
            </a:lvl1pPr>
          </a:lstStyle>
          <a:p>
            <a:pPr>
              <a:defRPr/>
            </a:pPr>
            <a:fld id="{66CBFC28-8F60-6D4F-AC40-1AE6327C1CB3}" type="datetimeFigureOut">
              <a:rPr lang="en-US"/>
              <a:pPr>
                <a:defRPr/>
              </a:pPr>
              <a:t>11/19/13</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BA8E061C-9498-DA40-B6EB-504DC4AA5D81}" type="slidenum">
              <a:rPr lang="en-US"/>
              <a:pPr>
                <a:defRPr/>
              </a:pPr>
              <a:t>‹#›</a:t>
            </a:fld>
            <a:endParaRPr lang="en-US"/>
          </a:p>
        </p:txBody>
      </p:sp>
    </p:spTree>
    <p:extLst>
      <p:ext uri="{BB962C8B-B14F-4D97-AF65-F5344CB8AC3E}">
        <p14:creationId xmlns:p14="http://schemas.microsoft.com/office/powerpoint/2010/main" val="415148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6" descr="Alliance-Template-BackroundNoBigTitle.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lvl1pPr>
              <a:defRPr/>
            </a:lvl1pPr>
          </a:lstStyle>
          <a:p>
            <a:pPr>
              <a:defRPr/>
            </a:pPr>
            <a:fld id="{A6124B12-1621-7C48-BB99-CA651BF04A71}" type="datetimeFigureOut">
              <a:rPr lang="en-US"/>
              <a:pPr>
                <a:defRPr/>
              </a:pPr>
              <a:t>11/19/13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0EDA382-1D8D-3940-9730-A1BADE915D74}" type="slidenum">
              <a:rPr lang="en-US"/>
              <a:pPr>
                <a:defRPr/>
              </a:pPr>
              <a:t>‹#›</a:t>
            </a:fld>
            <a:endParaRPr lang="en-US"/>
          </a:p>
        </p:txBody>
      </p:sp>
    </p:spTree>
    <p:extLst>
      <p:ext uri="{BB962C8B-B14F-4D97-AF65-F5344CB8AC3E}">
        <p14:creationId xmlns:p14="http://schemas.microsoft.com/office/powerpoint/2010/main" val="256562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12B50F5-9D7D-A74F-9BFF-59FFC1B6BA62}" type="datetimeFigureOut">
              <a:rPr lang="en-US"/>
              <a:pPr>
                <a:defRPr/>
              </a:pPr>
              <a:t>11/19/13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A640BB-FE14-5E41-8BD8-C21FE81D16D8}" type="slidenum">
              <a:rPr lang="en-US"/>
              <a:pPr>
                <a:defRPr/>
              </a:pPr>
              <a:t>‹#›</a:t>
            </a:fld>
            <a:endParaRPr lang="en-US"/>
          </a:p>
        </p:txBody>
      </p:sp>
    </p:spTree>
    <p:extLst>
      <p:ext uri="{BB962C8B-B14F-4D97-AF65-F5344CB8AC3E}">
        <p14:creationId xmlns:p14="http://schemas.microsoft.com/office/powerpoint/2010/main" val="310657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766423B-08BF-CD44-8785-2EC6B4050BC1}" type="datetimeFigureOut">
              <a:rPr lang="en-US"/>
              <a:pPr>
                <a:defRPr/>
              </a:pPr>
              <a:t>11/19/13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DF83A5-4005-084C-AEBF-B831A7158399}" type="slidenum">
              <a:rPr lang="en-US"/>
              <a:pPr>
                <a:defRPr/>
              </a:pPr>
              <a:t>‹#›</a:t>
            </a:fld>
            <a:endParaRPr lang="en-US"/>
          </a:p>
        </p:txBody>
      </p:sp>
    </p:spTree>
    <p:extLst>
      <p:ext uri="{BB962C8B-B14F-4D97-AF65-F5344CB8AC3E}">
        <p14:creationId xmlns:p14="http://schemas.microsoft.com/office/powerpoint/2010/main" val="2709341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E7A0F75-EFF2-424C-804D-7CA45CF98182}" type="datetimeFigureOut">
              <a:rPr lang="en-US"/>
              <a:pPr>
                <a:defRPr/>
              </a:pPr>
              <a:t>11/19/13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55DED6-FEAC-9D48-AD9D-096D3B38A49B}" type="slidenum">
              <a:rPr lang="en-US"/>
              <a:pPr>
                <a:defRPr/>
              </a:pPr>
              <a:t>‹#›</a:t>
            </a:fld>
            <a:endParaRPr lang="en-US"/>
          </a:p>
        </p:txBody>
      </p:sp>
    </p:spTree>
    <p:extLst>
      <p:ext uri="{BB962C8B-B14F-4D97-AF65-F5344CB8AC3E}">
        <p14:creationId xmlns:p14="http://schemas.microsoft.com/office/powerpoint/2010/main" val="1729305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CF66C82-66E2-6643-A418-F055A3C0B1BF}" type="datetimeFigureOut">
              <a:rPr lang="en-US"/>
              <a:pPr>
                <a:defRPr/>
              </a:pPr>
              <a:t>11/19/13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1C31D9B-CB8F-8F41-98CF-8BFB91F4F3C6}" type="slidenum">
              <a:rPr lang="en-US"/>
              <a:pPr>
                <a:defRPr/>
              </a:pPr>
              <a:t>‹#›</a:t>
            </a:fld>
            <a:endParaRPr lang="en-US"/>
          </a:p>
        </p:txBody>
      </p:sp>
    </p:spTree>
    <p:extLst>
      <p:ext uri="{BB962C8B-B14F-4D97-AF65-F5344CB8AC3E}">
        <p14:creationId xmlns:p14="http://schemas.microsoft.com/office/powerpoint/2010/main" val="2759394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8BDFA71-B726-5246-B7FD-099A1081DA1A}" type="datetimeFigureOut">
              <a:rPr lang="en-US"/>
              <a:pPr>
                <a:defRPr/>
              </a:pPr>
              <a:t>11/19/13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0ACA0D5-37F6-2C4A-BFDE-B7889BC1DFB7}" type="slidenum">
              <a:rPr lang="en-US"/>
              <a:pPr>
                <a:defRPr/>
              </a:pPr>
              <a:t>‹#›</a:t>
            </a:fld>
            <a:endParaRPr lang="en-US"/>
          </a:p>
        </p:txBody>
      </p:sp>
    </p:spTree>
    <p:extLst>
      <p:ext uri="{BB962C8B-B14F-4D97-AF65-F5344CB8AC3E}">
        <p14:creationId xmlns:p14="http://schemas.microsoft.com/office/powerpoint/2010/main" val="29920493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Geneva" charset="0"/>
              </a:defRPr>
            </a:lvl1pPr>
          </a:lstStyle>
          <a:p>
            <a:pPr>
              <a:defRPr/>
            </a:pPr>
            <a:fld id="{E9D81DF1-8796-9C47-9C65-0538BF1EACFD}" type="datetimeFigureOut">
              <a:rPr lang="en-US"/>
              <a:pPr>
                <a:defRPr/>
              </a:pPr>
              <a:t>11/19/13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Geneva" charset="0"/>
              </a:defRPr>
            </a:lvl1pPr>
          </a:lstStyle>
          <a:p>
            <a:pPr>
              <a:defRPr/>
            </a:pPr>
            <a:fld id="{E921F774-7F29-5D4D-994C-0C075CB922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11" r:id="rId2"/>
    <p:sldLayoutId id="2147483712" r:id="rId3"/>
    <p:sldLayoutId id="2147483713"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Geneva"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Geneva"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Geneva"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Geneva"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Geneva"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Geneva"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Geneva" charset="0"/>
          <a:cs typeface="Geneva"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Geneva" charset="0"/>
          <a:cs typeface="Geneva"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charset="0"/>
          <a:cs typeface="Geneva"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charset="0"/>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4.xml"/><Relationship Id="rId2"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615950" y="3155950"/>
            <a:ext cx="7818438" cy="722313"/>
          </a:xfrm>
        </p:spPr>
        <p:txBody>
          <a:bodyPr/>
          <a:lstStyle/>
          <a:p>
            <a:pPr algn="l" eaLnBrk="1" hangingPunct="1"/>
            <a:r>
              <a:rPr lang="en-US" sz="2800" b="1" dirty="0">
                <a:solidFill>
                  <a:srgbClr val="595959"/>
                </a:solidFill>
                <a:latin typeface="Verdana" charset="0"/>
                <a:cs typeface="Verdana" charset="0"/>
              </a:rPr>
              <a:t>Child Development: </a:t>
            </a:r>
            <a:r>
              <a:rPr lang="en-US" sz="2800" b="1" dirty="0" smtClean="0">
                <a:solidFill>
                  <a:srgbClr val="595959"/>
                </a:solidFill>
                <a:latin typeface="Verdana" charset="0"/>
                <a:cs typeface="Verdana" charset="0"/>
              </a:rPr>
              <a:t>2 years</a:t>
            </a:r>
            <a:endParaRPr lang="en-US" sz="2800" b="1" dirty="0">
              <a:solidFill>
                <a:srgbClr val="595959"/>
              </a:solidFill>
              <a:latin typeface="Verdana" charset="0"/>
              <a:cs typeface="Verdana"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1982748"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This toy requires that the rings be placed on the stick in a particular sequence from the biggest to the smallest. Katie understands the sequence. Here she takes the center stick...</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Playing with Plastic Rings</a:t>
            </a:r>
            <a:endParaRPr lang="en-US" sz="1600" b="1" dirty="0">
              <a:solidFill>
                <a:schemeClr val="tx1">
                  <a:lumMod val="65000"/>
                  <a:lumOff val="35000"/>
                </a:schemeClr>
              </a:solidFill>
              <a:latin typeface="Verdana"/>
              <a:ea typeface="+mn-ea"/>
              <a:cs typeface="Verdana"/>
            </a:endParaRPr>
          </a:p>
        </p:txBody>
      </p:sp>
      <p:pic>
        <p:nvPicPr>
          <p:cNvPr id="4" name="Picture 3" descr="Institute for Human Services1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6624" y="2449513"/>
            <a:ext cx="2311173" cy="3466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5" name="Content Placeholder 1"/>
          <p:cNvSpPr txBox="1">
            <a:spLocks/>
          </p:cNvSpPr>
          <p:nvPr/>
        </p:nvSpPr>
        <p:spPr bwMode="auto">
          <a:xfrm>
            <a:off x="5266496" y="2535799"/>
            <a:ext cx="1514014"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t>...and anchors it into the hole.</a:t>
            </a:r>
            <a:endParaRPr lang="en-US" sz="1600" dirty="0">
              <a:latin typeface="+mn-lt"/>
              <a:cs typeface="Geneva" charset="0"/>
            </a:endParaRPr>
          </a:p>
        </p:txBody>
      </p:sp>
      <p:pic>
        <p:nvPicPr>
          <p:cNvPr id="6" name="Picture 5" descr="Institute for Human Services1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0510" y="2535799"/>
            <a:ext cx="2253649" cy="33804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5256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4053886"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smtClean="0"/>
              <a:t>She </a:t>
            </a:r>
            <a:r>
              <a:rPr lang="en-US" sz="1600" dirty="0"/>
              <a:t>then drops the ring over the stick.</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Putting the Ring on the Stick</a:t>
            </a:r>
            <a:endParaRPr lang="en-US" sz="1600" b="1" dirty="0">
              <a:solidFill>
                <a:schemeClr val="tx1">
                  <a:lumMod val="65000"/>
                  <a:lumOff val="35000"/>
                </a:schemeClr>
              </a:solidFill>
              <a:latin typeface="Verdana"/>
              <a:ea typeface="+mn-ea"/>
              <a:cs typeface="Verdana"/>
            </a:endParaRPr>
          </a:p>
        </p:txBody>
      </p:sp>
      <p:pic>
        <p:nvPicPr>
          <p:cNvPr id="5" name="Picture 3" descr="Institute for Human Services1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710" y="2449513"/>
            <a:ext cx="2226270" cy="33394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903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071971"/>
            <a:ext cx="4826256"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This toy has parts that go in specific places. The "people" go in the bus. She is beginning to understand rules of order. She calls the toy "people bus," using the two most obvious elements with which to identify it.</a:t>
            </a:r>
            <a:endParaRPr lang="en-US" sz="1600" dirty="0">
              <a:latin typeface="+mn-lt"/>
              <a:cs typeface="Geneva" charset="0"/>
            </a:endParaRPr>
          </a:p>
        </p:txBody>
      </p:sp>
      <p:sp>
        <p:nvSpPr>
          <p:cNvPr id="3" name="TextBox 2"/>
          <p:cNvSpPr txBox="1"/>
          <p:nvPr/>
        </p:nvSpPr>
        <p:spPr>
          <a:xfrm>
            <a:off x="631825" y="1614771"/>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Wood Bus</a:t>
            </a:r>
            <a:endParaRPr lang="en-US" sz="1600" b="1" dirty="0">
              <a:solidFill>
                <a:schemeClr val="tx1">
                  <a:lumMod val="65000"/>
                  <a:lumOff val="35000"/>
                </a:schemeClr>
              </a:solidFill>
              <a:latin typeface="Verdana"/>
              <a:ea typeface="+mn-ea"/>
              <a:cs typeface="Verdana"/>
            </a:endParaRPr>
          </a:p>
        </p:txBody>
      </p:sp>
      <p:pic>
        <p:nvPicPr>
          <p:cNvPr id="5" name="Picture 3" descr="Institute for Human Services1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5921" y="2071971"/>
            <a:ext cx="2516604" cy="37749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2839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4541294"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t>Katie calls this "Katie book." She finds pictures of things she knows and names the objects. In response to her mother's request to "find the baby in the book,” Katie complies and says "here baby." This shows that she has symbolic thinking.</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Looking at Books</a:t>
            </a:r>
            <a:endParaRPr lang="en-US" sz="1600" b="1" dirty="0">
              <a:solidFill>
                <a:schemeClr val="tx1">
                  <a:lumMod val="65000"/>
                  <a:lumOff val="35000"/>
                </a:schemeClr>
              </a:solidFill>
              <a:latin typeface="Verdana"/>
              <a:ea typeface="+mn-ea"/>
              <a:cs typeface="Verdana"/>
            </a:endParaRPr>
          </a:p>
        </p:txBody>
      </p:sp>
      <p:pic>
        <p:nvPicPr>
          <p:cNvPr id="4" name="Picture 3" descr="Institute for Human Services1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0284" y="2449513"/>
            <a:ext cx="2207981" cy="33119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2839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3659119"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dirty="0" smtClean="0">
                <a:latin typeface="+mn-lt"/>
              </a:rPr>
              <a:t>Imitation</a:t>
            </a:r>
            <a:r>
              <a:rPr lang="en-US" sz="1600" dirty="0" smtClean="0">
                <a:latin typeface="+mn-lt"/>
              </a:rPr>
              <a:t> </a:t>
            </a:r>
            <a:r>
              <a:rPr lang="en-US" sz="1600" dirty="0">
                <a:latin typeface="+mn-lt"/>
              </a:rPr>
              <a:t>is a primary means of play and learning at this age.	In Katie's words, this is "Katie Dust</a:t>
            </a:r>
            <a:r>
              <a:rPr lang="en-US" sz="1600" dirty="0" smtClean="0">
                <a:latin typeface="+mn-lt"/>
              </a:rPr>
              <a:t>.” Katie </a:t>
            </a:r>
            <a:r>
              <a:rPr lang="en-US" sz="1600" dirty="0">
                <a:latin typeface="+mn-lt"/>
              </a:rPr>
              <a:t>has watched her mother dust many times, and "help mommy" is a favorite activity. She has her own cloth and an empty can of Pledge.</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Cleaning House</a:t>
            </a:r>
            <a:endParaRPr lang="en-US" sz="1600" b="1" dirty="0">
              <a:solidFill>
                <a:schemeClr val="tx1">
                  <a:lumMod val="65000"/>
                  <a:lumOff val="35000"/>
                </a:schemeClr>
              </a:solidFill>
              <a:latin typeface="Verdana"/>
              <a:ea typeface="+mn-ea"/>
              <a:cs typeface="Verdana"/>
            </a:endParaRPr>
          </a:p>
        </p:txBody>
      </p:sp>
      <p:pic>
        <p:nvPicPr>
          <p:cNvPr id="4" name="Picture 3" descr="Institute for Human Services1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2626" y="2449513"/>
            <a:ext cx="2289502" cy="34342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2839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5" y="2449513"/>
            <a:ext cx="2057450"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Note how well Katie imitates her mother's activities, and that she performs them in their proper order. First, she sprays the Pledge and </a:t>
            </a:r>
            <a:r>
              <a:rPr lang="en-US" sz="1600" dirty="0" smtClean="0">
                <a:latin typeface="+mn-lt"/>
              </a:rPr>
              <a:t>dusts…</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Dusting the Table</a:t>
            </a:r>
            <a:endParaRPr lang="en-US" sz="1600" b="1" dirty="0">
              <a:solidFill>
                <a:schemeClr val="tx1">
                  <a:lumMod val="65000"/>
                  <a:lumOff val="35000"/>
                </a:schemeClr>
              </a:solidFill>
              <a:latin typeface="Verdana"/>
              <a:ea typeface="+mn-ea"/>
              <a:cs typeface="Verdana"/>
            </a:endParaRPr>
          </a:p>
        </p:txBody>
      </p:sp>
      <p:pic>
        <p:nvPicPr>
          <p:cNvPr id="4" name="Picture 3" descr="Institute for Human Services1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9275" y="2449513"/>
            <a:ext cx="1943833" cy="29177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5" name="Content Placeholder 1"/>
          <p:cNvSpPr txBox="1">
            <a:spLocks/>
          </p:cNvSpPr>
          <p:nvPr/>
        </p:nvSpPr>
        <p:spPr bwMode="auto">
          <a:xfrm>
            <a:off x="4734723" y="2449513"/>
            <a:ext cx="2057450"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 even moving the lamp to dust under it!</a:t>
            </a:r>
            <a:endParaRPr lang="en-US" sz="1600" dirty="0">
              <a:latin typeface="+mn-lt"/>
              <a:cs typeface="Geneva" charset="0"/>
            </a:endParaRPr>
          </a:p>
        </p:txBody>
      </p:sp>
      <p:pic>
        <p:nvPicPr>
          <p:cNvPr id="6" name="Picture 3" descr="Institute for Human Services1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2173" y="2450366"/>
            <a:ext cx="1944616" cy="29169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6265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4122541"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The determination to imitate another child is often an incentive for a two-year-old to try new activities. After having watched 3-year-old </a:t>
            </a:r>
            <a:r>
              <a:rPr lang="en-US" sz="1600" dirty="0" err="1">
                <a:latin typeface="+mn-lt"/>
              </a:rPr>
              <a:t>Alathia</a:t>
            </a:r>
            <a:r>
              <a:rPr lang="en-US" sz="1600" dirty="0">
                <a:latin typeface="+mn-lt"/>
              </a:rPr>
              <a:t> slide down the slide, being an autonomous and gutsy two-year-old, Cameron decided he had to try it... under Mom's watchful eye...</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Up the Ladder</a:t>
            </a:r>
            <a:endParaRPr lang="en-US" sz="1600" b="1" dirty="0">
              <a:solidFill>
                <a:schemeClr val="tx1">
                  <a:lumMod val="65000"/>
                  <a:lumOff val="35000"/>
                </a:schemeClr>
              </a:solidFill>
              <a:latin typeface="Verdana"/>
              <a:ea typeface="+mn-ea"/>
              <a:cs typeface="Verdana"/>
            </a:endParaRPr>
          </a:p>
        </p:txBody>
      </p:sp>
      <p:pic>
        <p:nvPicPr>
          <p:cNvPr id="4" name="Picture 3" descr="Institute for Human Services1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8611" y="2449513"/>
            <a:ext cx="2126675" cy="31900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2239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2505663" cy="51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...and he did, with some...</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Sliding On Ladder</a:t>
            </a:r>
            <a:endParaRPr lang="en-US" sz="1600" b="1" dirty="0">
              <a:solidFill>
                <a:schemeClr val="tx1">
                  <a:lumMod val="65000"/>
                  <a:lumOff val="35000"/>
                </a:schemeClr>
              </a:solidFill>
              <a:latin typeface="Verdana"/>
              <a:ea typeface="+mn-ea"/>
              <a:cs typeface="Verdana"/>
            </a:endParaRPr>
          </a:p>
        </p:txBody>
      </p:sp>
      <p:pic>
        <p:nvPicPr>
          <p:cNvPr id="4" name="Picture 3" descr="Institute for Human Services1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746" y="2959606"/>
            <a:ext cx="2496082" cy="18720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5" name="Content Placeholder 1"/>
          <p:cNvSpPr txBox="1">
            <a:spLocks/>
          </p:cNvSpPr>
          <p:nvPr/>
        </p:nvSpPr>
        <p:spPr bwMode="auto">
          <a:xfrm>
            <a:off x="3507844" y="2449513"/>
            <a:ext cx="2505663" cy="51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 rather amusing.</a:t>
            </a:r>
            <a:r>
              <a:rPr lang="en-US" sz="1600" dirty="0" smtClean="0">
                <a:latin typeface="+mn-lt"/>
              </a:rPr>
              <a:t>..</a:t>
            </a:r>
            <a:endParaRPr lang="en-US" sz="1600" dirty="0">
              <a:latin typeface="+mn-lt"/>
              <a:cs typeface="Geneva" charset="0"/>
            </a:endParaRPr>
          </a:p>
        </p:txBody>
      </p:sp>
      <p:sp>
        <p:nvSpPr>
          <p:cNvPr id="6" name="Content Placeholder 1"/>
          <p:cNvSpPr txBox="1">
            <a:spLocks/>
          </p:cNvSpPr>
          <p:nvPr/>
        </p:nvSpPr>
        <p:spPr bwMode="auto">
          <a:xfrm>
            <a:off x="6088227" y="2442973"/>
            <a:ext cx="2371790" cy="516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 results! </a:t>
            </a:r>
            <a:endParaRPr lang="en-US" sz="1600" dirty="0">
              <a:latin typeface="+mn-lt"/>
              <a:cs typeface="Geneva" charset="0"/>
            </a:endParaRPr>
          </a:p>
        </p:txBody>
      </p:sp>
      <p:pic>
        <p:nvPicPr>
          <p:cNvPr id="7" name="Picture 3" descr="Institute for Human Services1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7487" y="2959606"/>
            <a:ext cx="2505661" cy="18792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8" name="Picture 3" descr="Institute for Human Services1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3507" y="2959606"/>
            <a:ext cx="2521195" cy="18908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9" name="Content Placeholder 1"/>
          <p:cNvSpPr txBox="1">
            <a:spLocks/>
          </p:cNvSpPr>
          <p:nvPr/>
        </p:nvSpPr>
        <p:spPr bwMode="auto">
          <a:xfrm>
            <a:off x="631824" y="5352797"/>
            <a:ext cx="7902877" cy="678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smtClean="0">
                <a:latin typeface="+mn-lt"/>
              </a:rPr>
              <a:t>After </a:t>
            </a:r>
            <a:r>
              <a:rPr lang="en-US" sz="1600" dirty="0">
                <a:latin typeface="+mn-lt"/>
              </a:rPr>
              <a:t>the initial shock of hitting bottom, he got up to do it </a:t>
            </a:r>
            <a:r>
              <a:rPr lang="en-US" sz="1600" dirty="0" smtClean="0">
                <a:latin typeface="+mn-lt"/>
              </a:rPr>
              <a:t>again. Think </a:t>
            </a:r>
            <a:r>
              <a:rPr lang="en-US" sz="1600" dirty="0">
                <a:latin typeface="+mn-lt"/>
              </a:rPr>
              <a:t>about the importance of growing up in an environment that stimulates and supports this type of learning.</a:t>
            </a:r>
            <a:endParaRPr lang="en-US" sz="1600" dirty="0">
              <a:latin typeface="+mn-lt"/>
              <a:cs typeface="Geneva" charset="0"/>
            </a:endParaRPr>
          </a:p>
        </p:txBody>
      </p:sp>
    </p:spTree>
    <p:extLst>
      <p:ext uri="{BB962C8B-B14F-4D97-AF65-F5344CB8AC3E}">
        <p14:creationId xmlns:p14="http://schemas.microsoft.com/office/powerpoint/2010/main" val="1019984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4122541"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Fine motor skills and eye-hand coordination have improved. Two-year old Beau can build a tower of four blocks without toppling it. He can also draw a “sloppy” circle and X.</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Playing with Blocks</a:t>
            </a:r>
            <a:endParaRPr lang="en-US" sz="1600" b="1" dirty="0">
              <a:solidFill>
                <a:schemeClr val="tx1">
                  <a:lumMod val="65000"/>
                  <a:lumOff val="35000"/>
                </a:schemeClr>
              </a:solidFill>
              <a:latin typeface="Verdana"/>
              <a:ea typeface="+mn-ea"/>
              <a:cs typeface="Verdana"/>
            </a:endParaRPr>
          </a:p>
        </p:txBody>
      </p:sp>
      <p:pic>
        <p:nvPicPr>
          <p:cNvPr id="4" name="Picture 3" descr="Institute for Human Services1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4365" y="2449513"/>
            <a:ext cx="3828481" cy="28713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9984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4122541"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Beau plays with a toy farm and is putting the fence together. The child's ability to symbolize thought is expressed through play. Beau re-creates things he has seen in the world with his toys, such as a fence. Toddlers begin imaginative play as well; for example, putting a stick between their legs and riding it like a horse, or racing through the house with arms extended pretending to be an airplane.</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Playing with the Farm</a:t>
            </a:r>
            <a:endParaRPr lang="en-US" sz="1600" b="1" dirty="0">
              <a:solidFill>
                <a:schemeClr val="tx1">
                  <a:lumMod val="65000"/>
                  <a:lumOff val="35000"/>
                </a:schemeClr>
              </a:solidFill>
              <a:latin typeface="Verdana"/>
              <a:ea typeface="+mn-ea"/>
              <a:cs typeface="Verdana"/>
            </a:endParaRPr>
          </a:p>
        </p:txBody>
      </p:sp>
      <p:pic>
        <p:nvPicPr>
          <p:cNvPr id="4" name="Picture 3" descr="Institute for Human Services1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6363" y="2449513"/>
            <a:ext cx="3847156" cy="28853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9984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1"/>
          </p:nvPr>
        </p:nvSpPr>
        <p:spPr/>
        <p:txBody>
          <a:bodyPr/>
          <a:lstStyle/>
          <a:p>
            <a:pPr marL="0" indent="0" eaLnBrk="1" hangingPunct="1">
              <a:lnSpc>
                <a:spcPct val="130000"/>
              </a:lnSpc>
              <a:spcBef>
                <a:spcPct val="0"/>
              </a:spcBef>
              <a:spcAft>
                <a:spcPts val="1200"/>
              </a:spcAft>
              <a:buFont typeface="Arial" charset="0"/>
              <a:buNone/>
            </a:pPr>
            <a:r>
              <a:rPr lang="en-US" sz="1600">
                <a:latin typeface="Verdana" charset="0"/>
                <a:cs typeface="Verdana" charset="0"/>
              </a:rPr>
              <a:t>The Alliance for Child Welfare Excellence is Washington</a:t>
            </a:r>
            <a:r>
              <a:rPr lang="ja-JP" altLang="en-US" sz="1600">
                <a:latin typeface="Verdana" charset="0"/>
                <a:cs typeface="Verdana" charset="0"/>
              </a:rPr>
              <a:t>’</a:t>
            </a:r>
            <a:r>
              <a:rPr lang="en-US" altLang="ja-JP" sz="1600">
                <a:latin typeface="Verdana" charset="0"/>
                <a:cs typeface="Verdana" charset="0"/>
              </a:rPr>
              <a:t>s first comprehensive statewide training partnership dedicated to developing professional expertise for social workers and enhancing the skills of foster parents and caregivers working with vulnerable children and families. </a:t>
            </a:r>
            <a:endParaRPr lang="en-US" sz="1600">
              <a:latin typeface="Verdana" charset="0"/>
              <a:cs typeface="Verdana"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631825" y="2449513"/>
            <a:ext cx="5478478" cy="3516312"/>
          </a:xfrm>
        </p:spPr>
        <p:txBody>
          <a:bodyPr rtlCol="0">
            <a:noAutofit/>
          </a:bodyPr>
          <a:lstStyle/>
          <a:p>
            <a:pPr marL="0" indent="0">
              <a:buNone/>
            </a:pPr>
            <a:r>
              <a:rPr lang="en-US" sz="1600" dirty="0"/>
              <a:t>Katie is 22 months old. Notice her awkward stance. Katie's gross motor development is still within normal limits, but it lags behind her cognitive and language skills. The </a:t>
            </a:r>
            <a:r>
              <a:rPr lang="en-US" sz="1600" b="1" dirty="0"/>
              <a:t>wide gait and bracing may be a sign of mild </a:t>
            </a:r>
            <a:r>
              <a:rPr lang="en-US" sz="1600" b="1" dirty="0" err="1"/>
              <a:t>hypotonia</a:t>
            </a:r>
            <a:r>
              <a:rPr lang="en-US" sz="1600" dirty="0"/>
              <a:t>, or poor muscle tone</a:t>
            </a:r>
            <a:r>
              <a:rPr lang="en-US" sz="1600" dirty="0" smtClean="0"/>
              <a:t>.</a:t>
            </a:r>
          </a:p>
          <a:p>
            <a:pPr marL="0" indent="0">
              <a:buNone/>
            </a:pPr>
            <a:endParaRPr lang="en-US" sz="1600" dirty="0">
              <a:latin typeface="Verdana"/>
              <a:ea typeface="+mn-ea"/>
              <a:cs typeface="Verdana"/>
            </a:endParaRPr>
          </a:p>
          <a:p>
            <a:pPr marL="0" indent="0">
              <a:buNone/>
            </a:pPr>
            <a:r>
              <a:rPr lang="en-US" sz="1600" dirty="0"/>
              <a:t>Katie carries her favorite doll with her wherever she goes. Around the age of two, many children become </a:t>
            </a:r>
            <a:r>
              <a:rPr lang="en-US" sz="1600" b="1" dirty="0"/>
              <a:t>emotionally attached to a toy</a:t>
            </a:r>
            <a:r>
              <a:rPr lang="en-US" sz="1600" dirty="0"/>
              <a:t>, blanket, or other object and show great distress when the object is taken away. Developmental theorists believe that these "transitional objects" serve as "security blankets" (as in "Peanuts" character Linus) during a time when the child is developing more exploratory behaviors that take her farther away from the caretaker.</a:t>
            </a:r>
            <a:endParaRPr lang="en-US" sz="1600" dirty="0">
              <a:latin typeface="Verdana"/>
              <a:ea typeface="+mn-ea"/>
              <a:cs typeface="Verdana"/>
            </a:endParaRPr>
          </a:p>
        </p:txBody>
      </p:sp>
      <p:sp>
        <p:nvSpPr>
          <p:cNvPr id="5" name="TextBox 4"/>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Meet Katie</a:t>
            </a:r>
            <a:endParaRPr lang="en-US" sz="1600" b="1" dirty="0">
              <a:solidFill>
                <a:schemeClr val="tx1">
                  <a:lumMod val="65000"/>
                  <a:lumOff val="35000"/>
                </a:schemeClr>
              </a:solidFill>
              <a:latin typeface="Verdana"/>
              <a:ea typeface="+mn-ea"/>
              <a:cs typeface="Verdana"/>
            </a:endParaRPr>
          </a:p>
        </p:txBody>
      </p:sp>
      <p:pic>
        <p:nvPicPr>
          <p:cNvPr id="6" name="Picture 4" descr="Institute for Human Services1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2906" y="2330450"/>
            <a:ext cx="2399502" cy="33742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1"/>
          <p:cNvSpPr txBox="1">
            <a:spLocks/>
          </p:cNvSpPr>
          <p:nvPr/>
        </p:nvSpPr>
        <p:spPr bwMode="auto">
          <a:xfrm>
            <a:off x="631825" y="2260742"/>
            <a:ext cx="4071049" cy="372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None/>
            </a:pPr>
            <a:r>
              <a:rPr lang="en-US" sz="1600" dirty="0">
                <a:latin typeface="+mn-lt"/>
              </a:rPr>
              <a:t>Katie's gross motor skills are slower than average, as we can see in her awkward, hands and knees approach to this very low porch step.</a:t>
            </a:r>
            <a:endParaRPr lang="en-US" sz="1600" dirty="0">
              <a:latin typeface="+mn-lt"/>
              <a:cs typeface="Geneva" charset="0"/>
            </a:endParaRPr>
          </a:p>
        </p:txBody>
      </p:sp>
      <p:sp>
        <p:nvSpPr>
          <p:cNvPr id="4" name="TextBox 3"/>
          <p:cNvSpPr txBox="1"/>
          <p:nvPr/>
        </p:nvSpPr>
        <p:spPr>
          <a:xfrm>
            <a:off x="631825" y="1803542"/>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Katie on the Step</a:t>
            </a:r>
            <a:endParaRPr lang="en-US" sz="1600" b="1" dirty="0">
              <a:solidFill>
                <a:schemeClr val="tx1">
                  <a:lumMod val="65000"/>
                  <a:lumOff val="35000"/>
                </a:schemeClr>
              </a:solidFill>
              <a:latin typeface="Verdana"/>
              <a:ea typeface="+mn-ea"/>
              <a:cs typeface="Verdana"/>
            </a:endParaRPr>
          </a:p>
        </p:txBody>
      </p:sp>
      <p:pic>
        <p:nvPicPr>
          <p:cNvPr id="6" name="Picture 3" descr="Institute for Human Services1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347" y="2260742"/>
            <a:ext cx="3964832" cy="29736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1"/>
          <p:cNvSpPr txBox="1">
            <a:spLocks/>
          </p:cNvSpPr>
          <p:nvPr/>
        </p:nvSpPr>
        <p:spPr bwMode="auto">
          <a:xfrm>
            <a:off x="631826" y="2449513"/>
            <a:ext cx="4397160"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Katie climbs stairs, both up and down, on her hands and knees as well. This is still within normal expectations, particularly for coming down the stairs. Most children will climb up stairs on their feet sooner than they come down.</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On the Stairs</a:t>
            </a:r>
            <a:endParaRPr lang="en-US" sz="1600" b="1" dirty="0">
              <a:solidFill>
                <a:schemeClr val="tx1">
                  <a:lumMod val="65000"/>
                  <a:lumOff val="35000"/>
                </a:schemeClr>
              </a:solidFill>
              <a:latin typeface="Verdana"/>
              <a:ea typeface="+mn-ea"/>
              <a:cs typeface="Verdana"/>
            </a:endParaRPr>
          </a:p>
        </p:txBody>
      </p:sp>
      <p:pic>
        <p:nvPicPr>
          <p:cNvPr id="5" name="Picture 3" descr="Institute for Human Services1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5245" y="2330449"/>
            <a:ext cx="2280485" cy="34207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4294179"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Katie knows the proper use of the tricycle, yet she does not yet have the gross motor skills to ride it properly. Instead, she moves it by walking it along, rather than using her feet to pedal</a:t>
            </a:r>
            <a:r>
              <a:rPr lang="en-US" sz="1600" dirty="0" smtClean="0">
                <a:latin typeface="+mn-lt"/>
              </a:rPr>
              <a:t>.</a:t>
            </a:r>
          </a:p>
          <a:p>
            <a:endParaRPr lang="en-US" sz="1600" dirty="0">
              <a:latin typeface="+mn-lt"/>
            </a:endParaRPr>
          </a:p>
          <a:p>
            <a:r>
              <a:rPr lang="en-US" sz="1600" dirty="0" smtClean="0">
                <a:latin typeface="+mn-lt"/>
              </a:rPr>
              <a:t>Children </a:t>
            </a:r>
            <a:r>
              <a:rPr lang="en-US" sz="1600" dirty="0">
                <a:latin typeface="+mn-lt"/>
              </a:rPr>
              <a:t>can develop at different rates in the four domains and still be within normal limits.</a:t>
            </a:r>
          </a:p>
          <a:p>
            <a:r>
              <a:rPr lang="en-US" sz="1600" dirty="0">
                <a:latin typeface="+mn-lt"/>
              </a:rPr>
              <a:t>Katie is a good example. She's slow in gross motor development, but her language development is above average and her fine motor coordination is good for her age.</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Walking a Bike</a:t>
            </a:r>
            <a:endParaRPr lang="en-US" sz="1600" b="1" dirty="0">
              <a:solidFill>
                <a:schemeClr val="tx1">
                  <a:lumMod val="65000"/>
                  <a:lumOff val="35000"/>
                </a:schemeClr>
              </a:solidFill>
              <a:latin typeface="Verdana"/>
              <a:ea typeface="+mn-ea"/>
              <a:cs typeface="Verdana"/>
            </a:endParaRPr>
          </a:p>
        </p:txBody>
      </p:sp>
      <p:pic>
        <p:nvPicPr>
          <p:cNvPr id="4" name="Picture 3" descr="Institute for Human Services1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6683" y="2330451"/>
            <a:ext cx="2280746" cy="342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6440489"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None/>
            </a:pPr>
            <a:r>
              <a:rPr lang="en-US" sz="1600" dirty="0">
                <a:latin typeface="+mn-lt"/>
              </a:rPr>
              <a:t>As a rule, children should show </a:t>
            </a:r>
            <a:r>
              <a:rPr lang="en-US" sz="1600" b="1" dirty="0">
                <a:latin typeface="+mn-lt"/>
              </a:rPr>
              <a:t>some degree of consistency </a:t>
            </a:r>
            <a:r>
              <a:rPr lang="en-US" sz="1600" dirty="0">
                <a:latin typeface="+mn-lt"/>
              </a:rPr>
              <a:t>in developmental rates in the four domains</a:t>
            </a:r>
            <a:r>
              <a:rPr lang="en-US" sz="1600" dirty="0" smtClean="0">
                <a:latin typeface="+mn-lt"/>
              </a:rPr>
              <a:t>.</a:t>
            </a:r>
          </a:p>
          <a:p>
            <a:pPr>
              <a:spcBef>
                <a:spcPct val="20000"/>
              </a:spcBef>
              <a:buFont typeface="Arial" charset="0"/>
              <a:buNone/>
            </a:pPr>
            <a:endParaRPr lang="en-US" sz="1600" dirty="0">
              <a:latin typeface="+mn-lt"/>
            </a:endParaRPr>
          </a:p>
          <a:p>
            <a:pPr>
              <a:spcBef>
                <a:spcPct val="20000"/>
              </a:spcBef>
              <a:buFont typeface="Arial" charset="0"/>
              <a:buNone/>
            </a:pPr>
            <a:r>
              <a:rPr lang="en-US" sz="1600" dirty="0">
                <a:latin typeface="+mn-lt"/>
              </a:rPr>
              <a:t>However, most children will be more advanced in some areas than in others and still be within normal limits</a:t>
            </a:r>
            <a:r>
              <a:rPr lang="en-US" sz="1600" dirty="0" smtClean="0">
                <a:latin typeface="+mn-lt"/>
              </a:rPr>
              <a:t>.</a:t>
            </a:r>
          </a:p>
          <a:p>
            <a:pPr>
              <a:spcBef>
                <a:spcPct val="20000"/>
              </a:spcBef>
              <a:buFont typeface="Arial" charset="0"/>
              <a:buNone/>
            </a:pPr>
            <a:endParaRPr lang="en-US" sz="1600" dirty="0">
              <a:latin typeface="+mn-lt"/>
              <a:cs typeface="Geneva" charset="0"/>
            </a:endParaRPr>
          </a:p>
          <a:p>
            <a:pPr>
              <a:spcBef>
                <a:spcPct val="20000"/>
              </a:spcBef>
            </a:pPr>
            <a:r>
              <a:rPr lang="en-US" sz="1600" dirty="0">
                <a:latin typeface="+mn-lt"/>
                <a:cs typeface="Geneva" charset="0"/>
              </a:rPr>
              <a:t>The greater the disparity in the rates of development between the four domains, the more difficult development becomes for the child</a:t>
            </a:r>
            <a:r>
              <a:rPr lang="en-US" sz="1600" dirty="0" smtClean="0">
                <a:latin typeface="+mn-lt"/>
                <a:cs typeface="Geneva" charset="0"/>
              </a:rPr>
              <a:t>.</a:t>
            </a:r>
          </a:p>
          <a:p>
            <a:pPr>
              <a:spcBef>
                <a:spcPct val="20000"/>
              </a:spcBef>
            </a:pPr>
            <a:endParaRPr lang="en-US" sz="1600" dirty="0">
              <a:latin typeface="+mn-lt"/>
              <a:cs typeface="Geneva" charset="0"/>
            </a:endParaRPr>
          </a:p>
          <a:p>
            <a:pPr>
              <a:spcBef>
                <a:spcPct val="20000"/>
              </a:spcBef>
            </a:pPr>
            <a:r>
              <a:rPr lang="en-US" sz="1600" b="1" dirty="0">
                <a:latin typeface="+mn-lt"/>
                <a:cs typeface="Geneva" charset="0"/>
              </a:rPr>
              <a:t>Significant delays in all domains </a:t>
            </a:r>
            <a:r>
              <a:rPr lang="en-US" sz="1600" dirty="0">
                <a:latin typeface="+mn-lt"/>
                <a:cs typeface="Geneva" charset="0"/>
              </a:rPr>
              <a:t>may indicate a disability, such as mental retardation. A significant delay in one developmental domain might indicate a circumscribed developmental lag, such as a speech problem, a learning disability, or emotional problems.</a:t>
            </a: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Developmental Rates</a:t>
            </a:r>
            <a:endParaRPr lang="en-US" sz="1600" b="1" dirty="0">
              <a:solidFill>
                <a:schemeClr val="tx1">
                  <a:lumMod val="65000"/>
                  <a:lumOff val="35000"/>
                </a:schemeClr>
              </a:solidFill>
              <a:latin typeface="Verdana"/>
              <a:ea typeface="+mn-ea"/>
              <a:cs typeface="Verdana"/>
            </a:endParaRPr>
          </a:p>
        </p:txBody>
      </p:sp>
    </p:spTree>
    <p:extLst>
      <p:ext uri="{BB962C8B-B14F-4D97-AF65-F5344CB8AC3E}">
        <p14:creationId xmlns:p14="http://schemas.microsoft.com/office/powerpoint/2010/main" val="3436738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3" y="2449513"/>
            <a:ext cx="4933481"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Katie's social interactions and play display her use of language. She uses an early language form called "duos", which are two-word </a:t>
            </a:r>
            <a:r>
              <a:rPr lang="en-US" sz="1600" dirty="0" smtClean="0">
                <a:latin typeface="+mn-lt"/>
              </a:rPr>
              <a:t>phrases. The </a:t>
            </a:r>
            <a:r>
              <a:rPr lang="en-US" sz="1600" dirty="0">
                <a:latin typeface="+mn-lt"/>
              </a:rPr>
              <a:t>phrase "play toys" told her mother that she wanted to go indoors and play. As she sat down, she said “Katie sit." She then told her mother "Mommy sit," and then told the photographer, "You sit" before she was satisfied and began to play</a:t>
            </a:r>
            <a:r>
              <a:rPr lang="en-US" sz="1600" dirty="0" smtClean="0">
                <a:latin typeface="+mn-lt"/>
              </a:rPr>
              <a:t>.</a:t>
            </a:r>
          </a:p>
          <a:p>
            <a:endParaRPr lang="en-US" sz="1600" dirty="0">
              <a:latin typeface="+mn-lt"/>
            </a:endParaRPr>
          </a:p>
          <a:p>
            <a:r>
              <a:rPr lang="en-US" sz="1600" dirty="0">
                <a:latin typeface="+mn-lt"/>
              </a:rPr>
              <a:t>The complexity of a child's toys and the ways she uses them provides clues to the child's level of cognitive development.</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Katie on the Floor</a:t>
            </a:r>
            <a:endParaRPr lang="en-US" sz="1600" b="1" dirty="0">
              <a:solidFill>
                <a:schemeClr val="tx1">
                  <a:lumMod val="65000"/>
                  <a:lumOff val="35000"/>
                </a:schemeClr>
              </a:solidFill>
              <a:latin typeface="Verdana"/>
              <a:ea typeface="+mn-ea"/>
              <a:cs typeface="Verdana"/>
            </a:endParaRPr>
          </a:p>
        </p:txBody>
      </p:sp>
      <p:pic>
        <p:nvPicPr>
          <p:cNvPr id="4" name="Picture 3" descr="Institute for Human Services1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623" y="2449513"/>
            <a:ext cx="2237379" cy="33560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5145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3" y="2449513"/>
            <a:ext cx="4933481"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We've seen a lot of children playing with colored beads. The 7-month-old child visually explores, bangs, drops, and otherwise manipulates the beads.	At 15 months, Brian took them out of a container and put them back in again</a:t>
            </a:r>
            <a:r>
              <a:rPr lang="en-US" sz="1600" dirty="0" smtClean="0">
                <a:latin typeface="+mn-lt"/>
              </a:rPr>
              <a:t>.</a:t>
            </a:r>
          </a:p>
          <a:p>
            <a:endParaRPr lang="en-US" sz="1600" dirty="0">
              <a:latin typeface="+mn-lt"/>
            </a:endParaRPr>
          </a:p>
          <a:p>
            <a:r>
              <a:rPr lang="en-US" sz="1600" dirty="0">
                <a:latin typeface="+mn-lt"/>
              </a:rPr>
              <a:t>Notice the differences in how Katie uses the colored beads. At 22 months she realizes that the ends of the beads fit together, but she hasn't mastered how.	She is using imitative learning and trial-and-error problem- solving.</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Plastic Beads</a:t>
            </a:r>
            <a:endParaRPr lang="en-US" sz="1600" b="1" dirty="0">
              <a:solidFill>
                <a:schemeClr val="tx1">
                  <a:lumMod val="65000"/>
                  <a:lumOff val="35000"/>
                </a:schemeClr>
              </a:solidFill>
              <a:latin typeface="Verdana"/>
              <a:ea typeface="+mn-ea"/>
              <a:cs typeface="Verdana"/>
            </a:endParaRPr>
          </a:p>
        </p:txBody>
      </p:sp>
      <p:pic>
        <p:nvPicPr>
          <p:cNvPr id="4" name="Picture 3" descr="Institute for Human Services1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623" y="2449513"/>
            <a:ext cx="2237379" cy="33560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4260220"/>
      </p:ext>
    </p:extLst>
  </p:cSld>
  <p:clrMapOvr>
    <a:masterClrMapping/>
  </p:clrMapOvr>
</p:sld>
</file>

<file path=ppt/theme/theme1.xml><?xml version="1.0" encoding="utf-8"?>
<a:theme xmlns:a="http://schemas.openxmlformats.org/drawingml/2006/main" name="Alliance_partn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Alliance_partners</Template>
  <TotalTime>1186</TotalTime>
  <Words>1275</Words>
  <Application>Microsoft Macintosh PowerPoint</Application>
  <PresentationFormat>On-screen Show (4:3)</PresentationFormat>
  <Paragraphs>68</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Alliance_partners</vt:lpstr>
      <vt:lpstr>Child Development: 2 years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Washington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Alliance for Child Welfare Excellence</dc:title>
  <dc:creator>ttanoury</dc:creator>
  <cp:lastModifiedBy>Theresa Horstman</cp:lastModifiedBy>
  <cp:revision>70</cp:revision>
  <dcterms:created xsi:type="dcterms:W3CDTF">2012-09-14T19:29:47Z</dcterms:created>
  <dcterms:modified xsi:type="dcterms:W3CDTF">2013-11-19T18:54:00Z</dcterms:modified>
</cp:coreProperties>
</file>