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60" r:id="rId3"/>
    <p:sldId id="259" r:id="rId4"/>
    <p:sldId id="262" r:id="rId5"/>
    <p:sldId id="263" r:id="rId6"/>
    <p:sldId id="264" r:id="rId7"/>
    <p:sldId id="265" r:id="rId8"/>
    <p:sldId id="266" r:id="rId9"/>
    <p:sldId id="267" r:id="rId10"/>
    <p:sldId id="268" r:id="rId11"/>
    <p:sldId id="269" r:id="rId12"/>
    <p:sldId id="274" r:id="rId13"/>
    <p:sldId id="270" r:id="rId14"/>
    <p:sldId id="271" r:id="rId15"/>
    <p:sldId id="272" r:id="rId16"/>
    <p:sldId id="273" r:id="rId17"/>
    <p:sldId id="275" r:id="rId18"/>
    <p:sldId id="276" r:id="rId19"/>
    <p:sldId id="279" r:id="rId20"/>
    <p:sldId id="280" r:id="rId21"/>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7368" autoAdjust="0"/>
  </p:normalViewPr>
  <p:slideViewPr>
    <p:cSldViewPr snapToGrid="0" snapToObjects="1">
      <p:cViewPr varScale="1">
        <p:scale>
          <a:sx n="80" d="100"/>
          <a:sy n="80" d="100"/>
        </p:scale>
        <p:origin x="-784"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interSettings" Target="printerSettings/printerSettings1.bin"/><Relationship Id="rId24" Type="http://schemas.openxmlformats.org/officeDocument/2006/relationships/presProps" Target="presProps.xml"/><Relationship Id="rId25" Type="http://schemas.openxmlformats.org/officeDocument/2006/relationships/viewProps" Target="viewProps.xml"/><Relationship Id="rId26" Type="http://schemas.openxmlformats.org/officeDocument/2006/relationships/theme" Target="theme/theme1.xml"/><Relationship Id="rId27"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A2DF4D-50CD-FA44-9A88-D7D29B4744EA}" type="datetimeFigureOut">
              <a:rPr lang="en-US" smtClean="0"/>
              <a:t>11/5/13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4CD253-319C-2C4D-8DD1-3E82B4E41502}" type="slidenum">
              <a:rPr lang="en-US" smtClean="0"/>
              <a:t>‹#›</a:t>
            </a:fld>
            <a:endParaRPr lang="en-US"/>
          </a:p>
        </p:txBody>
      </p:sp>
    </p:spTree>
    <p:extLst>
      <p:ext uri="{BB962C8B-B14F-4D97-AF65-F5344CB8AC3E}">
        <p14:creationId xmlns:p14="http://schemas.microsoft.com/office/powerpoint/2010/main" val="44872351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Core Competencies addressed in this</a:t>
            </a:r>
            <a:r>
              <a:rPr lang="en-US" baseline="0" dirty="0" smtClean="0"/>
              <a:t> section are*:</a:t>
            </a:r>
          </a:p>
          <a:p>
            <a:endParaRPr lang="en-US" baseline="0" dirty="0" smtClean="0"/>
          </a:p>
          <a:p>
            <a:r>
              <a:rPr lang="en-US" sz="1200" b="1" kern="1200" dirty="0" smtClean="0">
                <a:solidFill>
                  <a:schemeClr val="tx1"/>
                </a:solidFill>
                <a:latin typeface="+mn-lt"/>
                <a:ea typeface="+mn-ea"/>
                <a:cs typeface="+mn-cs"/>
              </a:rPr>
              <a:t>117-01: </a:t>
            </a:r>
            <a:r>
              <a:rPr lang="en-US" sz="1200" b="0" kern="1200" dirty="0" smtClean="0">
                <a:solidFill>
                  <a:schemeClr val="tx1"/>
                </a:solidFill>
                <a:latin typeface="+mn-lt"/>
                <a:ea typeface="+mn-ea"/>
                <a:cs typeface="+mn-cs"/>
              </a:rPr>
              <a:t>Ability to identify indicators of age-appropriate development in all domains for children of</a:t>
            </a:r>
            <a:r>
              <a:rPr lang="en-US" sz="1200" b="0" kern="1200" baseline="0" dirty="0" smtClean="0">
                <a:solidFill>
                  <a:schemeClr val="tx1"/>
                </a:solidFill>
                <a:latin typeface="+mn-lt"/>
                <a:ea typeface="+mn-ea"/>
                <a:cs typeface="+mn-cs"/>
              </a:rPr>
              <a:t> </a:t>
            </a:r>
            <a:r>
              <a:rPr lang="en-US" sz="1200" b="0" kern="1200" dirty="0" smtClean="0">
                <a:solidFill>
                  <a:schemeClr val="tx1"/>
                </a:solidFill>
                <a:latin typeface="+mn-lt"/>
                <a:ea typeface="+mn-ea"/>
                <a:cs typeface="+mn-cs"/>
              </a:rPr>
              <a:t>varying ages</a:t>
            </a:r>
          </a:p>
          <a:p>
            <a:r>
              <a:rPr lang="en-US" sz="1200" b="1" kern="1200" dirty="0" smtClean="0">
                <a:solidFill>
                  <a:schemeClr val="tx1"/>
                </a:solidFill>
                <a:latin typeface="+mn-lt"/>
                <a:ea typeface="+mn-ea"/>
                <a:cs typeface="+mn-cs"/>
              </a:rPr>
              <a:t>117-01-007 </a:t>
            </a:r>
            <a:r>
              <a:rPr lang="en-US" sz="1200" kern="1200" dirty="0" smtClean="0">
                <a:solidFill>
                  <a:schemeClr val="tx1"/>
                </a:solidFill>
                <a:latin typeface="+mn-lt"/>
                <a:ea typeface="+mn-ea"/>
                <a:cs typeface="+mn-cs"/>
              </a:rPr>
              <a:t>Knows stages, processes and milestones of normal development of infants (age birth - 1 year) in all domains</a:t>
            </a:r>
          </a:p>
          <a:p>
            <a:r>
              <a:rPr lang="en-US" sz="1200" b="1" kern="1200" dirty="0" smtClean="0">
                <a:solidFill>
                  <a:schemeClr val="tx1"/>
                </a:solidFill>
                <a:latin typeface="+mn-lt"/>
                <a:ea typeface="+mn-ea"/>
                <a:cs typeface="+mn-cs"/>
              </a:rPr>
              <a:t>117-01-016 </a:t>
            </a:r>
            <a:r>
              <a:rPr lang="en-US" sz="1200" kern="1200" dirty="0" smtClean="0">
                <a:solidFill>
                  <a:schemeClr val="tx1"/>
                </a:solidFill>
                <a:latin typeface="+mn-lt"/>
                <a:ea typeface="+mn-ea"/>
                <a:cs typeface="+mn-cs"/>
              </a:rPr>
              <a:t>Can determine a child's approximate developmental age in each domain</a:t>
            </a:r>
          </a:p>
          <a:p>
            <a:r>
              <a:rPr lang="en-US" sz="1200" b="1" kern="1200" dirty="0" smtClean="0">
                <a:solidFill>
                  <a:schemeClr val="tx1"/>
                </a:solidFill>
                <a:latin typeface="+mn-lt"/>
                <a:ea typeface="+mn-ea"/>
                <a:cs typeface="+mn-cs"/>
              </a:rPr>
              <a:t>117-04-001 </a:t>
            </a:r>
            <a:r>
              <a:rPr lang="en-US" sz="1200" kern="1200" dirty="0" smtClean="0">
                <a:solidFill>
                  <a:schemeClr val="tx1"/>
                </a:solidFill>
                <a:latin typeface="+mn-lt"/>
                <a:ea typeface="+mn-ea"/>
                <a:cs typeface="+mn-cs"/>
              </a:rPr>
              <a:t>Knows age-appropriate expectations for children's behavior at different stages of development</a:t>
            </a: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competencies listed here are not covered in their entirety.</a:t>
            </a:r>
            <a:r>
              <a:rPr lang="en-US" sz="1200" kern="1200" baseline="0" dirty="0" smtClean="0">
                <a:solidFill>
                  <a:schemeClr val="tx1"/>
                </a:solidFill>
                <a:latin typeface="+mn-lt"/>
                <a:ea typeface="+mn-ea"/>
                <a:cs typeface="+mn-cs"/>
              </a:rPr>
              <a:t> Rather, the content in this section contributes to the understanding of these core competencies in conjunction with other sections in the Child Development Session.</a:t>
            </a:r>
            <a:endParaRPr lang="en-US" dirty="0"/>
          </a:p>
        </p:txBody>
      </p:sp>
      <p:sp>
        <p:nvSpPr>
          <p:cNvPr id="4" name="Slide Number Placeholder 3"/>
          <p:cNvSpPr>
            <a:spLocks noGrp="1"/>
          </p:cNvSpPr>
          <p:nvPr>
            <p:ph type="sldNum" sz="quarter" idx="10"/>
          </p:nvPr>
        </p:nvSpPr>
        <p:spPr/>
        <p:txBody>
          <a:bodyPr/>
          <a:lstStyle/>
          <a:p>
            <a:fld id="{674CD253-319C-2C4D-8DD1-3E82B4E41502}" type="slidenum">
              <a:rPr lang="en-US" smtClean="0"/>
              <a:t>1</a:t>
            </a:fld>
            <a:endParaRPr lang="en-US"/>
          </a:p>
        </p:txBody>
      </p:sp>
    </p:spTree>
    <p:extLst>
      <p:ext uri="{BB962C8B-B14F-4D97-AF65-F5344CB8AC3E}">
        <p14:creationId xmlns:p14="http://schemas.microsoft.com/office/powerpoint/2010/main" val="2798821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265F94DD-80B5-664B-A6BE-E7F4989A8F41}" type="datetimeFigureOut">
              <a:rPr lang="en-US"/>
              <a:pPr>
                <a:defRPr/>
              </a:pPr>
              <a:t>11/5/13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7BEC9D7-36AC-BB4F-8E13-B08B51703A0C}" type="slidenum">
              <a:rPr lang="en-US"/>
              <a:pPr>
                <a:defRPr/>
              </a:pPr>
              <a:t>‹#›</a:t>
            </a:fld>
            <a:endParaRPr lang="en-US"/>
          </a:p>
        </p:txBody>
      </p:sp>
    </p:spTree>
    <p:extLst>
      <p:ext uri="{BB962C8B-B14F-4D97-AF65-F5344CB8AC3E}">
        <p14:creationId xmlns:p14="http://schemas.microsoft.com/office/powerpoint/2010/main" val="2448410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5E7343-09F9-0040-901C-723B94978118}" type="datetimeFigureOut">
              <a:rPr lang="en-US"/>
              <a:pPr>
                <a:defRPr/>
              </a:pPr>
              <a:t>11/5/13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05C0A68-A2FE-7C4B-A8F2-A964FAF82D93}" type="slidenum">
              <a:rPr lang="en-US"/>
              <a:pPr>
                <a:defRPr/>
              </a:pPr>
              <a:t>‹#›</a:t>
            </a:fld>
            <a:endParaRPr lang="en-US"/>
          </a:p>
        </p:txBody>
      </p:sp>
    </p:spTree>
    <p:extLst>
      <p:ext uri="{BB962C8B-B14F-4D97-AF65-F5344CB8AC3E}">
        <p14:creationId xmlns:p14="http://schemas.microsoft.com/office/powerpoint/2010/main" val="4508845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13901F-F9A7-DE4E-B0C7-E085FF18B6A4}" type="datetimeFigureOut">
              <a:rPr lang="en-US"/>
              <a:pPr>
                <a:defRPr/>
              </a:pPr>
              <a:t>11/5/13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57BEB0F-93F6-B447-87FE-134BFE3615D4}" type="slidenum">
              <a:rPr lang="en-US"/>
              <a:pPr>
                <a:defRPr/>
              </a:pPr>
              <a:t>‹#›</a:t>
            </a:fld>
            <a:endParaRPr lang="en-US"/>
          </a:p>
        </p:txBody>
      </p:sp>
    </p:spTree>
    <p:extLst>
      <p:ext uri="{BB962C8B-B14F-4D97-AF65-F5344CB8AC3E}">
        <p14:creationId xmlns:p14="http://schemas.microsoft.com/office/powerpoint/2010/main" val="2765117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9BEF7CBB-CD13-5949-A047-CA5F8419CC9D}" type="datetimeFigureOut">
              <a:rPr lang="en-US"/>
              <a:pPr>
                <a:defRPr/>
              </a:pPr>
              <a:t>11/5/13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B1E2AE7-FFF0-4245-B0D3-67669476E255}" type="slidenum">
              <a:rPr lang="en-US"/>
              <a:pPr>
                <a:defRPr/>
              </a:pPr>
              <a:t>‹#›</a:t>
            </a:fld>
            <a:endParaRPr lang="en-US"/>
          </a:p>
        </p:txBody>
      </p:sp>
    </p:spTree>
    <p:extLst>
      <p:ext uri="{BB962C8B-B14F-4D97-AF65-F5344CB8AC3E}">
        <p14:creationId xmlns:p14="http://schemas.microsoft.com/office/powerpoint/2010/main" val="19792084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D83B48-6F2A-8442-8300-18BB7C1EC297}" type="datetimeFigureOut">
              <a:rPr lang="en-US"/>
              <a:pPr>
                <a:defRPr/>
              </a:pPr>
              <a:t>11/5/13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AB25EB7-3C62-684B-88E9-2AD2DD949B87}" type="slidenum">
              <a:rPr lang="en-US"/>
              <a:pPr>
                <a:defRPr/>
              </a:pPr>
              <a:t>‹#›</a:t>
            </a:fld>
            <a:endParaRPr lang="en-US"/>
          </a:p>
        </p:txBody>
      </p:sp>
    </p:spTree>
    <p:extLst>
      <p:ext uri="{BB962C8B-B14F-4D97-AF65-F5344CB8AC3E}">
        <p14:creationId xmlns:p14="http://schemas.microsoft.com/office/powerpoint/2010/main" val="23895889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087572E-3150-ED4A-BB53-91765E49A9AE}" type="datetimeFigureOut">
              <a:rPr lang="en-US"/>
              <a:pPr>
                <a:defRPr/>
              </a:pPr>
              <a:t>11/5/13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39E81C6-6CEA-9241-89EE-A641189CE686}" type="slidenum">
              <a:rPr lang="en-US"/>
              <a:pPr>
                <a:defRPr/>
              </a:pPr>
              <a:t>‹#›</a:t>
            </a:fld>
            <a:endParaRPr lang="en-US"/>
          </a:p>
        </p:txBody>
      </p:sp>
    </p:spTree>
    <p:extLst>
      <p:ext uri="{BB962C8B-B14F-4D97-AF65-F5344CB8AC3E}">
        <p14:creationId xmlns:p14="http://schemas.microsoft.com/office/powerpoint/2010/main" val="802544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3" name="Picture 6" descr="Alliance-Template-BackroundNoBigTitle.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631825" y="1992313"/>
            <a:ext cx="6440488"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2200" b="1" smtClean="0">
                <a:solidFill>
                  <a:srgbClr val="595959"/>
                </a:solidFill>
                <a:latin typeface="Verdana" charset="0"/>
                <a:cs typeface="Verdana" charset="0"/>
              </a:rPr>
              <a:t>The Power of Partnership</a:t>
            </a:r>
          </a:p>
        </p:txBody>
      </p:sp>
      <p:sp>
        <p:nvSpPr>
          <p:cNvPr id="7" name="Content Placeholder 2"/>
          <p:cNvSpPr>
            <a:spLocks noGrp="1"/>
          </p:cNvSpPr>
          <p:nvPr>
            <p:ph idx="1"/>
          </p:nvPr>
        </p:nvSpPr>
        <p:spPr>
          <a:xfrm>
            <a:off x="631825" y="2608263"/>
            <a:ext cx="6440488" cy="3517900"/>
          </a:xfrm>
        </p:spPr>
        <p:txBody>
          <a:bodyPr/>
          <a:lstStyle/>
          <a:p>
            <a:r>
              <a:rPr lang="en-US" dirty="0"/>
              <a:t>The Alliance for Child Welfare Excellence is Washington</a:t>
            </a:r>
            <a:r>
              <a:rPr lang="ja-JP" altLang="en-US" dirty="0"/>
              <a:t>’</a:t>
            </a:r>
            <a:r>
              <a:rPr lang="en-US" altLang="ja-JP" dirty="0"/>
              <a:t>s first comprehensive statewide training partnership dedicated to developing professional expertise for social workers and enhancing the skills of foster parents and caregivers working with vulnerable children and families. </a:t>
            </a:r>
            <a:endParaRPr lang="en-US" dirty="0"/>
          </a:p>
        </p:txBody>
      </p:sp>
      <p:sp>
        <p:nvSpPr>
          <p:cNvPr id="5" name="Date Placeholder 2"/>
          <p:cNvSpPr>
            <a:spLocks noGrp="1"/>
          </p:cNvSpPr>
          <p:nvPr>
            <p:ph type="dt" sz="half" idx="10"/>
          </p:nvPr>
        </p:nvSpPr>
        <p:spPr/>
        <p:txBody>
          <a:bodyPr/>
          <a:lstStyle>
            <a:lvl1pPr>
              <a:defRPr/>
            </a:lvl1pPr>
          </a:lstStyle>
          <a:p>
            <a:pPr>
              <a:defRPr/>
            </a:pPr>
            <a:fld id="{724070E0-8A88-6748-AE62-07A74F33D216}" type="datetimeFigureOut">
              <a:rPr lang="en-US"/>
              <a:pPr>
                <a:defRPr/>
              </a:pPr>
              <a:t>11/5/13</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8" name="Slide Number Placeholder 4"/>
          <p:cNvSpPr>
            <a:spLocks noGrp="1"/>
          </p:cNvSpPr>
          <p:nvPr>
            <p:ph type="sldNum" sz="quarter" idx="12"/>
          </p:nvPr>
        </p:nvSpPr>
        <p:spPr/>
        <p:txBody>
          <a:bodyPr/>
          <a:lstStyle>
            <a:lvl1pPr>
              <a:defRPr/>
            </a:lvl1pPr>
          </a:lstStyle>
          <a:p>
            <a:pPr>
              <a:defRPr/>
            </a:pPr>
            <a:fld id="{0232B548-1B4B-3445-825D-A6EA2FFC7683}" type="slidenum">
              <a:rPr lang="en-US"/>
              <a:pPr>
                <a:defRPr/>
              </a:pPr>
              <a:t>‹#›</a:t>
            </a:fld>
            <a:endParaRPr lang="en-US"/>
          </a:p>
        </p:txBody>
      </p:sp>
    </p:spTree>
    <p:extLst>
      <p:ext uri="{BB962C8B-B14F-4D97-AF65-F5344CB8AC3E}">
        <p14:creationId xmlns:p14="http://schemas.microsoft.com/office/powerpoint/2010/main" val="1100027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3" name="Picture 6" descr="Alliance-Template-BackroundNoBigTitle.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a:spLocks noChangeArrowheads="1"/>
          </p:cNvSpPr>
          <p:nvPr userDrawn="1"/>
        </p:nvSpPr>
        <p:spPr bwMode="auto">
          <a:xfrm>
            <a:off x="631825" y="1992313"/>
            <a:ext cx="6440488"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defRPr/>
            </a:pPr>
            <a:r>
              <a:rPr lang="en-US" sz="1600" b="1" smtClean="0">
                <a:solidFill>
                  <a:srgbClr val="595959"/>
                </a:solidFill>
                <a:latin typeface="Verdana" charset="0"/>
                <a:cs typeface="Verdana" charset="0"/>
              </a:rPr>
              <a:t>Subhead describing content</a:t>
            </a:r>
          </a:p>
        </p:txBody>
      </p:sp>
      <p:sp>
        <p:nvSpPr>
          <p:cNvPr id="8" name="Content Placeholder 2"/>
          <p:cNvSpPr>
            <a:spLocks noGrp="1"/>
          </p:cNvSpPr>
          <p:nvPr>
            <p:ph idx="1"/>
          </p:nvPr>
        </p:nvSpPr>
        <p:spPr>
          <a:xfrm>
            <a:off x="631825" y="2449513"/>
            <a:ext cx="6440488" cy="3516312"/>
          </a:xfrm>
        </p:spPr>
        <p:txBody>
          <a:bodyPr rtlCol="0">
            <a:noAutofit/>
          </a:bodyPr>
          <a:lstStyle/>
          <a:p>
            <a:r>
              <a:rPr lang="en-US" dirty="0" err="1"/>
              <a:t>Pienimus</a:t>
            </a:r>
            <a:r>
              <a:rPr lang="en-US" dirty="0"/>
              <a:t>. </a:t>
            </a:r>
            <a:r>
              <a:rPr lang="en-US" dirty="0" err="1"/>
              <a:t>Occabor</a:t>
            </a:r>
            <a:r>
              <a:rPr lang="en-US" dirty="0"/>
              <a:t> </a:t>
            </a:r>
            <a:r>
              <a:rPr lang="en-US" dirty="0" err="1"/>
              <a:t>atendi</a:t>
            </a:r>
            <a:r>
              <a:rPr lang="en-US" dirty="0"/>
              <a:t> di </a:t>
            </a:r>
            <a:r>
              <a:rPr lang="en-US" dirty="0" err="1"/>
              <a:t>veni</a:t>
            </a:r>
            <a:r>
              <a:rPr lang="en-US" dirty="0"/>
              <a:t> </a:t>
            </a:r>
            <a:r>
              <a:rPr lang="en-US" dirty="0" err="1"/>
              <a:t>cuptae</a:t>
            </a:r>
            <a:r>
              <a:rPr lang="en-US" dirty="0"/>
              <a:t> </a:t>
            </a:r>
            <a:r>
              <a:rPr lang="en-US" dirty="0" err="1"/>
              <a:t>molorrovitem</a:t>
            </a:r>
            <a:r>
              <a:rPr lang="en-US" dirty="0"/>
              <a:t> </a:t>
            </a:r>
            <a:r>
              <a:rPr lang="en-US" dirty="0" err="1"/>
              <a:t>rae</a:t>
            </a:r>
            <a:r>
              <a:rPr lang="en-US" dirty="0"/>
              <a:t> </a:t>
            </a:r>
            <a:r>
              <a:rPr lang="en-US" dirty="0" err="1"/>
              <a:t>que</a:t>
            </a:r>
            <a:r>
              <a:rPr lang="en-US" dirty="0"/>
              <a:t> </a:t>
            </a:r>
            <a:r>
              <a:rPr lang="en-US" dirty="0" err="1"/>
              <a:t>modi</a:t>
            </a:r>
            <a:r>
              <a:rPr lang="en-US" dirty="0"/>
              <a:t> </a:t>
            </a:r>
            <a:r>
              <a:rPr lang="en-US" dirty="0" err="1"/>
              <a:t>autaers</a:t>
            </a:r>
            <a:r>
              <a:rPr lang="en-US" dirty="0"/>
              <a:t> </a:t>
            </a:r>
            <a:r>
              <a:rPr lang="en-US" dirty="0" err="1"/>
              <a:t>peribusciat</a:t>
            </a:r>
            <a:r>
              <a:rPr lang="en-US" dirty="0"/>
              <a:t> </a:t>
            </a:r>
            <a:r>
              <a:rPr lang="en-US" dirty="0" err="1"/>
              <a:t>unt</a:t>
            </a:r>
            <a:r>
              <a:rPr lang="en-US" dirty="0"/>
              <a:t> </a:t>
            </a:r>
            <a:r>
              <a:rPr lang="en-US" dirty="0" err="1"/>
              <a:t>officip</a:t>
            </a:r>
            <a:r>
              <a:rPr lang="en-US" dirty="0"/>
              <a:t> </a:t>
            </a:r>
            <a:r>
              <a:rPr lang="en-US" dirty="0" err="1"/>
              <a:t>sandebitat</a:t>
            </a:r>
            <a:r>
              <a:rPr lang="en-US" dirty="0"/>
              <a:t> re </a:t>
            </a:r>
            <a:r>
              <a:rPr lang="en-US" dirty="0" err="1"/>
              <a:t>solupta</a:t>
            </a:r>
            <a:r>
              <a:rPr lang="en-US" dirty="0"/>
              <a:t> </a:t>
            </a:r>
            <a:r>
              <a:rPr lang="en-US" dirty="0" err="1"/>
              <a:t>sus</a:t>
            </a:r>
            <a:r>
              <a:rPr lang="en-US" dirty="0"/>
              <a:t>. Lo </a:t>
            </a:r>
            <a:r>
              <a:rPr lang="en-US" dirty="0" err="1"/>
              <a:t>dolupta</a:t>
            </a:r>
            <a:r>
              <a:rPr lang="en-US" dirty="0"/>
              <a:t> </a:t>
            </a:r>
            <a:r>
              <a:rPr lang="en-US" dirty="0" err="1"/>
              <a:t>inte</a:t>
            </a:r>
            <a:r>
              <a:rPr lang="en-US" dirty="0"/>
              <a:t> </a:t>
            </a:r>
            <a:r>
              <a:rPr lang="en-US" dirty="0" err="1"/>
              <a:t>voluptat</a:t>
            </a:r>
            <a:r>
              <a:rPr lang="en-US" dirty="0"/>
              <a:t> </a:t>
            </a:r>
            <a:r>
              <a:rPr lang="en-US" dirty="0" err="1" smtClean="0"/>
              <a:t>officabor</a:t>
            </a:r>
            <a:r>
              <a:rPr lang="en-US" dirty="0" smtClean="0"/>
              <a:t>. </a:t>
            </a:r>
          </a:p>
          <a:p>
            <a:r>
              <a:rPr lang="en-US" dirty="0" err="1" smtClean="0"/>
              <a:t>Aut</a:t>
            </a:r>
            <a:r>
              <a:rPr lang="en-US" dirty="0" smtClean="0"/>
              <a:t> </a:t>
            </a:r>
            <a:r>
              <a:rPr lang="en-US" dirty="0" err="1"/>
              <a:t>voluptia</a:t>
            </a:r>
            <a:r>
              <a:rPr lang="en-US" dirty="0"/>
              <a:t> </a:t>
            </a:r>
            <a:r>
              <a:rPr lang="en-US" dirty="0" err="1"/>
              <a:t>verovidio</a:t>
            </a:r>
            <a:r>
              <a:rPr lang="en-US" dirty="0"/>
              <a:t> qui quam </a:t>
            </a:r>
            <a:r>
              <a:rPr lang="en-US" dirty="0" err="1"/>
              <a:t>sim</a:t>
            </a:r>
            <a:r>
              <a:rPr lang="en-US" dirty="0"/>
              <a:t> </a:t>
            </a:r>
            <a:r>
              <a:rPr lang="en-US" dirty="0" err="1"/>
              <a:t>eicit</a:t>
            </a:r>
            <a:r>
              <a:rPr lang="en-US" dirty="0"/>
              <a:t>, </a:t>
            </a:r>
            <a:r>
              <a:rPr lang="en-US" dirty="0" err="1"/>
              <a:t>omnimin</a:t>
            </a:r>
            <a:r>
              <a:rPr lang="en-US" dirty="0"/>
              <a:t> </a:t>
            </a:r>
            <a:r>
              <a:rPr lang="en-US" dirty="0" err="1"/>
              <a:t>veribus</a:t>
            </a:r>
            <a:r>
              <a:rPr lang="en-US" dirty="0"/>
              <a:t>. Nis </a:t>
            </a:r>
            <a:r>
              <a:rPr lang="en-US" dirty="0" err="1"/>
              <a:t>doluptatur</a:t>
            </a:r>
            <a:r>
              <a:rPr lang="en-US" dirty="0"/>
              <a:t> sit </a:t>
            </a:r>
            <a:r>
              <a:rPr lang="en-US" dirty="0" err="1"/>
              <a:t>facea</a:t>
            </a:r>
            <a:r>
              <a:rPr lang="en-US" dirty="0"/>
              <a:t> </a:t>
            </a:r>
            <a:r>
              <a:rPr lang="en-US" dirty="0" err="1"/>
              <a:t>dolo</a:t>
            </a:r>
            <a:r>
              <a:rPr lang="en-US" dirty="0"/>
              <a:t> blab </a:t>
            </a:r>
            <a:r>
              <a:rPr lang="en-US" dirty="0" err="1"/>
              <a:t>ipsae</a:t>
            </a:r>
            <a:r>
              <a:rPr lang="en-US" dirty="0"/>
              <a:t>. </a:t>
            </a:r>
            <a:endParaRPr lang="en-US" dirty="0" smtClean="0"/>
          </a:p>
          <a:p>
            <a:r>
              <a:rPr lang="en-US" dirty="0" err="1" smtClean="0"/>
              <a:t>Neque</a:t>
            </a:r>
            <a:r>
              <a:rPr lang="en-US" dirty="0" smtClean="0"/>
              <a:t> </a:t>
            </a:r>
            <a:r>
              <a:rPr lang="en-US" dirty="0" err="1"/>
              <a:t>num</a:t>
            </a:r>
            <a:r>
              <a:rPr lang="en-US" dirty="0"/>
              <a:t> ex et </a:t>
            </a:r>
            <a:r>
              <a:rPr lang="en-US" dirty="0" err="1"/>
              <a:t>inciis</a:t>
            </a:r>
            <a:r>
              <a:rPr lang="en-US" dirty="0"/>
              <a:t> rem </a:t>
            </a:r>
            <a:r>
              <a:rPr lang="en-US" dirty="0" err="1"/>
              <a:t>ipsam</a:t>
            </a:r>
            <a:r>
              <a:rPr lang="en-US" dirty="0"/>
              <a:t> </a:t>
            </a:r>
            <a:r>
              <a:rPr lang="en-US" dirty="0" err="1"/>
              <a:t>quis</a:t>
            </a:r>
            <a:r>
              <a:rPr lang="en-US" dirty="0"/>
              <a:t> </a:t>
            </a:r>
            <a:r>
              <a:rPr lang="en-US" dirty="0" err="1"/>
              <a:t>elita</a:t>
            </a:r>
            <a:r>
              <a:rPr lang="en-US" dirty="0"/>
              <a:t> </a:t>
            </a:r>
            <a:r>
              <a:rPr lang="en-US" dirty="0" err="1"/>
              <a:t>eum</a:t>
            </a:r>
            <a:r>
              <a:rPr lang="en-US" dirty="0"/>
              <a:t> </a:t>
            </a:r>
            <a:r>
              <a:rPr lang="en-US" dirty="0" err="1"/>
              <a:t>consequi</a:t>
            </a:r>
            <a:r>
              <a:rPr lang="en-US" dirty="0"/>
              <a:t> </a:t>
            </a:r>
            <a:r>
              <a:rPr lang="en-US" dirty="0" err="1"/>
              <a:t>velesti</a:t>
            </a:r>
            <a:r>
              <a:rPr lang="en-US" dirty="0"/>
              <a:t> </a:t>
            </a:r>
            <a:r>
              <a:rPr lang="en-US" dirty="0" err="1"/>
              <a:t>usapictorum</a:t>
            </a:r>
            <a:r>
              <a:rPr lang="en-US" dirty="0"/>
              <a:t> in </a:t>
            </a:r>
            <a:r>
              <a:rPr lang="en-US" dirty="0" err="1"/>
              <a:t>cuscius</a:t>
            </a:r>
            <a:r>
              <a:rPr lang="en-US" dirty="0"/>
              <a:t> re </a:t>
            </a:r>
            <a:r>
              <a:rPr lang="en-US" dirty="0" err="1" smtClean="0"/>
              <a:t>acerum</a:t>
            </a:r>
            <a:r>
              <a:rPr lang="en-US" dirty="0" smtClean="0"/>
              <a:t>. </a:t>
            </a:r>
            <a:endParaRPr lang="en-US" dirty="0"/>
          </a:p>
        </p:txBody>
      </p:sp>
      <p:sp>
        <p:nvSpPr>
          <p:cNvPr id="5" name="Date Placeholder 2"/>
          <p:cNvSpPr>
            <a:spLocks noGrp="1"/>
          </p:cNvSpPr>
          <p:nvPr>
            <p:ph type="dt" sz="half" idx="10"/>
          </p:nvPr>
        </p:nvSpPr>
        <p:spPr/>
        <p:txBody>
          <a:bodyPr/>
          <a:lstStyle>
            <a:lvl1pPr>
              <a:defRPr/>
            </a:lvl1pPr>
          </a:lstStyle>
          <a:p>
            <a:pPr>
              <a:defRPr/>
            </a:pPr>
            <a:fld id="{66CBFC28-8F60-6D4F-AC40-1AE6327C1CB3}" type="datetimeFigureOut">
              <a:rPr lang="en-US"/>
              <a:pPr>
                <a:defRPr/>
              </a:pPr>
              <a:t>11/5/13</a:t>
            </a:fld>
            <a:endParaRPr lang="en-US"/>
          </a:p>
        </p:txBody>
      </p:sp>
      <p:sp>
        <p:nvSpPr>
          <p:cNvPr id="6" name="Footer Placeholder 3"/>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BA8E061C-9498-DA40-B6EB-504DC4AA5D81}" type="slidenum">
              <a:rPr lang="en-US"/>
              <a:pPr>
                <a:defRPr/>
              </a:pPr>
              <a:t>‹#›</a:t>
            </a:fld>
            <a:endParaRPr lang="en-US"/>
          </a:p>
        </p:txBody>
      </p:sp>
    </p:spTree>
    <p:extLst>
      <p:ext uri="{BB962C8B-B14F-4D97-AF65-F5344CB8AC3E}">
        <p14:creationId xmlns:p14="http://schemas.microsoft.com/office/powerpoint/2010/main" val="415148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2" name="Picture 6" descr="Alliance-Template-BackroundNoBigTitle.jpg"/>
          <p:cNvPicPr>
            <a:picLocks noChangeAspect="1"/>
          </p:cNvPicPr>
          <p:nvPr userDrawn="1"/>
        </p:nvPicPr>
        <p:blipFill>
          <a:blip r:embed="rId2">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e Placeholder 2"/>
          <p:cNvSpPr>
            <a:spLocks noGrp="1"/>
          </p:cNvSpPr>
          <p:nvPr>
            <p:ph type="dt" sz="half" idx="10"/>
          </p:nvPr>
        </p:nvSpPr>
        <p:spPr/>
        <p:txBody>
          <a:bodyPr/>
          <a:lstStyle>
            <a:lvl1pPr>
              <a:defRPr/>
            </a:lvl1pPr>
          </a:lstStyle>
          <a:p>
            <a:pPr>
              <a:defRPr/>
            </a:pPr>
            <a:fld id="{A6124B12-1621-7C48-BB99-CA651BF04A71}" type="datetimeFigureOut">
              <a:rPr lang="en-US"/>
              <a:pPr>
                <a:defRPr/>
              </a:pPr>
              <a:t>11/5/13</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30EDA382-1D8D-3940-9730-A1BADE915D74}" type="slidenum">
              <a:rPr lang="en-US"/>
              <a:pPr>
                <a:defRPr/>
              </a:pPr>
              <a:t>‹#›</a:t>
            </a:fld>
            <a:endParaRPr lang="en-US"/>
          </a:p>
        </p:txBody>
      </p:sp>
    </p:spTree>
    <p:extLst>
      <p:ext uri="{BB962C8B-B14F-4D97-AF65-F5344CB8AC3E}">
        <p14:creationId xmlns:p14="http://schemas.microsoft.com/office/powerpoint/2010/main" val="25656223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12B50F5-9D7D-A74F-9BFF-59FFC1B6BA62}" type="datetimeFigureOut">
              <a:rPr lang="en-US"/>
              <a:pPr>
                <a:defRPr/>
              </a:pPr>
              <a:t>11/5/13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30A640BB-FE14-5E41-8BD8-C21FE81D16D8}" type="slidenum">
              <a:rPr lang="en-US"/>
              <a:pPr>
                <a:defRPr/>
              </a:pPr>
              <a:t>‹#›</a:t>
            </a:fld>
            <a:endParaRPr lang="en-US"/>
          </a:p>
        </p:txBody>
      </p:sp>
    </p:spTree>
    <p:extLst>
      <p:ext uri="{BB962C8B-B14F-4D97-AF65-F5344CB8AC3E}">
        <p14:creationId xmlns:p14="http://schemas.microsoft.com/office/powerpoint/2010/main" val="3106577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B766423B-08BF-CD44-8785-2EC6B4050BC1}" type="datetimeFigureOut">
              <a:rPr lang="en-US"/>
              <a:pPr>
                <a:defRPr/>
              </a:pPr>
              <a:t>11/5/13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5DF83A5-4005-084C-AEBF-B831A7158399}" type="slidenum">
              <a:rPr lang="en-US"/>
              <a:pPr>
                <a:defRPr/>
              </a:pPr>
              <a:t>‹#›</a:t>
            </a:fld>
            <a:endParaRPr lang="en-US"/>
          </a:p>
        </p:txBody>
      </p:sp>
    </p:spTree>
    <p:extLst>
      <p:ext uri="{BB962C8B-B14F-4D97-AF65-F5344CB8AC3E}">
        <p14:creationId xmlns:p14="http://schemas.microsoft.com/office/powerpoint/2010/main" val="27093415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E7A0F75-EFF2-424C-804D-7CA45CF98182}" type="datetimeFigureOut">
              <a:rPr lang="en-US"/>
              <a:pPr>
                <a:defRPr/>
              </a:pPr>
              <a:t>11/5/13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755DED6-FEAC-9D48-AD9D-096D3B38A49B}" type="slidenum">
              <a:rPr lang="en-US"/>
              <a:pPr>
                <a:defRPr/>
              </a:pPr>
              <a:t>‹#›</a:t>
            </a:fld>
            <a:endParaRPr lang="en-US"/>
          </a:p>
        </p:txBody>
      </p:sp>
    </p:spTree>
    <p:extLst>
      <p:ext uri="{BB962C8B-B14F-4D97-AF65-F5344CB8AC3E}">
        <p14:creationId xmlns:p14="http://schemas.microsoft.com/office/powerpoint/2010/main" val="17293053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CF66C82-66E2-6643-A418-F055A3C0B1BF}" type="datetimeFigureOut">
              <a:rPr lang="en-US"/>
              <a:pPr>
                <a:defRPr/>
              </a:pPr>
              <a:t>11/5/13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1C31D9B-CB8F-8F41-98CF-8BFB91F4F3C6}" type="slidenum">
              <a:rPr lang="en-US"/>
              <a:pPr>
                <a:defRPr/>
              </a:pPr>
              <a:t>‹#›</a:t>
            </a:fld>
            <a:endParaRPr lang="en-US"/>
          </a:p>
        </p:txBody>
      </p:sp>
    </p:spTree>
    <p:extLst>
      <p:ext uri="{BB962C8B-B14F-4D97-AF65-F5344CB8AC3E}">
        <p14:creationId xmlns:p14="http://schemas.microsoft.com/office/powerpoint/2010/main" val="2759394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B8BDFA71-B726-5246-B7FD-099A1081DA1A}" type="datetimeFigureOut">
              <a:rPr lang="en-US"/>
              <a:pPr>
                <a:defRPr/>
              </a:pPr>
              <a:t>11/5/13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0ACA0D5-37F6-2C4A-BFDE-B7889BC1DFB7}" type="slidenum">
              <a:rPr lang="en-US"/>
              <a:pPr>
                <a:defRPr/>
              </a:pPr>
              <a:t>‹#›</a:t>
            </a:fld>
            <a:endParaRPr lang="en-US"/>
          </a:p>
        </p:txBody>
      </p:sp>
    </p:spTree>
    <p:extLst>
      <p:ext uri="{BB962C8B-B14F-4D97-AF65-F5344CB8AC3E}">
        <p14:creationId xmlns:p14="http://schemas.microsoft.com/office/powerpoint/2010/main" val="2992049376"/>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6"/>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Geneva" charset="0"/>
              </a:defRPr>
            </a:lvl1pPr>
          </a:lstStyle>
          <a:p>
            <a:pPr>
              <a:defRPr/>
            </a:pPr>
            <a:fld id="{E9D81DF1-8796-9C47-9C65-0538BF1EACFD}" type="datetimeFigureOut">
              <a:rPr lang="en-US"/>
              <a:pPr>
                <a:defRPr/>
              </a:pPr>
              <a:t>11/5/13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Geneva" charset="0"/>
              </a:defRPr>
            </a:lvl1pPr>
          </a:lstStyle>
          <a:p>
            <a:pPr>
              <a:defRPr/>
            </a:pPr>
            <a:fld id="{E921F774-7F29-5D4D-994C-0C075CB922C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00" r:id="rId1"/>
    <p:sldLayoutId id="2147483711" r:id="rId2"/>
    <p:sldLayoutId id="2147483712" r:id="rId3"/>
    <p:sldLayoutId id="2147483713"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Geneva"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Geneva"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Geneva"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Geneva"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Geneva"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Geneva"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Geneva" charset="0"/>
          <a:cs typeface="Geneva" charset="0"/>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Geneva" charset="0"/>
          <a:cs typeface="Geneva" charset="0"/>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charset="0"/>
          <a:cs typeface="Geneva" charset="0"/>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Geneva" charset="0"/>
          <a:cs typeface="Geneva"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3.jpeg"/><Relationship Id="rId3" Type="http://schemas.openxmlformats.org/officeDocument/2006/relationships/image" Target="../media/image14.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8.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png"/><Relationship Id="rId3" Type="http://schemas.openxmlformats.org/officeDocument/2006/relationships/image" Target="../media/image4.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8.jpeg"/><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ctrTitle"/>
          </p:nvPr>
        </p:nvSpPr>
        <p:spPr>
          <a:xfrm>
            <a:off x="615950" y="3155950"/>
            <a:ext cx="7818438" cy="722313"/>
          </a:xfrm>
        </p:spPr>
        <p:txBody>
          <a:bodyPr/>
          <a:lstStyle/>
          <a:p>
            <a:pPr algn="l" eaLnBrk="1" hangingPunct="1"/>
            <a:r>
              <a:rPr lang="en-US" sz="2800" b="1">
                <a:solidFill>
                  <a:srgbClr val="595959"/>
                </a:solidFill>
                <a:latin typeface="Verdana" charset="0"/>
                <a:cs typeface="Verdana" charset="0"/>
              </a:rPr>
              <a:t>Child Development: 3 – 4 months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3981029"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Notice that Jennifer is not using her arms to prop herself as Erin did. Both Erin and Jennifer are normally developing infants, even though their </a:t>
            </a:r>
            <a:r>
              <a:rPr lang="en-US" sz="1600" b="1" dirty="0">
                <a:latin typeface="+mn-lt"/>
              </a:rPr>
              <a:t>rates of development are different</a:t>
            </a:r>
            <a:r>
              <a:rPr lang="en-US" sz="1600" dirty="0">
                <a:latin typeface="+mn-lt"/>
              </a:rPr>
              <a:t>. These two infants </a:t>
            </a:r>
            <a:r>
              <a:rPr lang="en-US" sz="1600" dirty="0" smtClean="0">
                <a:latin typeface="+mn-lt"/>
              </a:rPr>
              <a:t>illustrate </a:t>
            </a:r>
            <a:r>
              <a:rPr lang="en-US" sz="1600" dirty="0">
                <a:latin typeface="+mn-lt"/>
              </a:rPr>
              <a:t>a normal range for accomplishing of developmental tasks.</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Jen Head Up</a:t>
            </a:r>
            <a:endParaRPr lang="en-US" sz="1600" b="1" dirty="0">
              <a:solidFill>
                <a:schemeClr val="tx1">
                  <a:lumMod val="65000"/>
                  <a:lumOff val="35000"/>
                </a:schemeClr>
              </a:solidFill>
              <a:latin typeface="Verdana"/>
              <a:ea typeface="+mn-ea"/>
              <a:cs typeface="Verdana"/>
            </a:endParaRPr>
          </a:p>
        </p:txBody>
      </p:sp>
      <p:pic>
        <p:nvPicPr>
          <p:cNvPr id="5" name="Picture 2" descr="Institute for Human Services024"/>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612853" y="2449513"/>
            <a:ext cx="4369371" cy="291291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903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4653347"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Notice Jennifer's attentiveness and interest in the camera. She didn't know the photographer, and didn't recognize the new face. Her look is appropriately skeptical. Jennifer is </a:t>
            </a:r>
            <a:r>
              <a:rPr lang="en-US" sz="1600" b="1" dirty="0">
                <a:latin typeface="+mn-lt"/>
              </a:rPr>
              <a:t>too young to sit unassisted</a:t>
            </a:r>
            <a:r>
              <a:rPr lang="en-US" sz="1600" dirty="0">
                <a:latin typeface="+mn-lt"/>
              </a:rPr>
              <a:t>. While her head and neck control are good...</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Jen Sitting</a:t>
            </a:r>
            <a:endParaRPr lang="en-US" sz="1600" b="1" dirty="0">
              <a:solidFill>
                <a:schemeClr val="tx1">
                  <a:lumMod val="65000"/>
                  <a:lumOff val="35000"/>
                </a:schemeClr>
              </a:solidFill>
              <a:latin typeface="Verdana"/>
              <a:ea typeface="+mn-ea"/>
              <a:cs typeface="Verdana"/>
            </a:endParaRPr>
          </a:p>
        </p:txBody>
      </p:sp>
      <p:pic>
        <p:nvPicPr>
          <p:cNvPr id="5" name="Picture 2" descr="Institute for Human Services025"/>
          <p:cNvPicPr>
            <a:picLocks noChangeAspect="1" noChangeArrowheads="1"/>
          </p:cNvPicPr>
          <p:nvPr/>
        </p:nvPicPr>
        <p:blipFill>
          <a:blip r:embed="rId2" cstate="screen">
            <a:extLst>
              <a:ext uri="{28A0092B-C50C-407E-A947-70E740481C1C}">
                <a14:useLocalDpi xmlns:a14="http://schemas.microsoft.com/office/drawing/2010/main"/>
              </a:ext>
            </a:extLst>
          </a:blip>
          <a:srcRect r="-4790"/>
          <a:stretch>
            <a:fillRect/>
          </a:stretch>
        </p:blipFill>
        <p:spPr bwMode="auto">
          <a:xfrm>
            <a:off x="5645650" y="2449513"/>
            <a:ext cx="2617699" cy="3516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903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5" y="2337469"/>
            <a:ext cx="3640325" cy="79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None/>
            </a:pPr>
            <a:r>
              <a:rPr lang="en-US" sz="1600" dirty="0">
                <a:latin typeface="+mn-lt"/>
              </a:rPr>
              <a:t>... she cannot maintain her balance, and she slumps forward...</a:t>
            </a:r>
            <a:endParaRPr lang="en-US" sz="1600" dirty="0">
              <a:latin typeface="+mn-lt"/>
              <a:cs typeface="Geneva" charset="0"/>
            </a:endParaRPr>
          </a:p>
        </p:txBody>
      </p:sp>
      <p:sp>
        <p:nvSpPr>
          <p:cNvPr id="3" name="TextBox 2"/>
          <p:cNvSpPr txBox="1"/>
          <p:nvPr/>
        </p:nvSpPr>
        <p:spPr>
          <a:xfrm>
            <a:off x="631825" y="1861595"/>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Jen Slumps Forward and to the Side</a:t>
            </a:r>
            <a:endParaRPr lang="en-US" sz="1600" b="1" dirty="0">
              <a:solidFill>
                <a:schemeClr val="tx1">
                  <a:lumMod val="65000"/>
                  <a:lumOff val="35000"/>
                </a:schemeClr>
              </a:solidFill>
              <a:latin typeface="Verdana"/>
              <a:ea typeface="+mn-ea"/>
              <a:cs typeface="Verdana"/>
            </a:endParaRPr>
          </a:p>
        </p:txBody>
      </p:sp>
      <p:sp>
        <p:nvSpPr>
          <p:cNvPr id="6" name="Content Placeholder 1"/>
          <p:cNvSpPr txBox="1">
            <a:spLocks/>
          </p:cNvSpPr>
          <p:nvPr/>
        </p:nvSpPr>
        <p:spPr bwMode="auto">
          <a:xfrm>
            <a:off x="5005040" y="2337469"/>
            <a:ext cx="3903182" cy="79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None/>
            </a:pPr>
            <a:r>
              <a:rPr lang="en-US" sz="1600" dirty="0">
                <a:latin typeface="+mn-lt"/>
              </a:rPr>
              <a:t>... and will fall over if she is not held up.</a:t>
            </a:r>
            <a:endParaRPr lang="en-US" sz="1600" dirty="0">
              <a:latin typeface="+mn-lt"/>
              <a:cs typeface="Geneva" charset="0"/>
            </a:endParaRPr>
          </a:p>
        </p:txBody>
      </p:sp>
      <p:pic>
        <p:nvPicPr>
          <p:cNvPr id="9" name="Picture 2" descr="Institute for Human Services026"/>
          <p:cNvPicPr>
            <a:picLocks noChangeAspect="1" noChangeArrowheads="1"/>
          </p:cNvPicPr>
          <p:nvPr/>
        </p:nvPicPr>
        <p:blipFill>
          <a:blip r:embed="rId2" cstate="screen">
            <a:extLst>
              <a:ext uri="{28A0092B-C50C-407E-A947-70E740481C1C}">
                <a14:useLocalDpi xmlns:a14="http://schemas.microsoft.com/office/drawing/2010/main"/>
              </a:ext>
            </a:extLst>
          </a:blip>
          <a:srcRect r="-1042"/>
          <a:stretch>
            <a:fillRect/>
          </a:stretch>
        </p:blipFill>
        <p:spPr bwMode="auto">
          <a:xfrm>
            <a:off x="631825" y="3006502"/>
            <a:ext cx="3080663" cy="285834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10" name="Picture 2" descr="Institute for Human Services027"/>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005040" y="3237875"/>
            <a:ext cx="3636986" cy="242571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468067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3644869"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Jennifer visually focuses on the toy rattle, indicating her interest in it. Notice her hands; by four months, the infant's hands are open for longer periods of time, but they may still be fisted when at rest.</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Jen Looks at Rattle</a:t>
            </a:r>
            <a:endParaRPr lang="en-US" sz="1600" b="1" dirty="0">
              <a:solidFill>
                <a:schemeClr val="tx1">
                  <a:lumMod val="65000"/>
                  <a:lumOff val="35000"/>
                </a:schemeClr>
              </a:solidFill>
              <a:latin typeface="Verdana"/>
              <a:ea typeface="+mn-ea"/>
              <a:cs typeface="Verdana"/>
            </a:endParaRPr>
          </a:p>
        </p:txBody>
      </p:sp>
      <p:pic>
        <p:nvPicPr>
          <p:cNvPr id="5" name="Picture 2" descr="Institute for Human Services028"/>
          <p:cNvPicPr>
            <a:picLocks noChangeAspect="1" noChangeArrowheads="1"/>
          </p:cNvPicPr>
          <p:nvPr/>
        </p:nvPicPr>
        <p:blipFill>
          <a:blip r:embed="rId2" cstate="screen">
            <a:extLst>
              <a:ext uri="{28A0092B-C50C-407E-A947-70E740481C1C}">
                <a14:useLocalDpi xmlns:a14="http://schemas.microsoft.com/office/drawing/2010/main"/>
              </a:ext>
            </a:extLst>
          </a:blip>
          <a:srcRect t="-1743" r="-851"/>
          <a:stretch>
            <a:fillRect/>
          </a:stretch>
        </p:blipFill>
        <p:spPr bwMode="auto">
          <a:xfrm>
            <a:off x="5378546" y="2449513"/>
            <a:ext cx="2963699" cy="33763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9030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3981029"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Jennifer still </a:t>
            </a:r>
            <a:r>
              <a:rPr lang="en-US" sz="1600" b="1" dirty="0">
                <a:latin typeface="+mn-lt"/>
              </a:rPr>
              <a:t>doesn't reach for objects</a:t>
            </a:r>
            <a:r>
              <a:rPr lang="en-US" sz="1600" dirty="0">
                <a:latin typeface="+mn-lt"/>
              </a:rPr>
              <a:t>, but she will close her hand around them. Her fine motor control is still pretty primitive. Notice how awkward her grasp is. At four months it's hard to know if her grasp is reflexive or purposeful. The early grasping reflex is replaced by purposeful, goal-directed activity by 4-5 months.</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Jen Grasps Rattle</a:t>
            </a:r>
            <a:endParaRPr lang="en-US" sz="1600" b="1" dirty="0">
              <a:solidFill>
                <a:schemeClr val="tx1">
                  <a:lumMod val="65000"/>
                  <a:lumOff val="35000"/>
                </a:schemeClr>
              </a:solidFill>
              <a:latin typeface="Verdana"/>
              <a:ea typeface="+mn-ea"/>
              <a:cs typeface="Verdana"/>
            </a:endParaRPr>
          </a:p>
        </p:txBody>
      </p:sp>
      <p:pic>
        <p:nvPicPr>
          <p:cNvPr id="5" name="Picture 2" descr="Institute for Human Services029"/>
          <p:cNvPicPr>
            <a:picLocks noChangeAspect="1" noChangeArrowheads="1"/>
          </p:cNvPicPr>
          <p:nvPr/>
        </p:nvPicPr>
        <p:blipFill>
          <a:blip r:embed="rId2" cstate="screen">
            <a:extLst>
              <a:ext uri="{28A0092B-C50C-407E-A947-70E740481C1C}">
                <a14:useLocalDpi xmlns:a14="http://schemas.microsoft.com/office/drawing/2010/main"/>
              </a:ext>
            </a:extLst>
          </a:blip>
          <a:srcRect r="-1042"/>
          <a:stretch>
            <a:fillRect/>
          </a:stretch>
        </p:blipFill>
        <p:spPr bwMode="auto">
          <a:xfrm>
            <a:off x="5297788" y="2330450"/>
            <a:ext cx="3549049" cy="329293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9030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3887651"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t>It is common for infants this age to put objects into their mouths. Putting the rattle in her mouth is a way to explore it, as well as to suck.</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Rattle in Mouth</a:t>
            </a:r>
            <a:endParaRPr lang="en-US" sz="1600" b="1" dirty="0">
              <a:solidFill>
                <a:schemeClr val="tx1">
                  <a:lumMod val="65000"/>
                  <a:lumOff val="35000"/>
                </a:schemeClr>
              </a:solidFill>
              <a:latin typeface="Verdana"/>
              <a:ea typeface="+mn-ea"/>
              <a:cs typeface="Verdana"/>
            </a:endParaRPr>
          </a:p>
        </p:txBody>
      </p:sp>
      <p:pic>
        <p:nvPicPr>
          <p:cNvPr id="5" name="Picture 2" descr="Institute for Human Services03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52704" y="2449513"/>
            <a:ext cx="4336845" cy="289123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9030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4653347"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At four months, Jennifer shows a lot of interest in objects. Attending to and responding to objects is a sign of early cognitive development. Here she focuses intently on the duck...</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Jen Looks at Duck</a:t>
            </a:r>
            <a:endParaRPr lang="en-US" sz="1600" b="1" dirty="0">
              <a:solidFill>
                <a:schemeClr val="tx1">
                  <a:lumMod val="65000"/>
                  <a:lumOff val="35000"/>
                </a:schemeClr>
              </a:solidFill>
              <a:latin typeface="Verdana"/>
              <a:ea typeface="+mn-ea"/>
              <a:cs typeface="Verdana"/>
            </a:endParaRPr>
          </a:p>
        </p:txBody>
      </p:sp>
      <p:pic>
        <p:nvPicPr>
          <p:cNvPr id="5" name="Picture 2" descr="Institute for Human Services03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924455" y="2330450"/>
            <a:ext cx="2445123" cy="331412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89030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5" y="2449513"/>
            <a:ext cx="4458350"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 and laughs when it is squeaked. By this age, infants are beginning to anticipate events, and may become visibly excited when they see the duck.</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Jen Laughs at Duck</a:t>
            </a:r>
            <a:endParaRPr lang="en-US" sz="1600" b="1" dirty="0">
              <a:solidFill>
                <a:schemeClr val="tx1">
                  <a:lumMod val="65000"/>
                  <a:lumOff val="35000"/>
                </a:schemeClr>
              </a:solidFill>
              <a:latin typeface="Verdana"/>
              <a:ea typeface="+mn-ea"/>
              <a:cs typeface="Verdana"/>
            </a:endParaRPr>
          </a:p>
        </p:txBody>
      </p:sp>
      <p:pic>
        <p:nvPicPr>
          <p:cNvPr id="4" name="Picture 2" descr="Institute for Human Services03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32963" y="2449513"/>
            <a:ext cx="2678840" cy="348047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1589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375031"/>
            <a:ext cx="7094743"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Explosive development pre-birth and first year of </a:t>
            </a:r>
            <a:r>
              <a:rPr lang="en-US" sz="1600" dirty="0" smtClean="0">
                <a:latin typeface="+mn-lt"/>
              </a:rPr>
              <a:t>life</a:t>
            </a:r>
          </a:p>
          <a:p>
            <a:pPr marL="285750" indent="-285750">
              <a:buFont typeface="Arial"/>
              <a:buChar char="•"/>
            </a:pPr>
            <a:r>
              <a:rPr lang="en-US" sz="1600" dirty="0" smtClean="0">
                <a:latin typeface="+mn-lt"/>
              </a:rPr>
              <a:t>The </a:t>
            </a:r>
            <a:r>
              <a:rPr lang="en-US" sz="1600" dirty="0">
                <a:latin typeface="+mn-lt"/>
              </a:rPr>
              <a:t>brain grows in the womb at a very rapid pace. However, the time of fastest neuronal connections occurs just after birth, when the brain produces neurons and connections between them to lay the foundation for later learning</a:t>
            </a:r>
            <a:r>
              <a:rPr lang="en-US" sz="1600" dirty="0" smtClean="0">
                <a:latin typeface="+mn-lt"/>
              </a:rPr>
              <a:t>.</a:t>
            </a:r>
            <a:endParaRPr lang="en-US" sz="1600" dirty="0" smtClean="0">
              <a:latin typeface="+mn-lt"/>
              <a:cs typeface="Geneva" charset="0"/>
            </a:endParaRPr>
          </a:p>
          <a:p>
            <a:endParaRPr lang="en-US" sz="1600" dirty="0" smtClean="0">
              <a:latin typeface="+mn-lt"/>
              <a:cs typeface="Geneva" charset="0"/>
            </a:endParaRPr>
          </a:p>
          <a:p>
            <a:r>
              <a:rPr lang="en-US" sz="1600" dirty="0">
                <a:latin typeface="+mn-lt"/>
              </a:rPr>
              <a:t>Neurons increase and connect (through dendrites) with other parts of brain </a:t>
            </a:r>
            <a:endParaRPr lang="en-US" sz="1600" dirty="0" smtClean="0">
              <a:latin typeface="+mn-lt"/>
            </a:endParaRPr>
          </a:p>
          <a:p>
            <a:pPr marL="285750" indent="-285750">
              <a:buFont typeface="Arial"/>
              <a:buChar char="•"/>
            </a:pPr>
            <a:r>
              <a:rPr lang="en-US" sz="1600" dirty="0">
                <a:latin typeface="+mn-lt"/>
              </a:rPr>
              <a:t>During this time, the brain is also organizing itself. Neurons are connected, or communicate largely through the use of dendrites. These are extensions of neurons that reach other cell formations and allow communications. The dendrites grow and branch, increasing their ability to send messages to other cell structures in the brain. The quantity and quality of these neural connectors are the foundation of the brains integrity, and of its potential to develop critical intellectual abilities</a:t>
            </a:r>
          </a:p>
          <a:p>
            <a:endParaRPr lang="en-US" sz="1600" dirty="0">
              <a:latin typeface="+mn-lt"/>
              <a:cs typeface="Geneva" charset="0"/>
            </a:endParaRPr>
          </a:p>
          <a:p>
            <a:endParaRPr lang="en-US" sz="1600" dirty="0" smtClean="0">
              <a:latin typeface="+mn-lt"/>
            </a:endParaRPr>
          </a:p>
        </p:txBody>
      </p:sp>
      <p:sp>
        <p:nvSpPr>
          <p:cNvPr id="3" name="TextBox 2"/>
          <p:cNvSpPr txBox="1"/>
          <p:nvPr/>
        </p:nvSpPr>
        <p:spPr>
          <a:xfrm>
            <a:off x="631824" y="1917831"/>
            <a:ext cx="7094743" cy="338137"/>
          </a:xfrm>
          <a:prstGeom prst="rect">
            <a:avLst/>
          </a:prstGeom>
          <a:noFill/>
        </p:spPr>
        <p:txBody>
          <a:bodyPr wrap="square">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Rapid Brain Growth and Development</a:t>
            </a:r>
            <a:endParaRPr lang="en-US" sz="1600" b="1" dirty="0">
              <a:solidFill>
                <a:schemeClr val="tx1">
                  <a:lumMod val="65000"/>
                  <a:lumOff val="35000"/>
                </a:schemeClr>
              </a:solidFill>
              <a:latin typeface="Verdana"/>
              <a:ea typeface="+mn-ea"/>
              <a:cs typeface="Verdana"/>
            </a:endParaRPr>
          </a:p>
        </p:txBody>
      </p:sp>
    </p:spTree>
    <p:extLst>
      <p:ext uri="{BB962C8B-B14F-4D97-AF65-F5344CB8AC3E}">
        <p14:creationId xmlns:p14="http://schemas.microsoft.com/office/powerpoint/2010/main" val="23715892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5" y="2324297"/>
            <a:ext cx="5198872"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smtClean="0">
                <a:latin typeface="+mn-lt"/>
              </a:rPr>
              <a:t>Neurons </a:t>
            </a:r>
            <a:r>
              <a:rPr lang="en-US" sz="1600" dirty="0">
                <a:latin typeface="+mn-lt"/>
              </a:rPr>
              <a:t>increase and connect (through dendrites) with other parts of brain </a:t>
            </a:r>
            <a:endParaRPr lang="en-US" sz="1600" dirty="0" smtClean="0">
              <a:latin typeface="+mn-lt"/>
            </a:endParaRPr>
          </a:p>
          <a:p>
            <a:pPr marL="285750" indent="-285750">
              <a:buFont typeface="Arial"/>
              <a:buChar char="•"/>
            </a:pPr>
            <a:r>
              <a:rPr lang="en-US" sz="1600" dirty="0">
                <a:latin typeface="+mn-lt"/>
              </a:rPr>
              <a:t>During this time, the brain is also organizing itself. Neurons are connected, or communicate largely through the use of dendrites. These are extensions of neurons that reach other cell formations and allow communications. The dendrites grow and branch, increasing their ability to send messages to other cell structures in the brain. </a:t>
            </a:r>
            <a:endParaRPr lang="en-US" sz="1600" dirty="0" smtClean="0">
              <a:latin typeface="+mn-lt"/>
            </a:endParaRPr>
          </a:p>
          <a:p>
            <a:pPr marL="285750" indent="-285750">
              <a:buFont typeface="Arial"/>
              <a:buChar char="•"/>
            </a:pPr>
            <a:endParaRPr lang="en-US" sz="1600" dirty="0">
              <a:latin typeface="+mn-lt"/>
            </a:endParaRPr>
          </a:p>
          <a:p>
            <a:r>
              <a:rPr lang="en-US" sz="1600" dirty="0">
                <a:latin typeface="+mn-lt"/>
              </a:rPr>
              <a:t>Quality and quantity of neural connections critical to brain </a:t>
            </a:r>
            <a:r>
              <a:rPr lang="en-US" sz="1600" dirty="0" smtClean="0">
                <a:latin typeface="+mn-lt"/>
              </a:rPr>
              <a:t>development</a:t>
            </a:r>
          </a:p>
          <a:p>
            <a:pPr marL="285750" indent="-285750">
              <a:buFont typeface="Arial"/>
              <a:buChar char="•"/>
            </a:pPr>
            <a:r>
              <a:rPr lang="en-US" sz="1600" dirty="0" smtClean="0">
                <a:latin typeface="+mn-lt"/>
              </a:rPr>
              <a:t>The </a:t>
            </a:r>
            <a:r>
              <a:rPr lang="en-US" sz="1600" dirty="0">
                <a:latin typeface="+mn-lt"/>
              </a:rPr>
              <a:t>quantity and quality of these neural connectors are the foundation of the brains integrity, and of its potential to develop critical intellectual abilities</a:t>
            </a:r>
          </a:p>
          <a:p>
            <a:endParaRPr lang="en-US" sz="1600" dirty="0">
              <a:latin typeface="+mn-lt"/>
              <a:cs typeface="Geneva" charset="0"/>
            </a:endParaRPr>
          </a:p>
          <a:p>
            <a:endParaRPr lang="en-US" sz="1600" dirty="0" smtClean="0">
              <a:latin typeface="+mn-lt"/>
            </a:endParaRPr>
          </a:p>
        </p:txBody>
      </p:sp>
      <p:sp>
        <p:nvSpPr>
          <p:cNvPr id="3" name="TextBox 2"/>
          <p:cNvSpPr txBox="1"/>
          <p:nvPr/>
        </p:nvSpPr>
        <p:spPr>
          <a:xfrm>
            <a:off x="631825" y="1867097"/>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Organization of the Brain</a:t>
            </a:r>
            <a:endParaRPr lang="en-US" sz="1600" b="1" dirty="0">
              <a:solidFill>
                <a:schemeClr val="tx1">
                  <a:lumMod val="65000"/>
                  <a:lumOff val="35000"/>
                </a:schemeClr>
              </a:solidFill>
              <a:latin typeface="Verdana"/>
              <a:ea typeface="+mn-ea"/>
              <a:cs typeface="Verdana"/>
            </a:endParaRPr>
          </a:p>
        </p:txBody>
      </p:sp>
      <p:pic>
        <p:nvPicPr>
          <p:cNvPr id="4" name="Picture 4" descr="The neuron is one of two types of specialized cells that make up the human brain. Image courtesy of Bruce D. Perry, M.D., Ph.D."/>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a:xfrm>
            <a:off x="5968193" y="2324297"/>
            <a:ext cx="2935695" cy="2693932"/>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5" name="Rectangle 2"/>
          <p:cNvSpPr txBox="1">
            <a:spLocks noChangeArrowheads="1"/>
          </p:cNvSpPr>
          <p:nvPr/>
        </p:nvSpPr>
        <p:spPr>
          <a:xfrm>
            <a:off x="5968193" y="5054702"/>
            <a:ext cx="2682835" cy="33655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Geneva" charset="0"/>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Geneva"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Geneva"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Geneva"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cs typeface="Geneva"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pPr algn="l" eaLnBrk="1" hangingPunct="1">
              <a:defRPr/>
            </a:pPr>
            <a:r>
              <a:rPr lang="en-US" sz="1200" smtClean="0">
                <a:cs typeface="+mj-cs"/>
              </a:rPr>
              <a:t>Reproduced with permission from Child Trauma Academy</a:t>
            </a:r>
            <a:endParaRPr lang="en-US" sz="1200" dirty="0" smtClean="0">
              <a:cs typeface="+mj-cs"/>
            </a:endParaRPr>
          </a:p>
        </p:txBody>
      </p:sp>
    </p:spTree>
    <p:extLst>
      <p:ext uri="{BB962C8B-B14F-4D97-AF65-F5344CB8AC3E}">
        <p14:creationId xmlns:p14="http://schemas.microsoft.com/office/powerpoint/2010/main" val="25483754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Content Placeholder 2"/>
          <p:cNvSpPr>
            <a:spLocks noGrp="1"/>
          </p:cNvSpPr>
          <p:nvPr>
            <p:ph idx="1"/>
          </p:nvPr>
        </p:nvSpPr>
        <p:spPr/>
        <p:txBody>
          <a:bodyPr/>
          <a:lstStyle/>
          <a:p>
            <a:pPr marL="0" indent="0" eaLnBrk="1" hangingPunct="1">
              <a:lnSpc>
                <a:spcPct val="130000"/>
              </a:lnSpc>
              <a:spcBef>
                <a:spcPct val="0"/>
              </a:spcBef>
              <a:spcAft>
                <a:spcPts val="1200"/>
              </a:spcAft>
              <a:buFont typeface="Arial" charset="0"/>
              <a:buNone/>
            </a:pPr>
            <a:r>
              <a:rPr lang="en-US" sz="1600">
                <a:latin typeface="Verdana" charset="0"/>
                <a:cs typeface="Verdana" charset="0"/>
              </a:rPr>
              <a:t>The Alliance for Child Welfare Excellence is Washington</a:t>
            </a:r>
            <a:r>
              <a:rPr lang="ja-JP" altLang="en-US" sz="1600">
                <a:latin typeface="Verdana" charset="0"/>
                <a:cs typeface="Verdana" charset="0"/>
              </a:rPr>
              <a:t>’</a:t>
            </a:r>
            <a:r>
              <a:rPr lang="en-US" altLang="ja-JP" sz="1600">
                <a:latin typeface="Verdana" charset="0"/>
                <a:cs typeface="Verdana" charset="0"/>
              </a:rPr>
              <a:t>s first comprehensive statewide training partnership dedicated to developing professional expertise for social workers and enhancing the skills of foster parents and caregivers working with vulnerable children and families. </a:t>
            </a:r>
            <a:endParaRPr lang="en-US" sz="1600">
              <a:latin typeface="Verdana" charset="0"/>
              <a:cs typeface="Verdana"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8220371"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Experience stimulates some brain development </a:t>
            </a:r>
            <a:endParaRPr lang="en-US" sz="1600" dirty="0" smtClean="0">
              <a:latin typeface="+mn-lt"/>
            </a:endParaRPr>
          </a:p>
          <a:p>
            <a:pPr marL="285750" indent="-285750">
              <a:buFont typeface="Arial"/>
              <a:buChar char="•"/>
            </a:pPr>
            <a:r>
              <a:rPr lang="en-US" sz="1600" dirty="0" smtClean="0">
                <a:latin typeface="+mn-lt"/>
              </a:rPr>
              <a:t>Neurons </a:t>
            </a:r>
            <a:r>
              <a:rPr lang="en-US" sz="1600" dirty="0">
                <a:latin typeface="+mn-lt"/>
              </a:rPr>
              <a:t>increase and connect (through dendrites) with other parts of brain </a:t>
            </a:r>
            <a:endParaRPr lang="en-US" sz="1600" dirty="0" smtClean="0">
              <a:latin typeface="+mn-lt"/>
            </a:endParaRPr>
          </a:p>
          <a:p>
            <a:pPr marL="285750" indent="-285750">
              <a:buFont typeface="Arial"/>
              <a:buChar char="•"/>
            </a:pPr>
            <a:r>
              <a:rPr lang="en-US" sz="1600" dirty="0">
                <a:latin typeface="+mn-lt"/>
              </a:rPr>
              <a:t>Repeated use of neural pathways gained through learning and repetition stimulates the growth and development of the neurons. For example, repeatedly throwing a spoon on the floor, “baby talk” between baby and caregiver, crawling, walking, etc. all help stimulate brain development in </a:t>
            </a:r>
            <a:r>
              <a:rPr lang="en-US" sz="1600" dirty="0" smtClean="0">
                <a:latin typeface="+mn-lt"/>
              </a:rPr>
              <a:t>infants.</a:t>
            </a:r>
          </a:p>
          <a:p>
            <a:pPr marL="285750" indent="-285750">
              <a:buFont typeface="Arial"/>
              <a:buChar char="•"/>
            </a:pPr>
            <a:r>
              <a:rPr lang="en-US" sz="1600" dirty="0" smtClean="0">
                <a:latin typeface="+mn-lt"/>
              </a:rPr>
              <a:t>Brain </a:t>
            </a:r>
            <a:r>
              <a:rPr lang="en-US" sz="1600" dirty="0">
                <a:latin typeface="+mn-lt"/>
              </a:rPr>
              <a:t>development is enhanced when the baby’s environment includes an interested, nurturing caretaker who is attentive to a </a:t>
            </a:r>
            <a:r>
              <a:rPr lang="en-US" sz="1600" dirty="0" smtClean="0">
                <a:latin typeface="+mn-lt"/>
              </a:rPr>
              <a:t>child's </a:t>
            </a:r>
            <a:r>
              <a:rPr lang="en-US" sz="1600" dirty="0">
                <a:latin typeface="+mn-lt"/>
              </a:rPr>
              <a:t>needs and contains a variety of stimulating opportunities for exploration offered within a schedule of rest, nutrition and social contact</a:t>
            </a:r>
            <a:r>
              <a:rPr lang="en-US" sz="1600" dirty="0" smtClean="0">
                <a:latin typeface="+mn-lt"/>
              </a:rPr>
              <a:t>.</a:t>
            </a:r>
            <a:endParaRPr lang="en-US" sz="1600" dirty="0">
              <a:latin typeface="+mn-lt"/>
              <a:cs typeface="Geneva" charset="0"/>
            </a:endParaRPr>
          </a:p>
          <a:p>
            <a:endParaRPr lang="en-US" sz="1600" dirty="0" smtClean="0">
              <a:latin typeface="+mn-lt"/>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Experience Stimulates some Brain Development</a:t>
            </a:r>
            <a:endParaRPr lang="en-US" sz="1600" b="1" dirty="0">
              <a:solidFill>
                <a:schemeClr val="tx1">
                  <a:lumMod val="65000"/>
                  <a:lumOff val="35000"/>
                </a:schemeClr>
              </a:solidFill>
              <a:latin typeface="Verdana"/>
              <a:ea typeface="+mn-ea"/>
              <a:cs typeface="Verdana"/>
            </a:endParaRPr>
          </a:p>
        </p:txBody>
      </p:sp>
    </p:spTree>
    <p:extLst>
      <p:ext uri="{BB962C8B-B14F-4D97-AF65-F5344CB8AC3E}">
        <p14:creationId xmlns:p14="http://schemas.microsoft.com/office/powerpoint/2010/main" val="4050085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extLst>
              <a:ext uri="{28A0092B-C50C-407E-A947-70E740481C1C}">
                <a14:useLocalDpi xmlns:a14="http://schemas.microsoft.com/office/drawing/2010/main"/>
              </a:ext>
            </a:extLst>
          </a:blip>
          <a:srcRect/>
          <a:tile tx="0" ty="0" sx="100000" sy="100000" flip="none" algn="tl"/>
        </a:blipFill>
        <a:effectLst/>
      </p:bgPr>
    </p:bg>
    <p:spTree>
      <p:nvGrpSpPr>
        <p:cNvPr id="1" name=""/>
        <p:cNvGrpSpPr/>
        <p:nvPr/>
      </p:nvGrpSpPr>
      <p:grpSpPr>
        <a:xfrm>
          <a:off x="0" y="0"/>
          <a:ext cx="0" cy="0"/>
          <a:chOff x="0" y="0"/>
          <a:chExt cx="0" cy="0"/>
        </a:xfrm>
      </p:grpSpPr>
      <p:sp>
        <p:nvSpPr>
          <p:cNvPr id="4" name="Content Placeholder 2"/>
          <p:cNvSpPr>
            <a:spLocks noGrp="1"/>
          </p:cNvSpPr>
          <p:nvPr>
            <p:ph idx="1"/>
          </p:nvPr>
        </p:nvSpPr>
        <p:spPr>
          <a:xfrm>
            <a:off x="631825" y="2449513"/>
            <a:ext cx="3522663" cy="3516312"/>
          </a:xfrm>
        </p:spPr>
        <p:txBody>
          <a:bodyPr rtlCol="0">
            <a:noAutofit/>
          </a:bodyPr>
          <a:lstStyle/>
          <a:p>
            <a:pPr marL="0" indent="0" eaLnBrk="1" fontAlgn="auto" hangingPunct="1">
              <a:lnSpc>
                <a:spcPct val="130000"/>
              </a:lnSpc>
              <a:spcBef>
                <a:spcPts val="0"/>
              </a:spcBef>
              <a:spcAft>
                <a:spcPts val="1200"/>
              </a:spcAft>
              <a:buFont typeface="Arial"/>
              <a:buNone/>
              <a:defRPr/>
            </a:pPr>
            <a:r>
              <a:rPr lang="en-US" sz="1600" dirty="0"/>
              <a:t>Erin is three months old. You can see advances in muscle strength and control. She's </a:t>
            </a:r>
            <a:r>
              <a:rPr lang="en-US" sz="1600" b="1" dirty="0"/>
              <a:t>holding her head at a 90-degree angle to the floor</a:t>
            </a:r>
            <a:r>
              <a:rPr lang="en-US" sz="1600" dirty="0"/>
              <a:t>. To determine the angle, you draw an imaginary line from the top of the baby's head through her ear to the floor. The newborn could barely raise her head. A two-month-old infant should be able to raise her head to a 45-degree angle.</a:t>
            </a:r>
            <a:endParaRPr lang="en-US" sz="1600" dirty="0">
              <a:latin typeface="Verdana"/>
              <a:ea typeface="+mn-ea"/>
              <a:cs typeface="Verdana"/>
            </a:endParaRPr>
          </a:p>
        </p:txBody>
      </p:sp>
      <p:sp>
        <p:nvSpPr>
          <p:cNvPr id="5" name="TextBox 4"/>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a:solidFill>
                  <a:schemeClr val="tx1">
                    <a:lumMod val="65000"/>
                    <a:lumOff val="35000"/>
                  </a:schemeClr>
                </a:solidFill>
                <a:latin typeface="Verdana"/>
                <a:ea typeface="+mn-ea"/>
                <a:cs typeface="Verdana"/>
              </a:rPr>
              <a:t>Meet Erin</a:t>
            </a:r>
          </a:p>
        </p:txBody>
      </p:sp>
      <p:pic>
        <p:nvPicPr>
          <p:cNvPr id="6" name="Picture 2" descr="Institute for Human Services015"/>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4470627" y="2449513"/>
            <a:ext cx="4154261" cy="27695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Content Placeholder 1"/>
          <p:cNvSpPr txBox="1">
            <a:spLocks/>
          </p:cNvSpPr>
          <p:nvPr/>
        </p:nvSpPr>
        <p:spPr bwMode="auto">
          <a:xfrm>
            <a:off x="631825" y="2449513"/>
            <a:ext cx="3160713"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None/>
            </a:pPr>
            <a:r>
              <a:rPr lang="en-US" sz="1600">
                <a:solidFill>
                  <a:srgbClr val="000000"/>
                </a:solidFill>
                <a:latin typeface="Calibri" charset="0"/>
                <a:cs typeface="Geneva" charset="0"/>
              </a:rPr>
              <a:t>Erin is also </a:t>
            </a:r>
            <a:r>
              <a:rPr lang="en-US" sz="1600" b="1">
                <a:solidFill>
                  <a:srgbClr val="000000"/>
                </a:solidFill>
                <a:latin typeface="Calibri" charset="0"/>
                <a:cs typeface="Geneva" charset="0"/>
              </a:rPr>
              <a:t>using her arms and shoulders</a:t>
            </a:r>
            <a:r>
              <a:rPr lang="en-US" sz="1600">
                <a:solidFill>
                  <a:srgbClr val="000000"/>
                </a:solidFill>
                <a:latin typeface="Calibri" charset="0"/>
                <a:cs typeface="Geneva" charset="0"/>
              </a:rPr>
              <a:t> to support her upper body. Remember the principle of cephalocaudal development. The muscles of the arms, chest, and shoulders are next to develop after those of the head and neck.</a:t>
            </a:r>
            <a:endParaRPr lang="en-US" sz="1600">
              <a:latin typeface="Calibri" charset="0"/>
              <a:cs typeface="Geneva" charset="0"/>
            </a:endParaRPr>
          </a:p>
        </p:txBody>
      </p:sp>
      <p:pic>
        <p:nvPicPr>
          <p:cNvPr id="3" name="Picture 2" descr="Institute for Human Services015"/>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470627" y="2449513"/>
            <a:ext cx="4154261" cy="276950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a:solidFill>
                  <a:schemeClr val="tx1">
                    <a:lumMod val="65000"/>
                    <a:lumOff val="35000"/>
                  </a:schemeClr>
                </a:solidFill>
                <a:latin typeface="Verdana"/>
                <a:ea typeface="+mn-ea"/>
                <a:cs typeface="Verdana"/>
              </a:rPr>
              <a:t>Propped Up</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Content Placeholder 1"/>
          <p:cNvSpPr txBox="1">
            <a:spLocks/>
          </p:cNvSpPr>
          <p:nvPr/>
        </p:nvSpPr>
        <p:spPr bwMode="auto">
          <a:xfrm>
            <a:off x="631825" y="2449513"/>
            <a:ext cx="3160713"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None/>
            </a:pPr>
            <a:r>
              <a:rPr lang="en-US" sz="1600">
                <a:latin typeface="Calibri" charset="0"/>
                <a:cs typeface="Geneva" charset="0"/>
              </a:rPr>
              <a:t>Erin's head control is not as well developed when she is pulled up from her back. Her head falls backwards in what is called a </a:t>
            </a:r>
            <a:r>
              <a:rPr lang="en-US" sz="1600" b="1">
                <a:latin typeface="Calibri" charset="0"/>
                <a:cs typeface="Geneva" charset="0"/>
              </a:rPr>
              <a:t>head lag</a:t>
            </a:r>
            <a:r>
              <a:rPr lang="en-US" sz="1600">
                <a:latin typeface="Calibri" charset="0"/>
                <a:cs typeface="Geneva" charset="0"/>
              </a:rPr>
              <a:t>. </a:t>
            </a:r>
          </a:p>
          <a:p>
            <a:pPr>
              <a:spcBef>
                <a:spcPct val="20000"/>
              </a:spcBef>
              <a:buFont typeface="Arial" charset="0"/>
              <a:buNone/>
            </a:pPr>
            <a:endParaRPr lang="en-US" sz="1600">
              <a:latin typeface="Calibri" charset="0"/>
              <a:cs typeface="Geneva" charset="0"/>
            </a:endParaRPr>
          </a:p>
          <a:p>
            <a:pPr>
              <a:spcBef>
                <a:spcPct val="20000"/>
              </a:spcBef>
              <a:buFont typeface="Arial" charset="0"/>
              <a:buNone/>
            </a:pPr>
            <a:r>
              <a:rPr lang="en-US" sz="1600">
                <a:latin typeface="Calibri" charset="0"/>
                <a:cs typeface="Geneva" charset="0"/>
              </a:rPr>
              <a:t>This head lag is normal for a child of three months. It will disappear at about age 5 months, when the muscles in the neck and back are stronger.</a:t>
            </a: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a:solidFill>
                  <a:schemeClr val="tx1">
                    <a:lumMod val="65000"/>
                    <a:lumOff val="35000"/>
                  </a:schemeClr>
                </a:solidFill>
                <a:latin typeface="Verdana"/>
                <a:ea typeface="+mn-ea"/>
                <a:cs typeface="Verdana"/>
              </a:rPr>
              <a:t>Head Falls Back</a:t>
            </a:r>
          </a:p>
        </p:txBody>
      </p:sp>
      <p:pic>
        <p:nvPicPr>
          <p:cNvPr id="4" name="Picture 2" descr="Institute for Human Services018"/>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347029" y="2449512"/>
            <a:ext cx="4325257" cy="28835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5" y="2449513"/>
            <a:ext cx="4484688"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None/>
            </a:pPr>
            <a:r>
              <a:rPr lang="en-US" sz="1600" dirty="0">
                <a:latin typeface="Calibri" charset="0"/>
                <a:cs typeface="Geneva" charset="0"/>
              </a:rPr>
              <a:t>Erin can bear some </a:t>
            </a:r>
            <a:r>
              <a:rPr lang="en-US" sz="1600" b="1" dirty="0">
                <a:latin typeface="Calibri" charset="0"/>
                <a:cs typeface="Geneva" charset="0"/>
              </a:rPr>
              <a:t>weight on her legs</a:t>
            </a:r>
            <a:r>
              <a:rPr lang="en-US" sz="1600" dirty="0">
                <a:latin typeface="Calibri" charset="0"/>
                <a:cs typeface="Geneva" charset="0"/>
              </a:rPr>
              <a:t>, but she is very unsteady.</a:t>
            </a:r>
          </a:p>
          <a:p>
            <a:pPr>
              <a:spcBef>
                <a:spcPct val="20000"/>
              </a:spcBef>
              <a:buFont typeface="Arial" charset="0"/>
              <a:buNone/>
            </a:pPr>
            <a:endParaRPr lang="en-US" sz="1600" dirty="0">
              <a:latin typeface="Calibri" charset="0"/>
              <a:cs typeface="Geneva" charset="0"/>
            </a:endParaRPr>
          </a:p>
          <a:p>
            <a:pPr>
              <a:spcBef>
                <a:spcPct val="20000"/>
              </a:spcBef>
              <a:buFont typeface="Arial" charset="0"/>
              <a:buNone/>
            </a:pPr>
            <a:r>
              <a:rPr lang="en-US" sz="1600" dirty="0">
                <a:latin typeface="Calibri" charset="0"/>
                <a:cs typeface="Geneva" charset="0"/>
              </a:rPr>
              <a:t>Notice how </a:t>
            </a:r>
            <a:r>
              <a:rPr lang="en-US" sz="1600" b="1" dirty="0">
                <a:latin typeface="Calibri" charset="0"/>
                <a:cs typeface="Geneva" charset="0"/>
              </a:rPr>
              <a:t>curious and interested </a:t>
            </a:r>
            <a:r>
              <a:rPr lang="en-US" sz="1600" dirty="0">
                <a:latin typeface="Calibri" charset="0"/>
                <a:cs typeface="Geneva" charset="0"/>
              </a:rPr>
              <a:t>she is in the photographer. Alertness, intense interest, and curiosity are early signs of cognitive development. These signs are often not evident in abused or neglected infants.</a:t>
            </a: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a:solidFill>
                  <a:schemeClr val="tx1">
                    <a:lumMod val="65000"/>
                    <a:lumOff val="35000"/>
                  </a:schemeClr>
                </a:solidFill>
                <a:latin typeface="Verdana"/>
                <a:ea typeface="+mn-ea"/>
                <a:cs typeface="Verdana"/>
              </a:rPr>
              <a:t>Erin Standing</a:t>
            </a:r>
          </a:p>
        </p:txBody>
      </p:sp>
      <p:pic>
        <p:nvPicPr>
          <p:cNvPr id="4" name="Picture 2" descr="Institute for Human Services019"/>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403349" y="2330450"/>
            <a:ext cx="2656769" cy="351631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5" y="2449513"/>
            <a:ext cx="4484688"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None/>
            </a:pPr>
            <a:r>
              <a:rPr lang="en-US" sz="1600" dirty="0">
                <a:latin typeface="+mn-lt"/>
              </a:rPr>
              <a:t>At three months, Erin can </a:t>
            </a:r>
            <a:r>
              <a:rPr lang="en-US" sz="1600" b="1" dirty="0">
                <a:latin typeface="+mn-lt"/>
              </a:rPr>
              <a:t>visually track </a:t>
            </a:r>
            <a:r>
              <a:rPr lang="en-US" sz="1600" dirty="0">
                <a:latin typeface="+mn-lt"/>
              </a:rPr>
              <a:t>an object all the way </a:t>
            </a:r>
            <a:r>
              <a:rPr lang="en-US" sz="1600" b="1" dirty="0">
                <a:latin typeface="+mn-lt"/>
              </a:rPr>
              <a:t>through the midline</a:t>
            </a:r>
            <a:r>
              <a:rPr lang="en-US" sz="1600" dirty="0">
                <a:latin typeface="+mn-lt"/>
              </a:rPr>
              <a:t>. Here she focuses on the finger at the midline...</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a:solidFill>
                  <a:schemeClr val="tx1">
                    <a:lumMod val="65000"/>
                    <a:lumOff val="35000"/>
                  </a:schemeClr>
                </a:solidFill>
                <a:latin typeface="Verdana"/>
                <a:ea typeface="+mn-ea"/>
                <a:cs typeface="Verdana"/>
              </a:rPr>
              <a:t>Erin </a:t>
            </a:r>
            <a:r>
              <a:rPr lang="en-US" sz="1600" b="1" dirty="0" smtClean="0">
                <a:solidFill>
                  <a:schemeClr val="tx1">
                    <a:lumMod val="65000"/>
                    <a:lumOff val="35000"/>
                  </a:schemeClr>
                </a:solidFill>
                <a:latin typeface="Verdana"/>
                <a:ea typeface="+mn-ea"/>
                <a:cs typeface="Verdana"/>
              </a:rPr>
              <a:t>Focus at Midline</a:t>
            </a:r>
            <a:endParaRPr lang="en-US" sz="1600" b="1" dirty="0">
              <a:solidFill>
                <a:schemeClr val="tx1">
                  <a:lumMod val="65000"/>
                  <a:lumOff val="35000"/>
                </a:schemeClr>
              </a:solidFill>
              <a:latin typeface="Verdana"/>
              <a:ea typeface="+mn-ea"/>
              <a:cs typeface="Verdana"/>
            </a:endParaRPr>
          </a:p>
        </p:txBody>
      </p:sp>
      <p:pic>
        <p:nvPicPr>
          <p:cNvPr id="5" name="Picture 2" descr="Institute for Human Services020"/>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688851" y="2106361"/>
            <a:ext cx="2766924" cy="36353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67386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5" y="2598905"/>
            <a:ext cx="3640325" cy="79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None/>
            </a:pPr>
            <a:r>
              <a:rPr lang="en-US" sz="1600" dirty="0">
                <a:latin typeface="+mn-lt"/>
              </a:rPr>
              <a:t>... tracks it as it moves toward the edge of her visual field...</a:t>
            </a:r>
            <a:endParaRPr lang="en-US" sz="1600" dirty="0">
              <a:latin typeface="+mn-lt"/>
              <a:cs typeface="Geneva" charset="0"/>
            </a:endParaRPr>
          </a:p>
        </p:txBody>
      </p:sp>
      <p:sp>
        <p:nvSpPr>
          <p:cNvPr id="3" name="TextBox 2"/>
          <p:cNvSpPr txBox="1"/>
          <p:nvPr/>
        </p:nvSpPr>
        <p:spPr>
          <a:xfrm>
            <a:off x="631825" y="1861595"/>
            <a:ext cx="6440488" cy="338137"/>
          </a:xfrm>
          <a:prstGeom prst="rect">
            <a:avLst/>
          </a:prstGeom>
          <a:noFill/>
        </p:spPr>
        <p:txBody>
          <a:bodyPr>
            <a:spAutoFit/>
          </a:bodyPr>
          <a:lstStyle/>
          <a:p>
            <a:pPr fontAlgn="auto">
              <a:spcBef>
                <a:spcPts val="0"/>
              </a:spcBef>
              <a:spcAft>
                <a:spcPts val="0"/>
              </a:spcAft>
              <a:defRPr/>
            </a:pPr>
            <a:r>
              <a:rPr lang="en-US" sz="1600" b="1" dirty="0">
                <a:solidFill>
                  <a:schemeClr val="tx1">
                    <a:lumMod val="65000"/>
                    <a:lumOff val="35000"/>
                  </a:schemeClr>
                </a:solidFill>
                <a:latin typeface="Verdana"/>
                <a:ea typeface="+mn-ea"/>
                <a:cs typeface="Verdana"/>
              </a:rPr>
              <a:t>Erin </a:t>
            </a:r>
            <a:r>
              <a:rPr lang="en-US" sz="1600" b="1" dirty="0" smtClean="0">
                <a:solidFill>
                  <a:schemeClr val="tx1">
                    <a:lumMod val="65000"/>
                    <a:lumOff val="35000"/>
                  </a:schemeClr>
                </a:solidFill>
                <a:latin typeface="Verdana"/>
                <a:ea typeface="+mn-ea"/>
                <a:cs typeface="Verdana"/>
              </a:rPr>
              <a:t>Tracking and Head to Side</a:t>
            </a:r>
            <a:endParaRPr lang="en-US" sz="1600" b="1" dirty="0">
              <a:solidFill>
                <a:schemeClr val="tx1">
                  <a:lumMod val="65000"/>
                  <a:lumOff val="35000"/>
                </a:schemeClr>
              </a:solidFill>
              <a:latin typeface="Verdana"/>
              <a:ea typeface="+mn-ea"/>
              <a:cs typeface="Verdana"/>
            </a:endParaRPr>
          </a:p>
        </p:txBody>
      </p:sp>
      <p:sp>
        <p:nvSpPr>
          <p:cNvPr id="6" name="Content Placeholder 1"/>
          <p:cNvSpPr txBox="1">
            <a:spLocks/>
          </p:cNvSpPr>
          <p:nvPr/>
        </p:nvSpPr>
        <p:spPr bwMode="auto">
          <a:xfrm>
            <a:off x="5005040" y="2598905"/>
            <a:ext cx="3903182" cy="799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spcBef>
                <a:spcPct val="20000"/>
              </a:spcBef>
              <a:buFont typeface="Arial" charset="0"/>
              <a:buNone/>
            </a:pPr>
            <a:r>
              <a:rPr lang="en-US" sz="1600" dirty="0">
                <a:latin typeface="+mn-lt"/>
              </a:rPr>
              <a:t>.. and turns her head far to the side in order to keep it in view.</a:t>
            </a:r>
            <a:endParaRPr lang="en-US" sz="1600" dirty="0">
              <a:latin typeface="+mn-lt"/>
              <a:cs typeface="Geneva" charset="0"/>
            </a:endParaRPr>
          </a:p>
        </p:txBody>
      </p:sp>
      <p:pic>
        <p:nvPicPr>
          <p:cNvPr id="7" name="Picture 2" descr="Institute for Human Services021"/>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631825" y="3249263"/>
            <a:ext cx="3640325" cy="242688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pic>
        <p:nvPicPr>
          <p:cNvPr id="8" name="Picture 2" descr="Institute for Human Services022"/>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5587266" y="3249263"/>
            <a:ext cx="2760697" cy="26153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99759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Content Placeholder 1"/>
          <p:cNvSpPr txBox="1">
            <a:spLocks/>
          </p:cNvSpPr>
          <p:nvPr/>
        </p:nvSpPr>
        <p:spPr bwMode="auto">
          <a:xfrm>
            <a:off x="631824" y="2449513"/>
            <a:ext cx="4653347" cy="3516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r>
              <a:rPr lang="en-US" sz="1600" dirty="0">
                <a:latin typeface="+mn-lt"/>
              </a:rPr>
              <a:t>Jennifer, at four months, demonstrates</a:t>
            </a:r>
            <a:r>
              <a:rPr lang="en-US" sz="1600" b="1" dirty="0">
                <a:latin typeface="+mn-lt"/>
              </a:rPr>
              <a:t> head control at a 45-degree angle</a:t>
            </a:r>
            <a:r>
              <a:rPr lang="en-US" sz="1600" dirty="0">
                <a:latin typeface="+mn-lt"/>
              </a:rPr>
              <a:t> from the floor.</a:t>
            </a:r>
          </a:p>
          <a:p>
            <a:endParaRPr lang="en-US" sz="1600" dirty="0" smtClean="0">
              <a:latin typeface="+mn-lt"/>
            </a:endParaRPr>
          </a:p>
          <a:p>
            <a:r>
              <a:rPr lang="en-US" sz="1600" dirty="0" smtClean="0">
                <a:latin typeface="+mn-lt"/>
              </a:rPr>
              <a:t>Jennifer's </a:t>
            </a:r>
            <a:r>
              <a:rPr lang="en-US" sz="1600" dirty="0">
                <a:latin typeface="+mn-lt"/>
              </a:rPr>
              <a:t>eyes are slightly crossed. This is called </a:t>
            </a:r>
            <a:r>
              <a:rPr lang="en-US" sz="1600" b="1" dirty="0">
                <a:latin typeface="+mn-lt"/>
              </a:rPr>
              <a:t>strabismus</a:t>
            </a:r>
            <a:r>
              <a:rPr lang="en-US" sz="1600" dirty="0">
                <a:latin typeface="+mn-lt"/>
              </a:rPr>
              <a:t> and is the result of a muscle weakness in the eyes. It usually corrects itself as the child develops. Untreated strabismus can, however, lead to serious vision defects. Children with abnormal eye positioning should be evaluated by an ophthalmologist as soon as the problem is noted. Surgery can correct the condition if performed before the child is age 2. Surgery after this time may not fully restore normal vision. Jennifer's strabismus did correct itself within the first year.</a:t>
            </a:r>
            <a:endParaRPr lang="en-US" sz="1600" dirty="0">
              <a:latin typeface="+mn-lt"/>
              <a:cs typeface="Geneva" charset="0"/>
            </a:endParaRPr>
          </a:p>
        </p:txBody>
      </p:sp>
      <p:sp>
        <p:nvSpPr>
          <p:cNvPr id="3" name="TextBox 2"/>
          <p:cNvSpPr txBox="1"/>
          <p:nvPr/>
        </p:nvSpPr>
        <p:spPr>
          <a:xfrm>
            <a:off x="631825" y="1992313"/>
            <a:ext cx="6440488" cy="338137"/>
          </a:xfrm>
          <a:prstGeom prst="rect">
            <a:avLst/>
          </a:prstGeom>
          <a:noFill/>
        </p:spPr>
        <p:txBody>
          <a:bodyPr>
            <a:spAutoFit/>
          </a:bodyPr>
          <a:lstStyle/>
          <a:p>
            <a:pPr fontAlgn="auto">
              <a:spcBef>
                <a:spcPts val="0"/>
              </a:spcBef>
              <a:spcAft>
                <a:spcPts val="0"/>
              </a:spcAft>
              <a:defRPr/>
            </a:pPr>
            <a:r>
              <a:rPr lang="en-US" sz="1600" b="1" dirty="0" smtClean="0">
                <a:solidFill>
                  <a:schemeClr val="tx1">
                    <a:lumMod val="65000"/>
                    <a:lumOff val="35000"/>
                  </a:schemeClr>
                </a:solidFill>
                <a:latin typeface="Verdana"/>
                <a:ea typeface="+mn-ea"/>
                <a:cs typeface="Verdana"/>
              </a:rPr>
              <a:t>Meet Jen</a:t>
            </a:r>
            <a:endParaRPr lang="en-US" sz="1600" b="1" dirty="0">
              <a:solidFill>
                <a:schemeClr val="tx1">
                  <a:lumMod val="65000"/>
                  <a:lumOff val="35000"/>
                </a:schemeClr>
              </a:solidFill>
              <a:latin typeface="Verdana"/>
              <a:ea typeface="+mn-ea"/>
              <a:cs typeface="Verdana"/>
            </a:endParaRPr>
          </a:p>
        </p:txBody>
      </p:sp>
      <p:pic>
        <p:nvPicPr>
          <p:cNvPr id="6" name="Picture 2" descr="Institute for Human Services023"/>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346075" y="2449513"/>
            <a:ext cx="3636148" cy="242409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5145895"/>
      </p:ext>
    </p:extLst>
  </p:cSld>
  <p:clrMapOvr>
    <a:masterClrMapping/>
  </p:clrMapOvr>
</p:sld>
</file>

<file path=ppt/theme/theme1.xml><?xml version="1.0" encoding="utf-8"?>
<a:theme xmlns:a="http://schemas.openxmlformats.org/drawingml/2006/main" name="Alliance_partner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Alliance_partners</Template>
  <TotalTime>108</TotalTime>
  <Words>1366</Words>
  <Application>Microsoft Macintosh PowerPoint</Application>
  <PresentationFormat>On-screen Show (4:3)</PresentationFormat>
  <Paragraphs>67</Paragraphs>
  <Slides>20</Slides>
  <Notes>1</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Alliance_partners</vt:lpstr>
      <vt:lpstr>Child Development: 3 – 4 months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Washington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Alliance for Child Welfare Excellence</dc:title>
  <dc:creator>ttanoury</dc:creator>
  <cp:lastModifiedBy>Theresa Horstman</cp:lastModifiedBy>
  <cp:revision>20</cp:revision>
  <dcterms:created xsi:type="dcterms:W3CDTF">2012-09-14T19:29:47Z</dcterms:created>
  <dcterms:modified xsi:type="dcterms:W3CDTF">2013-11-05T17:14:15Z</dcterms:modified>
</cp:coreProperties>
</file>