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0" r:id="rId3"/>
    <p:sldId id="25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5" r:id="rId17"/>
    <p:sldId id="276" r:id="rId18"/>
    <p:sldId id="277"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60" autoAdjust="0"/>
  </p:normalViewPr>
  <p:slideViewPr>
    <p:cSldViewPr snapToGrid="0" snapToObjects="1">
      <p:cViewPr varScale="1">
        <p:scale>
          <a:sx n="48" d="100"/>
          <a:sy n="48" d="100"/>
        </p:scale>
        <p:origin x="-170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2DF4D-50CD-FA44-9A88-D7D29B4744EA}" type="datetimeFigureOut">
              <a:rPr lang="en-US" smtClean="0"/>
              <a:t>11/5/13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CD253-319C-2C4D-8DD1-3E82B4E41502}" type="slidenum">
              <a:rPr lang="en-US" smtClean="0"/>
              <a:t>‹#›</a:t>
            </a:fld>
            <a:endParaRPr lang="en-US"/>
          </a:p>
        </p:txBody>
      </p:sp>
    </p:spTree>
    <p:extLst>
      <p:ext uri="{BB962C8B-B14F-4D97-AF65-F5344CB8AC3E}">
        <p14:creationId xmlns:p14="http://schemas.microsoft.com/office/powerpoint/2010/main" val="44872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 Competencies addressed in this</a:t>
            </a:r>
            <a:r>
              <a:rPr lang="en-US" baseline="0" dirty="0" smtClean="0"/>
              <a:t> section are*:</a:t>
            </a:r>
          </a:p>
          <a:p>
            <a:endParaRPr lang="en-US" baseline="0" dirty="0" smtClean="0"/>
          </a:p>
          <a:p>
            <a:r>
              <a:rPr lang="en-US" sz="1200" b="1" kern="1200" dirty="0" smtClean="0">
                <a:solidFill>
                  <a:schemeClr val="tx1"/>
                </a:solidFill>
                <a:latin typeface="+mn-lt"/>
                <a:ea typeface="+mn-ea"/>
                <a:cs typeface="+mn-cs"/>
              </a:rPr>
              <a:t>117-01: </a:t>
            </a:r>
            <a:r>
              <a:rPr lang="en-US" sz="1200" b="0" kern="1200" dirty="0" smtClean="0">
                <a:solidFill>
                  <a:schemeClr val="tx1"/>
                </a:solidFill>
                <a:latin typeface="+mn-lt"/>
                <a:ea typeface="+mn-ea"/>
                <a:cs typeface="+mn-cs"/>
              </a:rPr>
              <a:t>Ability to identify indicators of age-appropriate development in all domains for children of</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varying ages</a:t>
            </a:r>
          </a:p>
          <a:p>
            <a:r>
              <a:rPr lang="en-US" sz="1200" b="1" kern="1200" dirty="0" smtClean="0">
                <a:solidFill>
                  <a:schemeClr val="tx1"/>
                </a:solidFill>
                <a:latin typeface="+mn-lt"/>
                <a:ea typeface="+mn-ea"/>
                <a:cs typeface="+mn-cs"/>
              </a:rPr>
              <a:t>117-01-007 </a:t>
            </a:r>
            <a:r>
              <a:rPr lang="en-US" sz="1200" kern="1200" dirty="0" smtClean="0">
                <a:solidFill>
                  <a:schemeClr val="tx1"/>
                </a:solidFill>
                <a:latin typeface="+mn-lt"/>
                <a:ea typeface="+mn-ea"/>
                <a:cs typeface="+mn-cs"/>
              </a:rPr>
              <a:t>Knows stages, processes and milestones of normal development of infants (age birth - 1 year) in all domains</a:t>
            </a:r>
          </a:p>
          <a:p>
            <a:r>
              <a:rPr lang="en-US" sz="1200" b="1" kern="1200" dirty="0" smtClean="0">
                <a:solidFill>
                  <a:schemeClr val="tx1"/>
                </a:solidFill>
                <a:latin typeface="+mn-lt"/>
                <a:ea typeface="+mn-ea"/>
                <a:cs typeface="+mn-cs"/>
              </a:rPr>
              <a:t>117-01-016 </a:t>
            </a:r>
            <a:r>
              <a:rPr lang="en-US" sz="1200" kern="1200" dirty="0" smtClean="0">
                <a:solidFill>
                  <a:schemeClr val="tx1"/>
                </a:solidFill>
                <a:latin typeface="+mn-lt"/>
                <a:ea typeface="+mn-ea"/>
                <a:cs typeface="+mn-cs"/>
              </a:rPr>
              <a:t>Can determine a child's approximate developmental age in each </a:t>
            </a:r>
            <a:r>
              <a:rPr lang="en-US" sz="1200" kern="1200" dirty="0" smtClean="0">
                <a:solidFill>
                  <a:schemeClr val="tx1"/>
                </a:solidFill>
                <a:latin typeface="+mn-lt"/>
                <a:ea typeface="+mn-ea"/>
                <a:cs typeface="+mn-cs"/>
              </a:rPr>
              <a:t>domain</a:t>
            </a:r>
          </a:p>
          <a:p>
            <a:r>
              <a:rPr lang="en-US" sz="1200" b="1" kern="1200" dirty="0" smtClean="0">
                <a:solidFill>
                  <a:schemeClr val="tx1"/>
                </a:solidFill>
                <a:latin typeface="+mn-lt"/>
                <a:ea typeface="+mn-ea"/>
                <a:cs typeface="+mn-cs"/>
              </a:rPr>
              <a:t>117-02-005 </a:t>
            </a:r>
            <a:r>
              <a:rPr lang="en-US" sz="1200" kern="1200" dirty="0" smtClean="0">
                <a:solidFill>
                  <a:schemeClr val="tx1"/>
                </a:solidFill>
                <a:latin typeface="+mn-lt"/>
                <a:ea typeface="+mn-ea"/>
                <a:cs typeface="+mn-cs"/>
              </a:rPr>
              <a:t>Knows indicators and early warning signs of developmental delays or abnormal development</a:t>
            </a:r>
          </a:p>
          <a:p>
            <a:r>
              <a:rPr lang="en-US" sz="1200" b="1" kern="1200" dirty="0" smtClean="0">
                <a:solidFill>
                  <a:schemeClr val="tx1"/>
                </a:solidFill>
                <a:latin typeface="+mn-lt"/>
                <a:ea typeface="+mn-ea"/>
                <a:cs typeface="+mn-cs"/>
              </a:rPr>
              <a:t>117·02·009 </a:t>
            </a:r>
            <a:r>
              <a:rPr lang="en-US" sz="1200" kern="1200" dirty="0" smtClean="0">
                <a:solidFill>
                  <a:schemeClr val="tx1"/>
                </a:solidFill>
                <a:latin typeface="+mn-lt"/>
                <a:ea typeface="+mn-ea"/>
                <a:cs typeface="+mn-cs"/>
              </a:rPr>
              <a:t>Can assess children's behavior and development .and identify inconsistencies between chronological and developmental age</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117-04-001 </a:t>
            </a:r>
            <a:r>
              <a:rPr lang="en-US" sz="1200" kern="1200" dirty="0" smtClean="0">
                <a:solidFill>
                  <a:schemeClr val="tx1"/>
                </a:solidFill>
                <a:latin typeface="+mn-lt"/>
                <a:ea typeface="+mn-ea"/>
                <a:cs typeface="+mn-cs"/>
              </a:rPr>
              <a:t>Knows age-appropriate expectations for children's behavior at different stages of development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competencies listed here are not covered in their entirety.</a:t>
            </a:r>
            <a:r>
              <a:rPr lang="en-US" sz="1200" kern="1200" baseline="0" dirty="0" smtClean="0">
                <a:solidFill>
                  <a:schemeClr val="tx1"/>
                </a:solidFill>
                <a:latin typeface="+mn-lt"/>
                <a:ea typeface="+mn-ea"/>
                <a:cs typeface="+mn-cs"/>
              </a:rPr>
              <a:t> Rather, the content in this section contributes to the understanding of these core competencies in conjunction with other sections in the Child Development Session.</a:t>
            </a:r>
            <a:endParaRPr lang="en-US" dirty="0"/>
          </a:p>
        </p:txBody>
      </p:sp>
      <p:sp>
        <p:nvSpPr>
          <p:cNvPr id="4" name="Slide Number Placeholder 3"/>
          <p:cNvSpPr>
            <a:spLocks noGrp="1"/>
          </p:cNvSpPr>
          <p:nvPr>
            <p:ph type="sldNum" sz="quarter" idx="10"/>
          </p:nvPr>
        </p:nvSpPr>
        <p:spPr/>
        <p:txBody>
          <a:bodyPr/>
          <a:lstStyle/>
          <a:p>
            <a:fld id="{674CD253-319C-2C4D-8DD1-3E82B4E41502}" type="slidenum">
              <a:rPr lang="en-US" smtClean="0"/>
              <a:t>1</a:t>
            </a:fld>
            <a:endParaRPr lang="en-US"/>
          </a:p>
        </p:txBody>
      </p:sp>
    </p:spTree>
    <p:extLst>
      <p:ext uri="{BB962C8B-B14F-4D97-AF65-F5344CB8AC3E}">
        <p14:creationId xmlns:p14="http://schemas.microsoft.com/office/powerpoint/2010/main" val="27988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5F94DD-80B5-664B-A6BE-E7F4989A8F41}" type="datetimeFigureOut">
              <a:rPr lang="en-US"/>
              <a:pPr>
                <a:defRPr/>
              </a:pPr>
              <a:t>11/5/13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EC9D7-36AC-BB4F-8E13-B08B51703A0C}" type="slidenum">
              <a:rPr lang="en-US"/>
              <a:pPr>
                <a:defRPr/>
              </a:pPr>
              <a:t>‹#›</a:t>
            </a:fld>
            <a:endParaRPr lang="en-US"/>
          </a:p>
        </p:txBody>
      </p:sp>
    </p:spTree>
    <p:extLst>
      <p:ext uri="{BB962C8B-B14F-4D97-AF65-F5344CB8AC3E}">
        <p14:creationId xmlns:p14="http://schemas.microsoft.com/office/powerpoint/2010/main" val="244841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5E7343-09F9-0040-901C-723B94978118}" type="datetimeFigureOut">
              <a:rPr lang="en-US"/>
              <a:pPr>
                <a:defRPr/>
              </a:pPr>
              <a:t>11/5/13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5C0A68-A2FE-7C4B-A8F2-A964FAF82D93}" type="slidenum">
              <a:rPr lang="en-US"/>
              <a:pPr>
                <a:defRPr/>
              </a:pPr>
              <a:t>‹#›</a:t>
            </a:fld>
            <a:endParaRPr lang="en-US"/>
          </a:p>
        </p:txBody>
      </p:sp>
    </p:spTree>
    <p:extLst>
      <p:ext uri="{BB962C8B-B14F-4D97-AF65-F5344CB8AC3E}">
        <p14:creationId xmlns:p14="http://schemas.microsoft.com/office/powerpoint/2010/main" val="45088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13901F-F9A7-DE4E-B0C7-E085FF18B6A4}" type="datetimeFigureOut">
              <a:rPr lang="en-US"/>
              <a:pPr>
                <a:defRPr/>
              </a:pPr>
              <a:t>11/5/13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BEB0F-93F6-B447-87FE-134BFE3615D4}" type="slidenum">
              <a:rPr lang="en-US"/>
              <a:pPr>
                <a:defRPr/>
              </a:pPr>
              <a:t>‹#›</a:t>
            </a:fld>
            <a:endParaRPr lang="en-US"/>
          </a:p>
        </p:txBody>
      </p:sp>
    </p:spTree>
    <p:extLst>
      <p:ext uri="{BB962C8B-B14F-4D97-AF65-F5344CB8AC3E}">
        <p14:creationId xmlns:p14="http://schemas.microsoft.com/office/powerpoint/2010/main" val="276511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EF7CBB-CD13-5949-A047-CA5F8419CC9D}" type="datetimeFigureOut">
              <a:rPr lang="en-US"/>
              <a:pPr>
                <a:defRPr/>
              </a:pPr>
              <a:t>11/5/13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1E2AE7-FFF0-4245-B0D3-67669476E255}" type="slidenum">
              <a:rPr lang="en-US"/>
              <a:pPr>
                <a:defRPr/>
              </a:pPr>
              <a:t>‹#›</a:t>
            </a:fld>
            <a:endParaRPr lang="en-US"/>
          </a:p>
        </p:txBody>
      </p:sp>
    </p:spTree>
    <p:extLst>
      <p:ext uri="{BB962C8B-B14F-4D97-AF65-F5344CB8AC3E}">
        <p14:creationId xmlns:p14="http://schemas.microsoft.com/office/powerpoint/2010/main" val="1979208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D83B48-6F2A-8442-8300-18BB7C1EC297}" type="datetimeFigureOut">
              <a:rPr lang="en-US"/>
              <a:pPr>
                <a:defRPr/>
              </a:pPr>
              <a:t>11/5/13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25EB7-3C62-684B-88E9-2AD2DD949B87}" type="slidenum">
              <a:rPr lang="en-US"/>
              <a:pPr>
                <a:defRPr/>
              </a:pPr>
              <a:t>‹#›</a:t>
            </a:fld>
            <a:endParaRPr lang="en-US"/>
          </a:p>
        </p:txBody>
      </p:sp>
    </p:spTree>
    <p:extLst>
      <p:ext uri="{BB962C8B-B14F-4D97-AF65-F5344CB8AC3E}">
        <p14:creationId xmlns:p14="http://schemas.microsoft.com/office/powerpoint/2010/main" val="238958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87572E-3150-ED4A-BB53-91765E49A9AE}" type="datetimeFigureOut">
              <a:rPr lang="en-US"/>
              <a:pPr>
                <a:defRPr/>
              </a:pPr>
              <a:t>11/5/13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9E81C6-6CEA-9241-89EE-A641189CE686}" type="slidenum">
              <a:rPr lang="en-US"/>
              <a:pPr>
                <a:defRPr/>
              </a:pPr>
              <a:t>‹#›</a:t>
            </a:fld>
            <a:endParaRPr lang="en-US"/>
          </a:p>
        </p:txBody>
      </p:sp>
    </p:spTree>
    <p:extLst>
      <p:ext uri="{BB962C8B-B14F-4D97-AF65-F5344CB8AC3E}">
        <p14:creationId xmlns:p14="http://schemas.microsoft.com/office/powerpoint/2010/main" val="80254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1825" y="1992313"/>
            <a:ext cx="6440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200" b="1" smtClean="0">
                <a:solidFill>
                  <a:srgbClr val="595959"/>
                </a:solidFill>
                <a:latin typeface="Verdana" charset="0"/>
                <a:cs typeface="Verdana" charset="0"/>
              </a:rPr>
              <a:t>The Power of Partnership</a:t>
            </a:r>
          </a:p>
        </p:txBody>
      </p:sp>
      <p:sp>
        <p:nvSpPr>
          <p:cNvPr id="7" name="Content Placeholder 2"/>
          <p:cNvSpPr>
            <a:spLocks noGrp="1"/>
          </p:cNvSpPr>
          <p:nvPr>
            <p:ph idx="1"/>
          </p:nvPr>
        </p:nvSpPr>
        <p:spPr>
          <a:xfrm>
            <a:off x="631825" y="2608263"/>
            <a:ext cx="6440488" cy="3517900"/>
          </a:xfrm>
        </p:spPr>
        <p:txBody>
          <a:bodyPr/>
          <a:lstStyle/>
          <a:p>
            <a:r>
              <a:rPr lang="en-US" dirty="0"/>
              <a:t>The Alliance for Child Welfare Excellence is Washington</a:t>
            </a:r>
            <a:r>
              <a:rPr lang="ja-JP" altLang="en-US" dirty="0"/>
              <a:t>’</a:t>
            </a:r>
            <a:r>
              <a:rPr lang="en-US" altLang="ja-JP" dirty="0"/>
              <a:t>s first comprehensive statewide training partnership dedicated to developing professional expertise for social workers and enhancing the skills of foster parents and caregivers working with vulnerable children and families. </a:t>
            </a:r>
            <a:endParaRPr lang="en-US" dirty="0"/>
          </a:p>
        </p:txBody>
      </p:sp>
      <p:sp>
        <p:nvSpPr>
          <p:cNvPr id="5" name="Date Placeholder 2"/>
          <p:cNvSpPr>
            <a:spLocks noGrp="1"/>
          </p:cNvSpPr>
          <p:nvPr>
            <p:ph type="dt" sz="half" idx="10"/>
          </p:nvPr>
        </p:nvSpPr>
        <p:spPr/>
        <p:txBody>
          <a:bodyPr/>
          <a:lstStyle>
            <a:lvl1pPr>
              <a:defRPr/>
            </a:lvl1pPr>
          </a:lstStyle>
          <a:p>
            <a:pPr>
              <a:defRPr/>
            </a:pPr>
            <a:fld id="{724070E0-8A88-6748-AE62-07A74F33D216}" type="datetimeFigureOut">
              <a:rPr lang="en-US"/>
              <a:pPr>
                <a:defRPr/>
              </a:pPr>
              <a:t>11/5/13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0232B548-1B4B-3445-825D-A6EA2FFC7683}" type="slidenum">
              <a:rPr lang="en-US"/>
              <a:pPr>
                <a:defRPr/>
              </a:pPr>
              <a:t>‹#›</a:t>
            </a:fld>
            <a:endParaRPr lang="en-US"/>
          </a:p>
        </p:txBody>
      </p:sp>
    </p:spTree>
    <p:extLst>
      <p:ext uri="{BB962C8B-B14F-4D97-AF65-F5344CB8AC3E}">
        <p14:creationId xmlns:p14="http://schemas.microsoft.com/office/powerpoint/2010/main" val="110002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1825" y="1992313"/>
            <a:ext cx="6440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smtClean="0">
                <a:solidFill>
                  <a:srgbClr val="595959"/>
                </a:solidFill>
                <a:latin typeface="Verdana" charset="0"/>
                <a:cs typeface="Verdana" charset="0"/>
              </a:rPr>
              <a:t>Subhead describing content</a:t>
            </a:r>
          </a:p>
        </p:txBody>
      </p:sp>
      <p:sp>
        <p:nvSpPr>
          <p:cNvPr id="8" name="Content Placeholder 2"/>
          <p:cNvSpPr>
            <a:spLocks noGrp="1"/>
          </p:cNvSpPr>
          <p:nvPr>
            <p:ph idx="1"/>
          </p:nvPr>
        </p:nvSpPr>
        <p:spPr>
          <a:xfrm>
            <a:off x="631825" y="2449513"/>
            <a:ext cx="6440488" cy="3516312"/>
          </a:xfrm>
        </p:spPr>
        <p:txBody>
          <a:bodyPr rtlCol="0">
            <a:noAutofit/>
          </a:bodyPr>
          <a:lstStyle/>
          <a:p>
            <a:r>
              <a:rPr lang="en-US" dirty="0" err="1"/>
              <a:t>Pienimus</a:t>
            </a:r>
            <a:r>
              <a:rPr lang="en-US" dirty="0"/>
              <a:t>. </a:t>
            </a:r>
            <a:r>
              <a:rPr lang="en-US" dirty="0" err="1"/>
              <a:t>Occabor</a:t>
            </a:r>
            <a:r>
              <a:rPr lang="en-US" dirty="0"/>
              <a:t> </a:t>
            </a:r>
            <a:r>
              <a:rPr lang="en-US" dirty="0" err="1"/>
              <a:t>atendi</a:t>
            </a:r>
            <a:r>
              <a:rPr lang="en-US" dirty="0"/>
              <a:t> di </a:t>
            </a:r>
            <a:r>
              <a:rPr lang="en-US" dirty="0" err="1"/>
              <a:t>veni</a:t>
            </a:r>
            <a:r>
              <a:rPr lang="en-US" dirty="0"/>
              <a:t> </a:t>
            </a:r>
            <a:r>
              <a:rPr lang="en-US" dirty="0" err="1"/>
              <a:t>cuptae</a:t>
            </a:r>
            <a:r>
              <a:rPr lang="en-US" dirty="0"/>
              <a:t> </a:t>
            </a:r>
            <a:r>
              <a:rPr lang="en-US" dirty="0" err="1"/>
              <a:t>molorrovitem</a:t>
            </a:r>
            <a:r>
              <a:rPr lang="en-US" dirty="0"/>
              <a:t> </a:t>
            </a:r>
            <a:r>
              <a:rPr lang="en-US" dirty="0" err="1"/>
              <a:t>rae</a:t>
            </a:r>
            <a:r>
              <a:rPr lang="en-US" dirty="0"/>
              <a:t> </a:t>
            </a:r>
            <a:r>
              <a:rPr lang="en-US" dirty="0" err="1"/>
              <a:t>que</a:t>
            </a:r>
            <a:r>
              <a:rPr lang="en-US" dirty="0"/>
              <a:t> </a:t>
            </a:r>
            <a:r>
              <a:rPr lang="en-US" dirty="0" err="1"/>
              <a:t>modi</a:t>
            </a:r>
            <a:r>
              <a:rPr lang="en-US" dirty="0"/>
              <a:t> </a:t>
            </a:r>
            <a:r>
              <a:rPr lang="en-US" dirty="0" err="1"/>
              <a:t>autaers</a:t>
            </a:r>
            <a:r>
              <a:rPr lang="en-US" dirty="0"/>
              <a:t> </a:t>
            </a:r>
            <a:r>
              <a:rPr lang="en-US" dirty="0" err="1"/>
              <a:t>peribusciat</a:t>
            </a:r>
            <a:r>
              <a:rPr lang="en-US" dirty="0"/>
              <a:t> </a:t>
            </a:r>
            <a:r>
              <a:rPr lang="en-US" dirty="0" err="1"/>
              <a:t>unt</a:t>
            </a:r>
            <a:r>
              <a:rPr lang="en-US" dirty="0"/>
              <a:t> </a:t>
            </a:r>
            <a:r>
              <a:rPr lang="en-US" dirty="0" err="1"/>
              <a:t>officip</a:t>
            </a:r>
            <a:r>
              <a:rPr lang="en-US" dirty="0"/>
              <a:t> </a:t>
            </a:r>
            <a:r>
              <a:rPr lang="en-US" dirty="0" err="1"/>
              <a:t>sandebitat</a:t>
            </a:r>
            <a:r>
              <a:rPr lang="en-US" dirty="0"/>
              <a:t> re </a:t>
            </a:r>
            <a:r>
              <a:rPr lang="en-US" dirty="0" err="1"/>
              <a:t>solupta</a:t>
            </a:r>
            <a:r>
              <a:rPr lang="en-US" dirty="0"/>
              <a:t> </a:t>
            </a:r>
            <a:r>
              <a:rPr lang="en-US" dirty="0" err="1"/>
              <a:t>sus</a:t>
            </a:r>
            <a:r>
              <a:rPr lang="en-US" dirty="0"/>
              <a:t>. Lo </a:t>
            </a:r>
            <a:r>
              <a:rPr lang="en-US" dirty="0" err="1"/>
              <a:t>dolupta</a:t>
            </a:r>
            <a:r>
              <a:rPr lang="en-US" dirty="0"/>
              <a:t> </a:t>
            </a:r>
            <a:r>
              <a:rPr lang="en-US" dirty="0" err="1"/>
              <a:t>inte</a:t>
            </a:r>
            <a:r>
              <a:rPr lang="en-US" dirty="0"/>
              <a:t> </a:t>
            </a:r>
            <a:r>
              <a:rPr lang="en-US" dirty="0" err="1"/>
              <a:t>voluptat</a:t>
            </a:r>
            <a:r>
              <a:rPr lang="en-US" dirty="0"/>
              <a:t> </a:t>
            </a:r>
            <a:r>
              <a:rPr lang="en-US" dirty="0" err="1" smtClean="0"/>
              <a:t>officabor</a:t>
            </a:r>
            <a:r>
              <a:rPr lang="en-US" dirty="0" smtClean="0"/>
              <a:t>. </a:t>
            </a:r>
          </a:p>
          <a:p>
            <a:r>
              <a:rPr lang="en-US" dirty="0" err="1" smtClean="0"/>
              <a:t>Aut</a:t>
            </a:r>
            <a:r>
              <a:rPr lang="en-US" dirty="0" smtClean="0"/>
              <a:t> </a:t>
            </a:r>
            <a:r>
              <a:rPr lang="en-US" dirty="0" err="1"/>
              <a:t>voluptia</a:t>
            </a:r>
            <a:r>
              <a:rPr lang="en-US" dirty="0"/>
              <a:t> </a:t>
            </a:r>
            <a:r>
              <a:rPr lang="en-US" dirty="0" err="1"/>
              <a:t>verovidio</a:t>
            </a:r>
            <a:r>
              <a:rPr lang="en-US" dirty="0"/>
              <a:t> qui quam </a:t>
            </a:r>
            <a:r>
              <a:rPr lang="en-US" dirty="0" err="1"/>
              <a:t>sim</a:t>
            </a:r>
            <a:r>
              <a:rPr lang="en-US" dirty="0"/>
              <a:t> </a:t>
            </a:r>
            <a:r>
              <a:rPr lang="en-US" dirty="0" err="1"/>
              <a:t>eicit</a:t>
            </a:r>
            <a:r>
              <a:rPr lang="en-US" dirty="0"/>
              <a:t>, </a:t>
            </a:r>
            <a:r>
              <a:rPr lang="en-US" dirty="0" err="1"/>
              <a:t>omnimin</a:t>
            </a:r>
            <a:r>
              <a:rPr lang="en-US" dirty="0"/>
              <a:t> </a:t>
            </a:r>
            <a:r>
              <a:rPr lang="en-US" dirty="0" err="1"/>
              <a:t>veribus</a:t>
            </a:r>
            <a:r>
              <a:rPr lang="en-US" dirty="0"/>
              <a:t>. Nis </a:t>
            </a:r>
            <a:r>
              <a:rPr lang="en-US" dirty="0" err="1"/>
              <a:t>doluptatur</a:t>
            </a:r>
            <a:r>
              <a:rPr lang="en-US" dirty="0"/>
              <a:t> sit </a:t>
            </a:r>
            <a:r>
              <a:rPr lang="en-US" dirty="0" err="1"/>
              <a:t>facea</a:t>
            </a:r>
            <a:r>
              <a:rPr lang="en-US" dirty="0"/>
              <a:t> </a:t>
            </a:r>
            <a:r>
              <a:rPr lang="en-US" dirty="0" err="1"/>
              <a:t>dolo</a:t>
            </a:r>
            <a:r>
              <a:rPr lang="en-US" dirty="0"/>
              <a:t> blab </a:t>
            </a:r>
            <a:r>
              <a:rPr lang="en-US" dirty="0" err="1"/>
              <a:t>ipsae</a:t>
            </a:r>
            <a:r>
              <a:rPr lang="en-US" dirty="0"/>
              <a:t>. </a:t>
            </a:r>
            <a:endParaRPr lang="en-US" dirty="0" smtClean="0"/>
          </a:p>
          <a:p>
            <a:r>
              <a:rPr lang="en-US" dirty="0" err="1" smtClean="0"/>
              <a:t>Neque</a:t>
            </a:r>
            <a:r>
              <a:rPr lang="en-US" dirty="0" smtClean="0"/>
              <a:t> </a:t>
            </a:r>
            <a:r>
              <a:rPr lang="en-US" dirty="0" err="1"/>
              <a:t>num</a:t>
            </a:r>
            <a:r>
              <a:rPr lang="en-US" dirty="0"/>
              <a:t> ex et </a:t>
            </a:r>
            <a:r>
              <a:rPr lang="en-US" dirty="0" err="1"/>
              <a:t>inciis</a:t>
            </a:r>
            <a:r>
              <a:rPr lang="en-US" dirty="0"/>
              <a:t> rem </a:t>
            </a:r>
            <a:r>
              <a:rPr lang="en-US" dirty="0" err="1"/>
              <a:t>ipsam</a:t>
            </a:r>
            <a:r>
              <a:rPr lang="en-US" dirty="0"/>
              <a:t> </a:t>
            </a:r>
            <a:r>
              <a:rPr lang="en-US" dirty="0" err="1"/>
              <a:t>quis</a:t>
            </a:r>
            <a:r>
              <a:rPr lang="en-US" dirty="0"/>
              <a:t> </a:t>
            </a:r>
            <a:r>
              <a:rPr lang="en-US" dirty="0" err="1"/>
              <a:t>elita</a:t>
            </a:r>
            <a:r>
              <a:rPr lang="en-US" dirty="0"/>
              <a:t> </a:t>
            </a:r>
            <a:r>
              <a:rPr lang="en-US" dirty="0" err="1"/>
              <a:t>eum</a:t>
            </a:r>
            <a:r>
              <a:rPr lang="en-US" dirty="0"/>
              <a:t> </a:t>
            </a:r>
            <a:r>
              <a:rPr lang="en-US" dirty="0" err="1"/>
              <a:t>consequi</a:t>
            </a:r>
            <a:r>
              <a:rPr lang="en-US" dirty="0"/>
              <a:t> </a:t>
            </a:r>
            <a:r>
              <a:rPr lang="en-US" dirty="0" err="1"/>
              <a:t>velesti</a:t>
            </a:r>
            <a:r>
              <a:rPr lang="en-US" dirty="0"/>
              <a:t> </a:t>
            </a:r>
            <a:r>
              <a:rPr lang="en-US" dirty="0" err="1"/>
              <a:t>usapictorum</a:t>
            </a:r>
            <a:r>
              <a:rPr lang="en-US" dirty="0"/>
              <a:t> in </a:t>
            </a:r>
            <a:r>
              <a:rPr lang="en-US" dirty="0" err="1"/>
              <a:t>cuscius</a:t>
            </a:r>
            <a:r>
              <a:rPr lang="en-US" dirty="0"/>
              <a:t> re </a:t>
            </a:r>
            <a:r>
              <a:rPr lang="en-US" dirty="0" err="1" smtClean="0"/>
              <a:t>acerum</a:t>
            </a:r>
            <a:r>
              <a:rPr lang="en-US" dirty="0" smtClean="0"/>
              <a:t>. </a:t>
            </a:r>
            <a:endParaRPr lang="en-US" dirty="0"/>
          </a:p>
        </p:txBody>
      </p:sp>
      <p:sp>
        <p:nvSpPr>
          <p:cNvPr id="5" name="Date Placeholder 2"/>
          <p:cNvSpPr>
            <a:spLocks noGrp="1"/>
          </p:cNvSpPr>
          <p:nvPr>
            <p:ph type="dt" sz="half" idx="10"/>
          </p:nvPr>
        </p:nvSpPr>
        <p:spPr/>
        <p:txBody>
          <a:bodyPr/>
          <a:lstStyle>
            <a:lvl1pPr>
              <a:defRPr/>
            </a:lvl1pPr>
          </a:lstStyle>
          <a:p>
            <a:pPr>
              <a:defRPr/>
            </a:pPr>
            <a:fld id="{66CBFC28-8F60-6D4F-AC40-1AE6327C1CB3}" type="datetimeFigureOut">
              <a:rPr lang="en-US"/>
              <a:pPr>
                <a:defRPr/>
              </a:pPr>
              <a:t>11/5/13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A8E061C-9498-DA40-B6EB-504DC4AA5D81}" type="slidenum">
              <a:rPr lang="en-US"/>
              <a:pPr>
                <a:defRPr/>
              </a:pPr>
              <a:t>‹#›</a:t>
            </a:fld>
            <a:endParaRPr lang="en-US"/>
          </a:p>
        </p:txBody>
      </p:sp>
    </p:spTree>
    <p:extLst>
      <p:ext uri="{BB962C8B-B14F-4D97-AF65-F5344CB8AC3E}">
        <p14:creationId xmlns:p14="http://schemas.microsoft.com/office/powerpoint/2010/main" val="41514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fld id="{A6124B12-1621-7C48-BB99-CA651BF04A71}" type="datetimeFigureOut">
              <a:rPr lang="en-US"/>
              <a:pPr>
                <a:defRPr/>
              </a:pPr>
              <a:t>11/5/13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0EDA382-1D8D-3940-9730-A1BADE915D74}" type="slidenum">
              <a:rPr lang="en-US"/>
              <a:pPr>
                <a:defRPr/>
              </a:pPr>
              <a:t>‹#›</a:t>
            </a:fld>
            <a:endParaRPr lang="en-US"/>
          </a:p>
        </p:txBody>
      </p:sp>
    </p:spTree>
    <p:extLst>
      <p:ext uri="{BB962C8B-B14F-4D97-AF65-F5344CB8AC3E}">
        <p14:creationId xmlns:p14="http://schemas.microsoft.com/office/powerpoint/2010/main" val="256562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2B50F5-9D7D-A74F-9BFF-59FFC1B6BA62}" type="datetimeFigureOut">
              <a:rPr lang="en-US"/>
              <a:pPr>
                <a:defRPr/>
              </a:pPr>
              <a:t>11/5/13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640BB-FE14-5E41-8BD8-C21FE81D16D8}" type="slidenum">
              <a:rPr lang="en-US"/>
              <a:pPr>
                <a:defRPr/>
              </a:pPr>
              <a:t>‹#›</a:t>
            </a:fld>
            <a:endParaRPr lang="en-US"/>
          </a:p>
        </p:txBody>
      </p:sp>
    </p:spTree>
    <p:extLst>
      <p:ext uri="{BB962C8B-B14F-4D97-AF65-F5344CB8AC3E}">
        <p14:creationId xmlns:p14="http://schemas.microsoft.com/office/powerpoint/2010/main" val="31065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66423B-08BF-CD44-8785-2EC6B4050BC1}" type="datetimeFigureOut">
              <a:rPr lang="en-US"/>
              <a:pPr>
                <a:defRPr/>
              </a:pPr>
              <a:t>11/5/13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DF83A5-4005-084C-AEBF-B831A7158399}" type="slidenum">
              <a:rPr lang="en-US"/>
              <a:pPr>
                <a:defRPr/>
              </a:pPr>
              <a:t>‹#›</a:t>
            </a:fld>
            <a:endParaRPr lang="en-US"/>
          </a:p>
        </p:txBody>
      </p:sp>
    </p:spTree>
    <p:extLst>
      <p:ext uri="{BB962C8B-B14F-4D97-AF65-F5344CB8AC3E}">
        <p14:creationId xmlns:p14="http://schemas.microsoft.com/office/powerpoint/2010/main" val="270934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7A0F75-EFF2-424C-804D-7CA45CF98182}" type="datetimeFigureOut">
              <a:rPr lang="en-US"/>
              <a:pPr>
                <a:defRPr/>
              </a:pPr>
              <a:t>11/5/13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55DED6-FEAC-9D48-AD9D-096D3B38A49B}" type="slidenum">
              <a:rPr lang="en-US"/>
              <a:pPr>
                <a:defRPr/>
              </a:pPr>
              <a:t>‹#›</a:t>
            </a:fld>
            <a:endParaRPr lang="en-US"/>
          </a:p>
        </p:txBody>
      </p:sp>
    </p:spTree>
    <p:extLst>
      <p:ext uri="{BB962C8B-B14F-4D97-AF65-F5344CB8AC3E}">
        <p14:creationId xmlns:p14="http://schemas.microsoft.com/office/powerpoint/2010/main" val="172930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F66C82-66E2-6643-A418-F055A3C0B1BF}" type="datetimeFigureOut">
              <a:rPr lang="en-US"/>
              <a:pPr>
                <a:defRPr/>
              </a:pPr>
              <a:t>11/5/13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C31D9B-CB8F-8F41-98CF-8BFB91F4F3C6}" type="slidenum">
              <a:rPr lang="en-US"/>
              <a:pPr>
                <a:defRPr/>
              </a:pPr>
              <a:t>‹#›</a:t>
            </a:fld>
            <a:endParaRPr lang="en-US"/>
          </a:p>
        </p:txBody>
      </p:sp>
    </p:spTree>
    <p:extLst>
      <p:ext uri="{BB962C8B-B14F-4D97-AF65-F5344CB8AC3E}">
        <p14:creationId xmlns:p14="http://schemas.microsoft.com/office/powerpoint/2010/main" val="275939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BDFA71-B726-5246-B7FD-099A1081DA1A}" type="datetimeFigureOut">
              <a:rPr lang="en-US"/>
              <a:pPr>
                <a:defRPr/>
              </a:pPr>
              <a:t>11/5/13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ACA0D5-37F6-2C4A-BFDE-B7889BC1DFB7}" type="slidenum">
              <a:rPr lang="en-US"/>
              <a:pPr>
                <a:defRPr/>
              </a:pPr>
              <a:t>‹#›</a:t>
            </a:fld>
            <a:endParaRPr lang="en-US"/>
          </a:p>
        </p:txBody>
      </p:sp>
    </p:spTree>
    <p:extLst>
      <p:ext uri="{BB962C8B-B14F-4D97-AF65-F5344CB8AC3E}">
        <p14:creationId xmlns:p14="http://schemas.microsoft.com/office/powerpoint/2010/main" val="2992049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Geneva" charset="0"/>
              </a:defRPr>
            </a:lvl1pPr>
          </a:lstStyle>
          <a:p>
            <a:pPr>
              <a:defRPr/>
            </a:pPr>
            <a:fld id="{E9D81DF1-8796-9C47-9C65-0538BF1EACFD}" type="datetimeFigureOut">
              <a:rPr lang="en-US"/>
              <a:pPr>
                <a:defRPr/>
              </a:pPr>
              <a:t>11/5/13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Geneva" charset="0"/>
              </a:defRPr>
            </a:lvl1pPr>
          </a:lstStyle>
          <a:p>
            <a:pPr>
              <a:defRPr/>
            </a:pPr>
            <a:fld id="{E921F774-7F29-5D4D-994C-0C075CB922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11" r:id="rId2"/>
    <p:sldLayoutId id="2147483712" r:id="rId3"/>
    <p:sldLayoutId id="2147483713"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15950" y="3155950"/>
            <a:ext cx="7818438" cy="722313"/>
          </a:xfrm>
        </p:spPr>
        <p:txBody>
          <a:bodyPr/>
          <a:lstStyle/>
          <a:p>
            <a:pPr algn="l" eaLnBrk="1" hangingPunct="1"/>
            <a:r>
              <a:rPr lang="en-US" sz="2800" b="1" dirty="0">
                <a:solidFill>
                  <a:srgbClr val="595959"/>
                </a:solidFill>
                <a:latin typeface="Verdana" charset="0"/>
                <a:cs typeface="Verdana" charset="0"/>
              </a:rPr>
              <a:t>Child Development: 5</a:t>
            </a:r>
            <a:r>
              <a:rPr lang="en-US" sz="2800" b="1" dirty="0" smtClean="0">
                <a:solidFill>
                  <a:srgbClr val="595959"/>
                </a:solidFill>
                <a:latin typeface="Verdana" charset="0"/>
                <a:cs typeface="Verdana" charset="0"/>
              </a:rPr>
              <a:t> </a:t>
            </a:r>
            <a:r>
              <a:rPr lang="en-US" sz="2800" b="1" dirty="0">
                <a:solidFill>
                  <a:srgbClr val="595959"/>
                </a:solidFill>
                <a:latin typeface="Verdana" charset="0"/>
                <a:cs typeface="Verdana" charset="0"/>
              </a:rPr>
              <a:t>months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98102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...grasps it in her hand and shakes it, while continuing to keep it in view. Notice that when one hand closed over the rattle, the other one fisted also. Closing her hand on the rattle is no longer reflexive for Jennifer. This is purposeful, goal directed behavior.</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Holds Rattle</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4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45076" y="2449513"/>
            <a:ext cx="3344426" cy="3170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653347"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Jennifer grasps a block with both hands at the midline</a:t>
            </a:r>
            <a:r>
              <a:rPr lang="en-US" sz="1600" dirty="0" smtClean="0">
                <a:latin typeface="+mn-lt"/>
              </a:rPr>
              <a:t>.</a:t>
            </a:r>
          </a:p>
          <a:p>
            <a:endParaRPr lang="en-US" sz="1600" dirty="0">
              <a:latin typeface="+mn-lt"/>
            </a:endParaRPr>
          </a:p>
          <a:p>
            <a:r>
              <a:rPr lang="en-US" sz="1600" dirty="0">
                <a:latin typeface="+mn-lt"/>
              </a:rPr>
              <a:t>By age 5 months, children can </a:t>
            </a:r>
            <a:r>
              <a:rPr lang="en-US" sz="1600" b="1" dirty="0">
                <a:latin typeface="+mn-lt"/>
              </a:rPr>
              <a:t>transfer objects </a:t>
            </a:r>
            <a:r>
              <a:rPr lang="en-US" sz="1600" dirty="0">
                <a:latin typeface="+mn-lt"/>
              </a:rPr>
              <a:t>from one hand to the other across the midline. If an infant cannot do this, it may indicate cerebral palsy.</a:t>
            </a:r>
          </a:p>
          <a:p>
            <a:endParaRPr lang="en-US" sz="1600" dirty="0" smtClean="0">
              <a:latin typeface="+mn-lt"/>
            </a:endParaRPr>
          </a:p>
          <a:p>
            <a:r>
              <a:rPr lang="en-US" sz="1600" dirty="0" smtClean="0">
                <a:latin typeface="+mn-lt"/>
              </a:rPr>
              <a:t>Children </a:t>
            </a:r>
            <a:r>
              <a:rPr lang="en-US" sz="1600" dirty="0">
                <a:latin typeface="+mn-lt"/>
              </a:rPr>
              <a:t>use both hands interchangeably, </a:t>
            </a:r>
            <a:r>
              <a:rPr lang="en-US" sz="1600" b="1" dirty="0">
                <a:latin typeface="+mn-lt"/>
              </a:rPr>
              <a:t>with no clear hand preference</a:t>
            </a:r>
            <a:r>
              <a:rPr lang="en-US" sz="1600" dirty="0">
                <a:latin typeface="+mn-lt"/>
              </a:rPr>
              <a:t>, for the first year to 18 months. They will usually reach for an object with the hand that is closest to it, and rarely reach across their bodies. A clear hand preference before 12-18 months may be a symptom of cerebral palsy.</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Block in Hands</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4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91138" y="2330450"/>
            <a:ext cx="3562350" cy="3339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908426"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Jennifer can also hold the block with one hand. The </a:t>
            </a:r>
            <a:r>
              <a:rPr lang="en-US" sz="1600" b="1" dirty="0">
                <a:latin typeface="+mn-lt"/>
              </a:rPr>
              <a:t>smaller muscles of the hand and fingers</a:t>
            </a:r>
            <a:r>
              <a:rPr lang="en-US" sz="1600" dirty="0">
                <a:latin typeface="+mn-lt"/>
              </a:rPr>
              <a:t> are beginning </a:t>
            </a:r>
            <a:r>
              <a:rPr lang="en-US" sz="1600" dirty="0" smtClean="0">
                <a:latin typeface="+mn-lt"/>
              </a:rPr>
              <a:t>to develop coordination. This illustrates the </a:t>
            </a:r>
            <a:r>
              <a:rPr lang="en-US" sz="1600" dirty="0">
                <a:latin typeface="+mn-lt"/>
              </a:rPr>
              <a:t>developmental principle </a:t>
            </a:r>
            <a:r>
              <a:rPr lang="en-US" sz="1600" dirty="0" smtClean="0">
                <a:latin typeface="+mn-lt"/>
              </a:rPr>
              <a:t>of "</a:t>
            </a:r>
            <a:r>
              <a:rPr lang="en-US" sz="1600" dirty="0" err="1">
                <a:latin typeface="+mn-lt"/>
              </a:rPr>
              <a:t>proxidistmal</a:t>
            </a:r>
            <a:r>
              <a:rPr lang="en-US" sz="1600" dirty="0">
                <a:latin typeface="+mn-lt"/>
              </a:rPr>
              <a:t>" ... muscles of the hands and fingers develop later than muscles closer to the center of the body.</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Block in Hand</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4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70474" y="2330449"/>
            <a:ext cx="3565525" cy="3413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084388"/>
            <a:ext cx="5956301"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Even though she's interested in objects, Jennifer doesn't yet understand them very well. This was a "mini-experiment" to see whether Jennifer had developed </a:t>
            </a:r>
            <a:r>
              <a:rPr lang="en-US" sz="1600" b="1" dirty="0">
                <a:latin typeface="+mn-lt"/>
              </a:rPr>
              <a:t>object permanence</a:t>
            </a:r>
            <a:r>
              <a:rPr lang="en-US" sz="1600" dirty="0">
                <a:latin typeface="+mn-lt"/>
              </a:rPr>
              <a:t>. According to Piaget, object permanence is the most important cognitive milestone of the first year</a:t>
            </a:r>
            <a:r>
              <a:rPr lang="en-US" sz="1600" dirty="0" smtClean="0">
                <a:latin typeface="+mn-lt"/>
              </a:rPr>
              <a:t>.</a:t>
            </a:r>
          </a:p>
          <a:p>
            <a:endParaRPr lang="en-US" sz="1600" dirty="0">
              <a:latin typeface="+mn-lt"/>
            </a:endParaRPr>
          </a:p>
          <a:p>
            <a:r>
              <a:rPr lang="en-US" sz="1600" dirty="0">
                <a:latin typeface="+mn-lt"/>
              </a:rPr>
              <a:t>Object permanence is the concept that objects do not vanish or cease to exist when they are removed from view. Infants under a year of age quickly forget objects that are not in view, and they don't search for them, even if the child has watched the object being hidden. However, once a child has developed object permanence, she will search for the object because she knows it still exists</a:t>
            </a:r>
            <a:r>
              <a:rPr lang="en-US" sz="1600" dirty="0" smtClean="0">
                <a:latin typeface="+mn-lt"/>
              </a:rPr>
              <a:t>.</a:t>
            </a:r>
          </a:p>
          <a:p>
            <a:endParaRPr lang="en-US" sz="1600" dirty="0">
              <a:latin typeface="+mn-lt"/>
            </a:endParaRPr>
          </a:p>
          <a:p>
            <a:r>
              <a:rPr lang="en-US" sz="1600" dirty="0">
                <a:latin typeface="+mn-lt"/>
              </a:rPr>
              <a:t>At five months, Jennifer is too young to have developed object permanence. This experiment will tell us something about her relationship with objects.</a:t>
            </a:r>
            <a:endParaRPr lang="en-US" sz="1600" dirty="0">
              <a:latin typeface="+mn-lt"/>
              <a:cs typeface="Geneva" charset="0"/>
            </a:endParaRPr>
          </a:p>
        </p:txBody>
      </p:sp>
      <p:sp>
        <p:nvSpPr>
          <p:cNvPr id="3" name="TextBox 2"/>
          <p:cNvSpPr txBox="1"/>
          <p:nvPr/>
        </p:nvSpPr>
        <p:spPr>
          <a:xfrm>
            <a:off x="631825" y="1627188"/>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Ball in Lap</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46"/>
          <p:cNvPicPr>
            <a:picLocks noChangeAspect="1" noChangeArrowheads="1"/>
          </p:cNvPicPr>
          <p:nvPr/>
        </p:nvPicPr>
        <p:blipFill>
          <a:blip r:embed="rId2" cstate="screen">
            <a:extLst>
              <a:ext uri="{28A0092B-C50C-407E-A947-70E740481C1C}">
                <a14:useLocalDpi xmlns:a14="http://schemas.microsoft.com/office/drawing/2010/main"/>
              </a:ext>
            </a:extLst>
          </a:blip>
          <a:srcRect r="-1042"/>
          <a:stretch>
            <a:fillRect/>
          </a:stretch>
        </p:blipFill>
        <p:spPr bwMode="auto">
          <a:xfrm>
            <a:off x="6588125" y="2084388"/>
            <a:ext cx="2378251" cy="2206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887651"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000000"/>
                </a:solidFill>
                <a:latin typeface="+mn-lt"/>
              </a:rPr>
              <a:t>The photographer covered Jennifer's ball with the paper towel, which hid the ball from her view. Jennifer removed the paper towel, but not to find the ball. The towel was a new object that had entered her field of vision, and she found it interesting. She forgot the ball, and examined the towel instead by putting it into her mouth.</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Towel in </a:t>
            </a:r>
            <a:r>
              <a:rPr lang="en-US" sz="1600" b="1" dirty="0" smtClean="0">
                <a:solidFill>
                  <a:schemeClr val="tx1">
                    <a:lumMod val="65000"/>
                    <a:lumOff val="35000"/>
                  </a:schemeClr>
                </a:solidFill>
                <a:latin typeface="Verdana"/>
                <a:ea typeface="+mn-ea"/>
                <a:cs typeface="Verdana"/>
              </a:rPr>
              <a:t>Mouth</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47"/>
          <p:cNvPicPr>
            <a:picLocks noChangeAspect="1" noChangeArrowheads="1"/>
          </p:cNvPicPr>
          <p:nvPr/>
        </p:nvPicPr>
        <p:blipFill>
          <a:blip r:embed="rId2" cstate="screen">
            <a:extLst>
              <a:ext uri="{28A0092B-C50C-407E-A947-70E740481C1C}">
                <a14:useLocalDpi xmlns:a14="http://schemas.microsoft.com/office/drawing/2010/main"/>
              </a:ext>
            </a:extLst>
          </a:blip>
          <a:srcRect r="-1042"/>
          <a:stretch>
            <a:fillRect/>
          </a:stretch>
        </p:blipFill>
        <p:spPr bwMode="auto">
          <a:xfrm>
            <a:off x="5010150" y="2330450"/>
            <a:ext cx="36957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653347"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000000"/>
                </a:solidFill>
                <a:latin typeface="+mn-lt"/>
              </a:rPr>
              <a:t>Jennifer amuses herself by playing with her feet. Babies this age use gross motor play to practice and refine their ability to coordinate and control the movements of their bodies. Here she exercises by stretching her legs and touching her feet</a:t>
            </a:r>
            <a:r>
              <a:rPr lang="en-US" sz="1600" dirty="0" smtClean="0">
                <a:solidFill>
                  <a:srgbClr val="000000"/>
                </a:solidFill>
                <a:latin typeface="+mn-lt"/>
              </a:rPr>
              <a:t>.</a:t>
            </a:r>
          </a:p>
          <a:p>
            <a:endParaRPr lang="en-US" sz="1600" dirty="0">
              <a:solidFill>
                <a:srgbClr val="000000"/>
              </a:solidFill>
              <a:latin typeface="+mn-lt"/>
            </a:endParaRPr>
          </a:p>
          <a:p>
            <a:r>
              <a:rPr lang="en-US" sz="1600" b="1" dirty="0">
                <a:solidFill>
                  <a:srgbClr val="000000"/>
                </a:solidFill>
                <a:latin typeface="+mn-lt"/>
              </a:rPr>
              <a:t>Sexual behavior</a:t>
            </a:r>
            <a:r>
              <a:rPr lang="en-US" sz="1600" dirty="0">
                <a:solidFill>
                  <a:srgbClr val="000000"/>
                </a:solidFill>
                <a:latin typeface="+mn-lt"/>
              </a:rPr>
              <a:t>: We are sexual beings from birth. Infants explore all parts of their bodies, including their genitals, when their diapers are off – during diaper changes, and in the bath. Some infants will rub themselves, or rock on their stomachs for the pleasurable sensation.</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Play with Feet</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85171" y="2330450"/>
            <a:ext cx="3495675" cy="3277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4003675"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Despite the important task at hand, Jennifer is very aware of the photographer and shows clear </a:t>
            </a:r>
            <a:r>
              <a:rPr lang="en-US" sz="1600" b="1" dirty="0">
                <a:latin typeface="+mn-lt"/>
              </a:rPr>
              <a:t>interest and curiosity</a:t>
            </a:r>
            <a:r>
              <a:rPr lang="en-US" sz="1600" dirty="0">
                <a:latin typeface="+mn-lt"/>
              </a:rPr>
              <a:t>.</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With a Bottle</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5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11725" y="2449513"/>
            <a:ext cx="3945730" cy="2630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58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4003675"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The five month old is </a:t>
            </a:r>
            <a:r>
              <a:rPr lang="en-US" sz="1600" b="1" dirty="0">
                <a:latin typeface="+mn-lt"/>
              </a:rPr>
              <a:t>very responsive to social stimuli</a:t>
            </a:r>
            <a:r>
              <a:rPr lang="en-US" sz="1600" dirty="0">
                <a:latin typeface="+mn-lt"/>
              </a:rPr>
              <a:t>. When something interesting happens, she responds with vigorous physical activity, direct eye contact, big smiles, and loud vocalizations. In this photo, her mother is standing behind the photographer and talking to her.</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Reaching</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5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45076" y="2381971"/>
            <a:ext cx="3352799" cy="3423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298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4003675"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Jennifer laughs in response to her mother. Other people can easily recognize the infant's emotional states, including pleasure, anger, fear, pain, and protest. The infant is more animated and interactive than at an earlier age, and most parent feel they can communicate better with the infant. The baby's responses to the parent can be very pleasurable and reinforcing.</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Laughing</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5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2600" y="2330450"/>
            <a:ext cx="2582631" cy="3635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29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marL="0" indent="0" eaLnBrk="1" hangingPunct="1">
              <a:lnSpc>
                <a:spcPct val="130000"/>
              </a:lnSpc>
              <a:spcBef>
                <a:spcPct val="0"/>
              </a:spcBef>
              <a:spcAft>
                <a:spcPts val="1200"/>
              </a:spcAft>
              <a:buFont typeface="Arial" charset="0"/>
              <a:buNone/>
            </a:pPr>
            <a:r>
              <a:rPr lang="en-US" sz="1600">
                <a:latin typeface="Verdana" charset="0"/>
                <a:cs typeface="Verdana" charset="0"/>
              </a:rPr>
              <a:t>The Alliance for Child Welfare Excellence is Washington</a:t>
            </a:r>
            <a:r>
              <a:rPr lang="ja-JP" altLang="en-US" sz="1600">
                <a:latin typeface="Verdana" charset="0"/>
                <a:cs typeface="Verdana" charset="0"/>
              </a:rPr>
              <a:t>’</a:t>
            </a:r>
            <a:r>
              <a:rPr lang="en-US" altLang="ja-JP" sz="1600">
                <a:latin typeface="Verdana" charset="0"/>
                <a:cs typeface="Verdana" charset="0"/>
              </a:rPr>
              <a:t>s first comprehensive statewide training partnership dedicated to developing professional expertise for social workers and enhancing the skills of foster parents and caregivers working with vulnerable children and families. </a:t>
            </a:r>
            <a:endParaRPr lang="en-US" sz="1600">
              <a:latin typeface="Verdana" charset="0"/>
              <a:cs typeface="Verdan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631825" y="2449513"/>
            <a:ext cx="3522663" cy="3516312"/>
          </a:xfrm>
        </p:spPr>
        <p:txBody>
          <a:bodyPr rtlCol="0">
            <a:noAutofit/>
          </a:bodyPr>
          <a:lstStyle/>
          <a:p>
            <a:pPr marL="0" indent="0">
              <a:buNone/>
            </a:pPr>
            <a:r>
              <a:rPr lang="en-US" sz="1600" dirty="0"/>
              <a:t>A month later, Jennifer has made significant gains in motor development. Her head is now held at a full 90 degree angle, and she props on her hands and</a:t>
            </a:r>
          </a:p>
          <a:p>
            <a:pPr marL="0" indent="0">
              <a:buNone/>
            </a:pPr>
            <a:r>
              <a:rPr lang="en-US" sz="1600" dirty="0"/>
              <a:t>pushes her shoulders and chest up off the floor.</a:t>
            </a:r>
            <a:endParaRPr lang="en-US" sz="1600" dirty="0">
              <a:latin typeface="Verdana"/>
              <a:ea typeface="+mn-ea"/>
              <a:cs typeface="Verdana"/>
            </a:endParaRPr>
          </a:p>
        </p:txBody>
      </p:sp>
      <p:sp>
        <p:nvSpPr>
          <p:cNvPr id="5" name="TextBox 4"/>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Jen at 5 months</a:t>
            </a:r>
            <a:endParaRPr lang="en-US" sz="1600" b="1" dirty="0">
              <a:solidFill>
                <a:schemeClr val="tx1">
                  <a:lumMod val="65000"/>
                  <a:lumOff val="35000"/>
                </a:schemeClr>
              </a:solidFill>
              <a:latin typeface="Verdana"/>
              <a:ea typeface="+mn-ea"/>
              <a:cs typeface="Verdana"/>
            </a:endParaRPr>
          </a:p>
        </p:txBody>
      </p:sp>
      <p:pic>
        <p:nvPicPr>
          <p:cNvPr id="7" name="Picture 2" descr="Institute for Human Services03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30725" y="2449512"/>
            <a:ext cx="4232275" cy="2821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txBox="1">
            <a:spLocks/>
          </p:cNvSpPr>
          <p:nvPr/>
        </p:nvSpPr>
        <p:spPr bwMode="auto">
          <a:xfrm>
            <a:off x="631825" y="2449513"/>
            <a:ext cx="3160713"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solidFill>
                  <a:srgbClr val="000000"/>
                </a:solidFill>
                <a:latin typeface="Calibri" charset="0"/>
                <a:cs typeface="Geneva" charset="0"/>
              </a:rPr>
              <a:t>She has much improved </a:t>
            </a:r>
            <a:r>
              <a:rPr lang="en-US" sz="1600" b="1" dirty="0">
                <a:solidFill>
                  <a:srgbClr val="000000"/>
                </a:solidFill>
                <a:latin typeface="Calibri" charset="0"/>
                <a:cs typeface="Geneva" charset="0"/>
              </a:rPr>
              <a:t>upper body control</a:t>
            </a:r>
            <a:r>
              <a:rPr lang="en-US" sz="1600" dirty="0">
                <a:solidFill>
                  <a:srgbClr val="000000"/>
                </a:solidFill>
                <a:latin typeface="Calibri" charset="0"/>
                <a:cs typeface="Geneva" charset="0"/>
              </a:rPr>
              <a:t>, and can turn her head and body around to see what is going on all around her.</a:t>
            </a:r>
            <a:endParaRPr lang="en-US" sz="1600" dirty="0">
              <a:latin typeface="Calibri" charset="0"/>
              <a:cs typeface="Geneva" charset="0"/>
            </a:endParaRPr>
          </a:p>
        </p:txBody>
      </p:sp>
      <p:sp>
        <p:nvSpPr>
          <p:cNvPr id="4" name="TextBox 3"/>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a:solidFill>
                  <a:schemeClr val="tx1">
                    <a:lumMod val="65000"/>
                    <a:lumOff val="35000"/>
                  </a:schemeClr>
                </a:solidFill>
                <a:latin typeface="Verdana"/>
                <a:ea typeface="+mn-ea"/>
                <a:cs typeface="Verdana"/>
              </a:rPr>
              <a:t>L</a:t>
            </a:r>
            <a:r>
              <a:rPr lang="en-US" sz="1600" b="1" dirty="0" smtClean="0">
                <a:solidFill>
                  <a:schemeClr val="tx1">
                    <a:lumMod val="65000"/>
                    <a:lumOff val="35000"/>
                  </a:schemeClr>
                </a:solidFill>
                <a:latin typeface="Verdana"/>
                <a:ea typeface="+mn-ea"/>
                <a:cs typeface="Verdana"/>
              </a:rPr>
              <a:t>ooking Back</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3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14789" y="2449513"/>
            <a:ext cx="4557712" cy="3038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txBox="1">
            <a:spLocks/>
          </p:cNvSpPr>
          <p:nvPr/>
        </p:nvSpPr>
        <p:spPr bwMode="auto">
          <a:xfrm>
            <a:off x="631825" y="2449513"/>
            <a:ext cx="3160713"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Calibri" charset="0"/>
                <a:cs typeface="Geneva" charset="0"/>
              </a:rPr>
              <a:t>She pulls her knees up to her chest deliberately. This is no longer reflexive, as was the fetal position.</a:t>
            </a: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Knees Bent</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3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5025" y="2330450"/>
            <a:ext cx="3622499" cy="3431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4484688"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Calibri" charset="0"/>
                <a:cs typeface="Geneva" charset="0"/>
              </a:rPr>
              <a:t>Babies learn new skills by experimenting. One day, quite by accident, Jennifer swings her legs far to the side, and her shoulders automatically follow. She discovers that she can </a:t>
            </a:r>
            <a:r>
              <a:rPr lang="en-US" sz="1600" b="1" dirty="0">
                <a:latin typeface="Calibri" charset="0"/>
                <a:cs typeface="Geneva" charset="0"/>
              </a:rPr>
              <a:t>roll over </a:t>
            </a:r>
            <a:r>
              <a:rPr lang="en-US" sz="1600" dirty="0">
                <a:latin typeface="Calibri" charset="0"/>
                <a:cs typeface="Geneva" charset="0"/>
              </a:rPr>
              <a:t>onto her stomach</a:t>
            </a:r>
            <a:r>
              <a:rPr lang="en-US" sz="1600" dirty="0" smtClean="0">
                <a:latin typeface="Calibri" charset="0"/>
                <a:cs typeface="Geneva" charset="0"/>
              </a:rPr>
              <a:t>.</a:t>
            </a:r>
          </a:p>
          <a:p>
            <a:pPr>
              <a:spcBef>
                <a:spcPct val="20000"/>
              </a:spcBef>
              <a:buFont typeface="Arial" charset="0"/>
              <a:buNone/>
            </a:pPr>
            <a:endParaRPr lang="en-US" sz="1600" dirty="0">
              <a:latin typeface="Calibri" charset="0"/>
              <a:cs typeface="Geneva" charset="0"/>
            </a:endParaRPr>
          </a:p>
          <a:p>
            <a:pPr>
              <a:spcBef>
                <a:spcPct val="20000"/>
              </a:spcBef>
              <a:buFont typeface="Arial" charset="0"/>
              <a:buNone/>
            </a:pPr>
            <a:r>
              <a:rPr lang="en-US" sz="1600" dirty="0">
                <a:latin typeface="Calibri" charset="0"/>
                <a:cs typeface="Geneva" charset="0"/>
              </a:rPr>
              <a:t>Once she learns a new motor skill, the baby will repeat it many times until she has become proficient. Then she integrates it into her regular activities and uses it. Jennifer quickly learned to roll to the opposite corner of the room and back again.</a:t>
            </a: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Rolls Over</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44"/>
          <p:cNvPicPr>
            <a:picLocks noChangeAspect="1" noChangeArrowheads="1"/>
          </p:cNvPicPr>
          <p:nvPr/>
        </p:nvPicPr>
        <p:blipFill>
          <a:blip r:embed="rId2" cstate="screen">
            <a:extLst>
              <a:ext uri="{28A0092B-C50C-407E-A947-70E740481C1C}">
                <a14:useLocalDpi xmlns:a14="http://schemas.microsoft.com/office/drawing/2010/main"/>
              </a:ext>
            </a:extLst>
          </a:blip>
          <a:srcRect r="-998"/>
          <a:stretch>
            <a:fillRect/>
          </a:stretch>
        </p:blipFill>
        <p:spPr bwMode="auto">
          <a:xfrm>
            <a:off x="5445125" y="2449513"/>
            <a:ext cx="3348371" cy="3106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4484688"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Jennifer can now </a:t>
            </a:r>
            <a:r>
              <a:rPr lang="en-US" sz="1600" b="1" dirty="0">
                <a:latin typeface="+mn-lt"/>
              </a:rPr>
              <a:t>support weight on her legs</a:t>
            </a:r>
            <a:r>
              <a:rPr lang="en-US" sz="1600" dirty="0">
                <a:latin typeface="+mn-lt"/>
              </a:rPr>
              <a:t>. She looks strong and steady, and has excellent head control. Note also that her hands are relaxed and open. By five months, the baby's </a:t>
            </a:r>
            <a:r>
              <a:rPr lang="en-US" sz="1600" b="1" dirty="0">
                <a:latin typeface="+mn-lt"/>
              </a:rPr>
              <a:t>hands are rarely fisted </a:t>
            </a:r>
            <a:r>
              <a:rPr lang="en-US" sz="1600" dirty="0">
                <a:latin typeface="+mn-lt"/>
              </a:rPr>
              <a:t>unless they are purposefully closed for grasping objects. Hands that remain fisted in older infants may be an early warning sign of cerebral palsy.</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Standing</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3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97111" y="2449513"/>
            <a:ext cx="2906216" cy="364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73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598905"/>
            <a:ext cx="3640325" cy="79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The head lag has disappeared. Jennifer's head and neck are now supported by stronger muscles.</a:t>
            </a:r>
            <a:endParaRPr lang="en-US" sz="1600" dirty="0">
              <a:latin typeface="+mn-lt"/>
              <a:cs typeface="Geneva" charset="0"/>
            </a:endParaRPr>
          </a:p>
        </p:txBody>
      </p:sp>
      <p:sp>
        <p:nvSpPr>
          <p:cNvPr id="3" name="TextBox 2"/>
          <p:cNvSpPr txBox="1"/>
          <p:nvPr/>
        </p:nvSpPr>
        <p:spPr>
          <a:xfrm>
            <a:off x="631825" y="1861595"/>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Being Pulled and Stretching</a:t>
            </a:r>
            <a:endParaRPr lang="en-US" sz="1600" b="1" dirty="0">
              <a:solidFill>
                <a:schemeClr val="tx1">
                  <a:lumMod val="65000"/>
                  <a:lumOff val="35000"/>
                </a:schemeClr>
              </a:solidFill>
              <a:latin typeface="Verdana"/>
              <a:ea typeface="+mn-ea"/>
              <a:cs typeface="Verdana"/>
            </a:endParaRPr>
          </a:p>
        </p:txBody>
      </p:sp>
      <p:sp>
        <p:nvSpPr>
          <p:cNvPr id="6" name="Content Placeholder 1"/>
          <p:cNvSpPr txBox="1">
            <a:spLocks/>
          </p:cNvSpPr>
          <p:nvPr/>
        </p:nvSpPr>
        <p:spPr bwMode="auto">
          <a:xfrm>
            <a:off x="5005040" y="2598905"/>
            <a:ext cx="3903182" cy="79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The infant's play still centers on using and mastering her body. Here she's "airplaning" from her back, and increasing her muscle coordination and control.</a:t>
            </a:r>
            <a:endParaRPr lang="en-US" sz="1600" dirty="0">
              <a:latin typeface="+mn-lt"/>
              <a:cs typeface="Geneva" charset="0"/>
            </a:endParaRPr>
          </a:p>
        </p:txBody>
      </p:sp>
      <p:pic>
        <p:nvPicPr>
          <p:cNvPr id="9" name="Picture 2" descr="Institute for Human Services03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1825" y="3751791"/>
            <a:ext cx="3249960" cy="2166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 name="Picture 2" descr="Institute for Human Services03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1729" y="3751791"/>
            <a:ext cx="3249960" cy="2166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97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653347"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As the baby reaches for objects she is practicing and perfecting </a:t>
            </a:r>
            <a:r>
              <a:rPr lang="en-US" sz="1600" b="1" dirty="0">
                <a:latin typeface="+mn-lt"/>
              </a:rPr>
              <a:t>fine motor control and eye-hand coordination</a:t>
            </a:r>
            <a:r>
              <a:rPr lang="en-US" sz="1600" dirty="0">
                <a:latin typeface="+mn-lt"/>
              </a:rPr>
              <a:t>. Here Jennifer looks at and reaches directly for the rattle ...</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Reaching</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40"/>
          <p:cNvPicPr>
            <a:picLocks noChangeAspect="1" noChangeArrowheads="1"/>
          </p:cNvPicPr>
          <p:nvPr/>
        </p:nvPicPr>
        <p:blipFill>
          <a:blip r:embed="rId2" cstate="screen">
            <a:extLst>
              <a:ext uri="{28A0092B-C50C-407E-A947-70E740481C1C}">
                <a14:useLocalDpi xmlns:a14="http://schemas.microsoft.com/office/drawing/2010/main"/>
              </a:ext>
            </a:extLst>
          </a:blip>
          <a:srcRect r="-2075" b="-1920"/>
          <a:stretch>
            <a:fillRect/>
          </a:stretch>
        </p:blipFill>
        <p:spPr bwMode="auto">
          <a:xfrm>
            <a:off x="5790054" y="2330450"/>
            <a:ext cx="2564518" cy="3444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145895"/>
      </p:ext>
    </p:extLst>
  </p:cSld>
  <p:clrMapOvr>
    <a:masterClrMapping/>
  </p:clrMapOvr>
</p:sld>
</file>

<file path=ppt/theme/theme1.xml><?xml version="1.0" encoding="utf-8"?>
<a:theme xmlns:a="http://schemas.openxmlformats.org/drawingml/2006/main" name="Alliance_partn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Alliance_partners</Template>
  <TotalTime>140</TotalTime>
  <Words>1241</Words>
  <Application>Microsoft Macintosh PowerPoint</Application>
  <PresentationFormat>On-screen Show (4:3)</PresentationFormat>
  <Paragraphs>59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Alliance_partners</vt:lpstr>
      <vt:lpstr>Child Development: 5 months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Alliance for Child Welfare Excellence</dc:title>
  <dc:creator>ttanoury</dc:creator>
  <cp:lastModifiedBy>Theresa Horstman</cp:lastModifiedBy>
  <cp:revision>28</cp:revision>
  <dcterms:created xsi:type="dcterms:W3CDTF">2012-09-14T19:29:47Z</dcterms:created>
  <dcterms:modified xsi:type="dcterms:W3CDTF">2013-11-06T00:42:40Z</dcterms:modified>
</cp:coreProperties>
</file>