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60" r:id="rId3"/>
    <p:sldId id="259" r:id="rId4"/>
    <p:sldId id="262" r:id="rId5"/>
    <p:sldId id="263" r:id="rId6"/>
    <p:sldId id="264" r:id="rId7"/>
    <p:sldId id="265" r:id="rId8"/>
    <p:sldId id="267" r:id="rId9"/>
    <p:sldId id="268" r:id="rId10"/>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7002" autoAdjust="0"/>
  </p:normalViewPr>
  <p:slideViewPr>
    <p:cSldViewPr snapToGrid="0" snapToObjects="1">
      <p:cViewPr varScale="1">
        <p:scale>
          <a:sx n="74" d="100"/>
          <a:sy n="74" d="100"/>
        </p:scale>
        <p:origin x="-87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A2DF4D-50CD-FA44-9A88-D7D29B4744EA}" type="datetimeFigureOut">
              <a:rPr lang="en-US" smtClean="0"/>
              <a:t>11/6/13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4CD253-319C-2C4D-8DD1-3E82B4E41502}" type="slidenum">
              <a:rPr lang="en-US" smtClean="0"/>
              <a:t>‹#›</a:t>
            </a:fld>
            <a:endParaRPr lang="en-US"/>
          </a:p>
        </p:txBody>
      </p:sp>
    </p:spTree>
    <p:extLst>
      <p:ext uri="{BB962C8B-B14F-4D97-AF65-F5344CB8AC3E}">
        <p14:creationId xmlns:p14="http://schemas.microsoft.com/office/powerpoint/2010/main" val="44872351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Core Competencies addressed in this</a:t>
            </a:r>
            <a:r>
              <a:rPr lang="en-US" baseline="0" dirty="0" smtClean="0"/>
              <a:t> section are*:</a:t>
            </a:r>
          </a:p>
          <a:p>
            <a:endParaRPr lang="en-US" baseline="0" dirty="0" smtClean="0"/>
          </a:p>
          <a:p>
            <a:r>
              <a:rPr lang="en-US" sz="1200" b="1" kern="1200" dirty="0" smtClean="0">
                <a:solidFill>
                  <a:schemeClr val="tx1"/>
                </a:solidFill>
                <a:latin typeface="+mn-lt"/>
                <a:ea typeface="+mn-ea"/>
                <a:cs typeface="+mn-cs"/>
              </a:rPr>
              <a:t>117-01: </a:t>
            </a:r>
            <a:r>
              <a:rPr lang="en-US" sz="1200" b="0" kern="1200" dirty="0" smtClean="0">
                <a:solidFill>
                  <a:schemeClr val="tx1"/>
                </a:solidFill>
                <a:latin typeface="+mn-lt"/>
                <a:ea typeface="+mn-ea"/>
                <a:cs typeface="+mn-cs"/>
              </a:rPr>
              <a:t>Ability to identify indicators of age-appropriate development in all domains for children of</a:t>
            </a:r>
            <a:r>
              <a:rPr lang="en-US" sz="1200" b="0" kern="1200" baseline="0" dirty="0" smtClean="0">
                <a:solidFill>
                  <a:schemeClr val="tx1"/>
                </a:solidFill>
                <a:latin typeface="+mn-lt"/>
                <a:ea typeface="+mn-ea"/>
                <a:cs typeface="+mn-cs"/>
              </a:rPr>
              <a:t> </a:t>
            </a:r>
            <a:r>
              <a:rPr lang="en-US" sz="1200" b="0" kern="1200" dirty="0" smtClean="0">
                <a:solidFill>
                  <a:schemeClr val="tx1"/>
                </a:solidFill>
                <a:latin typeface="+mn-lt"/>
                <a:ea typeface="+mn-ea"/>
                <a:cs typeface="+mn-cs"/>
              </a:rPr>
              <a:t>varying ages</a:t>
            </a:r>
          </a:p>
          <a:p>
            <a:r>
              <a:rPr lang="en-US" sz="1200" b="1" kern="1200" dirty="0" smtClean="0">
                <a:solidFill>
                  <a:schemeClr val="tx1"/>
                </a:solidFill>
                <a:latin typeface="+mn-lt"/>
                <a:ea typeface="+mn-ea"/>
                <a:cs typeface="+mn-cs"/>
              </a:rPr>
              <a:t>117-01-007 </a:t>
            </a:r>
            <a:r>
              <a:rPr lang="en-US" sz="1200" kern="1200" dirty="0" smtClean="0">
                <a:solidFill>
                  <a:schemeClr val="tx1"/>
                </a:solidFill>
                <a:latin typeface="+mn-lt"/>
                <a:ea typeface="+mn-ea"/>
                <a:cs typeface="+mn-cs"/>
              </a:rPr>
              <a:t>Knows stages, processes and milestones of normal development of infants (age birth - 1 year) in all domains</a:t>
            </a:r>
          </a:p>
          <a:p>
            <a:r>
              <a:rPr lang="en-US" sz="1200" b="1" kern="1200" dirty="0" smtClean="0">
                <a:solidFill>
                  <a:schemeClr val="tx1"/>
                </a:solidFill>
                <a:latin typeface="+mn-lt"/>
                <a:ea typeface="+mn-ea"/>
                <a:cs typeface="+mn-cs"/>
              </a:rPr>
              <a:t>117-01-016 </a:t>
            </a:r>
            <a:r>
              <a:rPr lang="en-US" sz="1200" kern="1200" dirty="0" smtClean="0">
                <a:solidFill>
                  <a:schemeClr val="tx1"/>
                </a:solidFill>
                <a:latin typeface="+mn-lt"/>
                <a:ea typeface="+mn-ea"/>
                <a:cs typeface="+mn-cs"/>
              </a:rPr>
              <a:t>Can determine a child's approximate developmental age in each domain</a:t>
            </a:r>
          </a:p>
          <a:p>
            <a:r>
              <a:rPr lang="en-US" sz="1200" b="1" kern="1200" dirty="0" smtClean="0">
                <a:solidFill>
                  <a:schemeClr val="tx1"/>
                </a:solidFill>
                <a:latin typeface="+mn-lt"/>
                <a:ea typeface="+mn-ea"/>
                <a:cs typeface="+mn-cs"/>
              </a:rPr>
              <a:t>117-02-005 </a:t>
            </a:r>
            <a:r>
              <a:rPr lang="en-US" sz="1200" kern="1200" dirty="0" smtClean="0">
                <a:solidFill>
                  <a:schemeClr val="tx1"/>
                </a:solidFill>
                <a:latin typeface="+mn-lt"/>
                <a:ea typeface="+mn-ea"/>
                <a:cs typeface="+mn-cs"/>
              </a:rPr>
              <a:t>Knows indicators and early warning signs of developmental delays or abnormal development</a:t>
            </a:r>
          </a:p>
          <a:p>
            <a:r>
              <a:rPr lang="en-US" sz="1200" b="1" kern="1200" dirty="0" smtClean="0">
                <a:solidFill>
                  <a:schemeClr val="tx1"/>
                </a:solidFill>
                <a:latin typeface="+mn-lt"/>
                <a:ea typeface="+mn-ea"/>
                <a:cs typeface="+mn-cs"/>
              </a:rPr>
              <a:t>117·02·009 </a:t>
            </a:r>
            <a:r>
              <a:rPr lang="en-US" sz="1200" kern="1200" dirty="0" smtClean="0">
                <a:solidFill>
                  <a:schemeClr val="tx1"/>
                </a:solidFill>
                <a:latin typeface="+mn-lt"/>
                <a:ea typeface="+mn-ea"/>
                <a:cs typeface="+mn-cs"/>
              </a:rPr>
              <a:t>Can assess children's behavior and development .and identify inconsistencies between chronological and developmental age</a:t>
            </a:r>
          </a:p>
          <a:p>
            <a:r>
              <a:rPr lang="en-US" sz="1200" b="1" kern="1200" dirty="0" smtClean="0">
                <a:solidFill>
                  <a:schemeClr val="tx1"/>
                </a:solidFill>
                <a:latin typeface="+mn-lt"/>
                <a:ea typeface="+mn-ea"/>
                <a:cs typeface="+mn-cs"/>
              </a:rPr>
              <a:t>117-04-001 </a:t>
            </a:r>
            <a:r>
              <a:rPr lang="en-US" sz="1200" kern="1200" dirty="0" smtClean="0">
                <a:solidFill>
                  <a:schemeClr val="tx1"/>
                </a:solidFill>
                <a:latin typeface="+mn-lt"/>
                <a:ea typeface="+mn-ea"/>
                <a:cs typeface="+mn-cs"/>
              </a:rPr>
              <a:t>Knows age-appropriate expectations for children's behavior at different stages of development</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competencies listed here are not covered in their entirety.</a:t>
            </a:r>
            <a:r>
              <a:rPr lang="en-US" sz="1200" kern="1200" baseline="0" dirty="0" smtClean="0">
                <a:solidFill>
                  <a:schemeClr val="tx1"/>
                </a:solidFill>
                <a:latin typeface="+mn-lt"/>
                <a:ea typeface="+mn-ea"/>
                <a:cs typeface="+mn-cs"/>
              </a:rPr>
              <a:t> Rather, the content in this section contributes to the understanding of these core competencies in conjunction with other sections in the Child Development Session.</a:t>
            </a:r>
            <a:endParaRPr lang="en-US" dirty="0"/>
          </a:p>
        </p:txBody>
      </p:sp>
      <p:sp>
        <p:nvSpPr>
          <p:cNvPr id="4" name="Slide Number Placeholder 3"/>
          <p:cNvSpPr>
            <a:spLocks noGrp="1"/>
          </p:cNvSpPr>
          <p:nvPr>
            <p:ph type="sldNum" sz="quarter" idx="10"/>
          </p:nvPr>
        </p:nvSpPr>
        <p:spPr/>
        <p:txBody>
          <a:bodyPr/>
          <a:lstStyle/>
          <a:p>
            <a:fld id="{674CD253-319C-2C4D-8DD1-3E82B4E41502}" type="slidenum">
              <a:rPr lang="en-US" smtClean="0"/>
              <a:t>1</a:t>
            </a:fld>
            <a:endParaRPr lang="en-US"/>
          </a:p>
        </p:txBody>
      </p:sp>
    </p:spTree>
    <p:extLst>
      <p:ext uri="{BB962C8B-B14F-4D97-AF65-F5344CB8AC3E}">
        <p14:creationId xmlns:p14="http://schemas.microsoft.com/office/powerpoint/2010/main" val="2798821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65F94DD-80B5-664B-A6BE-E7F4989A8F41}" type="datetimeFigureOut">
              <a:rPr lang="en-US"/>
              <a:pPr>
                <a:defRPr/>
              </a:pPr>
              <a:t>11/6/13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7BEC9D7-36AC-BB4F-8E13-B08B51703A0C}" type="slidenum">
              <a:rPr lang="en-US"/>
              <a:pPr>
                <a:defRPr/>
              </a:pPr>
              <a:t>‹#›</a:t>
            </a:fld>
            <a:endParaRPr lang="en-US"/>
          </a:p>
        </p:txBody>
      </p:sp>
    </p:spTree>
    <p:extLst>
      <p:ext uri="{BB962C8B-B14F-4D97-AF65-F5344CB8AC3E}">
        <p14:creationId xmlns:p14="http://schemas.microsoft.com/office/powerpoint/2010/main" val="2448410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45E7343-09F9-0040-901C-723B94978118}" type="datetimeFigureOut">
              <a:rPr lang="en-US"/>
              <a:pPr>
                <a:defRPr/>
              </a:pPr>
              <a:t>11/6/13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05C0A68-A2FE-7C4B-A8F2-A964FAF82D93}" type="slidenum">
              <a:rPr lang="en-US"/>
              <a:pPr>
                <a:defRPr/>
              </a:pPr>
              <a:t>‹#›</a:t>
            </a:fld>
            <a:endParaRPr lang="en-US"/>
          </a:p>
        </p:txBody>
      </p:sp>
    </p:spTree>
    <p:extLst>
      <p:ext uri="{BB962C8B-B14F-4D97-AF65-F5344CB8AC3E}">
        <p14:creationId xmlns:p14="http://schemas.microsoft.com/office/powerpoint/2010/main" val="450884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A13901F-F9A7-DE4E-B0C7-E085FF18B6A4}" type="datetimeFigureOut">
              <a:rPr lang="en-US"/>
              <a:pPr>
                <a:defRPr/>
              </a:pPr>
              <a:t>11/6/13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57BEB0F-93F6-B447-87FE-134BFE3615D4}" type="slidenum">
              <a:rPr lang="en-US"/>
              <a:pPr>
                <a:defRPr/>
              </a:pPr>
              <a:t>‹#›</a:t>
            </a:fld>
            <a:endParaRPr lang="en-US"/>
          </a:p>
        </p:txBody>
      </p:sp>
    </p:spTree>
    <p:extLst>
      <p:ext uri="{BB962C8B-B14F-4D97-AF65-F5344CB8AC3E}">
        <p14:creationId xmlns:p14="http://schemas.microsoft.com/office/powerpoint/2010/main" val="27651178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BEF7CBB-CD13-5949-A047-CA5F8419CC9D}" type="datetimeFigureOut">
              <a:rPr lang="en-US"/>
              <a:pPr>
                <a:defRPr/>
              </a:pPr>
              <a:t>11/6/13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B1E2AE7-FFF0-4245-B0D3-67669476E255}" type="slidenum">
              <a:rPr lang="en-US"/>
              <a:pPr>
                <a:defRPr/>
              </a:pPr>
              <a:t>‹#›</a:t>
            </a:fld>
            <a:endParaRPr lang="en-US"/>
          </a:p>
        </p:txBody>
      </p:sp>
    </p:spTree>
    <p:extLst>
      <p:ext uri="{BB962C8B-B14F-4D97-AF65-F5344CB8AC3E}">
        <p14:creationId xmlns:p14="http://schemas.microsoft.com/office/powerpoint/2010/main" val="19792084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FD83B48-6F2A-8442-8300-18BB7C1EC297}" type="datetimeFigureOut">
              <a:rPr lang="en-US"/>
              <a:pPr>
                <a:defRPr/>
              </a:pPr>
              <a:t>11/6/13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AB25EB7-3C62-684B-88E9-2AD2DD949B87}" type="slidenum">
              <a:rPr lang="en-US"/>
              <a:pPr>
                <a:defRPr/>
              </a:pPr>
              <a:t>‹#›</a:t>
            </a:fld>
            <a:endParaRPr lang="en-US"/>
          </a:p>
        </p:txBody>
      </p:sp>
    </p:spTree>
    <p:extLst>
      <p:ext uri="{BB962C8B-B14F-4D97-AF65-F5344CB8AC3E}">
        <p14:creationId xmlns:p14="http://schemas.microsoft.com/office/powerpoint/2010/main" val="23895889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087572E-3150-ED4A-BB53-91765E49A9AE}" type="datetimeFigureOut">
              <a:rPr lang="en-US"/>
              <a:pPr>
                <a:defRPr/>
              </a:pPr>
              <a:t>11/6/13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39E81C6-6CEA-9241-89EE-A641189CE686}" type="slidenum">
              <a:rPr lang="en-US"/>
              <a:pPr>
                <a:defRPr/>
              </a:pPr>
              <a:t>‹#›</a:t>
            </a:fld>
            <a:endParaRPr lang="en-US"/>
          </a:p>
        </p:txBody>
      </p:sp>
    </p:spTree>
    <p:extLst>
      <p:ext uri="{BB962C8B-B14F-4D97-AF65-F5344CB8AC3E}">
        <p14:creationId xmlns:p14="http://schemas.microsoft.com/office/powerpoint/2010/main" val="802544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3" name="Picture 6" descr="Alliance-Template-BackroundNoBigTitle.jpg"/>
          <p:cNvPicPr>
            <a:picLocks noChangeAspect="1"/>
          </p:cNvPicPr>
          <p:nvPr userDrawn="1"/>
        </p:nvPicPr>
        <p:blipFill>
          <a:blip r:embed="rId2">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a:spLocks noChangeArrowheads="1"/>
          </p:cNvSpPr>
          <p:nvPr userDrawn="1"/>
        </p:nvSpPr>
        <p:spPr bwMode="auto">
          <a:xfrm>
            <a:off x="631825" y="1992313"/>
            <a:ext cx="644048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2200" b="1" smtClean="0">
                <a:solidFill>
                  <a:srgbClr val="595959"/>
                </a:solidFill>
                <a:latin typeface="Verdana" charset="0"/>
                <a:cs typeface="Verdana" charset="0"/>
              </a:rPr>
              <a:t>The Power of Partnership</a:t>
            </a:r>
          </a:p>
        </p:txBody>
      </p:sp>
      <p:sp>
        <p:nvSpPr>
          <p:cNvPr id="7" name="Content Placeholder 2"/>
          <p:cNvSpPr>
            <a:spLocks noGrp="1"/>
          </p:cNvSpPr>
          <p:nvPr>
            <p:ph idx="1"/>
          </p:nvPr>
        </p:nvSpPr>
        <p:spPr>
          <a:xfrm>
            <a:off x="631825" y="2608263"/>
            <a:ext cx="6440488" cy="3517900"/>
          </a:xfrm>
        </p:spPr>
        <p:txBody>
          <a:bodyPr/>
          <a:lstStyle/>
          <a:p>
            <a:r>
              <a:rPr lang="en-US" dirty="0"/>
              <a:t>The Alliance for Child Welfare Excellence is Washington</a:t>
            </a:r>
            <a:r>
              <a:rPr lang="ja-JP" altLang="en-US" dirty="0"/>
              <a:t>’</a:t>
            </a:r>
            <a:r>
              <a:rPr lang="en-US" altLang="ja-JP" dirty="0"/>
              <a:t>s first comprehensive statewide training partnership dedicated to developing professional expertise for social workers and enhancing the skills of foster parents and caregivers working with vulnerable children and families. </a:t>
            </a:r>
            <a:endParaRPr lang="en-US" dirty="0"/>
          </a:p>
        </p:txBody>
      </p:sp>
      <p:sp>
        <p:nvSpPr>
          <p:cNvPr id="5" name="Date Placeholder 2"/>
          <p:cNvSpPr>
            <a:spLocks noGrp="1"/>
          </p:cNvSpPr>
          <p:nvPr>
            <p:ph type="dt" sz="half" idx="10"/>
          </p:nvPr>
        </p:nvSpPr>
        <p:spPr/>
        <p:txBody>
          <a:bodyPr/>
          <a:lstStyle>
            <a:lvl1pPr>
              <a:defRPr/>
            </a:lvl1pPr>
          </a:lstStyle>
          <a:p>
            <a:pPr>
              <a:defRPr/>
            </a:pPr>
            <a:fld id="{724070E0-8A88-6748-AE62-07A74F33D216}" type="datetimeFigureOut">
              <a:rPr lang="en-US"/>
              <a:pPr>
                <a:defRPr/>
              </a:pPr>
              <a:t>11/6/13</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
        <p:nvSpPr>
          <p:cNvPr id="8" name="Slide Number Placeholder 4"/>
          <p:cNvSpPr>
            <a:spLocks noGrp="1"/>
          </p:cNvSpPr>
          <p:nvPr>
            <p:ph type="sldNum" sz="quarter" idx="12"/>
          </p:nvPr>
        </p:nvSpPr>
        <p:spPr/>
        <p:txBody>
          <a:bodyPr/>
          <a:lstStyle>
            <a:lvl1pPr>
              <a:defRPr/>
            </a:lvl1pPr>
          </a:lstStyle>
          <a:p>
            <a:pPr>
              <a:defRPr/>
            </a:pPr>
            <a:fld id="{0232B548-1B4B-3445-825D-A6EA2FFC7683}" type="slidenum">
              <a:rPr lang="en-US"/>
              <a:pPr>
                <a:defRPr/>
              </a:pPr>
              <a:t>‹#›</a:t>
            </a:fld>
            <a:endParaRPr lang="en-US"/>
          </a:p>
        </p:txBody>
      </p:sp>
    </p:spTree>
    <p:extLst>
      <p:ext uri="{BB962C8B-B14F-4D97-AF65-F5344CB8AC3E}">
        <p14:creationId xmlns:p14="http://schemas.microsoft.com/office/powerpoint/2010/main" val="1100027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3" name="Picture 6" descr="Alliance-Template-BackroundNoBigTitle.jpg"/>
          <p:cNvPicPr>
            <a:picLocks noChangeAspect="1"/>
          </p:cNvPicPr>
          <p:nvPr userDrawn="1"/>
        </p:nvPicPr>
        <p:blipFill>
          <a:blip r:embed="rId2">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a:spLocks noChangeArrowheads="1"/>
          </p:cNvSpPr>
          <p:nvPr userDrawn="1"/>
        </p:nvSpPr>
        <p:spPr bwMode="auto">
          <a:xfrm>
            <a:off x="631825" y="1992313"/>
            <a:ext cx="644048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600" b="1" smtClean="0">
                <a:solidFill>
                  <a:srgbClr val="595959"/>
                </a:solidFill>
                <a:latin typeface="Verdana" charset="0"/>
                <a:cs typeface="Verdana" charset="0"/>
              </a:rPr>
              <a:t>Subhead describing content</a:t>
            </a:r>
          </a:p>
        </p:txBody>
      </p:sp>
      <p:sp>
        <p:nvSpPr>
          <p:cNvPr id="8" name="Content Placeholder 2"/>
          <p:cNvSpPr>
            <a:spLocks noGrp="1"/>
          </p:cNvSpPr>
          <p:nvPr>
            <p:ph idx="1"/>
          </p:nvPr>
        </p:nvSpPr>
        <p:spPr>
          <a:xfrm>
            <a:off x="631825" y="2449513"/>
            <a:ext cx="6440488" cy="3516312"/>
          </a:xfrm>
        </p:spPr>
        <p:txBody>
          <a:bodyPr rtlCol="0">
            <a:noAutofit/>
          </a:bodyPr>
          <a:lstStyle/>
          <a:p>
            <a:r>
              <a:rPr lang="en-US" dirty="0" err="1"/>
              <a:t>Pienimus</a:t>
            </a:r>
            <a:r>
              <a:rPr lang="en-US" dirty="0"/>
              <a:t>. </a:t>
            </a:r>
            <a:r>
              <a:rPr lang="en-US" dirty="0" err="1"/>
              <a:t>Occabor</a:t>
            </a:r>
            <a:r>
              <a:rPr lang="en-US" dirty="0"/>
              <a:t> </a:t>
            </a:r>
            <a:r>
              <a:rPr lang="en-US" dirty="0" err="1"/>
              <a:t>atendi</a:t>
            </a:r>
            <a:r>
              <a:rPr lang="en-US" dirty="0"/>
              <a:t> di </a:t>
            </a:r>
            <a:r>
              <a:rPr lang="en-US" dirty="0" err="1"/>
              <a:t>veni</a:t>
            </a:r>
            <a:r>
              <a:rPr lang="en-US" dirty="0"/>
              <a:t> </a:t>
            </a:r>
            <a:r>
              <a:rPr lang="en-US" dirty="0" err="1"/>
              <a:t>cuptae</a:t>
            </a:r>
            <a:r>
              <a:rPr lang="en-US" dirty="0"/>
              <a:t> </a:t>
            </a:r>
            <a:r>
              <a:rPr lang="en-US" dirty="0" err="1"/>
              <a:t>molorrovitem</a:t>
            </a:r>
            <a:r>
              <a:rPr lang="en-US" dirty="0"/>
              <a:t> </a:t>
            </a:r>
            <a:r>
              <a:rPr lang="en-US" dirty="0" err="1"/>
              <a:t>rae</a:t>
            </a:r>
            <a:r>
              <a:rPr lang="en-US" dirty="0"/>
              <a:t> </a:t>
            </a:r>
            <a:r>
              <a:rPr lang="en-US" dirty="0" err="1"/>
              <a:t>que</a:t>
            </a:r>
            <a:r>
              <a:rPr lang="en-US" dirty="0"/>
              <a:t> </a:t>
            </a:r>
            <a:r>
              <a:rPr lang="en-US" dirty="0" err="1"/>
              <a:t>modi</a:t>
            </a:r>
            <a:r>
              <a:rPr lang="en-US" dirty="0"/>
              <a:t> </a:t>
            </a:r>
            <a:r>
              <a:rPr lang="en-US" dirty="0" err="1"/>
              <a:t>autaers</a:t>
            </a:r>
            <a:r>
              <a:rPr lang="en-US" dirty="0"/>
              <a:t> </a:t>
            </a:r>
            <a:r>
              <a:rPr lang="en-US" dirty="0" err="1"/>
              <a:t>peribusciat</a:t>
            </a:r>
            <a:r>
              <a:rPr lang="en-US" dirty="0"/>
              <a:t> </a:t>
            </a:r>
            <a:r>
              <a:rPr lang="en-US" dirty="0" err="1"/>
              <a:t>unt</a:t>
            </a:r>
            <a:r>
              <a:rPr lang="en-US" dirty="0"/>
              <a:t> </a:t>
            </a:r>
            <a:r>
              <a:rPr lang="en-US" dirty="0" err="1"/>
              <a:t>officip</a:t>
            </a:r>
            <a:r>
              <a:rPr lang="en-US" dirty="0"/>
              <a:t> </a:t>
            </a:r>
            <a:r>
              <a:rPr lang="en-US" dirty="0" err="1"/>
              <a:t>sandebitat</a:t>
            </a:r>
            <a:r>
              <a:rPr lang="en-US" dirty="0"/>
              <a:t> re </a:t>
            </a:r>
            <a:r>
              <a:rPr lang="en-US" dirty="0" err="1"/>
              <a:t>solupta</a:t>
            </a:r>
            <a:r>
              <a:rPr lang="en-US" dirty="0"/>
              <a:t> </a:t>
            </a:r>
            <a:r>
              <a:rPr lang="en-US" dirty="0" err="1"/>
              <a:t>sus</a:t>
            </a:r>
            <a:r>
              <a:rPr lang="en-US" dirty="0"/>
              <a:t>. Lo </a:t>
            </a:r>
            <a:r>
              <a:rPr lang="en-US" dirty="0" err="1"/>
              <a:t>dolupta</a:t>
            </a:r>
            <a:r>
              <a:rPr lang="en-US" dirty="0"/>
              <a:t> </a:t>
            </a:r>
            <a:r>
              <a:rPr lang="en-US" dirty="0" err="1"/>
              <a:t>inte</a:t>
            </a:r>
            <a:r>
              <a:rPr lang="en-US" dirty="0"/>
              <a:t> </a:t>
            </a:r>
            <a:r>
              <a:rPr lang="en-US" dirty="0" err="1"/>
              <a:t>voluptat</a:t>
            </a:r>
            <a:r>
              <a:rPr lang="en-US" dirty="0"/>
              <a:t> </a:t>
            </a:r>
            <a:r>
              <a:rPr lang="en-US" dirty="0" err="1" smtClean="0"/>
              <a:t>officabor</a:t>
            </a:r>
            <a:r>
              <a:rPr lang="en-US" dirty="0" smtClean="0"/>
              <a:t>. </a:t>
            </a:r>
          </a:p>
          <a:p>
            <a:r>
              <a:rPr lang="en-US" dirty="0" err="1" smtClean="0"/>
              <a:t>Aut</a:t>
            </a:r>
            <a:r>
              <a:rPr lang="en-US" dirty="0" smtClean="0"/>
              <a:t> </a:t>
            </a:r>
            <a:r>
              <a:rPr lang="en-US" dirty="0" err="1"/>
              <a:t>voluptia</a:t>
            </a:r>
            <a:r>
              <a:rPr lang="en-US" dirty="0"/>
              <a:t> </a:t>
            </a:r>
            <a:r>
              <a:rPr lang="en-US" dirty="0" err="1"/>
              <a:t>verovidio</a:t>
            </a:r>
            <a:r>
              <a:rPr lang="en-US" dirty="0"/>
              <a:t> qui quam </a:t>
            </a:r>
            <a:r>
              <a:rPr lang="en-US" dirty="0" err="1"/>
              <a:t>sim</a:t>
            </a:r>
            <a:r>
              <a:rPr lang="en-US" dirty="0"/>
              <a:t> </a:t>
            </a:r>
            <a:r>
              <a:rPr lang="en-US" dirty="0" err="1"/>
              <a:t>eicit</a:t>
            </a:r>
            <a:r>
              <a:rPr lang="en-US" dirty="0"/>
              <a:t>, </a:t>
            </a:r>
            <a:r>
              <a:rPr lang="en-US" dirty="0" err="1"/>
              <a:t>omnimin</a:t>
            </a:r>
            <a:r>
              <a:rPr lang="en-US" dirty="0"/>
              <a:t> </a:t>
            </a:r>
            <a:r>
              <a:rPr lang="en-US" dirty="0" err="1"/>
              <a:t>veribus</a:t>
            </a:r>
            <a:r>
              <a:rPr lang="en-US" dirty="0"/>
              <a:t>. Nis </a:t>
            </a:r>
            <a:r>
              <a:rPr lang="en-US" dirty="0" err="1"/>
              <a:t>doluptatur</a:t>
            </a:r>
            <a:r>
              <a:rPr lang="en-US" dirty="0"/>
              <a:t> sit </a:t>
            </a:r>
            <a:r>
              <a:rPr lang="en-US" dirty="0" err="1"/>
              <a:t>facea</a:t>
            </a:r>
            <a:r>
              <a:rPr lang="en-US" dirty="0"/>
              <a:t> </a:t>
            </a:r>
            <a:r>
              <a:rPr lang="en-US" dirty="0" err="1"/>
              <a:t>dolo</a:t>
            </a:r>
            <a:r>
              <a:rPr lang="en-US" dirty="0"/>
              <a:t> blab </a:t>
            </a:r>
            <a:r>
              <a:rPr lang="en-US" dirty="0" err="1"/>
              <a:t>ipsae</a:t>
            </a:r>
            <a:r>
              <a:rPr lang="en-US" dirty="0"/>
              <a:t>. </a:t>
            </a:r>
            <a:endParaRPr lang="en-US" dirty="0" smtClean="0"/>
          </a:p>
          <a:p>
            <a:r>
              <a:rPr lang="en-US" dirty="0" err="1" smtClean="0"/>
              <a:t>Neque</a:t>
            </a:r>
            <a:r>
              <a:rPr lang="en-US" dirty="0" smtClean="0"/>
              <a:t> </a:t>
            </a:r>
            <a:r>
              <a:rPr lang="en-US" dirty="0" err="1"/>
              <a:t>num</a:t>
            </a:r>
            <a:r>
              <a:rPr lang="en-US" dirty="0"/>
              <a:t> ex et </a:t>
            </a:r>
            <a:r>
              <a:rPr lang="en-US" dirty="0" err="1"/>
              <a:t>inciis</a:t>
            </a:r>
            <a:r>
              <a:rPr lang="en-US" dirty="0"/>
              <a:t> rem </a:t>
            </a:r>
            <a:r>
              <a:rPr lang="en-US" dirty="0" err="1"/>
              <a:t>ipsam</a:t>
            </a:r>
            <a:r>
              <a:rPr lang="en-US" dirty="0"/>
              <a:t> </a:t>
            </a:r>
            <a:r>
              <a:rPr lang="en-US" dirty="0" err="1"/>
              <a:t>quis</a:t>
            </a:r>
            <a:r>
              <a:rPr lang="en-US" dirty="0"/>
              <a:t> </a:t>
            </a:r>
            <a:r>
              <a:rPr lang="en-US" dirty="0" err="1"/>
              <a:t>elita</a:t>
            </a:r>
            <a:r>
              <a:rPr lang="en-US" dirty="0"/>
              <a:t> </a:t>
            </a:r>
            <a:r>
              <a:rPr lang="en-US" dirty="0" err="1"/>
              <a:t>eum</a:t>
            </a:r>
            <a:r>
              <a:rPr lang="en-US" dirty="0"/>
              <a:t> </a:t>
            </a:r>
            <a:r>
              <a:rPr lang="en-US" dirty="0" err="1"/>
              <a:t>consequi</a:t>
            </a:r>
            <a:r>
              <a:rPr lang="en-US" dirty="0"/>
              <a:t> </a:t>
            </a:r>
            <a:r>
              <a:rPr lang="en-US" dirty="0" err="1"/>
              <a:t>velesti</a:t>
            </a:r>
            <a:r>
              <a:rPr lang="en-US" dirty="0"/>
              <a:t> </a:t>
            </a:r>
            <a:r>
              <a:rPr lang="en-US" dirty="0" err="1"/>
              <a:t>usapictorum</a:t>
            </a:r>
            <a:r>
              <a:rPr lang="en-US" dirty="0"/>
              <a:t> in </a:t>
            </a:r>
            <a:r>
              <a:rPr lang="en-US" dirty="0" err="1"/>
              <a:t>cuscius</a:t>
            </a:r>
            <a:r>
              <a:rPr lang="en-US" dirty="0"/>
              <a:t> re </a:t>
            </a:r>
            <a:r>
              <a:rPr lang="en-US" dirty="0" err="1" smtClean="0"/>
              <a:t>acerum</a:t>
            </a:r>
            <a:r>
              <a:rPr lang="en-US" dirty="0" smtClean="0"/>
              <a:t>. </a:t>
            </a:r>
            <a:endParaRPr lang="en-US" dirty="0"/>
          </a:p>
        </p:txBody>
      </p:sp>
      <p:sp>
        <p:nvSpPr>
          <p:cNvPr id="5" name="Date Placeholder 2"/>
          <p:cNvSpPr>
            <a:spLocks noGrp="1"/>
          </p:cNvSpPr>
          <p:nvPr>
            <p:ph type="dt" sz="half" idx="10"/>
          </p:nvPr>
        </p:nvSpPr>
        <p:spPr/>
        <p:txBody>
          <a:bodyPr/>
          <a:lstStyle>
            <a:lvl1pPr>
              <a:defRPr/>
            </a:lvl1pPr>
          </a:lstStyle>
          <a:p>
            <a:pPr>
              <a:defRPr/>
            </a:pPr>
            <a:fld id="{66CBFC28-8F60-6D4F-AC40-1AE6327C1CB3}" type="datetimeFigureOut">
              <a:rPr lang="en-US"/>
              <a:pPr>
                <a:defRPr/>
              </a:pPr>
              <a:t>11/6/13</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BA8E061C-9498-DA40-B6EB-504DC4AA5D81}" type="slidenum">
              <a:rPr lang="en-US"/>
              <a:pPr>
                <a:defRPr/>
              </a:pPr>
              <a:t>‹#›</a:t>
            </a:fld>
            <a:endParaRPr lang="en-US"/>
          </a:p>
        </p:txBody>
      </p:sp>
    </p:spTree>
    <p:extLst>
      <p:ext uri="{BB962C8B-B14F-4D97-AF65-F5344CB8AC3E}">
        <p14:creationId xmlns:p14="http://schemas.microsoft.com/office/powerpoint/2010/main" val="415148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2" name="Picture 6" descr="Alliance-Template-BackroundNoBigTitle.jpg"/>
          <p:cNvPicPr>
            <a:picLocks noChangeAspect="1"/>
          </p:cNvPicPr>
          <p:nvPr userDrawn="1"/>
        </p:nvPicPr>
        <p:blipFill>
          <a:blip r:embed="rId2">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2"/>
          <p:cNvSpPr>
            <a:spLocks noGrp="1"/>
          </p:cNvSpPr>
          <p:nvPr>
            <p:ph type="dt" sz="half" idx="10"/>
          </p:nvPr>
        </p:nvSpPr>
        <p:spPr/>
        <p:txBody>
          <a:bodyPr/>
          <a:lstStyle>
            <a:lvl1pPr>
              <a:defRPr/>
            </a:lvl1pPr>
          </a:lstStyle>
          <a:p>
            <a:pPr>
              <a:defRPr/>
            </a:pPr>
            <a:fld id="{A6124B12-1621-7C48-BB99-CA651BF04A71}" type="datetimeFigureOut">
              <a:rPr lang="en-US"/>
              <a:pPr>
                <a:defRPr/>
              </a:pPr>
              <a:t>11/6/13</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30EDA382-1D8D-3940-9730-A1BADE915D74}" type="slidenum">
              <a:rPr lang="en-US"/>
              <a:pPr>
                <a:defRPr/>
              </a:pPr>
              <a:t>‹#›</a:t>
            </a:fld>
            <a:endParaRPr lang="en-US"/>
          </a:p>
        </p:txBody>
      </p:sp>
    </p:spTree>
    <p:extLst>
      <p:ext uri="{BB962C8B-B14F-4D97-AF65-F5344CB8AC3E}">
        <p14:creationId xmlns:p14="http://schemas.microsoft.com/office/powerpoint/2010/main" val="2565622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12B50F5-9D7D-A74F-9BFF-59FFC1B6BA62}" type="datetimeFigureOut">
              <a:rPr lang="en-US"/>
              <a:pPr>
                <a:defRPr/>
              </a:pPr>
              <a:t>11/6/13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0A640BB-FE14-5E41-8BD8-C21FE81D16D8}" type="slidenum">
              <a:rPr lang="en-US"/>
              <a:pPr>
                <a:defRPr/>
              </a:pPr>
              <a:t>‹#›</a:t>
            </a:fld>
            <a:endParaRPr lang="en-US"/>
          </a:p>
        </p:txBody>
      </p:sp>
    </p:spTree>
    <p:extLst>
      <p:ext uri="{BB962C8B-B14F-4D97-AF65-F5344CB8AC3E}">
        <p14:creationId xmlns:p14="http://schemas.microsoft.com/office/powerpoint/2010/main" val="310657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766423B-08BF-CD44-8785-2EC6B4050BC1}" type="datetimeFigureOut">
              <a:rPr lang="en-US"/>
              <a:pPr>
                <a:defRPr/>
              </a:pPr>
              <a:t>11/6/13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5DF83A5-4005-084C-AEBF-B831A7158399}" type="slidenum">
              <a:rPr lang="en-US"/>
              <a:pPr>
                <a:defRPr/>
              </a:pPr>
              <a:t>‹#›</a:t>
            </a:fld>
            <a:endParaRPr lang="en-US"/>
          </a:p>
        </p:txBody>
      </p:sp>
    </p:spTree>
    <p:extLst>
      <p:ext uri="{BB962C8B-B14F-4D97-AF65-F5344CB8AC3E}">
        <p14:creationId xmlns:p14="http://schemas.microsoft.com/office/powerpoint/2010/main" val="2709341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E7A0F75-EFF2-424C-804D-7CA45CF98182}" type="datetimeFigureOut">
              <a:rPr lang="en-US"/>
              <a:pPr>
                <a:defRPr/>
              </a:pPr>
              <a:t>11/6/13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755DED6-FEAC-9D48-AD9D-096D3B38A49B}" type="slidenum">
              <a:rPr lang="en-US"/>
              <a:pPr>
                <a:defRPr/>
              </a:pPr>
              <a:t>‹#›</a:t>
            </a:fld>
            <a:endParaRPr lang="en-US"/>
          </a:p>
        </p:txBody>
      </p:sp>
    </p:spTree>
    <p:extLst>
      <p:ext uri="{BB962C8B-B14F-4D97-AF65-F5344CB8AC3E}">
        <p14:creationId xmlns:p14="http://schemas.microsoft.com/office/powerpoint/2010/main" val="1729305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CF66C82-66E2-6643-A418-F055A3C0B1BF}" type="datetimeFigureOut">
              <a:rPr lang="en-US"/>
              <a:pPr>
                <a:defRPr/>
              </a:pPr>
              <a:t>11/6/13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1C31D9B-CB8F-8F41-98CF-8BFB91F4F3C6}" type="slidenum">
              <a:rPr lang="en-US"/>
              <a:pPr>
                <a:defRPr/>
              </a:pPr>
              <a:t>‹#›</a:t>
            </a:fld>
            <a:endParaRPr lang="en-US"/>
          </a:p>
        </p:txBody>
      </p:sp>
    </p:spTree>
    <p:extLst>
      <p:ext uri="{BB962C8B-B14F-4D97-AF65-F5344CB8AC3E}">
        <p14:creationId xmlns:p14="http://schemas.microsoft.com/office/powerpoint/2010/main" val="2759394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8BDFA71-B726-5246-B7FD-099A1081DA1A}" type="datetimeFigureOut">
              <a:rPr lang="en-US"/>
              <a:pPr>
                <a:defRPr/>
              </a:pPr>
              <a:t>11/6/13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0ACA0D5-37F6-2C4A-BFDE-B7889BC1DFB7}" type="slidenum">
              <a:rPr lang="en-US"/>
              <a:pPr>
                <a:defRPr/>
              </a:pPr>
              <a:t>‹#›</a:t>
            </a:fld>
            <a:endParaRPr lang="en-US"/>
          </a:p>
        </p:txBody>
      </p:sp>
    </p:spTree>
    <p:extLst>
      <p:ext uri="{BB962C8B-B14F-4D97-AF65-F5344CB8AC3E}">
        <p14:creationId xmlns:p14="http://schemas.microsoft.com/office/powerpoint/2010/main" val="299204937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6"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cs typeface="Geneva" charset="0"/>
              </a:defRPr>
            </a:lvl1pPr>
          </a:lstStyle>
          <a:p>
            <a:pPr>
              <a:defRPr/>
            </a:pPr>
            <a:fld id="{E9D81DF1-8796-9C47-9C65-0538BF1EACFD}" type="datetimeFigureOut">
              <a:rPr lang="en-US"/>
              <a:pPr>
                <a:defRPr/>
              </a:pPr>
              <a:t>11/6/13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cs typeface="Geneva" charset="0"/>
              </a:defRPr>
            </a:lvl1pPr>
          </a:lstStyle>
          <a:p>
            <a:pPr>
              <a:defRPr/>
            </a:pPr>
            <a:fld id="{E921F774-7F29-5D4D-994C-0C075CB922C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0" r:id="rId1"/>
    <p:sldLayoutId id="2147483711" r:id="rId2"/>
    <p:sldLayoutId id="2147483712" r:id="rId3"/>
    <p:sldLayoutId id="2147483713"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Geneva" charset="0"/>
        </a:defRPr>
      </a:lvl1pPr>
      <a:lvl2pPr algn="ctr" defTabSz="457200" rtl="0" eaLnBrk="0" fontAlgn="base" hangingPunct="0">
        <a:spcBef>
          <a:spcPct val="0"/>
        </a:spcBef>
        <a:spcAft>
          <a:spcPct val="0"/>
        </a:spcAft>
        <a:defRPr sz="4400">
          <a:solidFill>
            <a:schemeClr val="tx1"/>
          </a:solidFill>
          <a:latin typeface="Calibri" pitchFamily="34" charset="0"/>
          <a:ea typeface="ＭＳ Ｐゴシック" charset="0"/>
          <a:cs typeface="Geneva" charset="0"/>
        </a:defRPr>
      </a:lvl2pPr>
      <a:lvl3pPr algn="ctr" defTabSz="457200" rtl="0" eaLnBrk="0" fontAlgn="base" hangingPunct="0">
        <a:spcBef>
          <a:spcPct val="0"/>
        </a:spcBef>
        <a:spcAft>
          <a:spcPct val="0"/>
        </a:spcAft>
        <a:defRPr sz="4400">
          <a:solidFill>
            <a:schemeClr val="tx1"/>
          </a:solidFill>
          <a:latin typeface="Calibri" pitchFamily="34" charset="0"/>
          <a:ea typeface="ＭＳ Ｐゴシック" charset="0"/>
          <a:cs typeface="Geneva" charset="0"/>
        </a:defRPr>
      </a:lvl3pPr>
      <a:lvl4pPr algn="ctr" defTabSz="457200" rtl="0" eaLnBrk="0" fontAlgn="base" hangingPunct="0">
        <a:spcBef>
          <a:spcPct val="0"/>
        </a:spcBef>
        <a:spcAft>
          <a:spcPct val="0"/>
        </a:spcAft>
        <a:defRPr sz="4400">
          <a:solidFill>
            <a:schemeClr val="tx1"/>
          </a:solidFill>
          <a:latin typeface="Calibri" pitchFamily="34" charset="0"/>
          <a:ea typeface="ＭＳ Ｐゴシック" charset="0"/>
          <a:cs typeface="Geneva" charset="0"/>
        </a:defRPr>
      </a:lvl4pPr>
      <a:lvl5pPr algn="ctr" defTabSz="457200" rtl="0" eaLnBrk="0" fontAlgn="base" hangingPunct="0">
        <a:spcBef>
          <a:spcPct val="0"/>
        </a:spcBef>
        <a:spcAft>
          <a:spcPct val="0"/>
        </a:spcAft>
        <a:defRPr sz="4400">
          <a:solidFill>
            <a:schemeClr val="tx1"/>
          </a:solidFill>
          <a:latin typeface="Calibri" pitchFamily="34" charset="0"/>
          <a:ea typeface="ＭＳ Ｐゴシック" charset="0"/>
          <a:cs typeface="Geneva"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Geneva"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Geneva" charset="0"/>
          <a:cs typeface="Geneva" charset="0"/>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Geneva" charset="0"/>
          <a:cs typeface="Geneva" charset="0"/>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Geneva" charset="0"/>
          <a:cs typeface="Geneva"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Geneva" charset="0"/>
          <a:cs typeface="Geneva"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3.png"/><Relationship Id="rId3"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6.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7.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8.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9.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ctrTitle"/>
          </p:nvPr>
        </p:nvSpPr>
        <p:spPr>
          <a:xfrm>
            <a:off x="615950" y="3155950"/>
            <a:ext cx="7818438" cy="722313"/>
          </a:xfrm>
        </p:spPr>
        <p:txBody>
          <a:bodyPr/>
          <a:lstStyle/>
          <a:p>
            <a:pPr algn="l" eaLnBrk="1" hangingPunct="1"/>
            <a:r>
              <a:rPr lang="en-US" sz="2800" b="1" dirty="0">
                <a:solidFill>
                  <a:srgbClr val="595959"/>
                </a:solidFill>
                <a:latin typeface="Verdana" charset="0"/>
                <a:cs typeface="Verdana" charset="0"/>
              </a:rPr>
              <a:t>Child Development: </a:t>
            </a:r>
            <a:r>
              <a:rPr lang="en-US" sz="2800" b="1" dirty="0" smtClean="0">
                <a:solidFill>
                  <a:srgbClr val="595959"/>
                </a:solidFill>
                <a:latin typeface="Verdana" charset="0"/>
                <a:cs typeface="Verdana" charset="0"/>
              </a:rPr>
              <a:t>7 </a:t>
            </a:r>
            <a:r>
              <a:rPr lang="en-US" sz="2800" b="1" dirty="0">
                <a:solidFill>
                  <a:srgbClr val="595959"/>
                </a:solidFill>
                <a:latin typeface="Verdana" charset="0"/>
                <a:cs typeface="Verdana" charset="0"/>
              </a:rPr>
              <a:t>months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Content Placeholder 2"/>
          <p:cNvSpPr>
            <a:spLocks noGrp="1"/>
          </p:cNvSpPr>
          <p:nvPr>
            <p:ph idx="1"/>
          </p:nvPr>
        </p:nvSpPr>
        <p:spPr/>
        <p:txBody>
          <a:bodyPr/>
          <a:lstStyle/>
          <a:p>
            <a:pPr marL="0" indent="0" eaLnBrk="1" hangingPunct="1">
              <a:lnSpc>
                <a:spcPct val="130000"/>
              </a:lnSpc>
              <a:spcBef>
                <a:spcPct val="0"/>
              </a:spcBef>
              <a:spcAft>
                <a:spcPts val="1200"/>
              </a:spcAft>
              <a:buFont typeface="Arial" charset="0"/>
              <a:buNone/>
            </a:pPr>
            <a:r>
              <a:rPr lang="en-US" sz="1600">
                <a:latin typeface="Verdana" charset="0"/>
                <a:cs typeface="Verdana" charset="0"/>
              </a:rPr>
              <a:t>The Alliance for Child Welfare Excellence is Washington</a:t>
            </a:r>
            <a:r>
              <a:rPr lang="ja-JP" altLang="en-US" sz="1600">
                <a:latin typeface="Verdana" charset="0"/>
                <a:cs typeface="Verdana" charset="0"/>
              </a:rPr>
              <a:t>’</a:t>
            </a:r>
            <a:r>
              <a:rPr lang="en-US" altLang="ja-JP" sz="1600">
                <a:latin typeface="Verdana" charset="0"/>
                <a:cs typeface="Verdana" charset="0"/>
              </a:rPr>
              <a:t>s first comprehensive statewide training partnership dedicated to developing professional expertise for social workers and enhancing the skills of foster parents and caregivers working with vulnerable children and families. </a:t>
            </a:r>
            <a:endParaRPr lang="en-US" sz="1600">
              <a:latin typeface="Verdana" charset="0"/>
              <a:cs typeface="Verdana"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screen">
            <a:extLst>
              <a:ext uri="{28A0092B-C50C-407E-A947-70E740481C1C}">
                <a14:useLocalDpi xmlns:a14="http://schemas.microsoft.com/office/drawing/2010/main"/>
              </a:ext>
            </a:extLst>
          </a:blip>
          <a:srcRect/>
          <a:tile tx="0" ty="0" sx="100000" sy="100000" flip="none" algn="tl"/>
        </a:blipFill>
        <a:effectLst/>
      </p:bgPr>
    </p:bg>
    <p:spTree>
      <p:nvGrpSpPr>
        <p:cNvPr id="1" name=""/>
        <p:cNvGrpSpPr/>
        <p:nvPr/>
      </p:nvGrpSpPr>
      <p:grpSpPr>
        <a:xfrm>
          <a:off x="0" y="0"/>
          <a:ext cx="0" cy="0"/>
          <a:chOff x="0" y="0"/>
          <a:chExt cx="0" cy="0"/>
        </a:xfrm>
      </p:grpSpPr>
      <p:sp>
        <p:nvSpPr>
          <p:cNvPr id="4" name="Content Placeholder 2"/>
          <p:cNvSpPr>
            <a:spLocks noGrp="1"/>
          </p:cNvSpPr>
          <p:nvPr>
            <p:ph idx="1"/>
          </p:nvPr>
        </p:nvSpPr>
        <p:spPr>
          <a:xfrm>
            <a:off x="631825" y="2449513"/>
            <a:ext cx="3522663" cy="3516312"/>
          </a:xfrm>
        </p:spPr>
        <p:txBody>
          <a:bodyPr rtlCol="0">
            <a:noAutofit/>
          </a:bodyPr>
          <a:lstStyle/>
          <a:p>
            <a:pPr marL="0" indent="0">
              <a:buNone/>
            </a:pPr>
            <a:r>
              <a:rPr lang="en-US" sz="1600" dirty="0"/>
              <a:t>This is Christopher, at 7 months. He has progressed to sitting without assistance, but he can't "get to sitting" by himself. He must be placed in position, and can maintain his balance only as long as he sits in this "</a:t>
            </a:r>
            <a:r>
              <a:rPr lang="en-US" sz="1600" b="1" dirty="0"/>
              <a:t>tripod</a:t>
            </a:r>
            <a:r>
              <a:rPr lang="en-US" sz="1600" dirty="0"/>
              <a:t>" (3 points on the floor) position. If he moves, he will lose his balance and topple over. Sitting this way frees his hands to play with objects.</a:t>
            </a:r>
            <a:endParaRPr lang="en-US" sz="1600" dirty="0">
              <a:latin typeface="Verdana"/>
              <a:ea typeface="+mn-ea"/>
              <a:cs typeface="Verdana"/>
            </a:endParaRPr>
          </a:p>
        </p:txBody>
      </p:sp>
      <p:sp>
        <p:nvSpPr>
          <p:cNvPr id="5" name="TextBox 4"/>
          <p:cNvSpPr txBox="1"/>
          <p:nvPr/>
        </p:nvSpPr>
        <p:spPr>
          <a:xfrm>
            <a:off x="631825" y="1992313"/>
            <a:ext cx="6440488" cy="338137"/>
          </a:xfrm>
          <a:prstGeom prst="rect">
            <a:avLst/>
          </a:prstGeom>
          <a:noFill/>
        </p:spPr>
        <p:txBody>
          <a:bodyPr>
            <a:spAutoFit/>
          </a:bodyPr>
          <a:lstStyle/>
          <a:p>
            <a:pPr fontAlgn="auto">
              <a:spcBef>
                <a:spcPts val="0"/>
              </a:spcBef>
              <a:spcAft>
                <a:spcPts val="0"/>
              </a:spcAft>
              <a:defRPr/>
            </a:pPr>
            <a:r>
              <a:rPr lang="en-US" sz="1600" b="1" dirty="0" smtClean="0">
                <a:solidFill>
                  <a:schemeClr val="tx1">
                    <a:lumMod val="65000"/>
                    <a:lumOff val="35000"/>
                  </a:schemeClr>
                </a:solidFill>
                <a:latin typeface="Verdana"/>
                <a:ea typeface="+mn-ea"/>
                <a:cs typeface="Verdana"/>
              </a:rPr>
              <a:t>Meet Christopher</a:t>
            </a:r>
            <a:endParaRPr lang="en-US" sz="1600" b="1" dirty="0">
              <a:solidFill>
                <a:schemeClr val="tx1">
                  <a:lumMod val="65000"/>
                  <a:lumOff val="35000"/>
                </a:schemeClr>
              </a:solidFill>
              <a:latin typeface="Verdana"/>
              <a:ea typeface="+mn-ea"/>
              <a:cs typeface="Verdana"/>
            </a:endParaRPr>
          </a:p>
        </p:txBody>
      </p:sp>
      <p:pic>
        <p:nvPicPr>
          <p:cNvPr id="6" name="Picture 2" descr="Institute for Human Services054"/>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4840184" y="2330450"/>
            <a:ext cx="3467082" cy="331954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Content Placeholder 1"/>
          <p:cNvSpPr txBox="1">
            <a:spLocks/>
          </p:cNvSpPr>
          <p:nvPr/>
        </p:nvSpPr>
        <p:spPr bwMode="auto">
          <a:xfrm>
            <a:off x="631825" y="2449513"/>
            <a:ext cx="3160713" cy="351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20000"/>
              </a:spcBef>
              <a:buFont typeface="Arial" charset="0"/>
              <a:buNone/>
            </a:pPr>
            <a:r>
              <a:rPr lang="en-US" sz="1600" dirty="0">
                <a:solidFill>
                  <a:srgbClr val="000000"/>
                </a:solidFill>
                <a:latin typeface="Calibri" charset="0"/>
                <a:cs typeface="Geneva" charset="0"/>
              </a:rPr>
              <a:t>By seven months, the baby has developed considerable upper body strength. Christopher can push his chest and abdomen fully up off the floor.</a:t>
            </a:r>
            <a:endParaRPr lang="en-US" sz="1600" dirty="0">
              <a:latin typeface="Calibri" charset="0"/>
              <a:cs typeface="Geneva" charset="0"/>
            </a:endParaRPr>
          </a:p>
        </p:txBody>
      </p:sp>
      <p:sp>
        <p:nvSpPr>
          <p:cNvPr id="4" name="TextBox 3"/>
          <p:cNvSpPr txBox="1"/>
          <p:nvPr/>
        </p:nvSpPr>
        <p:spPr>
          <a:xfrm>
            <a:off x="631825" y="1992313"/>
            <a:ext cx="6440488" cy="338137"/>
          </a:xfrm>
          <a:prstGeom prst="rect">
            <a:avLst/>
          </a:prstGeom>
          <a:noFill/>
        </p:spPr>
        <p:txBody>
          <a:bodyPr>
            <a:spAutoFit/>
          </a:bodyPr>
          <a:lstStyle/>
          <a:p>
            <a:pPr fontAlgn="auto">
              <a:spcBef>
                <a:spcPts val="0"/>
              </a:spcBef>
              <a:spcAft>
                <a:spcPts val="0"/>
              </a:spcAft>
              <a:defRPr/>
            </a:pPr>
            <a:r>
              <a:rPr lang="en-US" sz="1600" b="1" dirty="0" smtClean="0">
                <a:solidFill>
                  <a:schemeClr val="tx1">
                    <a:lumMod val="65000"/>
                    <a:lumOff val="35000"/>
                  </a:schemeClr>
                </a:solidFill>
                <a:latin typeface="Verdana"/>
                <a:ea typeface="+mn-ea"/>
                <a:cs typeface="Verdana"/>
              </a:rPr>
              <a:t>Propped Up</a:t>
            </a:r>
            <a:endParaRPr lang="en-US" sz="1600" b="1" dirty="0">
              <a:solidFill>
                <a:schemeClr val="tx1">
                  <a:lumMod val="65000"/>
                  <a:lumOff val="35000"/>
                </a:schemeClr>
              </a:solidFill>
              <a:latin typeface="Verdana"/>
              <a:ea typeface="+mn-ea"/>
              <a:cs typeface="Verdana"/>
            </a:endParaRPr>
          </a:p>
        </p:txBody>
      </p:sp>
      <p:pic>
        <p:nvPicPr>
          <p:cNvPr id="6" name="Picture 2" descr="Institute for Human Services055"/>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4114586" y="2449513"/>
            <a:ext cx="4329991" cy="27062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Content Placeholder 1"/>
          <p:cNvSpPr txBox="1">
            <a:spLocks/>
          </p:cNvSpPr>
          <p:nvPr/>
        </p:nvSpPr>
        <p:spPr bwMode="auto">
          <a:xfrm>
            <a:off x="631825" y="2449513"/>
            <a:ext cx="3160713" cy="351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20000"/>
              </a:spcBef>
              <a:buFont typeface="Arial" charset="0"/>
              <a:buNone/>
            </a:pPr>
            <a:r>
              <a:rPr lang="en-US" sz="1600" dirty="0">
                <a:latin typeface="Calibri" charset="0"/>
                <a:cs typeface="Geneva" charset="0"/>
              </a:rPr>
              <a:t>He adds leg movements, which he learned and perfected during his earlier periods of lower body play. He is now in a position to begin the next major gross motor task of crawling.</a:t>
            </a:r>
            <a:endParaRPr lang="en-US" sz="1600" dirty="0">
              <a:latin typeface="Calibri" charset="0"/>
              <a:cs typeface="Geneva" charset="0"/>
            </a:endParaRPr>
          </a:p>
        </p:txBody>
      </p:sp>
      <p:sp>
        <p:nvSpPr>
          <p:cNvPr id="3" name="TextBox 2"/>
          <p:cNvSpPr txBox="1"/>
          <p:nvPr/>
        </p:nvSpPr>
        <p:spPr>
          <a:xfrm>
            <a:off x="631825" y="1992313"/>
            <a:ext cx="6440488" cy="338137"/>
          </a:xfrm>
          <a:prstGeom prst="rect">
            <a:avLst/>
          </a:prstGeom>
          <a:noFill/>
        </p:spPr>
        <p:txBody>
          <a:bodyPr>
            <a:spAutoFit/>
          </a:bodyPr>
          <a:lstStyle/>
          <a:p>
            <a:pPr fontAlgn="auto">
              <a:spcBef>
                <a:spcPts val="0"/>
              </a:spcBef>
              <a:spcAft>
                <a:spcPts val="0"/>
              </a:spcAft>
              <a:defRPr/>
            </a:pPr>
            <a:r>
              <a:rPr lang="en-US" sz="1600" b="1" dirty="0" smtClean="0">
                <a:solidFill>
                  <a:schemeClr val="tx1">
                    <a:lumMod val="65000"/>
                    <a:lumOff val="35000"/>
                  </a:schemeClr>
                </a:solidFill>
                <a:latin typeface="Verdana"/>
                <a:ea typeface="+mn-ea"/>
                <a:cs typeface="Verdana"/>
              </a:rPr>
              <a:t>Moving Legs</a:t>
            </a:r>
            <a:endParaRPr lang="en-US" sz="1600" b="1" dirty="0">
              <a:solidFill>
                <a:schemeClr val="tx1">
                  <a:lumMod val="65000"/>
                  <a:lumOff val="35000"/>
                </a:schemeClr>
              </a:solidFill>
              <a:latin typeface="Verdana"/>
              <a:ea typeface="+mn-ea"/>
              <a:cs typeface="Verdana"/>
            </a:endParaRPr>
          </a:p>
        </p:txBody>
      </p:sp>
      <p:pic>
        <p:nvPicPr>
          <p:cNvPr id="6" name="Picture 2" descr="Institute for Human Services056"/>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4133900" y="2330449"/>
            <a:ext cx="4430824" cy="295516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Content Placeholder 1"/>
          <p:cNvSpPr txBox="1">
            <a:spLocks/>
          </p:cNvSpPr>
          <p:nvPr/>
        </p:nvSpPr>
        <p:spPr bwMode="auto">
          <a:xfrm>
            <a:off x="631825" y="2449513"/>
            <a:ext cx="4484688" cy="351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20000"/>
              </a:spcBef>
              <a:buFont typeface="Arial" charset="0"/>
              <a:buNone/>
            </a:pPr>
            <a:r>
              <a:rPr lang="en-US" sz="1600" dirty="0">
                <a:latin typeface="Calibri" charset="0"/>
                <a:cs typeface="Geneva" charset="0"/>
              </a:rPr>
              <a:t>Chris can </a:t>
            </a:r>
            <a:r>
              <a:rPr lang="en-US" sz="1600" b="1" dirty="0">
                <a:latin typeface="Calibri" charset="0"/>
                <a:cs typeface="Geneva" charset="0"/>
              </a:rPr>
              <a:t>support weight </a:t>
            </a:r>
            <a:r>
              <a:rPr lang="en-US" sz="1600" dirty="0">
                <a:latin typeface="Calibri" charset="0"/>
                <a:cs typeface="Geneva" charset="0"/>
              </a:rPr>
              <a:t>on his legs with ease, but he </a:t>
            </a:r>
            <a:r>
              <a:rPr lang="en-US" sz="1600" b="1" dirty="0">
                <a:latin typeface="Calibri" charset="0"/>
                <a:cs typeface="Geneva" charset="0"/>
              </a:rPr>
              <a:t>is not able to balance without being held</a:t>
            </a:r>
            <a:r>
              <a:rPr lang="en-US" sz="1600" dirty="0">
                <a:latin typeface="Calibri" charset="0"/>
                <a:cs typeface="Geneva" charset="0"/>
              </a:rPr>
              <a:t>.</a:t>
            </a:r>
            <a:endParaRPr lang="en-US" sz="1600" dirty="0">
              <a:latin typeface="Calibri" charset="0"/>
              <a:cs typeface="Geneva" charset="0"/>
            </a:endParaRPr>
          </a:p>
        </p:txBody>
      </p:sp>
      <p:sp>
        <p:nvSpPr>
          <p:cNvPr id="3" name="TextBox 2"/>
          <p:cNvSpPr txBox="1"/>
          <p:nvPr/>
        </p:nvSpPr>
        <p:spPr>
          <a:xfrm>
            <a:off x="631825" y="1992313"/>
            <a:ext cx="6440488" cy="338137"/>
          </a:xfrm>
          <a:prstGeom prst="rect">
            <a:avLst/>
          </a:prstGeom>
          <a:noFill/>
        </p:spPr>
        <p:txBody>
          <a:bodyPr>
            <a:spAutoFit/>
          </a:bodyPr>
          <a:lstStyle/>
          <a:p>
            <a:pPr fontAlgn="auto">
              <a:spcBef>
                <a:spcPts val="0"/>
              </a:spcBef>
              <a:spcAft>
                <a:spcPts val="0"/>
              </a:spcAft>
              <a:defRPr/>
            </a:pPr>
            <a:r>
              <a:rPr lang="en-US" sz="1600" b="1" dirty="0" smtClean="0">
                <a:solidFill>
                  <a:schemeClr val="tx1">
                    <a:lumMod val="65000"/>
                    <a:lumOff val="35000"/>
                  </a:schemeClr>
                </a:solidFill>
                <a:latin typeface="Verdana"/>
                <a:ea typeface="+mn-ea"/>
                <a:cs typeface="Verdana"/>
              </a:rPr>
              <a:t>Standing</a:t>
            </a:r>
            <a:endParaRPr lang="en-US" sz="1600" b="1" dirty="0">
              <a:solidFill>
                <a:schemeClr val="tx1">
                  <a:lumMod val="65000"/>
                  <a:lumOff val="35000"/>
                </a:schemeClr>
              </a:solidFill>
              <a:latin typeface="Verdana"/>
              <a:ea typeface="+mn-ea"/>
              <a:cs typeface="Verdana"/>
            </a:endParaRPr>
          </a:p>
        </p:txBody>
      </p:sp>
      <p:pic>
        <p:nvPicPr>
          <p:cNvPr id="6" name="Picture 2" descr="Institute for Human Services057"/>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5497700" y="2330450"/>
            <a:ext cx="2488602" cy="368934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Content Placeholder 1"/>
          <p:cNvSpPr txBox="1">
            <a:spLocks/>
          </p:cNvSpPr>
          <p:nvPr/>
        </p:nvSpPr>
        <p:spPr bwMode="auto">
          <a:xfrm>
            <a:off x="631825" y="2449513"/>
            <a:ext cx="3006895" cy="351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20000"/>
              </a:spcBef>
              <a:buFont typeface="Arial" charset="0"/>
              <a:buNone/>
            </a:pPr>
            <a:r>
              <a:rPr lang="en-US" sz="1600" dirty="0">
                <a:latin typeface="+mn-lt"/>
              </a:rPr>
              <a:t>Improvement of </a:t>
            </a:r>
            <a:r>
              <a:rPr lang="en-US" sz="1600" b="1" dirty="0">
                <a:latin typeface="+mn-lt"/>
              </a:rPr>
              <a:t>fine motor skills</a:t>
            </a:r>
            <a:r>
              <a:rPr lang="en-US" sz="1600" dirty="0">
                <a:latin typeface="+mn-lt"/>
              </a:rPr>
              <a:t> enables Chris to hold his own bottle and feed himself. Here Chris shows us an early problem-solving skill. He has figured out how to have his bottle and his toys too. This is another sign of developing cognitive ability.</a:t>
            </a:r>
            <a:endParaRPr lang="en-US" sz="1600" dirty="0">
              <a:latin typeface="+mn-lt"/>
              <a:cs typeface="Geneva" charset="0"/>
            </a:endParaRPr>
          </a:p>
        </p:txBody>
      </p:sp>
      <p:sp>
        <p:nvSpPr>
          <p:cNvPr id="3" name="TextBox 2"/>
          <p:cNvSpPr txBox="1"/>
          <p:nvPr/>
        </p:nvSpPr>
        <p:spPr>
          <a:xfrm>
            <a:off x="631825" y="1992313"/>
            <a:ext cx="6440488" cy="338137"/>
          </a:xfrm>
          <a:prstGeom prst="rect">
            <a:avLst/>
          </a:prstGeom>
          <a:noFill/>
        </p:spPr>
        <p:txBody>
          <a:bodyPr>
            <a:spAutoFit/>
          </a:bodyPr>
          <a:lstStyle/>
          <a:p>
            <a:pPr fontAlgn="auto">
              <a:spcBef>
                <a:spcPts val="0"/>
              </a:spcBef>
              <a:spcAft>
                <a:spcPts val="0"/>
              </a:spcAft>
              <a:defRPr/>
            </a:pPr>
            <a:r>
              <a:rPr lang="en-US" sz="1600" b="1" dirty="0" smtClean="0">
                <a:solidFill>
                  <a:schemeClr val="tx1">
                    <a:lumMod val="65000"/>
                    <a:lumOff val="35000"/>
                  </a:schemeClr>
                </a:solidFill>
                <a:latin typeface="Verdana"/>
                <a:ea typeface="+mn-ea"/>
                <a:cs typeface="Verdana"/>
              </a:rPr>
              <a:t>Holding Toys</a:t>
            </a:r>
            <a:endParaRPr lang="en-US" sz="1600" b="1" dirty="0">
              <a:solidFill>
                <a:schemeClr val="tx1">
                  <a:lumMod val="65000"/>
                  <a:lumOff val="35000"/>
                </a:schemeClr>
              </a:solidFill>
              <a:latin typeface="Verdana"/>
              <a:ea typeface="+mn-ea"/>
              <a:cs typeface="Verdana"/>
            </a:endParaRPr>
          </a:p>
        </p:txBody>
      </p:sp>
      <p:pic>
        <p:nvPicPr>
          <p:cNvPr id="5" name="Picture 2" descr="Institute for Human Services060"/>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4439109" y="2449513"/>
            <a:ext cx="4365906" cy="29110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36738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Content Placeholder 1"/>
          <p:cNvSpPr txBox="1">
            <a:spLocks/>
          </p:cNvSpPr>
          <p:nvPr/>
        </p:nvSpPr>
        <p:spPr bwMode="auto">
          <a:xfrm>
            <a:off x="631824" y="2449513"/>
            <a:ext cx="3195697" cy="351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dirty="0">
                <a:latin typeface="+mn-lt"/>
              </a:rPr>
              <a:t>Children of this age are attracted to objects because of their shapes, colors, and textures. Chris creeps on the floor until he can reach his colored sticks and pulls at them. Note he is using a </a:t>
            </a:r>
            <a:r>
              <a:rPr lang="en-US" sz="1600" b="1" dirty="0">
                <a:latin typeface="+mn-lt"/>
              </a:rPr>
              <a:t>palmar</a:t>
            </a:r>
            <a:r>
              <a:rPr lang="en-US" sz="1600" dirty="0">
                <a:latin typeface="+mn-lt"/>
              </a:rPr>
              <a:t>, whole hand grasp, to grab at the toy.</a:t>
            </a:r>
            <a:endParaRPr lang="en-US" sz="1600" dirty="0">
              <a:latin typeface="+mn-lt"/>
              <a:cs typeface="Geneva" charset="0"/>
            </a:endParaRPr>
          </a:p>
        </p:txBody>
      </p:sp>
      <p:sp>
        <p:nvSpPr>
          <p:cNvPr id="3" name="TextBox 2"/>
          <p:cNvSpPr txBox="1"/>
          <p:nvPr/>
        </p:nvSpPr>
        <p:spPr>
          <a:xfrm>
            <a:off x="631825" y="1992313"/>
            <a:ext cx="6440488" cy="338137"/>
          </a:xfrm>
          <a:prstGeom prst="rect">
            <a:avLst/>
          </a:prstGeom>
          <a:noFill/>
        </p:spPr>
        <p:txBody>
          <a:bodyPr>
            <a:spAutoFit/>
          </a:bodyPr>
          <a:lstStyle/>
          <a:p>
            <a:pPr fontAlgn="auto">
              <a:spcBef>
                <a:spcPts val="0"/>
              </a:spcBef>
              <a:spcAft>
                <a:spcPts val="0"/>
              </a:spcAft>
              <a:defRPr/>
            </a:pPr>
            <a:r>
              <a:rPr lang="en-US" sz="1600" b="1" dirty="0" smtClean="0">
                <a:solidFill>
                  <a:schemeClr val="tx1">
                    <a:lumMod val="65000"/>
                    <a:lumOff val="35000"/>
                  </a:schemeClr>
                </a:solidFill>
                <a:latin typeface="Verdana"/>
                <a:ea typeface="+mn-ea"/>
                <a:cs typeface="Verdana"/>
              </a:rPr>
              <a:t>Colored Sticks</a:t>
            </a:r>
            <a:endParaRPr lang="en-US" sz="1600" b="1" dirty="0">
              <a:solidFill>
                <a:schemeClr val="tx1">
                  <a:lumMod val="65000"/>
                  <a:lumOff val="35000"/>
                </a:schemeClr>
              </a:solidFill>
              <a:latin typeface="Verdana"/>
              <a:ea typeface="+mn-ea"/>
              <a:cs typeface="Verdana"/>
            </a:endParaRPr>
          </a:p>
        </p:txBody>
      </p:sp>
      <p:pic>
        <p:nvPicPr>
          <p:cNvPr id="6" name="Picture 2" descr="Institute for Human Services061"/>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4200404" y="2449513"/>
            <a:ext cx="4724758" cy="314983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451458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Content Placeholder 1"/>
          <p:cNvSpPr txBox="1">
            <a:spLocks/>
          </p:cNvSpPr>
          <p:nvPr/>
        </p:nvSpPr>
        <p:spPr bwMode="auto">
          <a:xfrm>
            <a:off x="631824" y="2449513"/>
            <a:ext cx="3981029" cy="351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dirty="0">
                <a:latin typeface="+mn-lt"/>
              </a:rPr>
              <a:t>Chris has a primitive understanding that you can pull at things and they'll come apart. He has discovered how to remove the sticks from their holes, but he doesn't yet understand that they can be put back together</a:t>
            </a:r>
            <a:r>
              <a:rPr lang="en-US" sz="1600" dirty="0" smtClean="0">
                <a:latin typeface="+mn-lt"/>
              </a:rPr>
              <a:t>.</a:t>
            </a:r>
          </a:p>
          <a:p>
            <a:endParaRPr lang="en-US" sz="1600" dirty="0">
              <a:latin typeface="+mn-lt"/>
              <a:cs typeface="Geneva" charset="0"/>
            </a:endParaRPr>
          </a:p>
          <a:p>
            <a:r>
              <a:rPr lang="en-US" sz="1600" dirty="0">
                <a:latin typeface="+mn-lt"/>
                <a:cs typeface="Geneva" charset="0"/>
              </a:rPr>
              <a:t>Chris will amuse himself for several minutes pulling at the sticks. Babies this age repeat the same activity many times in succession. They appear to get pleasure from </a:t>
            </a:r>
            <a:r>
              <a:rPr lang="en-US" sz="1600" b="1" dirty="0">
                <a:latin typeface="+mn-lt"/>
                <a:cs typeface="Geneva" charset="0"/>
              </a:rPr>
              <a:t>repetition and mastery</a:t>
            </a:r>
            <a:r>
              <a:rPr lang="en-US" sz="1600" dirty="0">
                <a:latin typeface="+mn-lt"/>
                <a:cs typeface="Geneva" charset="0"/>
              </a:rPr>
              <a:t>. We begin to see the development of attention span.</a:t>
            </a:r>
            <a:endParaRPr lang="en-US" sz="1600" dirty="0">
              <a:latin typeface="+mn-lt"/>
              <a:cs typeface="Geneva" charset="0"/>
            </a:endParaRPr>
          </a:p>
        </p:txBody>
      </p:sp>
      <p:sp>
        <p:nvSpPr>
          <p:cNvPr id="3" name="TextBox 2"/>
          <p:cNvSpPr txBox="1"/>
          <p:nvPr/>
        </p:nvSpPr>
        <p:spPr>
          <a:xfrm>
            <a:off x="631825" y="1992313"/>
            <a:ext cx="6440488" cy="338137"/>
          </a:xfrm>
          <a:prstGeom prst="rect">
            <a:avLst/>
          </a:prstGeom>
          <a:noFill/>
        </p:spPr>
        <p:txBody>
          <a:bodyPr>
            <a:spAutoFit/>
          </a:bodyPr>
          <a:lstStyle/>
          <a:p>
            <a:pPr fontAlgn="auto">
              <a:spcBef>
                <a:spcPts val="0"/>
              </a:spcBef>
              <a:spcAft>
                <a:spcPts val="0"/>
              </a:spcAft>
              <a:defRPr/>
            </a:pPr>
            <a:r>
              <a:rPr lang="en-US" sz="1600" b="1" dirty="0" smtClean="0">
                <a:solidFill>
                  <a:schemeClr val="tx1">
                    <a:lumMod val="65000"/>
                    <a:lumOff val="35000"/>
                  </a:schemeClr>
                </a:solidFill>
                <a:latin typeface="Verdana"/>
                <a:ea typeface="+mn-ea"/>
                <a:cs typeface="Verdana"/>
              </a:rPr>
              <a:t>Pulling Sticks</a:t>
            </a:r>
            <a:endParaRPr lang="en-US" sz="1600" b="1" dirty="0">
              <a:solidFill>
                <a:schemeClr val="tx1">
                  <a:lumMod val="65000"/>
                  <a:lumOff val="35000"/>
                </a:schemeClr>
              </a:solidFill>
              <a:latin typeface="Verdana"/>
              <a:ea typeface="+mn-ea"/>
              <a:cs typeface="Verdana"/>
            </a:endParaRPr>
          </a:p>
        </p:txBody>
      </p:sp>
      <p:pic>
        <p:nvPicPr>
          <p:cNvPr id="5" name="Picture 2" descr="Institute for Human Services062"/>
          <p:cNvPicPr>
            <a:picLocks noChangeAspect="1" noChangeArrowheads="1"/>
          </p:cNvPicPr>
          <p:nvPr/>
        </p:nvPicPr>
        <p:blipFill>
          <a:blip r:embed="rId2" cstate="screen">
            <a:extLst>
              <a:ext uri="{28A0092B-C50C-407E-A947-70E740481C1C}">
                <a14:useLocalDpi xmlns:a14="http://schemas.microsoft.com/office/drawing/2010/main"/>
              </a:ext>
            </a:extLst>
          </a:blip>
          <a:srcRect r="-1042"/>
          <a:stretch>
            <a:fillRect/>
          </a:stretch>
        </p:blipFill>
        <p:spPr bwMode="auto">
          <a:xfrm>
            <a:off x="5060488" y="2449513"/>
            <a:ext cx="3575853" cy="328093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28903039"/>
      </p:ext>
    </p:extLst>
  </p:cSld>
  <p:clrMapOvr>
    <a:masterClrMapping/>
  </p:clrMapOvr>
</p:sld>
</file>

<file path=ppt/theme/theme1.xml><?xml version="1.0" encoding="utf-8"?>
<a:theme xmlns:a="http://schemas.openxmlformats.org/drawingml/2006/main" name="Alliance_partner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Alliance_partners</Template>
  <TotalTime>154</TotalTime>
  <Words>574</Words>
  <Application>Microsoft Macintosh PowerPoint</Application>
  <PresentationFormat>On-screen Show (4:3)</PresentationFormat>
  <Paragraphs>29</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Alliance_partners</vt:lpstr>
      <vt:lpstr>Child Development: 7 months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Washington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Alliance for Child Welfare Excellence</dc:title>
  <dc:creator>ttanoury</dc:creator>
  <cp:lastModifiedBy>Theresa Horstman</cp:lastModifiedBy>
  <cp:revision>32</cp:revision>
  <dcterms:created xsi:type="dcterms:W3CDTF">2012-09-14T19:29:47Z</dcterms:created>
  <dcterms:modified xsi:type="dcterms:W3CDTF">2013-11-06T23:15:01Z</dcterms:modified>
</cp:coreProperties>
</file>