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59" r:id="rId4"/>
    <p:sldId id="262" r:id="rId5"/>
    <p:sldId id="263" r:id="rId6"/>
    <p:sldId id="264" r:id="rId7"/>
    <p:sldId id="265" r:id="rId8"/>
    <p:sldId id="267" r:id="rId9"/>
    <p:sldId id="268" r:id="rId10"/>
    <p:sldId id="269" r:id="rId11"/>
    <p:sldId id="270" r:id="rId12"/>
    <p:sldId id="271" r:id="rId13"/>
    <p:sldId id="272" r:id="rId14"/>
    <p:sldId id="273" r:id="rId15"/>
    <p:sldId id="276"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02" autoAdjust="0"/>
  </p:normalViewPr>
  <p:slideViewPr>
    <p:cSldViewPr snapToGrid="0" snapToObjects="1">
      <p:cViewPr varScale="1">
        <p:scale>
          <a:sx n="74" d="100"/>
          <a:sy n="74" d="100"/>
        </p:scale>
        <p:origin x="-8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ages</a:t>
            </a:r>
          </a:p>
          <a:p>
            <a:r>
              <a:rPr lang="en-US" sz="1200" b="1" kern="1200" dirty="0" smtClean="0">
                <a:solidFill>
                  <a:schemeClr val="tx1"/>
                </a:solidFill>
                <a:latin typeface="+mn-lt"/>
                <a:ea typeface="+mn-ea"/>
                <a:cs typeface="+mn-cs"/>
              </a:rPr>
              <a:t>117-01-007 </a:t>
            </a:r>
            <a:r>
              <a:rPr lang="en-US" sz="1200" kern="1200" dirty="0" smtClean="0">
                <a:solidFill>
                  <a:schemeClr val="tx1"/>
                </a:solidFill>
                <a:latin typeface="+mn-lt"/>
                <a:ea typeface="+mn-ea"/>
                <a:cs typeface="+mn-cs"/>
              </a:rPr>
              <a:t>Knows stages, processes and milestones of normal development of infants (age birth - 1 year) in all domains</a:t>
            </a:r>
          </a:p>
          <a:p>
            <a:r>
              <a:rPr lang="en-US" sz="1200" b="1" kern="1200" dirty="0" smtClean="0">
                <a:solidFill>
                  <a:schemeClr val="tx1"/>
                </a:solidFill>
                <a:latin typeface="+mn-lt"/>
                <a:ea typeface="+mn-ea"/>
                <a:cs typeface="+mn-cs"/>
              </a:rPr>
              <a:t>117-01-016 </a:t>
            </a:r>
            <a:r>
              <a:rPr lang="en-US" sz="1200" kern="1200" dirty="0" smtClean="0">
                <a:solidFill>
                  <a:schemeClr val="tx1"/>
                </a:solidFill>
                <a:latin typeface="+mn-lt"/>
                <a:ea typeface="+mn-ea"/>
                <a:cs typeface="+mn-cs"/>
              </a:rPr>
              <a:t>Can determine a child's approximate developmental age in each domain</a:t>
            </a:r>
          </a:p>
          <a:p>
            <a:r>
              <a:rPr lang="en-US" sz="1200" b="1" kern="1200" dirty="0" smtClean="0">
                <a:solidFill>
                  <a:schemeClr val="tx1"/>
                </a:solidFill>
                <a:latin typeface="+mn-lt"/>
                <a:ea typeface="+mn-ea"/>
                <a:cs typeface="+mn-cs"/>
              </a:rPr>
              <a:t>117-02-005 </a:t>
            </a:r>
            <a:r>
              <a:rPr lang="en-US" sz="1200" kern="1200" dirty="0" smtClean="0">
                <a:solidFill>
                  <a:schemeClr val="tx1"/>
                </a:solidFill>
                <a:latin typeface="+mn-lt"/>
                <a:ea typeface="+mn-ea"/>
                <a:cs typeface="+mn-cs"/>
              </a:rPr>
              <a:t>Knows indicators and early warning signs of developmental delays or abnormal development</a:t>
            </a:r>
          </a:p>
          <a:p>
            <a:r>
              <a:rPr lang="en-US" sz="1200" b="1" kern="1200" dirty="0" smtClean="0">
                <a:solidFill>
                  <a:schemeClr val="tx1"/>
                </a:solidFill>
                <a:latin typeface="+mn-lt"/>
                <a:ea typeface="+mn-ea"/>
                <a:cs typeface="+mn-cs"/>
              </a:rPr>
              <a:t>117·02·009 </a:t>
            </a:r>
            <a:r>
              <a:rPr lang="en-US" sz="1200" kern="1200" dirty="0" smtClean="0">
                <a:solidFill>
                  <a:schemeClr val="tx1"/>
                </a:solidFill>
                <a:latin typeface="+mn-lt"/>
                <a:ea typeface="+mn-ea"/>
                <a:cs typeface="+mn-cs"/>
              </a:rPr>
              <a:t>Can assess children's behavior and development .and identify inconsistencies between chronological and developmental age</a:t>
            </a: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11/7/13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11/7/13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11/7/13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11/7/13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11/7/13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11/7/13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dirty="0">
                <a:solidFill>
                  <a:srgbClr val="595959"/>
                </a:solidFill>
                <a:latin typeface="Verdana" charset="0"/>
                <a:cs typeface="Verdana" charset="0"/>
              </a:rPr>
              <a:t>Child Development: 9</a:t>
            </a:r>
            <a:r>
              <a:rPr lang="en-US" sz="2800" b="1" dirty="0" smtClean="0">
                <a:solidFill>
                  <a:srgbClr val="595959"/>
                </a:solidFill>
                <a:latin typeface="Verdana" charset="0"/>
                <a:cs typeface="Verdana" charset="0"/>
              </a:rPr>
              <a:t> </a:t>
            </a:r>
            <a:r>
              <a:rPr lang="en-US" sz="2800" b="1" dirty="0">
                <a:solidFill>
                  <a:srgbClr val="595959"/>
                </a:solidFill>
                <a:latin typeface="Verdana" charset="0"/>
                <a:cs typeface="Verdana" charset="0"/>
              </a:rPr>
              <a:t>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56879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Several developmental tasks are demonstrated in this picture. Becky holds the block with her thumb and finger tips, indicating she has developed</a:t>
            </a:r>
            <a:r>
              <a:rPr lang="en-US" sz="1600" b="1" dirty="0">
                <a:latin typeface="+mn-lt"/>
              </a:rPr>
              <a:t> finger-thumb opposition</a:t>
            </a:r>
            <a:r>
              <a:rPr lang="en-US" sz="1600" dirty="0">
                <a:latin typeface="+mn-lt"/>
              </a:rPr>
              <a:t>. She holds the block and manipulates it with both hands at midline. The picture also demonstrates the </a:t>
            </a:r>
            <a:r>
              <a:rPr lang="en-US" sz="1600" b="1" dirty="0">
                <a:latin typeface="+mn-lt"/>
              </a:rPr>
              <a:t>transfer of objects from one hand to the other </a:t>
            </a:r>
            <a:r>
              <a:rPr lang="en-US" sz="1600" dirty="0">
                <a:latin typeface="+mn-lt"/>
              </a:rPr>
              <a:t>across the midline. This skill was first seen at about 5 months.</a:t>
            </a:r>
          </a:p>
          <a:p>
            <a:endParaRPr lang="en-US" sz="1600" dirty="0" smtClean="0">
              <a:latin typeface="+mn-lt"/>
            </a:endParaRPr>
          </a:p>
          <a:p>
            <a:r>
              <a:rPr lang="en-US" sz="1600" dirty="0" smtClean="0">
                <a:latin typeface="+mn-lt"/>
              </a:rPr>
              <a:t>Also</a:t>
            </a:r>
            <a:r>
              <a:rPr lang="en-US" sz="1600" dirty="0">
                <a:latin typeface="+mn-lt"/>
              </a:rPr>
              <a:t>, Becky </a:t>
            </a:r>
            <a:r>
              <a:rPr lang="en-US" sz="1600" b="1" dirty="0">
                <a:latin typeface="+mn-lt"/>
              </a:rPr>
              <a:t>uses both hands equally </a:t>
            </a:r>
            <a:r>
              <a:rPr lang="en-US" sz="1600" dirty="0">
                <a:latin typeface="+mn-lt"/>
              </a:rPr>
              <a:t>to manipulate objects, another indication that she has not yet developed "handedness."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With Blue Blocks</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7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1560" y="2449513"/>
            <a:ext cx="2356672" cy="3534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8102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With the development of finger-thumb opposition, the baby graduates from "raking" to "finger feeding." Here Becky goes after Cheerios, one at a time, closing her thumb and forefinger around each one.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Finger Feeding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7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4647" y="2449513"/>
            <a:ext cx="2993448" cy="3357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0312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picture demonstrates milestones of gross motor, fine motor, and cognitive development. Becky's squat to get the block is called "</a:t>
            </a:r>
            <a:r>
              <a:rPr lang="en-US" sz="1600" b="1" dirty="0">
                <a:latin typeface="+mn-lt"/>
              </a:rPr>
              <a:t>stooping and recovering</a:t>
            </a:r>
            <a:r>
              <a:rPr lang="en-US" sz="1600" dirty="0">
                <a:latin typeface="+mn-lt"/>
              </a:rPr>
              <a:t>." She can squat to the floor and then return to a standing position without falling over. She uses her hand to balance herself</a:t>
            </a:r>
            <a:r>
              <a:rPr lang="en-US" sz="1600" dirty="0" smtClean="0">
                <a:latin typeface="+mn-lt"/>
              </a:rPr>
              <a:t>.</a:t>
            </a:r>
          </a:p>
          <a:p>
            <a:endParaRPr lang="en-US" sz="1600" dirty="0">
              <a:latin typeface="+mn-lt"/>
            </a:endParaRPr>
          </a:p>
          <a:p>
            <a:r>
              <a:rPr lang="en-US" sz="1600" dirty="0">
                <a:latin typeface="+mn-lt"/>
              </a:rPr>
              <a:t>Becky is also reaching directly for the block, and yet she is </a:t>
            </a:r>
            <a:r>
              <a:rPr lang="en-US" sz="1600" b="1" dirty="0">
                <a:latin typeface="+mn-lt"/>
              </a:rPr>
              <a:t>not looking directly at it</a:t>
            </a:r>
            <a:r>
              <a:rPr lang="en-US" sz="1600" dirty="0">
                <a:latin typeface="+mn-lt"/>
              </a:rPr>
              <a:t>. This would suggest she has a "memory" or "picture" in mind of the location of the block, and the </a:t>
            </a:r>
            <a:r>
              <a:rPr lang="en-US" sz="1600" b="1" dirty="0">
                <a:latin typeface="+mn-lt"/>
              </a:rPr>
              <a:t>beginnings of object permanence</a:t>
            </a:r>
            <a:r>
              <a:rPr lang="en-US" sz="1600" dirty="0">
                <a:latin typeface="+mn-lt"/>
              </a:rPr>
              <a:t>. Finally, notice the purposiveness of her behavior. Her activities are clearly </a:t>
            </a:r>
            <a:r>
              <a:rPr lang="en-US" sz="1600" b="1" dirty="0">
                <a:latin typeface="+mn-lt"/>
              </a:rPr>
              <a:t>planful and goal-directed</a:t>
            </a:r>
            <a:r>
              <a:rPr lang="en-US" sz="1600" dirty="0">
                <a:latin typeface="+mn-lt"/>
              </a:rPr>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Stoops</a:t>
            </a:r>
            <a:endParaRPr lang="en-US" sz="1600" b="1" dirty="0">
              <a:solidFill>
                <a:schemeClr val="tx1">
                  <a:lumMod val="65000"/>
                  <a:lumOff val="35000"/>
                </a:schemeClr>
              </a:solidFill>
              <a:latin typeface="Verdana"/>
              <a:ea typeface="+mn-ea"/>
              <a:cs typeface="Verdana"/>
            </a:endParaRPr>
          </a:p>
        </p:txBody>
      </p:sp>
      <p:pic>
        <p:nvPicPr>
          <p:cNvPr id="4" name="Picture 2" descr="Institute for Human Services07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9572" y="2449513"/>
            <a:ext cx="3209626" cy="300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510087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More evidence of goal-directed behavior</a:t>
            </a:r>
            <a:r>
              <a:rPr lang="en-US" sz="1600" dirty="0" smtClean="0">
                <a:latin typeface="+mn-lt"/>
              </a:rPr>
              <a:t>; in </a:t>
            </a:r>
            <a:r>
              <a:rPr lang="en-US" sz="1600" dirty="0">
                <a:latin typeface="+mn-lt"/>
              </a:rPr>
              <a:t>this case, </a:t>
            </a:r>
            <a:r>
              <a:rPr lang="en-US" sz="1600" b="1" dirty="0">
                <a:latin typeface="+mn-lt"/>
              </a:rPr>
              <a:t>problem-solving</a:t>
            </a:r>
            <a:r>
              <a:rPr lang="en-US" sz="1600" dirty="0">
                <a:latin typeface="+mn-lt"/>
              </a:rPr>
              <a:t>. Becky had the empty film box in her right hand. She was using her other hand to hold on to the fireplace for balance. She was offered a second object... the block, which she also wanted. A younger child would have dropped the film box in order to take the block. Becky solved her dilemma by putting the film box in her mouth, allowing her to have both</a:t>
            </a:r>
            <a:r>
              <a:rPr lang="en-US" sz="1600" dirty="0" smtClean="0">
                <a:latin typeface="+mn-lt"/>
              </a:rPr>
              <a:t>.</a:t>
            </a:r>
          </a:p>
          <a:p>
            <a:endParaRPr lang="en-US" sz="1600" dirty="0">
              <a:latin typeface="+mn-lt"/>
              <a:cs typeface="Geneva" charset="0"/>
            </a:endParaRPr>
          </a:p>
          <a:p>
            <a:r>
              <a:rPr lang="en-US" sz="1600" dirty="0">
                <a:latin typeface="+mn-lt"/>
              </a:rPr>
              <a:t>This	illustrates	</a:t>
            </a:r>
            <a:r>
              <a:rPr lang="en-US" sz="1600" dirty="0" smtClean="0">
                <a:latin typeface="+mn-lt"/>
              </a:rPr>
              <a:t>a lot</a:t>
            </a:r>
            <a:r>
              <a:rPr lang="en-US" sz="1600" dirty="0">
                <a:latin typeface="+mn-lt"/>
              </a:rPr>
              <a:t> </a:t>
            </a:r>
            <a:r>
              <a:rPr lang="en-US" sz="1600" dirty="0" smtClean="0">
                <a:latin typeface="+mn-lt"/>
              </a:rPr>
              <a:t>about</a:t>
            </a:r>
            <a:r>
              <a:rPr lang="en-US" sz="1600" dirty="0">
                <a:latin typeface="+mn-lt"/>
              </a:rPr>
              <a:t>	</a:t>
            </a:r>
            <a:r>
              <a:rPr lang="en-US" sz="1600" dirty="0" smtClean="0">
                <a:latin typeface="+mn-lt"/>
              </a:rPr>
              <a:t> </a:t>
            </a:r>
            <a:r>
              <a:rPr lang="en-US" sz="1600" b="1" dirty="0" smtClean="0">
                <a:latin typeface="+mn-lt"/>
              </a:rPr>
              <a:t>early cognitive </a:t>
            </a:r>
            <a:r>
              <a:rPr lang="en-US" sz="1600" b="1" dirty="0">
                <a:latin typeface="+mn-lt"/>
              </a:rPr>
              <a:t>development</a:t>
            </a:r>
            <a:r>
              <a:rPr lang="en-US" sz="1600" dirty="0">
                <a:latin typeface="+mn-lt"/>
              </a:rPr>
              <a:t>. The child demonstrates her ability to manipulate her environment to solve problems. The baby's activities are purposeful; she does things with an end in mind. She also has a beginning under- standing of how </a:t>
            </a:r>
            <a:r>
              <a:rPr lang="en-US" sz="1600" b="1" dirty="0">
                <a:latin typeface="+mn-lt"/>
              </a:rPr>
              <a:t>sequence to activities reach the desired end</a:t>
            </a:r>
            <a:r>
              <a:rPr lang="en-US" sz="1600" dirty="0">
                <a:latin typeface="+mn-lt"/>
              </a:rPr>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Film Box</a:t>
            </a:r>
            <a:endParaRPr lang="en-US" sz="1600" b="1" dirty="0">
              <a:solidFill>
                <a:schemeClr val="tx1">
                  <a:lumMod val="65000"/>
                  <a:lumOff val="35000"/>
                </a:schemeClr>
              </a:solidFill>
              <a:latin typeface="Verdana"/>
              <a:ea typeface="+mn-ea"/>
              <a:cs typeface="Verdana"/>
            </a:endParaRPr>
          </a:p>
        </p:txBody>
      </p:sp>
      <p:pic>
        <p:nvPicPr>
          <p:cNvPr id="4" name="Picture 2" descr="Institute for Human Services079"/>
          <p:cNvPicPr>
            <a:picLocks noChangeAspect="1" noChangeArrowheads="1"/>
          </p:cNvPicPr>
          <p:nvPr/>
        </p:nvPicPr>
        <p:blipFill>
          <a:blip r:embed="rId2" cstate="screen">
            <a:extLst>
              <a:ext uri="{28A0092B-C50C-407E-A947-70E740481C1C}">
                <a14:useLocalDpi xmlns:a14="http://schemas.microsoft.com/office/drawing/2010/main"/>
              </a:ext>
            </a:extLst>
          </a:blip>
          <a:srcRect r="-999"/>
          <a:stretch>
            <a:fillRect/>
          </a:stretch>
        </p:blipFill>
        <p:spPr bwMode="auto">
          <a:xfrm>
            <a:off x="5969122" y="2449513"/>
            <a:ext cx="2870221" cy="3073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44865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The nine-month old is </a:t>
            </a:r>
            <a:r>
              <a:rPr lang="en-US" sz="1600" b="1" dirty="0">
                <a:latin typeface="+mn-lt"/>
              </a:rPr>
              <a:t>socially interactive</a:t>
            </a:r>
            <a:r>
              <a:rPr lang="en-US" sz="1600" dirty="0">
                <a:latin typeface="+mn-lt"/>
              </a:rPr>
              <a:t>. This is a game Becky plays with her mother. They make faces at each other and then laugh. Either one can start it, and the baby is easily engaged in the game. Mothers typically feel "in communion" with their babies when they are playing together in this "en face" position. This also shows the beginning of imitation which is critical to cognitive development, social, and language development. Noticeable lack of imitation and social interaction at this age could be an early indicator of autism spectrum disorder. However, autism cannot be reliably diagnosed until about 18 months.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With Mother</a:t>
            </a:r>
            <a:endParaRPr lang="en-US" sz="1600" b="1" dirty="0">
              <a:solidFill>
                <a:schemeClr val="tx1">
                  <a:lumMod val="65000"/>
                  <a:lumOff val="35000"/>
                </a:schemeClr>
              </a:solidFill>
              <a:latin typeface="Verdana"/>
              <a:ea typeface="+mn-ea"/>
              <a:cs typeface="Verdana"/>
            </a:endParaRPr>
          </a:p>
        </p:txBody>
      </p:sp>
      <p:pic>
        <p:nvPicPr>
          <p:cNvPr id="4" name="Picture 2" descr="Institute for Human Services08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5034" y="2330450"/>
            <a:ext cx="3314558" cy="3107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07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44865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At this age, the baby's sociability is directed toward people to whom she is closely attached. She will not play, nor be this animated, with people she doesn't know. The child's </a:t>
            </a:r>
            <a:r>
              <a:rPr lang="en-US" sz="1600" b="1" dirty="0">
                <a:latin typeface="+mn-lt"/>
              </a:rPr>
              <a:t>ability to discriminate between people</a:t>
            </a:r>
            <a:r>
              <a:rPr lang="en-US" sz="1600" dirty="0">
                <a:latin typeface="+mn-lt"/>
              </a:rPr>
              <a:t>, and to relate differently to them, is both an </a:t>
            </a:r>
            <a:r>
              <a:rPr lang="en-US" sz="1600" b="1" dirty="0">
                <a:latin typeface="+mn-lt"/>
              </a:rPr>
              <a:t>advance in cognitive development and a sign of healthy and strong attachment</a:t>
            </a:r>
            <a:r>
              <a:rPr lang="en-US" sz="1600" dirty="0">
                <a:latin typeface="+mn-lt"/>
              </a:rPr>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With Mother</a:t>
            </a:r>
            <a:endParaRPr lang="en-US" sz="1600" b="1" dirty="0">
              <a:solidFill>
                <a:schemeClr val="tx1">
                  <a:lumMod val="65000"/>
                  <a:lumOff val="35000"/>
                </a:schemeClr>
              </a:solidFill>
              <a:latin typeface="Verdana"/>
              <a:ea typeface="+mn-ea"/>
              <a:cs typeface="Verdana"/>
            </a:endParaRPr>
          </a:p>
        </p:txBody>
      </p:sp>
      <p:pic>
        <p:nvPicPr>
          <p:cNvPr id="4" name="Picture 2" descr="Institute for Human Services08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5034" y="2330450"/>
            <a:ext cx="3314558" cy="3107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2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3522663" cy="3516312"/>
          </a:xfrm>
        </p:spPr>
        <p:txBody>
          <a:bodyPr rtlCol="0">
            <a:noAutofit/>
          </a:bodyPr>
          <a:lstStyle/>
          <a:p>
            <a:pPr marL="0" indent="0">
              <a:buNone/>
            </a:pPr>
            <a:r>
              <a:rPr lang="en-US" sz="1600" dirty="0"/>
              <a:t>This is Ebani at 9 months. Compare how she is sitting to Christopher's "tripod." She is well balanced and stable.</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Ebani</a:t>
            </a:r>
            <a:endParaRPr lang="en-US" sz="1600" b="1" dirty="0">
              <a:solidFill>
                <a:schemeClr val="tx1">
                  <a:lumMod val="65000"/>
                  <a:lumOff val="35000"/>
                </a:schemeClr>
              </a:solidFill>
              <a:latin typeface="Verdana"/>
              <a:ea typeface="+mn-ea"/>
              <a:cs typeface="Verdana"/>
            </a:endParaRPr>
          </a:p>
        </p:txBody>
      </p:sp>
      <p:pic>
        <p:nvPicPr>
          <p:cNvPr id="7" name="Picture 2" descr="Institute for Human Services06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1900" y="2330450"/>
            <a:ext cx="3042798" cy="336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solidFill>
                  <a:srgbClr val="000000"/>
                </a:solidFill>
                <a:latin typeface="Calibri" charset="0"/>
                <a:cs typeface="Geneva" charset="0"/>
              </a:rPr>
              <a:t>Becky, also 9 months, demonstrates how she can </a:t>
            </a:r>
            <a:r>
              <a:rPr lang="en-US" sz="1600" b="1" dirty="0">
                <a:solidFill>
                  <a:srgbClr val="000000"/>
                </a:solidFill>
                <a:latin typeface="Calibri" charset="0"/>
                <a:cs typeface="Geneva" charset="0"/>
              </a:rPr>
              <a:t>get to and from a sitting position </a:t>
            </a:r>
            <a:r>
              <a:rPr lang="en-US" sz="1600" dirty="0">
                <a:solidFill>
                  <a:srgbClr val="000000"/>
                </a:solidFill>
                <a:latin typeface="Calibri" charset="0"/>
                <a:cs typeface="Geneva" charset="0"/>
              </a:rPr>
              <a:t>by herself without falling over. She can reach for toys and return to a sitting position without falling.</a:t>
            </a:r>
            <a:endParaRPr lang="en-US" sz="1600" dirty="0">
              <a:latin typeface="Calibri" charset="0"/>
              <a:cs typeface="Geneva" charset="0"/>
            </a:endParaRPr>
          </a:p>
        </p:txBody>
      </p:sp>
      <p:sp>
        <p:nvSpPr>
          <p:cNvPr id="4" name="TextBox 3"/>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Becky: Gets to Sitting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6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31777" y="2449513"/>
            <a:ext cx="3500869" cy="3316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Calibri" charset="0"/>
                <a:cs typeface="Geneva" charset="0"/>
              </a:rPr>
              <a:t>Becky </a:t>
            </a:r>
            <a:r>
              <a:rPr lang="en-US" sz="1600" b="1" dirty="0">
                <a:latin typeface="Calibri" charset="0"/>
                <a:cs typeface="Geneva" charset="0"/>
              </a:rPr>
              <a:t>crawled</a:t>
            </a:r>
            <a:r>
              <a:rPr lang="en-US" sz="1600" dirty="0">
                <a:latin typeface="Calibri" charset="0"/>
                <a:cs typeface="Geneva" charset="0"/>
              </a:rPr>
              <a:t> at about 8 months in the typical manner ...on hands and knees. Not all children crawl in this manner, but they do find some way of getting from place to place before they learn to walk. Some scoot like a snake, or roll across the floor, or pull with their arms (the G.I. Joe Crawl.) Some "early walkers" progress quickly to standing and walking without a long period of coordinated crawling.</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Becky Crawling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6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89205" y="2449513"/>
            <a:ext cx="4175517" cy="2783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12704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Calibri" charset="0"/>
                <a:cs typeface="Geneva" charset="0"/>
              </a:rPr>
              <a:t>Jason demonstrates his unique method of getting around. He never crawled on hands and knees, but developed what his neighbors called his "elephant walk."</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Jason: On all Fours</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6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7568" y="2449513"/>
            <a:ext cx="4690430" cy="3126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355613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Becky, at 9 months, crawls to furniture and </a:t>
            </a:r>
            <a:r>
              <a:rPr lang="en-US" sz="1600" b="1" dirty="0">
                <a:latin typeface="+mn-lt"/>
              </a:rPr>
              <a:t>pulls herself up to standing</a:t>
            </a:r>
            <a:r>
              <a:rPr lang="en-US" sz="1600" dirty="0">
                <a:latin typeface="+mn-lt"/>
              </a:rPr>
              <a:t>. She can stand for long periods, as long as she holds on. She has increased strength, but as yet, lacks balance.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Pull to Stand</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71"/>
          <p:cNvPicPr>
            <a:picLocks noChangeAspect="1" noChangeArrowheads="1"/>
          </p:cNvPicPr>
          <p:nvPr/>
        </p:nvPicPr>
        <p:blipFill>
          <a:blip r:embed="rId2" cstate="screen">
            <a:extLst>
              <a:ext uri="{28A0092B-C50C-407E-A947-70E740481C1C}">
                <a14:useLocalDpi xmlns:a14="http://schemas.microsoft.com/office/drawing/2010/main"/>
              </a:ext>
            </a:extLst>
          </a:blip>
          <a:srcRect r="-2084"/>
          <a:stretch>
            <a:fillRect/>
          </a:stretch>
        </p:blipFill>
        <p:spPr bwMode="auto">
          <a:xfrm>
            <a:off x="4734377" y="2449513"/>
            <a:ext cx="3692923" cy="3391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624792"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She can stand alone, but only for a few seconds. Her </a:t>
            </a:r>
            <a:r>
              <a:rPr lang="en-US" sz="1600" b="1" dirty="0">
                <a:latin typeface="+mn-lt"/>
              </a:rPr>
              <a:t>balance is precarious</a:t>
            </a:r>
            <a:r>
              <a:rPr lang="en-US" sz="1600" dirty="0">
                <a:latin typeface="+mn-lt"/>
              </a:rPr>
              <a:t>, and she quickly topples. Notice how her arms are outstretched for balance. Her bowed legs are not quite ready to fully support her weight.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Standing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7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6250" y="2449513"/>
            <a:ext cx="3355832" cy="3179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8102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The nine-month old has </a:t>
            </a:r>
            <a:r>
              <a:rPr lang="en-US" sz="1600" b="1" dirty="0">
                <a:latin typeface="+mn-lt"/>
              </a:rPr>
              <a:t>well-developed eye-hand coordination</a:t>
            </a:r>
            <a:r>
              <a:rPr lang="en-US" sz="1600" dirty="0">
                <a:latin typeface="+mn-lt"/>
              </a:rPr>
              <a:t>. Here she reaches for a block. Note that she is using her left hand to reach for an object on the left side of her body. She has still</a:t>
            </a:r>
            <a:r>
              <a:rPr lang="en-US" sz="1600" b="1" dirty="0">
                <a:latin typeface="+mn-lt"/>
              </a:rPr>
              <a:t> not developed hand preference</a:t>
            </a:r>
            <a:r>
              <a:rPr lang="en-US" sz="1600" dirty="0">
                <a:latin typeface="+mn-lt"/>
              </a:rPr>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With Blocks</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7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9232" y="2449513"/>
            <a:ext cx="3513853" cy="329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186</TotalTime>
  <Words>1093</Words>
  <Application>Microsoft Macintosh PowerPoint</Application>
  <PresentationFormat>On-screen Show (4:3)</PresentationFormat>
  <Paragraphs>45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Alliance_partners</vt:lpstr>
      <vt:lpstr>Child Development: 9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41</cp:revision>
  <dcterms:created xsi:type="dcterms:W3CDTF">2012-09-14T19:29:47Z</dcterms:created>
  <dcterms:modified xsi:type="dcterms:W3CDTF">2013-11-07T19:40:07Z</dcterms:modified>
</cp:coreProperties>
</file>