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6" r:id="rId2"/>
    <p:sldId id="295" r:id="rId3"/>
    <p:sldId id="279" r:id="rId4"/>
    <p:sldId id="280" r:id="rId5"/>
    <p:sldId id="281" r:id="rId6"/>
    <p:sldId id="282" r:id="rId7"/>
    <p:sldId id="289" r:id="rId8"/>
    <p:sldId id="293" r:id="rId9"/>
    <p:sldId id="285" r:id="rId10"/>
    <p:sldId id="283" r:id="rId11"/>
    <p:sldId id="284" r:id="rId12"/>
    <p:sldId id="294" r:id="rId13"/>
    <p:sldId id="276" r:id="rId14"/>
    <p:sldId id="277" r:id="rId15"/>
    <p:sldId id="275" r:id="rId16"/>
    <p:sldId id="273" r:id="rId17"/>
    <p:sldId id="278" r:id="rId18"/>
    <p:sldId id="274" r:id="rId19"/>
    <p:sldId id="297" r:id="rId20"/>
    <p:sldId id="298" r:id="rId21"/>
    <p:sldId id="299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765" autoAdjust="0"/>
    <p:restoredTop sz="94700" autoAdjust="0"/>
  </p:normalViewPr>
  <p:slideViewPr>
    <p:cSldViewPr>
      <p:cViewPr varScale="1">
        <p:scale>
          <a:sx n="75" d="100"/>
          <a:sy n="75" d="100"/>
        </p:scale>
        <p:origin x="-7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F88B225-08E5-4E98-897C-4156B75BA5EE}" type="datetimeFigureOut">
              <a:rPr lang="en-US"/>
              <a:pPr>
                <a:defRPr/>
              </a:pPr>
              <a:t>6/10/2009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75421CC-3CA4-4BCB-BEAD-ADE38C802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7AEFAC-3054-4515-8D7F-BBA041E8A4D2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CB356-FC76-43CA-9FF5-7643C7C60567}" type="datetimeFigureOut">
              <a:rPr lang="en-US"/>
              <a:pPr>
                <a:defRPr/>
              </a:pPr>
              <a:t>6/10/2009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A9022-A471-4F32-AF6E-68F8F24D3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577A1-691A-4953-9B05-2F40E62BDC5F}" type="datetimeFigureOut">
              <a:rPr lang="en-US"/>
              <a:pPr>
                <a:defRPr/>
              </a:pPr>
              <a:t>6/10/2009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EF742-6EAB-4A58-961D-D7B206D50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0C698-72B9-4847-9191-6563603BF215}" type="datetimeFigureOut">
              <a:rPr lang="en-US"/>
              <a:pPr>
                <a:defRPr/>
              </a:pPr>
              <a:t>6/10/2009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731AD-5F85-4B8C-BAEE-74A84F4D3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413C0-3CCD-4C07-844E-B0B72402E13E}" type="datetimeFigureOut">
              <a:rPr lang="en-US"/>
              <a:pPr>
                <a:defRPr/>
              </a:pPr>
              <a:t>6/10/2009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658BA-364C-4803-9E30-6E26FC18A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6B754-BBC6-4863-B322-9ED635E15AA8}" type="datetimeFigureOut">
              <a:rPr lang="en-US"/>
              <a:pPr>
                <a:defRPr/>
              </a:pPr>
              <a:t>6/10/2009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EDC7C-9D77-4FFC-BDCE-4D9068DB9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062FD-AAB3-4E00-A0D5-6FA7C2C543C7}" type="datetimeFigureOut">
              <a:rPr lang="en-US"/>
              <a:pPr>
                <a:defRPr/>
              </a:pPr>
              <a:t>6/10/2009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75257-6E5E-4ECA-8DCB-6CD0FD144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0F4F9-8678-4394-8B48-5C60D1630BC2}" type="datetimeFigureOut">
              <a:rPr lang="en-US"/>
              <a:pPr>
                <a:defRPr/>
              </a:pPr>
              <a:t>6/10/2009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5A5DE-6237-48F3-A80B-EA351F92F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87C86-EBBC-4E6B-93AD-EA4265FE6083}" type="datetimeFigureOut">
              <a:rPr lang="en-US"/>
              <a:pPr>
                <a:defRPr/>
              </a:pPr>
              <a:t>6/10/2009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AD5A2-4E13-43DB-B59B-079E0154D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890B6-BF81-4316-BEFD-638194961267}" type="datetimeFigureOut">
              <a:rPr lang="en-US"/>
              <a:pPr>
                <a:defRPr/>
              </a:pPr>
              <a:t>6/10/2009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36FC2-7030-4760-A36F-DDC8DCDCB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497B3-102D-44B5-A168-36613BEB2134}" type="datetimeFigureOut">
              <a:rPr lang="en-US"/>
              <a:pPr>
                <a:defRPr/>
              </a:pPr>
              <a:t>6/10/2009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6344E-6083-44D5-84E9-9C19235E9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E6475-6FBA-49F4-B4E1-163E18DD421E}" type="datetimeFigureOut">
              <a:rPr lang="en-US"/>
              <a:pPr>
                <a:defRPr/>
              </a:pPr>
              <a:t>6/10/2009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5B682-4709-4C49-98E6-B1FFEA109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999BC8-E7F7-4B90-B8F9-1B86499AB2B7}" type="datetimeFigureOut">
              <a:rPr lang="en-US"/>
              <a:pPr>
                <a:defRPr/>
              </a:pPr>
              <a:t>6/10/2009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3BA80D-B312-45DE-BACE-DF2377182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Chris\Desktop\User%20Tests\TimW.avi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sz="6000" smtClean="0"/>
              <a:t>498 Final Presentation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Philip </a:t>
            </a:r>
            <a:r>
              <a:rPr lang="en-US" dirty="0" err="1" smtClean="0"/>
              <a:t>Phung</a:t>
            </a:r>
            <a:r>
              <a:rPr lang="en-US" dirty="0" smtClean="0"/>
              <a:t>, Colin Booth, Chris Claiborne, Mark </a:t>
            </a:r>
            <a:r>
              <a:rPr lang="en-US" dirty="0" err="1" smtClean="0"/>
              <a:t>Vitazko</a:t>
            </a: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1371600" y="2819400"/>
            <a:ext cx="6551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Taking a “stab” at the occlusion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ursorIde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5750"/>
            <a:ext cx="8382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3352800" y="1371600"/>
            <a:ext cx="3019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Moves around ‘collecting’ buttons</a:t>
            </a: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6477000" y="2895600"/>
            <a:ext cx="251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Buttons return at certain distance from origin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idea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"/>
            <a:ext cx="745013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6934200" y="381000"/>
            <a:ext cx="749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Pro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7086600" y="838200"/>
            <a:ext cx="1562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Calibri" pitchFamily="34" charset="0"/>
              </a:rPr>
              <a:t>Fairly intuitive</a:t>
            </a:r>
          </a:p>
          <a:p>
            <a:r>
              <a:rPr lang="en-US" sz="1400" i="1">
                <a:latin typeface="Calibri" pitchFamily="34" charset="0"/>
              </a:rPr>
              <a:t>Same desktop look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6934200" y="1905000"/>
            <a:ext cx="836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Con</a:t>
            </a:r>
            <a:endParaRPr lang="en-US">
              <a:latin typeface="Calibri" pitchFamily="34" charset="0"/>
            </a:endParaRP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7096125" y="2362200"/>
            <a:ext cx="2047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Calibri" pitchFamily="34" charset="0"/>
              </a:rPr>
              <a:t>Not super safe</a:t>
            </a:r>
          </a:p>
          <a:p>
            <a:r>
              <a:rPr lang="en-US" sz="1400" i="1">
                <a:latin typeface="Calibri" pitchFamily="34" charset="0"/>
              </a:rPr>
              <a:t>‘more’ could be confusing</a:t>
            </a:r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3886200" y="2667000"/>
            <a:ext cx="1457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rgbClr val="7F7F7F"/>
                </a:solidFill>
                <a:latin typeface="Calibri" pitchFamily="34" charset="0"/>
              </a:rPr>
              <a:t>Icons enlarge</a:t>
            </a:r>
          </a:p>
          <a:p>
            <a:r>
              <a:rPr lang="en-US" sz="1200" i="1">
                <a:solidFill>
                  <a:srgbClr val="7F7F7F"/>
                </a:solidFill>
                <a:latin typeface="Calibri" pitchFamily="34" charset="0"/>
              </a:rPr>
              <a:t>Move behind cursor</a:t>
            </a:r>
          </a:p>
        </p:txBody>
      </p:sp>
      <p:sp>
        <p:nvSpPr>
          <p:cNvPr id="12296" name="TextBox 8"/>
          <p:cNvSpPr txBox="1">
            <a:spLocks noChangeArrowheads="1"/>
          </p:cNvSpPr>
          <p:nvPr/>
        </p:nvSpPr>
        <p:spPr bwMode="auto">
          <a:xfrm>
            <a:off x="3505200" y="6172200"/>
            <a:ext cx="1811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rgbClr val="7F7F7F"/>
                </a:solidFill>
                <a:latin typeface="Calibri" pitchFamily="34" charset="0"/>
              </a:rPr>
              <a:t>Move backwards to select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6705600" y="6096000"/>
            <a:ext cx="167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7F7F7F"/>
                </a:solidFill>
                <a:latin typeface="Calibri" pitchFamily="34" charset="0"/>
              </a:rPr>
              <a:t>Menu appears in front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2 Flipbooks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ischoo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7432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9"/>
          <p:cNvSpPr txBox="1">
            <a:spLocks noChangeArrowheads="1"/>
          </p:cNvSpPr>
          <p:nvPr/>
        </p:nvSpPr>
        <p:spPr bwMode="auto">
          <a:xfrm>
            <a:off x="381000" y="228600"/>
            <a:ext cx="8382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>
                <a:latin typeface="Calibri" pitchFamily="34" charset="0"/>
              </a:rPr>
              <a:t>Cross Charge (open)</a:t>
            </a:r>
          </a:p>
        </p:txBody>
      </p:sp>
      <p:pic>
        <p:nvPicPr>
          <p:cNvPr id="9" name="Picture 8" descr="rightclic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6775" y="3057525"/>
            <a:ext cx="271462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ursor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4038600"/>
            <a:ext cx="333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733800" y="4267200"/>
            <a:ext cx="152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76800" y="3124200"/>
            <a:ext cx="1524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676400"/>
            <a:ext cx="3586163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12343 -0.16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-8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25 -0.1666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43 -0.16389 L 0.2151 -0.1305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1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-0.16667 L 0.21666 -0.1333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1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166 0.0333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3" grpId="2" animBg="1"/>
      <p:bldP spid="13" grpId="3" animBg="1"/>
      <p:bldP spid="13" grpId="4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ischoo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29718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9"/>
          <p:cNvSpPr txBox="1">
            <a:spLocks noChangeArrowheads="1"/>
          </p:cNvSpPr>
          <p:nvPr/>
        </p:nvSpPr>
        <p:spPr bwMode="auto">
          <a:xfrm>
            <a:off x="381000" y="228600"/>
            <a:ext cx="8382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>
                <a:latin typeface="Calibri" pitchFamily="34" charset="0"/>
              </a:rPr>
              <a:t>Cross Charge (cancel)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43300" y="4495800"/>
            <a:ext cx="152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9" descr="curso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2300" y="4267200"/>
            <a:ext cx="333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686300" y="3505200"/>
            <a:ext cx="152400" cy="152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12343 -0.16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-8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25 -0.1666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66 -0.15417 C 0.11666 -0.24352 0.16666 -0.32084 0.23368 -0.32616 C 0.29774 -0.33287 0.35763 -0.27292 0.36163 -0.18611 C 0.36666 -0.10625 0.32465 -0.03148 0.26458 -0.02616 C 0.20972 -0.02222 0.15763 -0.07153 0.15364 -0.14607 C 0.14965 -0.21412 0.18472 -0.27824 0.23559 -0.28357 C 0.28263 -0.2875 0.32673 -0.24607 0.32968 -0.18357 C 0.33263 -0.12755 0.30468 -0.07292 0.26267 -0.07014 C 0.22465 -0.06621 0.18871 -0.09815 0.18559 -0.14884 C 0.18368 -0.19422 0.20468 -0.2382 0.23767 -0.24074 C 0.26666 -0.24352 0.29566 -0.21945 0.29774 -0.18079 C 0.29965 -0.14746 0.28472 -0.11551 0.26059 -0.11273 C 0.24062 -0.11019 0.21961 -0.12477 0.21857 -0.15139 C 0.21666 -0.17292 0.22465 -0.1956 0.23958 -0.19815 C 0.25173 -0.19815 0.26371 -0.19283 0.26562 -0.17824 C 0.26666 -0.16875 0.26458 -0.15949 0.25868 -0.15556 C 0.25573 -0.15417 0.25364 -0.15417 0.25069 -0.15556 " pathEditMode="relative" rAng="0" ptsTypes="fffffffffffffffff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66 -0.15417 C 0.11666 -0.24352 0.16666 -0.32084 0.23368 -0.32616 C 0.29774 -0.33287 0.35764 -0.27292 0.36163 -0.18611 C 0.36666 -0.10625 0.32465 -0.03148 0.26458 -0.02616 C 0.20972 -0.02223 0.15764 -0.07153 0.15364 -0.14607 C 0.14965 -0.21412 0.18472 -0.27824 0.23559 -0.28357 C 0.28264 -0.2875 0.32673 -0.24607 0.32968 -0.18357 C 0.33264 -0.12755 0.30468 -0.07292 0.26267 -0.07014 C 0.22465 -0.06621 0.18871 -0.09815 0.18559 -0.14885 C 0.18368 -0.19422 0.20468 -0.2382 0.23767 -0.24074 C 0.26666 -0.24352 0.29566 -0.21945 0.29774 -0.18079 C 0.29965 -0.14746 0.28472 -0.11551 0.26059 -0.11273 C 0.24062 -0.11019 0.21961 -0.12477 0.21857 -0.15139 C 0.21666 -0.17292 0.22465 -0.19561 0.23958 -0.19815 C 0.25173 -0.19815 0.26371 -0.19283 0.26562 -0.17824 C 0.26666 -0.16875 0.26458 -0.15949 0.25868 -0.15556 C 0.25573 -0.15417 0.25364 -0.15417 0.25069 -0.15556 " pathEditMode="relative" rAng="0" ptsTypes="fffffffffffffffff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scrollbar(bar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752600"/>
            <a:ext cx="1619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381000" y="228600"/>
            <a:ext cx="8382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>
                <a:latin typeface="Calibri" pitchFamily="34" charset="0"/>
              </a:rPr>
              <a:t>Cross Charge (scrollbar)</a:t>
            </a:r>
          </a:p>
        </p:txBody>
      </p:sp>
      <p:pic>
        <p:nvPicPr>
          <p:cNvPr id="9" name="Picture 8" descr="scrollbar(scroll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124200"/>
            <a:ext cx="1524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urso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191000"/>
            <a:ext cx="333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962400" y="4419600"/>
            <a:ext cx="152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76800" y="3505200"/>
            <a:ext cx="1524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09843 -0.13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-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 -0.133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3.33333E-6 -0.150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44 -0.13056 L 0.09687 -0.2833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7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0.13334 L 0.1 -0.2777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07 L 3.33333E-6 0.1937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88 -0.28333 L 0.09688 0.0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0.27778 L 0.1 0.055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1888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1888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43 0.04722 L -0.08646 -0.1611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-10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9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0.05555 L -0.08334 -0.1555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ischoo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5638" y="230187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9"/>
          <p:cNvSpPr txBox="1">
            <a:spLocks noChangeArrowheads="1"/>
          </p:cNvSpPr>
          <p:nvPr/>
        </p:nvSpPr>
        <p:spPr bwMode="auto">
          <a:xfrm>
            <a:off x="381000" y="228600"/>
            <a:ext cx="8382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>
                <a:latin typeface="Calibri" pitchFamily="34" charset="0"/>
              </a:rPr>
              <a:t>Stabbing (open)</a:t>
            </a:r>
          </a:p>
        </p:txBody>
      </p:sp>
      <p:pic>
        <p:nvPicPr>
          <p:cNvPr id="17412" name="Picture 11" descr="ischoo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3838" y="230187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1" descr="ischoo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2038" y="230187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ischoo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5638" y="314007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ischoo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7638" y="314007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1" descr="ischoo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2038" y="314007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enu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5638" y="3140075"/>
            <a:ext cx="28829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urso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5638" y="4435475"/>
            <a:ext cx="2286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menu(open)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4875" y="3216275"/>
            <a:ext cx="241776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4638" y="1920875"/>
            <a:ext cx="3586162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9584 -0.184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25 0.088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25 0.0444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83 -0.18402 L 0.17916 0.0159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16 0.01598 L 0.15416 -0.2284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1" descr="ischoo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7700" y="318928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1" descr="ischoo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7700" y="235108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9"/>
          <p:cNvSpPr txBox="1">
            <a:spLocks noChangeArrowheads="1"/>
          </p:cNvSpPr>
          <p:nvPr/>
        </p:nvSpPr>
        <p:spPr bwMode="auto">
          <a:xfrm>
            <a:off x="381000" y="228600"/>
            <a:ext cx="8382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>
                <a:latin typeface="Calibri" pitchFamily="34" charset="0"/>
              </a:rPr>
              <a:t>Stabbing (cancel)</a:t>
            </a:r>
          </a:p>
        </p:txBody>
      </p:sp>
      <p:pic>
        <p:nvPicPr>
          <p:cNvPr id="18437" name="Picture 11" descr="ischoo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5900" y="235108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1" descr="ischoo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4100" y="235108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ischoo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7700" y="318928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ischoo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9700" y="318928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1" descr="ischoo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4100" y="318928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enu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189288"/>
            <a:ext cx="28829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urso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7700" y="4484688"/>
            <a:ext cx="2286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9584 -0.1840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25 0.0888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25 0.0444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83 -0.18402 L 0.17916 0.0159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16 0.01598 L 0.2375 0.138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6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4444 L -3.33333E-6 2.22222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8889 L 3.33333E-6 2.22222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ischoo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6900" y="242728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9"/>
          <p:cNvSpPr txBox="1">
            <a:spLocks noChangeArrowheads="1"/>
          </p:cNvSpPr>
          <p:nvPr/>
        </p:nvSpPr>
        <p:spPr bwMode="auto">
          <a:xfrm>
            <a:off x="381000" y="228600"/>
            <a:ext cx="8382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>
                <a:latin typeface="Calibri" pitchFamily="34" charset="0"/>
              </a:rPr>
              <a:t>Stabbing (delete)</a:t>
            </a:r>
          </a:p>
        </p:txBody>
      </p:sp>
      <p:pic>
        <p:nvPicPr>
          <p:cNvPr id="19460" name="Picture 11" descr="ischoo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5100" y="242728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1" descr="ischoo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3300" y="242728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ischoo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6900" y="326548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ischoo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8900" y="326548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1" descr="ischoo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3300" y="326548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enu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5500" y="3265488"/>
            <a:ext cx="28829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urso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6900" y="4560888"/>
            <a:ext cx="2286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menu(delete)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7900" y="3265488"/>
            <a:ext cx="2667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ischoo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6900" y="326548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9584 -0.1840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25 0.0888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25 0.0444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83 -0.18402 L 0.17916 0.0159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16 0.01598 L -0.0125 -0.106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The Interactive Prototype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Initial Sketches &amp; Brainstorming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7772400" cy="1470025"/>
          </a:xfrm>
        </p:spPr>
        <p:txBody>
          <a:bodyPr/>
          <a:lstStyle/>
          <a:p>
            <a:r>
              <a:rPr lang="en-US" dirty="0" smtClean="0"/>
              <a:t>User Testing and Evaluation</a:t>
            </a:r>
          </a:p>
        </p:txBody>
      </p:sp>
      <p:pic>
        <p:nvPicPr>
          <p:cNvPr id="5" name="TimW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057400" y="1295400"/>
            <a:ext cx="49911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Questions &amp; Comments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Early sketches, Flipbooks, the Prototype, User Testing, Future 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urso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743200"/>
            <a:ext cx="333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7" descr="ischoo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2004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828800"/>
            <a:ext cx="3586163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9"/>
          <p:cNvSpPr txBox="1">
            <a:spLocks noChangeArrowheads="1"/>
          </p:cNvSpPr>
          <p:nvPr/>
        </p:nvSpPr>
        <p:spPr bwMode="auto">
          <a:xfrm>
            <a:off x="381000" y="228600"/>
            <a:ext cx="8382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>
                <a:latin typeface="Calibri" pitchFamily="34" charset="0"/>
              </a:rPr>
              <a:t>Rectangle Lasso</a:t>
            </a:r>
          </a:p>
        </p:txBody>
      </p:sp>
      <p:sp>
        <p:nvSpPr>
          <p:cNvPr id="4102" name="TextBox 10"/>
          <p:cNvSpPr txBox="1">
            <a:spLocks noChangeArrowheads="1"/>
          </p:cNvSpPr>
          <p:nvPr/>
        </p:nvSpPr>
        <p:spPr bwMode="auto">
          <a:xfrm>
            <a:off x="381000" y="1676400"/>
            <a:ext cx="35052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Directions: </a:t>
            </a:r>
          </a:p>
          <a:p>
            <a:r>
              <a:rPr lang="en-US">
                <a:latin typeface="Calibri" pitchFamily="34" charset="0"/>
              </a:rPr>
              <a:t>Draw a rectangle around the target with the cursor to select it.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Benefits: 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Can target multiple objects by drawing around the desired  objects..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Can’t trigger selection by any other type of movement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Drawbacks: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No drag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0.00694 L 0.12187 0.00694 L 0.12187 0.16925 L -0.00157 0.16925 L -0.00157 0.00694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5984875" y="3362325"/>
            <a:ext cx="1863725" cy="1285875"/>
          </a:xfrm>
          <a:custGeom>
            <a:avLst/>
            <a:gdLst>
              <a:gd name="connsiteX0" fmla="*/ 0 w 1863306"/>
              <a:gd name="connsiteY0" fmla="*/ 109162 h 1284927"/>
              <a:gd name="connsiteX1" fmla="*/ 34506 w 1863306"/>
              <a:gd name="connsiteY1" fmla="*/ 195426 h 1284927"/>
              <a:gd name="connsiteX2" fmla="*/ 120770 w 1863306"/>
              <a:gd name="connsiteY2" fmla="*/ 178173 h 1284927"/>
              <a:gd name="connsiteX3" fmla="*/ 276046 w 1863306"/>
              <a:gd name="connsiteY3" fmla="*/ 74656 h 1284927"/>
              <a:gd name="connsiteX4" fmla="*/ 327804 w 1863306"/>
              <a:gd name="connsiteY4" fmla="*/ 40151 h 1284927"/>
              <a:gd name="connsiteX5" fmla="*/ 379563 w 1863306"/>
              <a:gd name="connsiteY5" fmla="*/ 5645 h 1284927"/>
              <a:gd name="connsiteX6" fmla="*/ 465827 w 1863306"/>
              <a:gd name="connsiteY6" fmla="*/ 22898 h 1284927"/>
              <a:gd name="connsiteX7" fmla="*/ 448574 w 1863306"/>
              <a:gd name="connsiteY7" fmla="*/ 91909 h 1284927"/>
              <a:gd name="connsiteX8" fmla="*/ 414068 w 1863306"/>
              <a:gd name="connsiteY8" fmla="*/ 195426 h 1284927"/>
              <a:gd name="connsiteX9" fmla="*/ 396815 w 1863306"/>
              <a:gd name="connsiteY9" fmla="*/ 247185 h 1284927"/>
              <a:gd name="connsiteX10" fmla="*/ 379563 w 1863306"/>
              <a:gd name="connsiteY10" fmla="*/ 298943 h 1284927"/>
              <a:gd name="connsiteX11" fmla="*/ 327804 w 1863306"/>
              <a:gd name="connsiteY11" fmla="*/ 333449 h 1284927"/>
              <a:gd name="connsiteX12" fmla="*/ 258793 w 1863306"/>
              <a:gd name="connsiteY12" fmla="*/ 436966 h 1284927"/>
              <a:gd name="connsiteX13" fmla="*/ 224287 w 1863306"/>
              <a:gd name="connsiteY13" fmla="*/ 488724 h 1284927"/>
              <a:gd name="connsiteX14" fmla="*/ 155276 w 1863306"/>
              <a:gd name="connsiteY14" fmla="*/ 592241 h 1284927"/>
              <a:gd name="connsiteX15" fmla="*/ 120770 w 1863306"/>
              <a:gd name="connsiteY15" fmla="*/ 644000 h 1284927"/>
              <a:gd name="connsiteX16" fmla="*/ 172529 w 1863306"/>
              <a:gd name="connsiteY16" fmla="*/ 592241 h 1284927"/>
              <a:gd name="connsiteX17" fmla="*/ 224287 w 1863306"/>
              <a:gd name="connsiteY17" fmla="*/ 557736 h 1284927"/>
              <a:gd name="connsiteX18" fmla="*/ 293298 w 1863306"/>
              <a:gd name="connsiteY18" fmla="*/ 488724 h 1284927"/>
              <a:gd name="connsiteX19" fmla="*/ 345057 w 1863306"/>
              <a:gd name="connsiteY19" fmla="*/ 454219 h 1284927"/>
              <a:gd name="connsiteX20" fmla="*/ 396815 w 1863306"/>
              <a:gd name="connsiteY20" fmla="*/ 402460 h 1284927"/>
              <a:gd name="connsiteX21" fmla="*/ 448574 w 1863306"/>
              <a:gd name="connsiteY21" fmla="*/ 367955 h 1284927"/>
              <a:gd name="connsiteX22" fmla="*/ 552091 w 1863306"/>
              <a:gd name="connsiteY22" fmla="*/ 333449 h 1284927"/>
              <a:gd name="connsiteX23" fmla="*/ 603849 w 1863306"/>
              <a:gd name="connsiteY23" fmla="*/ 298943 h 1284927"/>
              <a:gd name="connsiteX24" fmla="*/ 586597 w 1863306"/>
              <a:gd name="connsiteY24" fmla="*/ 350702 h 1284927"/>
              <a:gd name="connsiteX25" fmla="*/ 500332 w 1863306"/>
              <a:gd name="connsiteY25" fmla="*/ 436966 h 1284927"/>
              <a:gd name="connsiteX26" fmla="*/ 448574 w 1863306"/>
              <a:gd name="connsiteY26" fmla="*/ 540483 h 1284927"/>
              <a:gd name="connsiteX27" fmla="*/ 431321 w 1863306"/>
              <a:gd name="connsiteY27" fmla="*/ 592241 h 1284927"/>
              <a:gd name="connsiteX28" fmla="*/ 362310 w 1863306"/>
              <a:gd name="connsiteY28" fmla="*/ 695758 h 1284927"/>
              <a:gd name="connsiteX29" fmla="*/ 327804 w 1863306"/>
              <a:gd name="connsiteY29" fmla="*/ 747517 h 1284927"/>
              <a:gd name="connsiteX30" fmla="*/ 224287 w 1863306"/>
              <a:gd name="connsiteY30" fmla="*/ 833781 h 1284927"/>
              <a:gd name="connsiteX31" fmla="*/ 276046 w 1863306"/>
              <a:gd name="connsiteY31" fmla="*/ 816528 h 1284927"/>
              <a:gd name="connsiteX32" fmla="*/ 396815 w 1863306"/>
              <a:gd name="connsiteY32" fmla="*/ 730264 h 1284927"/>
              <a:gd name="connsiteX33" fmla="*/ 448574 w 1863306"/>
              <a:gd name="connsiteY33" fmla="*/ 695758 h 1284927"/>
              <a:gd name="connsiteX34" fmla="*/ 500332 w 1863306"/>
              <a:gd name="connsiteY34" fmla="*/ 644000 h 1284927"/>
              <a:gd name="connsiteX35" fmla="*/ 552091 w 1863306"/>
              <a:gd name="connsiteY35" fmla="*/ 609494 h 1284927"/>
              <a:gd name="connsiteX36" fmla="*/ 603849 w 1863306"/>
              <a:gd name="connsiteY36" fmla="*/ 557736 h 1284927"/>
              <a:gd name="connsiteX37" fmla="*/ 655608 w 1863306"/>
              <a:gd name="connsiteY37" fmla="*/ 540483 h 1284927"/>
              <a:gd name="connsiteX38" fmla="*/ 776378 w 1863306"/>
              <a:gd name="connsiteY38" fmla="*/ 471472 h 1284927"/>
              <a:gd name="connsiteX39" fmla="*/ 828136 w 1863306"/>
              <a:gd name="connsiteY39" fmla="*/ 454219 h 1284927"/>
              <a:gd name="connsiteX40" fmla="*/ 879895 w 1863306"/>
              <a:gd name="connsiteY40" fmla="*/ 402460 h 1284927"/>
              <a:gd name="connsiteX41" fmla="*/ 828136 w 1863306"/>
              <a:gd name="connsiteY41" fmla="*/ 436966 h 1284927"/>
              <a:gd name="connsiteX42" fmla="*/ 759125 w 1863306"/>
              <a:gd name="connsiteY42" fmla="*/ 505977 h 1284927"/>
              <a:gd name="connsiteX43" fmla="*/ 707366 w 1863306"/>
              <a:gd name="connsiteY43" fmla="*/ 609494 h 1284927"/>
              <a:gd name="connsiteX44" fmla="*/ 672861 w 1863306"/>
              <a:gd name="connsiteY44" fmla="*/ 661253 h 1284927"/>
              <a:gd name="connsiteX45" fmla="*/ 638355 w 1863306"/>
              <a:gd name="connsiteY45" fmla="*/ 730264 h 1284927"/>
              <a:gd name="connsiteX46" fmla="*/ 517585 w 1863306"/>
              <a:gd name="connsiteY46" fmla="*/ 851034 h 1284927"/>
              <a:gd name="connsiteX47" fmla="*/ 569344 w 1863306"/>
              <a:gd name="connsiteY47" fmla="*/ 851034 h 1284927"/>
              <a:gd name="connsiteX48" fmla="*/ 655608 w 1863306"/>
              <a:gd name="connsiteY48" fmla="*/ 799275 h 1284927"/>
              <a:gd name="connsiteX49" fmla="*/ 707366 w 1863306"/>
              <a:gd name="connsiteY49" fmla="*/ 730264 h 1284927"/>
              <a:gd name="connsiteX50" fmla="*/ 810883 w 1863306"/>
              <a:gd name="connsiteY50" fmla="*/ 661253 h 1284927"/>
              <a:gd name="connsiteX51" fmla="*/ 845389 w 1863306"/>
              <a:gd name="connsiteY51" fmla="*/ 609494 h 1284927"/>
              <a:gd name="connsiteX52" fmla="*/ 1000664 w 1863306"/>
              <a:gd name="connsiteY52" fmla="*/ 557736 h 1284927"/>
              <a:gd name="connsiteX53" fmla="*/ 1052423 w 1863306"/>
              <a:gd name="connsiteY53" fmla="*/ 540483 h 1284927"/>
              <a:gd name="connsiteX54" fmla="*/ 1104181 w 1863306"/>
              <a:gd name="connsiteY54" fmla="*/ 523230 h 1284927"/>
              <a:gd name="connsiteX55" fmla="*/ 1086929 w 1863306"/>
              <a:gd name="connsiteY55" fmla="*/ 609494 h 1284927"/>
              <a:gd name="connsiteX56" fmla="*/ 1052423 w 1863306"/>
              <a:gd name="connsiteY56" fmla="*/ 661253 h 1284927"/>
              <a:gd name="connsiteX57" fmla="*/ 1017917 w 1863306"/>
              <a:gd name="connsiteY57" fmla="*/ 730264 h 1284927"/>
              <a:gd name="connsiteX58" fmla="*/ 983412 w 1863306"/>
              <a:gd name="connsiteY58" fmla="*/ 782022 h 1284927"/>
              <a:gd name="connsiteX59" fmla="*/ 931653 w 1863306"/>
              <a:gd name="connsiteY59" fmla="*/ 902792 h 1284927"/>
              <a:gd name="connsiteX60" fmla="*/ 879895 w 1863306"/>
              <a:gd name="connsiteY60" fmla="*/ 971804 h 1284927"/>
              <a:gd name="connsiteX61" fmla="*/ 793631 w 1863306"/>
              <a:gd name="connsiteY61" fmla="*/ 1058068 h 1284927"/>
              <a:gd name="connsiteX62" fmla="*/ 741872 w 1863306"/>
              <a:gd name="connsiteY62" fmla="*/ 1109826 h 1284927"/>
              <a:gd name="connsiteX63" fmla="*/ 793631 w 1863306"/>
              <a:gd name="connsiteY63" fmla="*/ 1092573 h 1284927"/>
              <a:gd name="connsiteX64" fmla="*/ 1000664 w 1863306"/>
              <a:gd name="connsiteY64" fmla="*/ 920045 h 1284927"/>
              <a:gd name="connsiteX65" fmla="*/ 1104181 w 1863306"/>
              <a:gd name="connsiteY65" fmla="*/ 851034 h 1284927"/>
              <a:gd name="connsiteX66" fmla="*/ 1207698 w 1863306"/>
              <a:gd name="connsiteY66" fmla="*/ 816528 h 1284927"/>
              <a:gd name="connsiteX67" fmla="*/ 1224951 w 1863306"/>
              <a:gd name="connsiteY67" fmla="*/ 868287 h 1284927"/>
              <a:gd name="connsiteX68" fmla="*/ 1190446 w 1863306"/>
              <a:gd name="connsiteY68" fmla="*/ 920045 h 1284927"/>
              <a:gd name="connsiteX69" fmla="*/ 1138687 w 1863306"/>
              <a:gd name="connsiteY69" fmla="*/ 1023562 h 1284927"/>
              <a:gd name="connsiteX70" fmla="*/ 1069676 w 1863306"/>
              <a:gd name="connsiteY70" fmla="*/ 1109826 h 1284927"/>
              <a:gd name="connsiteX71" fmla="*/ 1017917 w 1863306"/>
              <a:gd name="connsiteY71" fmla="*/ 1213343 h 1284927"/>
              <a:gd name="connsiteX72" fmla="*/ 983412 w 1863306"/>
              <a:gd name="connsiteY72" fmla="*/ 1265102 h 1284927"/>
              <a:gd name="connsiteX73" fmla="*/ 1035170 w 1863306"/>
              <a:gd name="connsiteY73" fmla="*/ 1282355 h 1284927"/>
              <a:gd name="connsiteX74" fmla="*/ 1104181 w 1863306"/>
              <a:gd name="connsiteY74" fmla="*/ 1247849 h 1284927"/>
              <a:gd name="connsiteX75" fmla="*/ 1155940 w 1863306"/>
              <a:gd name="connsiteY75" fmla="*/ 1230596 h 1284927"/>
              <a:gd name="connsiteX76" fmla="*/ 1276710 w 1863306"/>
              <a:gd name="connsiteY76" fmla="*/ 1178838 h 1284927"/>
              <a:gd name="connsiteX77" fmla="*/ 1328468 w 1863306"/>
              <a:gd name="connsiteY77" fmla="*/ 1144332 h 1284927"/>
              <a:gd name="connsiteX78" fmla="*/ 1380227 w 1863306"/>
              <a:gd name="connsiteY78" fmla="*/ 1127079 h 1284927"/>
              <a:gd name="connsiteX79" fmla="*/ 1431985 w 1863306"/>
              <a:gd name="connsiteY79" fmla="*/ 1092573 h 1284927"/>
              <a:gd name="connsiteX80" fmla="*/ 1535502 w 1863306"/>
              <a:gd name="connsiteY80" fmla="*/ 1058068 h 1284927"/>
              <a:gd name="connsiteX81" fmla="*/ 1587261 w 1863306"/>
              <a:gd name="connsiteY81" fmla="*/ 1023562 h 1284927"/>
              <a:gd name="connsiteX82" fmla="*/ 1794295 w 1863306"/>
              <a:gd name="connsiteY82" fmla="*/ 989056 h 1284927"/>
              <a:gd name="connsiteX83" fmla="*/ 1863306 w 1863306"/>
              <a:gd name="connsiteY83" fmla="*/ 954551 h 128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863306" h="1284927">
                <a:moveTo>
                  <a:pt x="0" y="109162"/>
                </a:moveTo>
                <a:cubicBezTo>
                  <a:pt x="11502" y="137917"/>
                  <a:pt x="7617" y="180061"/>
                  <a:pt x="34506" y="195426"/>
                </a:cubicBezTo>
                <a:cubicBezTo>
                  <a:pt x="59967" y="209975"/>
                  <a:pt x="94074" y="190307"/>
                  <a:pt x="120770" y="178173"/>
                </a:cubicBezTo>
                <a:cubicBezTo>
                  <a:pt x="120773" y="178172"/>
                  <a:pt x="250166" y="91909"/>
                  <a:pt x="276046" y="74656"/>
                </a:cubicBezTo>
                <a:lnTo>
                  <a:pt x="327804" y="40151"/>
                </a:lnTo>
                <a:lnTo>
                  <a:pt x="379563" y="5645"/>
                </a:lnTo>
                <a:cubicBezTo>
                  <a:pt x="408318" y="11396"/>
                  <a:pt x="447508" y="0"/>
                  <a:pt x="465827" y="22898"/>
                </a:cubicBezTo>
                <a:cubicBezTo>
                  <a:pt x="480640" y="41414"/>
                  <a:pt x="455388" y="69197"/>
                  <a:pt x="448574" y="91909"/>
                </a:cubicBezTo>
                <a:cubicBezTo>
                  <a:pt x="438122" y="126747"/>
                  <a:pt x="425570" y="160920"/>
                  <a:pt x="414068" y="195426"/>
                </a:cubicBezTo>
                <a:lnTo>
                  <a:pt x="396815" y="247185"/>
                </a:lnTo>
                <a:cubicBezTo>
                  <a:pt x="391064" y="264438"/>
                  <a:pt x="394695" y="288855"/>
                  <a:pt x="379563" y="298943"/>
                </a:cubicBezTo>
                <a:lnTo>
                  <a:pt x="327804" y="333449"/>
                </a:lnTo>
                <a:lnTo>
                  <a:pt x="258793" y="436966"/>
                </a:lnTo>
                <a:lnTo>
                  <a:pt x="224287" y="488724"/>
                </a:lnTo>
                <a:cubicBezTo>
                  <a:pt x="193967" y="579685"/>
                  <a:pt x="227073" y="506084"/>
                  <a:pt x="155276" y="592241"/>
                </a:cubicBezTo>
                <a:cubicBezTo>
                  <a:pt x="142001" y="608170"/>
                  <a:pt x="100034" y="644000"/>
                  <a:pt x="120770" y="644000"/>
                </a:cubicBezTo>
                <a:cubicBezTo>
                  <a:pt x="145169" y="644000"/>
                  <a:pt x="153785" y="607861"/>
                  <a:pt x="172529" y="592241"/>
                </a:cubicBezTo>
                <a:cubicBezTo>
                  <a:pt x="188458" y="578967"/>
                  <a:pt x="208544" y="571230"/>
                  <a:pt x="224287" y="557736"/>
                </a:cubicBezTo>
                <a:cubicBezTo>
                  <a:pt x="248987" y="536564"/>
                  <a:pt x="268598" y="509896"/>
                  <a:pt x="293298" y="488724"/>
                </a:cubicBezTo>
                <a:cubicBezTo>
                  <a:pt x="309041" y="475230"/>
                  <a:pt x="329128" y="467493"/>
                  <a:pt x="345057" y="454219"/>
                </a:cubicBezTo>
                <a:cubicBezTo>
                  <a:pt x="363801" y="438599"/>
                  <a:pt x="378071" y="418080"/>
                  <a:pt x="396815" y="402460"/>
                </a:cubicBezTo>
                <a:cubicBezTo>
                  <a:pt x="412744" y="389186"/>
                  <a:pt x="429626" y="376376"/>
                  <a:pt x="448574" y="367955"/>
                </a:cubicBezTo>
                <a:cubicBezTo>
                  <a:pt x="481811" y="353183"/>
                  <a:pt x="552091" y="333449"/>
                  <a:pt x="552091" y="333449"/>
                </a:cubicBezTo>
                <a:cubicBezTo>
                  <a:pt x="569344" y="321947"/>
                  <a:pt x="585303" y="289670"/>
                  <a:pt x="603849" y="298943"/>
                </a:cubicBezTo>
                <a:cubicBezTo>
                  <a:pt x="620115" y="307076"/>
                  <a:pt x="594730" y="334436"/>
                  <a:pt x="586597" y="350702"/>
                </a:cubicBezTo>
                <a:cubicBezTo>
                  <a:pt x="557843" y="408210"/>
                  <a:pt x="552089" y="402461"/>
                  <a:pt x="500332" y="436966"/>
                </a:cubicBezTo>
                <a:cubicBezTo>
                  <a:pt x="456971" y="567053"/>
                  <a:pt x="515461" y="406711"/>
                  <a:pt x="448574" y="540483"/>
                </a:cubicBezTo>
                <a:cubicBezTo>
                  <a:pt x="440441" y="556749"/>
                  <a:pt x="440153" y="576344"/>
                  <a:pt x="431321" y="592241"/>
                </a:cubicBezTo>
                <a:cubicBezTo>
                  <a:pt x="411181" y="628493"/>
                  <a:pt x="385314" y="661252"/>
                  <a:pt x="362310" y="695758"/>
                </a:cubicBezTo>
                <a:cubicBezTo>
                  <a:pt x="350808" y="713011"/>
                  <a:pt x="345057" y="736015"/>
                  <a:pt x="327804" y="747517"/>
                </a:cubicBezTo>
                <a:cubicBezTo>
                  <a:pt x="312190" y="757926"/>
                  <a:pt x="224287" y="811640"/>
                  <a:pt x="224287" y="833781"/>
                </a:cubicBezTo>
                <a:cubicBezTo>
                  <a:pt x="224287" y="851967"/>
                  <a:pt x="258793" y="822279"/>
                  <a:pt x="276046" y="816528"/>
                </a:cubicBezTo>
                <a:cubicBezTo>
                  <a:pt x="398037" y="735199"/>
                  <a:pt x="246998" y="837276"/>
                  <a:pt x="396815" y="730264"/>
                </a:cubicBezTo>
                <a:cubicBezTo>
                  <a:pt x="413688" y="718212"/>
                  <a:pt x="432645" y="709033"/>
                  <a:pt x="448574" y="695758"/>
                </a:cubicBezTo>
                <a:cubicBezTo>
                  <a:pt x="467318" y="680138"/>
                  <a:pt x="481588" y="659620"/>
                  <a:pt x="500332" y="644000"/>
                </a:cubicBezTo>
                <a:cubicBezTo>
                  <a:pt x="516261" y="630725"/>
                  <a:pt x="536162" y="622769"/>
                  <a:pt x="552091" y="609494"/>
                </a:cubicBezTo>
                <a:cubicBezTo>
                  <a:pt x="570835" y="593874"/>
                  <a:pt x="583548" y="571270"/>
                  <a:pt x="603849" y="557736"/>
                </a:cubicBezTo>
                <a:cubicBezTo>
                  <a:pt x="618981" y="547648"/>
                  <a:pt x="638892" y="547647"/>
                  <a:pt x="655608" y="540483"/>
                </a:cubicBezTo>
                <a:cubicBezTo>
                  <a:pt x="867331" y="449744"/>
                  <a:pt x="603114" y="558103"/>
                  <a:pt x="776378" y="471472"/>
                </a:cubicBezTo>
                <a:cubicBezTo>
                  <a:pt x="792644" y="463339"/>
                  <a:pt x="810883" y="459970"/>
                  <a:pt x="828136" y="454219"/>
                </a:cubicBezTo>
                <a:cubicBezTo>
                  <a:pt x="845389" y="436966"/>
                  <a:pt x="879895" y="426859"/>
                  <a:pt x="879895" y="402460"/>
                </a:cubicBezTo>
                <a:cubicBezTo>
                  <a:pt x="879895" y="381724"/>
                  <a:pt x="843880" y="423472"/>
                  <a:pt x="828136" y="436966"/>
                </a:cubicBezTo>
                <a:cubicBezTo>
                  <a:pt x="803436" y="458138"/>
                  <a:pt x="780297" y="481277"/>
                  <a:pt x="759125" y="505977"/>
                </a:cubicBezTo>
                <a:cubicBezTo>
                  <a:pt x="699793" y="575197"/>
                  <a:pt x="744102" y="536021"/>
                  <a:pt x="707366" y="609494"/>
                </a:cubicBezTo>
                <a:cubicBezTo>
                  <a:pt x="698093" y="628040"/>
                  <a:pt x="683149" y="643250"/>
                  <a:pt x="672861" y="661253"/>
                </a:cubicBezTo>
                <a:cubicBezTo>
                  <a:pt x="660101" y="683583"/>
                  <a:pt x="654641" y="710359"/>
                  <a:pt x="638355" y="730264"/>
                </a:cubicBezTo>
                <a:cubicBezTo>
                  <a:pt x="602304" y="774326"/>
                  <a:pt x="517585" y="851034"/>
                  <a:pt x="517585" y="851034"/>
                </a:cubicBezTo>
                <a:cubicBezTo>
                  <a:pt x="489352" y="935733"/>
                  <a:pt x="488767" y="904752"/>
                  <a:pt x="569344" y="851034"/>
                </a:cubicBezTo>
                <a:cubicBezTo>
                  <a:pt x="597246" y="832433"/>
                  <a:pt x="626853" y="816528"/>
                  <a:pt x="655608" y="799275"/>
                </a:cubicBezTo>
                <a:cubicBezTo>
                  <a:pt x="672861" y="776271"/>
                  <a:pt x="685875" y="749367"/>
                  <a:pt x="707366" y="730264"/>
                </a:cubicBezTo>
                <a:cubicBezTo>
                  <a:pt x="738362" y="702712"/>
                  <a:pt x="810883" y="661253"/>
                  <a:pt x="810883" y="661253"/>
                </a:cubicBezTo>
                <a:cubicBezTo>
                  <a:pt x="822385" y="644000"/>
                  <a:pt x="827805" y="620484"/>
                  <a:pt x="845389" y="609494"/>
                </a:cubicBezTo>
                <a:cubicBezTo>
                  <a:pt x="845397" y="609489"/>
                  <a:pt x="974780" y="566364"/>
                  <a:pt x="1000664" y="557736"/>
                </a:cubicBezTo>
                <a:lnTo>
                  <a:pt x="1052423" y="540483"/>
                </a:lnTo>
                <a:lnTo>
                  <a:pt x="1104181" y="523230"/>
                </a:lnTo>
                <a:cubicBezTo>
                  <a:pt x="1098430" y="551985"/>
                  <a:pt x="1097225" y="582037"/>
                  <a:pt x="1086929" y="609494"/>
                </a:cubicBezTo>
                <a:cubicBezTo>
                  <a:pt x="1079648" y="628909"/>
                  <a:pt x="1062711" y="643250"/>
                  <a:pt x="1052423" y="661253"/>
                </a:cubicBezTo>
                <a:cubicBezTo>
                  <a:pt x="1039663" y="683583"/>
                  <a:pt x="1030677" y="707934"/>
                  <a:pt x="1017917" y="730264"/>
                </a:cubicBezTo>
                <a:cubicBezTo>
                  <a:pt x="1007630" y="748267"/>
                  <a:pt x="992685" y="763476"/>
                  <a:pt x="983412" y="782022"/>
                </a:cubicBezTo>
                <a:cubicBezTo>
                  <a:pt x="924711" y="899425"/>
                  <a:pt x="1021406" y="759187"/>
                  <a:pt x="931653" y="902792"/>
                </a:cubicBezTo>
                <a:cubicBezTo>
                  <a:pt x="916413" y="927176"/>
                  <a:pt x="896608" y="948405"/>
                  <a:pt x="879895" y="971804"/>
                </a:cubicBezTo>
                <a:cubicBezTo>
                  <a:pt x="805475" y="1075992"/>
                  <a:pt x="891053" y="976883"/>
                  <a:pt x="793631" y="1058068"/>
                </a:cubicBezTo>
                <a:cubicBezTo>
                  <a:pt x="774887" y="1073688"/>
                  <a:pt x="741872" y="1085427"/>
                  <a:pt x="741872" y="1109826"/>
                </a:cubicBezTo>
                <a:cubicBezTo>
                  <a:pt x="741872" y="1128012"/>
                  <a:pt x="776378" y="1098324"/>
                  <a:pt x="793631" y="1092573"/>
                </a:cubicBezTo>
                <a:cubicBezTo>
                  <a:pt x="870105" y="1016099"/>
                  <a:pt x="884311" y="997613"/>
                  <a:pt x="1000664" y="920045"/>
                </a:cubicBezTo>
                <a:cubicBezTo>
                  <a:pt x="1035170" y="897041"/>
                  <a:pt x="1064839" y="864148"/>
                  <a:pt x="1104181" y="851034"/>
                </a:cubicBezTo>
                <a:lnTo>
                  <a:pt x="1207698" y="816528"/>
                </a:lnTo>
                <a:cubicBezTo>
                  <a:pt x="1213449" y="833781"/>
                  <a:pt x="1227941" y="850348"/>
                  <a:pt x="1224951" y="868287"/>
                </a:cubicBezTo>
                <a:cubicBezTo>
                  <a:pt x="1221542" y="888740"/>
                  <a:pt x="1199719" y="901499"/>
                  <a:pt x="1190446" y="920045"/>
                </a:cubicBezTo>
                <a:cubicBezTo>
                  <a:pt x="1119021" y="1062896"/>
                  <a:pt x="1237569" y="875241"/>
                  <a:pt x="1138687" y="1023562"/>
                </a:cubicBezTo>
                <a:cubicBezTo>
                  <a:pt x="1105099" y="1124326"/>
                  <a:pt x="1147714" y="1031788"/>
                  <a:pt x="1069676" y="1109826"/>
                </a:cubicBezTo>
                <a:cubicBezTo>
                  <a:pt x="1020233" y="1159269"/>
                  <a:pt x="1045980" y="1157216"/>
                  <a:pt x="1017917" y="1213343"/>
                </a:cubicBezTo>
                <a:cubicBezTo>
                  <a:pt x="1008644" y="1231889"/>
                  <a:pt x="994914" y="1247849"/>
                  <a:pt x="983412" y="1265102"/>
                </a:cubicBezTo>
                <a:cubicBezTo>
                  <a:pt x="1000665" y="1270853"/>
                  <a:pt x="1017167" y="1284927"/>
                  <a:pt x="1035170" y="1282355"/>
                </a:cubicBezTo>
                <a:cubicBezTo>
                  <a:pt x="1060630" y="1278718"/>
                  <a:pt x="1080542" y="1257980"/>
                  <a:pt x="1104181" y="1247849"/>
                </a:cubicBezTo>
                <a:cubicBezTo>
                  <a:pt x="1120897" y="1240685"/>
                  <a:pt x="1138687" y="1236347"/>
                  <a:pt x="1155940" y="1230596"/>
                </a:cubicBezTo>
                <a:cubicBezTo>
                  <a:pt x="1285881" y="1143967"/>
                  <a:pt x="1120737" y="1245683"/>
                  <a:pt x="1276710" y="1178838"/>
                </a:cubicBezTo>
                <a:cubicBezTo>
                  <a:pt x="1295769" y="1170670"/>
                  <a:pt x="1309922" y="1153605"/>
                  <a:pt x="1328468" y="1144332"/>
                </a:cubicBezTo>
                <a:cubicBezTo>
                  <a:pt x="1344734" y="1136199"/>
                  <a:pt x="1362974" y="1132830"/>
                  <a:pt x="1380227" y="1127079"/>
                </a:cubicBezTo>
                <a:cubicBezTo>
                  <a:pt x="1397480" y="1115577"/>
                  <a:pt x="1413037" y="1100994"/>
                  <a:pt x="1431985" y="1092573"/>
                </a:cubicBezTo>
                <a:cubicBezTo>
                  <a:pt x="1465222" y="1077801"/>
                  <a:pt x="1505239" y="1078244"/>
                  <a:pt x="1535502" y="1058068"/>
                </a:cubicBezTo>
                <a:cubicBezTo>
                  <a:pt x="1552755" y="1046566"/>
                  <a:pt x="1568202" y="1031730"/>
                  <a:pt x="1587261" y="1023562"/>
                </a:cubicBezTo>
                <a:cubicBezTo>
                  <a:pt x="1634200" y="1003445"/>
                  <a:pt x="1763860" y="992860"/>
                  <a:pt x="1794295" y="989056"/>
                </a:cubicBezTo>
                <a:cubicBezTo>
                  <a:pt x="1853769" y="969232"/>
                  <a:pt x="1833194" y="984663"/>
                  <a:pt x="1863306" y="95455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a typeface="Arial" pitchFamily="68" charset="0"/>
              <a:cs typeface="Arial" pitchFamily="68" charset="0"/>
            </a:endParaRPr>
          </a:p>
        </p:txBody>
      </p:sp>
      <p:pic>
        <p:nvPicPr>
          <p:cNvPr id="5123" name="Picture 3" descr="ischoo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5814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urso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048000"/>
            <a:ext cx="333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057400"/>
            <a:ext cx="3586163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381000" y="228600"/>
            <a:ext cx="8382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>
                <a:latin typeface="Calibri" pitchFamily="34" charset="0"/>
              </a:rPr>
              <a:t>Color In</a:t>
            </a:r>
          </a:p>
        </p:txBody>
      </p:sp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381000" y="1676400"/>
            <a:ext cx="35052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Directions: </a:t>
            </a:r>
          </a:p>
          <a:p>
            <a:r>
              <a:rPr lang="en-US">
                <a:latin typeface="Calibri" pitchFamily="34" charset="0"/>
              </a:rPr>
              <a:t>Move the cursor on the target and “color in” the target to select it.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Benefits: 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Can target multiple objects by drawing around the desired  objects..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Can’t trigger selection by any other type of movement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Drawbacks: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Line will always be visible and obtrude the user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2498 C 0.00834 0.04278 0.00452 0.0622 0.00972 0.08278 C 0.01407 0.07862 0.01979 0.07607 0.02292 0.07006 C 0.02413 0.06752 0.025 0.06451 0.02674 0.06266 C 0.0283 0.06104 0.03038 0.06104 0.03229 0.06012 C 0.04011 0.05203 0.04705 0.04255 0.05504 0.03492 C 0.0592 0.03099 0.06389 0.02867 0.06823 0.02498 C 0.06771 0.02844 0.06667 0.04232 0.06441 0.0474 C 0.05799 0.06174 0.04948 0.07908 0.04184 0.09272 C 0.03959 0.10451 0.03525 0.11353 0.03229 0.12532 C 0.03091 0.1311 0.03733 0.11538 0.03993 0.11029 C 0.04184 0.10636 0.04479 0.10336 0.0474 0.10035 C 0.06111 0.0844 0.07778 0.07122 0.09271 0.05758 C 0.07709 0.08902 0.06077 0.12024 0.04375 0.15052 C 0.04184 0.15376 0.0467 0.14289 0.04931 0.14058 C 0.05122 0.13896 0.0533 0.13758 0.05504 0.1355 C 0.06025 0.12902 0.06511 0.12209 0.07014 0.11538 C 0.07431 0.10983 0.08073 0.10798 0.08525 0.10289 C 0.09462 0.09226 0.08646 0.09711 0.09653 0.09272 C 0.10122 0.08347 0.10677 0.08116 0.11354 0.07515 C 0.11233 0.07839 0.11129 0.08209 0.10972 0.08509 C 0.10747 0.08948 0.10434 0.09318 0.10226 0.09781 C 0.10052 0.10174 0.1 0.10636 0.09844 0.11029 C 0.09375 0.12278 0.08698 0.13318 0.07952 0.14289 C 0.07413 0.16116 0.07813 0.15052 0.07014 0.16555 C 0.06875 0.1681 0.06407 0.17318 0.06632 0.17318 C 0.0691 0.17318 0.08021 0.157 0.08143 0.15561 C 0.09167 0.14359 0.1033 0.1348 0.11354 0.12278 C 0.12292 0.11191 0.125 0.10613 0.13802 0.10289 C 0.13907 0.10151 0.14948 0.08694 0.15122 0.08763 C 0.15365 0.08879 0.15018 0.09457 0.14931 0.09781 C 0.14618 0.10891 0.1415 0.11654 0.1342 0.12278 C 0.13143 0.13735 0.12448 0.14336 0.11736 0.15561 C 0.11597 0.15792 0.11459 0.16047 0.11354 0.16301 C 0.11216 0.16625 0.11146 0.17018 0.10972 0.17318 C 0.10226 0.18706 0.10556 0.17388 0.10035 0.18821 C 0.09948 0.19052 0.09844 0.19862 0.09844 0.19584 C 0.09844 0.18428 0.10139 0.18474 0.10782 0.17827 C 0.1165 0.16093 0.10504 0.18058 0.12101 0.16555 C 0.12292 0.16393 0.12309 0.16 0.12483 0.15815 C 0.12952 0.1533 0.1349 0.14983 0.13993 0.14544 C 0.14375 0.1422 0.1474 0.13873 0.15122 0.1355 C 0.15313 0.13388 0.15695 0.13041 0.15695 0.13064 C 0.15434 0.14428 0.14931 0.15792 0.14184 0.1681 C 0.13698 0.18729 0.1441 0.1644 0.1342 0.18058 C 0.13299 0.18266 0.13351 0.18613 0.13229 0.18821 C 0.129 0.19376 0.12101 0.20324 0.12101 0.20347 C 0.12032 0.20671 0.11771 0.21041 0.1191 0.21341 C 0.12309 0.22243 0.12952 0.21295 0.13229 0.21087 C 0.14011 0.20486 0.14879 0.20301 0.15695 0.19839 C 0.1757 0.18775 0.15486 0.19746 0.17014 0.19076 C 0.18681 0.17573 0.21354 0.16047 0.2342 0.16047 " pathEditMode="relative" rAng="0" ptsTypes="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urso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5105400"/>
            <a:ext cx="333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ischoo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2004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676400"/>
            <a:ext cx="3586163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381000" y="228600"/>
            <a:ext cx="8382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>
                <a:latin typeface="Calibri" pitchFamily="34" charset="0"/>
              </a:rPr>
              <a:t>Enlarge Target</a:t>
            </a:r>
          </a:p>
        </p:txBody>
      </p:sp>
      <p:sp>
        <p:nvSpPr>
          <p:cNvPr id="6150" name="TextBox 9"/>
          <p:cNvSpPr txBox="1">
            <a:spLocks noChangeArrowheads="1"/>
          </p:cNvSpPr>
          <p:nvPr/>
        </p:nvSpPr>
        <p:spPr bwMode="auto">
          <a:xfrm>
            <a:off x="381000" y="1676400"/>
            <a:ext cx="3505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Directions: </a:t>
            </a:r>
          </a:p>
          <a:p>
            <a:r>
              <a:rPr lang="en-US">
                <a:latin typeface="Calibri" pitchFamily="34" charset="0"/>
              </a:rPr>
              <a:t>Move closer to the target to enlarge it. Hover over to select it.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Benefits: 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Faster for user to reach target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Enlarges the target for selection ease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Drawbacks: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Anything can be selected when cursor passes through objects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Multiple objects can be enlarged which can get in the way of accessing other objects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Doesn’t work well for menu items</a:t>
            </a:r>
          </a:p>
          <a:p>
            <a:pPr>
              <a:buFont typeface="Arial" charset="0"/>
              <a:buChar char="•"/>
            </a:pP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6763E-6 L 0.2901 -0.270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-1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ischoo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8956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9"/>
          <p:cNvSpPr txBox="1">
            <a:spLocks noChangeArrowheads="1"/>
          </p:cNvSpPr>
          <p:nvPr/>
        </p:nvSpPr>
        <p:spPr bwMode="auto">
          <a:xfrm>
            <a:off x="381000" y="228600"/>
            <a:ext cx="8382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>
                <a:latin typeface="Calibri" pitchFamily="34" charset="0"/>
              </a:rPr>
              <a:t>Cross Charge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05400" y="4419600"/>
            <a:ext cx="152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3" name="TextBox 10"/>
          <p:cNvSpPr txBox="1">
            <a:spLocks noChangeArrowheads="1"/>
          </p:cNvSpPr>
          <p:nvPr/>
        </p:nvSpPr>
        <p:spPr bwMode="auto">
          <a:xfrm>
            <a:off x="381000" y="1676400"/>
            <a:ext cx="3276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Directions: </a:t>
            </a:r>
          </a:p>
          <a:p>
            <a:r>
              <a:rPr lang="en-US">
                <a:latin typeface="Calibri" pitchFamily="34" charset="0"/>
              </a:rPr>
              <a:t>Target an icon and leave the cursor on top until the bar is filled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Benefits: 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Allows free movement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Charge acts as an activator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Drawbacks: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Must wait for the bar to fill</a:t>
            </a:r>
          </a:p>
        </p:txBody>
      </p:sp>
      <p:pic>
        <p:nvPicPr>
          <p:cNvPr id="10" name="Picture 9" descr="curso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191000"/>
            <a:ext cx="333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6248400" y="3276600"/>
            <a:ext cx="1524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676400"/>
            <a:ext cx="3586163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12343 -0.16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-8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25 -0.1666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 descr="deskt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9375" y="704850"/>
            <a:ext cx="8912225" cy="5570538"/>
          </a:xfrm>
        </p:spPr>
      </p:pic>
      <p:sp>
        <p:nvSpPr>
          <p:cNvPr id="5" name="Rectangle 4"/>
          <p:cNvSpPr/>
          <p:nvPr/>
        </p:nvSpPr>
        <p:spPr>
          <a:xfrm>
            <a:off x="4114800" y="4419600"/>
            <a:ext cx="474841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Dynamic Queue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Sticky Boundaries</a:t>
            </a:r>
          </a:p>
        </p:txBody>
      </p:sp>
      <p:pic>
        <p:nvPicPr>
          <p:cNvPr id="9219" name="Picture 3" descr="sketch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213" y="1371600"/>
            <a:ext cx="8713787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smtClean="0"/>
              <a:t>a</a:t>
            </a:r>
          </a:p>
        </p:txBody>
      </p:sp>
      <p:pic>
        <p:nvPicPr>
          <p:cNvPr id="1024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327</Words>
  <Application>Microsoft Office PowerPoint</Application>
  <PresentationFormat>On-screen Show (4:3)</PresentationFormat>
  <Paragraphs>73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498 Final Presentation</vt:lpstr>
      <vt:lpstr>Initial Sketches &amp; Brainstorming</vt:lpstr>
      <vt:lpstr>Slide 3</vt:lpstr>
      <vt:lpstr>Slide 4</vt:lpstr>
      <vt:lpstr>Slide 5</vt:lpstr>
      <vt:lpstr>Slide 6</vt:lpstr>
      <vt:lpstr>Slide 7</vt:lpstr>
      <vt:lpstr>Sticky Boundaries</vt:lpstr>
      <vt:lpstr>Slide 9</vt:lpstr>
      <vt:lpstr>Slide 10</vt:lpstr>
      <vt:lpstr>Slide 11</vt:lpstr>
      <vt:lpstr>2 Flipbooks</vt:lpstr>
      <vt:lpstr>Slide 13</vt:lpstr>
      <vt:lpstr>Slide 14</vt:lpstr>
      <vt:lpstr>Slide 15</vt:lpstr>
      <vt:lpstr>Slide 16</vt:lpstr>
      <vt:lpstr>Slide 17</vt:lpstr>
      <vt:lpstr>Slide 18</vt:lpstr>
      <vt:lpstr>The Interactive Prototype</vt:lpstr>
      <vt:lpstr>User Testing and Evaluation</vt:lpstr>
      <vt:lpstr>Questions &amp; Comments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Queue</dc:title>
  <dc:creator>Chris</dc:creator>
  <cp:lastModifiedBy>Chris</cp:lastModifiedBy>
  <cp:revision>47</cp:revision>
  <dcterms:created xsi:type="dcterms:W3CDTF">2009-05-13T01:55:58Z</dcterms:created>
  <dcterms:modified xsi:type="dcterms:W3CDTF">2009-06-10T17:03:15Z</dcterms:modified>
</cp:coreProperties>
</file>