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Default Extension="xlsx" ContentType="application/vnd.openxmlformats-officedocument.spreadsheetml.sheet"/>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8" r:id="rId1"/>
  </p:sldMasterIdLst>
  <p:notesMasterIdLst>
    <p:notesMasterId r:id="rId21"/>
  </p:notesMasterIdLst>
  <p:sldIdLst>
    <p:sldId id="256" r:id="rId2"/>
    <p:sldId id="258" r:id="rId3"/>
    <p:sldId id="257" r:id="rId4"/>
    <p:sldId id="261" r:id="rId5"/>
    <p:sldId id="263" r:id="rId6"/>
    <p:sldId id="265" r:id="rId7"/>
    <p:sldId id="266" r:id="rId8"/>
    <p:sldId id="267" r:id="rId9"/>
    <p:sldId id="268" r:id="rId10"/>
    <p:sldId id="276" r:id="rId11"/>
    <p:sldId id="274" r:id="rId12"/>
    <p:sldId id="275" r:id="rId13"/>
    <p:sldId id="277" r:id="rId14"/>
    <p:sldId id="278" r:id="rId15"/>
    <p:sldId id="279" r:id="rId16"/>
    <p:sldId id="262" r:id="rId17"/>
    <p:sldId id="272" r:id="rId18"/>
    <p:sldId id="271"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07" d="100"/>
          <a:sy n="107" d="100"/>
        </p:scale>
        <p:origin x="-9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Target Acquisition</a:t>
            </a:r>
          </a:p>
        </c:rich>
      </c:tx>
      <c:layout/>
    </c:title>
    <c:plotArea>
      <c:layout/>
      <c:barChart>
        <c:barDir val="col"/>
        <c:grouping val="clustered"/>
        <c:ser>
          <c:idx val="0"/>
          <c:order val="0"/>
          <c:tx>
            <c:strRef>
              <c:f>Sheet1!$B$1</c:f>
              <c:strCache>
                <c:ptCount val="1"/>
                <c:pt idx="0">
                  <c:v>Particpant 1</c:v>
                </c:pt>
              </c:strCache>
            </c:strRef>
          </c:tx>
          <c:cat>
            <c:strRef>
              <c:f>Sheet1!$A$2:$A$4</c:f>
              <c:strCache>
                <c:ptCount val="3"/>
                <c:pt idx="0">
                  <c:v>Success</c:v>
                </c:pt>
                <c:pt idx="1">
                  <c:v>Miss</c:v>
                </c:pt>
                <c:pt idx="2">
                  <c:v>False Activations</c:v>
                </c:pt>
              </c:strCache>
            </c:strRef>
          </c:cat>
          <c:val>
            <c:numRef>
              <c:f>Sheet1!$B$2:$B$4</c:f>
              <c:numCache>
                <c:formatCode>General</c:formatCode>
                <c:ptCount val="3"/>
                <c:pt idx="0">
                  <c:v>20.0</c:v>
                </c:pt>
                <c:pt idx="1">
                  <c:v>0.0</c:v>
                </c:pt>
                <c:pt idx="2">
                  <c:v>0.0</c:v>
                </c:pt>
              </c:numCache>
            </c:numRef>
          </c:val>
        </c:ser>
        <c:ser>
          <c:idx val="1"/>
          <c:order val="1"/>
          <c:tx>
            <c:strRef>
              <c:f>Sheet1!$C$1</c:f>
              <c:strCache>
                <c:ptCount val="1"/>
                <c:pt idx="0">
                  <c:v>Participant 2</c:v>
                </c:pt>
              </c:strCache>
            </c:strRef>
          </c:tx>
          <c:cat>
            <c:strRef>
              <c:f>Sheet1!$A$2:$A$4</c:f>
              <c:strCache>
                <c:ptCount val="3"/>
                <c:pt idx="0">
                  <c:v>Success</c:v>
                </c:pt>
                <c:pt idx="1">
                  <c:v>Miss</c:v>
                </c:pt>
                <c:pt idx="2">
                  <c:v>False Activations</c:v>
                </c:pt>
              </c:strCache>
            </c:strRef>
          </c:cat>
          <c:val>
            <c:numRef>
              <c:f>Sheet1!$C$2:$C$4</c:f>
              <c:numCache>
                <c:formatCode>General</c:formatCode>
                <c:ptCount val="3"/>
                <c:pt idx="0">
                  <c:v>20.0</c:v>
                </c:pt>
                <c:pt idx="1">
                  <c:v>0.0</c:v>
                </c:pt>
                <c:pt idx="2">
                  <c:v>1.8</c:v>
                </c:pt>
              </c:numCache>
            </c:numRef>
          </c:val>
        </c:ser>
        <c:axId val="508813800"/>
        <c:axId val="508816856"/>
      </c:barChart>
      <c:catAx>
        <c:axId val="508813800"/>
        <c:scaling>
          <c:orientation val="minMax"/>
        </c:scaling>
        <c:axPos val="b"/>
        <c:tickLblPos val="nextTo"/>
        <c:crossAx val="508816856"/>
        <c:crosses val="autoZero"/>
        <c:auto val="1"/>
        <c:lblAlgn val="ctr"/>
        <c:lblOffset val="100"/>
      </c:catAx>
      <c:valAx>
        <c:axId val="508816856"/>
        <c:scaling>
          <c:orientation val="minMax"/>
        </c:scaling>
        <c:axPos val="l"/>
        <c:majorGridlines/>
        <c:title>
          <c:tx>
            <c:rich>
              <a:bodyPr rot="-5400000" vert="horz"/>
              <a:lstStyle/>
              <a:p>
                <a:pPr>
                  <a:defRPr b="0"/>
                </a:pPr>
                <a:r>
                  <a:rPr lang="en-US" b="0"/>
                  <a:t>Number of Trials</a:t>
                </a:r>
              </a:p>
            </c:rich>
          </c:tx>
          <c:layout/>
        </c:title>
        <c:numFmt formatCode="General" sourceLinked="1"/>
        <c:tickLblPos val="nextTo"/>
        <c:crossAx val="508813800"/>
        <c:crosses val="autoZero"/>
        <c:crossBetween val="between"/>
      </c:valAx>
    </c:plotArea>
    <c:legend>
      <c:legendPos val="r"/>
      <c:layout/>
    </c:legend>
    <c:plotVisOnly val="1"/>
  </c:chart>
  <c:spPr>
    <a:ln>
      <a:solidFill>
        <a:schemeClr val="bg1">
          <a:lumMod val="75000"/>
        </a:schemeClr>
      </a:solidFill>
    </a:ln>
  </c:spPr>
  <c:txPr>
    <a:bodyPr/>
    <a:lstStyle/>
    <a:p>
      <a:pPr>
        <a:defRPr sz="1000">
          <a:latin typeface="Times New Roman" pitchFamily="18" charset="0"/>
          <a:cs typeface="Times New Roman"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8D1A3-6A03-EB4F-A4FB-F7F3A117B64F}" type="datetimeFigureOut">
              <a:rPr lang="en-US" smtClean="0"/>
              <a:pPr/>
              <a:t>6/10/09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6615B-5B3A-0B43-B178-880EB5D128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the algorithm behind Garage and how it would work if a user were to make a snake-like gesture across the screen.  The red arrows represent incomplete circular gestures and the green arrows represent a complete circular gesture.</a:t>
            </a:r>
            <a:endParaRPr lang="en-US" dirty="0"/>
          </a:p>
        </p:txBody>
      </p:sp>
      <p:sp>
        <p:nvSpPr>
          <p:cNvPr id="4" name="Slide Number Placeholder 3"/>
          <p:cNvSpPr>
            <a:spLocks noGrp="1"/>
          </p:cNvSpPr>
          <p:nvPr>
            <p:ph type="sldNum" sz="quarter" idx="10"/>
          </p:nvPr>
        </p:nvSpPr>
        <p:spPr/>
        <p:txBody>
          <a:bodyPr/>
          <a:lstStyle/>
          <a:p>
            <a:fld id="{EF8F7D3B-9732-4B39-8E65-3DAE792592A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problem with Garage is that a user will be making many circular gestures that may accidentally cross over other icons/objects/actions.  However Garage is well-equipped to handle this type of situation and does so easily.  The icons that were accidentally selected during the circular gesture are added to the Garage in the event that the user doesn’t finish the gesture, but if the user </a:t>
            </a:r>
            <a:r>
              <a:rPr lang="en-US" i="1" baseline="0" dirty="0" smtClean="0"/>
              <a:t>does</a:t>
            </a:r>
            <a:r>
              <a:rPr lang="en-US" i="0" baseline="0" dirty="0" smtClean="0"/>
              <a:t> finish the gesture, those icons that were temporarily added to the Garage will be removed, thus eliminating “Garage spam”.</a:t>
            </a:r>
            <a:endParaRPr lang="en-US" dirty="0"/>
          </a:p>
        </p:txBody>
      </p:sp>
      <p:sp>
        <p:nvSpPr>
          <p:cNvPr id="4" name="Slide Number Placeholder 3"/>
          <p:cNvSpPr>
            <a:spLocks noGrp="1"/>
          </p:cNvSpPr>
          <p:nvPr>
            <p:ph type="sldNum" sz="quarter" idx="10"/>
          </p:nvPr>
        </p:nvSpPr>
        <p:spPr/>
        <p:txBody>
          <a:bodyPr/>
          <a:lstStyle/>
          <a:p>
            <a:fld id="{EF8F7D3B-9732-4B39-8E65-3DAE792592A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BBF195-3131-433A-99EF-CAE2FDFC4E7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BBF195-3131-433A-99EF-CAE2FDFC4E7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BBF195-3131-433A-99EF-CAE2FDFC4E7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6615B-5B3A-0B43-B178-880EB5D1289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F06C9B-C0DD-43B5-BDD3-D98A9C89100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0A8760-8469-4C56-94AD-594E7B2083A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0A8760-8469-4C56-94AD-594E7B2083A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0A8760-8469-4C56-94AD-594E7B2083A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0A8760-8469-4C56-94AD-594E7B2083A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0A8760-8469-4C56-94AD-594E7B2083A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00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FE0A1ED-7CAE-144B-B2F2-4CCE71F83903}" type="datetimeFigureOut">
              <a:rPr lang="en-US" smtClean="0"/>
              <a:pPr/>
              <a:t>6/10/09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D96EFD7-FA0A-6541-BF8D-EA9A1B821D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defRPr>
            </a:lvl1pPr>
          </a:lstStyle>
          <a:p>
            <a:fld id="{CFE0A1ED-7CAE-144B-B2F2-4CCE71F83903}" type="datetimeFigureOut">
              <a:rPr lang="en-US" smtClean="0"/>
              <a:pPr/>
              <a:t>6/10/09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9"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defRPr>
            </a:lvl1pPr>
          </a:lstStyle>
          <a:p>
            <a:fld id="{8D96EFD7-FA0A-6541-BF8D-EA9A1B821D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4400" b="1" kern="1200">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Calibri" pitchFamily="34" charset="0"/>
        </a:defRPr>
      </a:lvl2pPr>
      <a:lvl3pPr algn="l" rtl="0" eaLnBrk="1" fontAlgn="base" hangingPunct="1">
        <a:spcBef>
          <a:spcPct val="0"/>
        </a:spcBef>
        <a:spcAft>
          <a:spcPct val="0"/>
        </a:spcAft>
        <a:defRPr sz="4400" b="1">
          <a:solidFill>
            <a:schemeClr val="tx1"/>
          </a:solidFill>
          <a:latin typeface="Calibri" pitchFamily="34" charset="0"/>
        </a:defRPr>
      </a:lvl3pPr>
      <a:lvl4pPr algn="l" rtl="0" eaLnBrk="1" fontAlgn="base" hangingPunct="1">
        <a:spcBef>
          <a:spcPct val="0"/>
        </a:spcBef>
        <a:spcAft>
          <a:spcPct val="0"/>
        </a:spcAft>
        <a:defRPr sz="4400" b="1">
          <a:solidFill>
            <a:schemeClr val="tx1"/>
          </a:solidFill>
          <a:latin typeface="Calibri" pitchFamily="34" charset="0"/>
        </a:defRPr>
      </a:lvl4pPr>
      <a:lvl5pPr algn="l" rtl="0" eaLnBrk="1" fontAlgn="base" hangingPunct="1">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109"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109" charset="0"/>
        <a:buChar char="–"/>
        <a:defRPr sz="2800" kern="1200">
          <a:solidFill>
            <a:schemeClr val="tx1"/>
          </a:solidFill>
          <a:latin typeface="+mn-lt"/>
          <a:ea typeface="ＭＳ Ｐゴシック" pitchFamily="-109" charset="-128"/>
          <a:cs typeface="+mn-cs"/>
        </a:defRPr>
      </a:lvl2pPr>
      <a:lvl3pPr marL="1143000" indent="-228600" algn="l" rtl="0" eaLnBrk="1" fontAlgn="base" hangingPunct="1">
        <a:spcBef>
          <a:spcPct val="20000"/>
        </a:spcBef>
        <a:spcAft>
          <a:spcPct val="0"/>
        </a:spcAft>
        <a:buFont typeface="Arial" pitchFamily="-109" charset="0"/>
        <a:buChar char="•"/>
        <a:defRPr sz="2400" kern="1200">
          <a:solidFill>
            <a:schemeClr val="tx1"/>
          </a:solidFill>
          <a:latin typeface="+mn-lt"/>
          <a:ea typeface="ＭＳ Ｐゴシック" pitchFamily="-109" charset="-128"/>
          <a:cs typeface="+mn-cs"/>
        </a:defRPr>
      </a:lvl3pPr>
      <a:lvl4pPr marL="1600200" indent="-228600" algn="l" rtl="0" eaLnBrk="1" fontAlgn="base" hangingPunct="1">
        <a:spcBef>
          <a:spcPct val="20000"/>
        </a:spcBef>
        <a:spcAft>
          <a:spcPct val="0"/>
        </a:spcAft>
        <a:buFont typeface="Arial" pitchFamily="-109" charset="0"/>
        <a:buChar char="–"/>
        <a:defRPr sz="2000" kern="1200">
          <a:solidFill>
            <a:schemeClr val="tx1"/>
          </a:solidFill>
          <a:latin typeface="+mn-lt"/>
          <a:ea typeface="ＭＳ Ｐゴシック" pitchFamily="-109" charset="-128"/>
          <a:cs typeface="+mn-cs"/>
        </a:defRPr>
      </a:lvl4pPr>
      <a:lvl5pPr marL="2057400" indent="-228600" algn="l" rtl="0" eaLnBrk="1" fontAlgn="base" hangingPunct="1">
        <a:spcBef>
          <a:spcPct val="20000"/>
        </a:spcBef>
        <a:spcAft>
          <a:spcPct val="0"/>
        </a:spcAft>
        <a:buFont typeface="Arial" pitchFamily="-109" charset="0"/>
        <a:buChar char="»"/>
        <a:defRPr sz="2000" kern="1200">
          <a:solidFill>
            <a:schemeClr val="tx1"/>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4" Type="http://schemas.openxmlformats.org/officeDocument/2006/relationships/image" Target="../media/image8.png"/><Relationship Id="rId10" Type="http://schemas.openxmlformats.org/officeDocument/2006/relationships/image" Target="../media/image3.png"/><Relationship Id="rId5" Type="http://schemas.openxmlformats.org/officeDocument/2006/relationships/image" Target="../media/image15.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 Id="rId9" Type="http://schemas.openxmlformats.org/officeDocument/2006/relationships/image" Target="../media/image19.png"/><Relationship Id="rId3" Type="http://schemas.openxmlformats.org/officeDocument/2006/relationships/image" Target="../media/image14.jpe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image" Target="../media/image21.png"/><Relationship Id="rId5" Type="http://schemas.openxmlformats.org/officeDocument/2006/relationships/image" Target="../media/image22.png"/><Relationship Id="rId7"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e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4" Type="http://schemas.openxmlformats.org/officeDocument/2006/relationships/image" Target="../media/image25.png"/><Relationship Id="rId5" Type="http://schemas.openxmlformats.org/officeDocument/2006/relationships/image" Target="../media/image26.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jpe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4" Type="http://schemas.openxmlformats.org/officeDocument/2006/relationships/image" Target="../media/image35.png"/><Relationship Id="rId4" Type="http://schemas.openxmlformats.org/officeDocument/2006/relationships/image" Target="../media/image24.png"/><Relationship Id="rId7" Type="http://schemas.openxmlformats.org/officeDocument/2006/relationships/image" Target="../media/image21.png"/><Relationship Id="rId11"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8" Type="http://schemas.openxmlformats.org/officeDocument/2006/relationships/image" Target="../media/image29.png"/><Relationship Id="rId13" Type="http://schemas.openxmlformats.org/officeDocument/2006/relationships/image" Target="../media/image34.png"/><Relationship Id="rId10" Type="http://schemas.openxmlformats.org/officeDocument/2006/relationships/image" Target="../media/image31.png"/><Relationship Id="rId5" Type="http://schemas.openxmlformats.org/officeDocument/2006/relationships/image" Target="../media/image23.png"/><Relationship Id="rId15" Type="http://schemas.openxmlformats.org/officeDocument/2006/relationships/image" Target="../media/image36.png"/><Relationship Id="rId12" Type="http://schemas.openxmlformats.org/officeDocument/2006/relationships/image" Target="../media/image33.png"/><Relationship Id="rId2" Type="http://schemas.openxmlformats.org/officeDocument/2006/relationships/notesSlide" Target="../notesSlides/notesSlide15.xml"/><Relationship Id="rId9" Type="http://schemas.openxmlformats.org/officeDocument/2006/relationships/image" Target="../media/image30.pn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6" Type="http://schemas.openxmlformats.org/officeDocument/2006/relationships/image" Target="../media/image39.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5"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6.png"/><Relationship Id="rId10" Type="http://schemas.openxmlformats.org/officeDocument/2006/relationships/image" Target="../media/image3.png"/><Relationship Id="rId5"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 Id="rId9" Type="http://schemas.openxmlformats.org/officeDocument/2006/relationships/image" Target="../media/image11.png"/><Relationship Id="rId3" Type="http://schemas.openxmlformats.org/officeDocument/2006/relationships/image" Target="../media/image5.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200400" y="5181600"/>
            <a:ext cx="2819400" cy="1752600"/>
          </a:xfrm>
        </p:spPr>
        <p:txBody>
          <a:bodyPr>
            <a:normAutofit fontScale="85000" lnSpcReduction="20000"/>
          </a:bodyPr>
          <a:lstStyle/>
          <a:p>
            <a:pPr algn="l">
              <a:buNone/>
            </a:pPr>
            <a:r>
              <a:rPr lang="en-US" b="1" dirty="0" smtClean="0">
                <a:solidFill>
                  <a:schemeClr val="bg2"/>
                </a:solidFill>
                <a:latin typeface="American Typewriter"/>
                <a:cs typeface="American Typewriter"/>
              </a:rPr>
              <a:t>Greg Bickford</a:t>
            </a:r>
          </a:p>
          <a:p>
            <a:pPr algn="l">
              <a:buNone/>
            </a:pPr>
            <a:r>
              <a:rPr lang="en-US" b="1" dirty="0" smtClean="0">
                <a:solidFill>
                  <a:schemeClr val="bg2"/>
                </a:solidFill>
                <a:latin typeface="American Typewriter"/>
                <a:cs typeface="American Typewriter"/>
              </a:rPr>
              <a:t>Don </a:t>
            </a:r>
            <a:r>
              <a:rPr lang="en-US" b="1" dirty="0" err="1" smtClean="0">
                <a:solidFill>
                  <a:schemeClr val="bg2"/>
                </a:solidFill>
                <a:latin typeface="American Typewriter"/>
                <a:cs typeface="American Typewriter"/>
              </a:rPr>
              <a:t>Bushell</a:t>
            </a:r>
            <a:endParaRPr lang="en-US" b="1" dirty="0" smtClean="0">
              <a:solidFill>
                <a:schemeClr val="bg2"/>
              </a:solidFill>
              <a:latin typeface="American Typewriter"/>
              <a:cs typeface="American Typewriter"/>
            </a:endParaRPr>
          </a:p>
          <a:p>
            <a:pPr algn="l">
              <a:buNone/>
            </a:pPr>
            <a:r>
              <a:rPr lang="en-US" b="1" dirty="0" smtClean="0">
                <a:solidFill>
                  <a:schemeClr val="bg2"/>
                </a:solidFill>
                <a:latin typeface="American Typewriter"/>
                <a:cs typeface="American Typewriter"/>
              </a:rPr>
              <a:t>Gavin </a:t>
            </a:r>
            <a:r>
              <a:rPr lang="en-US" b="1" dirty="0" err="1" smtClean="0">
                <a:solidFill>
                  <a:schemeClr val="bg2"/>
                </a:solidFill>
                <a:latin typeface="American Typewriter"/>
                <a:cs typeface="American Typewriter"/>
              </a:rPr>
              <a:t>Elster</a:t>
            </a:r>
            <a:endParaRPr lang="en-US" b="1" dirty="0" smtClean="0">
              <a:solidFill>
                <a:schemeClr val="bg2"/>
              </a:solidFill>
              <a:latin typeface="American Typewriter"/>
              <a:cs typeface="American Typewriter"/>
            </a:endParaRPr>
          </a:p>
          <a:p>
            <a:pPr algn="l">
              <a:buNone/>
            </a:pPr>
            <a:r>
              <a:rPr lang="en-US" b="1" dirty="0" smtClean="0">
                <a:solidFill>
                  <a:schemeClr val="bg2"/>
                </a:solidFill>
                <a:latin typeface="American Typewriter"/>
                <a:cs typeface="American Typewriter"/>
              </a:rPr>
              <a:t>Andy Boer</a:t>
            </a:r>
            <a:endParaRPr lang="en-US" b="1" dirty="0">
              <a:solidFill>
                <a:schemeClr val="bg2"/>
              </a:solidFill>
              <a:latin typeface="American Typewriter"/>
              <a:cs typeface="American Typewriter"/>
            </a:endParaRPr>
          </a:p>
        </p:txBody>
      </p:sp>
      <p:pic>
        <p:nvPicPr>
          <p:cNvPr id="4" name="Content Placeholder 7" descr="arrow.png"/>
          <p:cNvPicPr>
            <a:picLocks noChangeAspect="1"/>
          </p:cNvPicPr>
          <p:nvPr/>
        </p:nvPicPr>
        <p:blipFill>
          <a:blip r:embed="rId4"/>
          <a:srcRect l="-1085" r="-3765"/>
          <a:stretch>
            <a:fillRect/>
          </a:stretch>
        </p:blipFill>
        <p:spPr bwMode="auto">
          <a:xfrm>
            <a:off x="0" y="4233181"/>
            <a:ext cx="2743200" cy="2624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743200"/>
            <a:ext cx="6858000" cy="1143000"/>
          </a:xfrm>
        </p:spPr>
        <p:txBody>
          <a:bodyPr/>
          <a:lstStyle/>
          <a:p>
            <a:pPr algn="ctr"/>
            <a:r>
              <a:rPr lang="en-US" dirty="0" smtClean="0">
                <a:cs typeface="American Typewriter"/>
              </a:rPr>
              <a:t>Flipbook Designs</a:t>
            </a:r>
            <a:endParaRPr lang="en-US" dirty="0">
              <a:cs typeface="American Typewriter"/>
            </a:endParaRPr>
          </a:p>
        </p:txBody>
      </p:sp>
      <p:pic>
        <p:nvPicPr>
          <p:cNvPr id="8" name="Content Placeholder 7" descr="arrow.png"/>
          <p:cNvPicPr>
            <a:picLocks noGrp="1" noChangeAspect="1"/>
          </p:cNvPicPr>
          <p:nvPr>
            <p:ph idx="1"/>
          </p:nvPr>
        </p:nvPicPr>
        <p:blipFill>
          <a:blip r:embed="rId3"/>
          <a:srcRect l="-1085" r="-3765"/>
          <a:stretch>
            <a:fillRect/>
          </a:stretch>
        </p:blipFill>
        <p:spPr>
          <a:xfrm>
            <a:off x="0" y="350837"/>
            <a:ext cx="1066800" cy="10207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b="1" dirty="0" smtClean="0"/>
              <a:t>Garage: Circular Gestures cont.</a:t>
            </a:r>
            <a:endParaRPr lang="en-US" b="1" dirty="0"/>
          </a:p>
        </p:txBody>
      </p:sp>
      <p:cxnSp>
        <p:nvCxnSpPr>
          <p:cNvPr id="4" name="Straight Arrow Connector 3"/>
          <p:cNvCxnSpPr/>
          <p:nvPr/>
        </p:nvCxnSpPr>
        <p:spPr>
          <a:xfrm rot="5400000" flipH="1" flipV="1">
            <a:off x="609600" y="2209800"/>
            <a:ext cx="152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cxnSpLocks/>
          </p:cNvCxnSpPr>
          <p:nvPr/>
        </p:nvCxnSpPr>
        <p:spPr>
          <a:xfrm rot="5400000">
            <a:off x="1143000" y="3733800"/>
            <a:ext cx="838200" cy="838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rot="5400000">
            <a:off x="914400" y="4038600"/>
            <a:ext cx="1371600" cy="762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rot="5400000">
            <a:off x="1104900" y="4381500"/>
            <a:ext cx="1524000" cy="228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rot="16200000" flipH="1">
            <a:off x="1333500" y="4381500"/>
            <a:ext cx="14478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rot="16200000" flipH="1">
            <a:off x="1562100" y="4152899"/>
            <a:ext cx="1219201"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rot="5400000">
            <a:off x="3124199" y="4495800"/>
            <a:ext cx="838200" cy="838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rot="5400000">
            <a:off x="2933700" y="4838701"/>
            <a:ext cx="1371600" cy="6857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rot="5400000">
            <a:off x="3086099" y="5143500"/>
            <a:ext cx="1524000" cy="228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rot="16200000" flipH="1">
            <a:off x="3314699" y="5143500"/>
            <a:ext cx="14478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rot="16200000" flipH="1">
            <a:off x="3543299" y="4914899"/>
            <a:ext cx="1219201"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p:cNvCxnSpPr>
          <p:nvPr/>
        </p:nvCxnSpPr>
        <p:spPr>
          <a:xfrm rot="16200000" flipV="1">
            <a:off x="2590800" y="3200400"/>
            <a:ext cx="7620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rot="16200000" flipV="1">
            <a:off x="2667000" y="3276600"/>
            <a:ext cx="9144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p:cNvCxnSpPr>
          <p:nvPr/>
        </p:nvCxnSpPr>
        <p:spPr>
          <a:xfrm rot="5400000" flipH="1" flipV="1">
            <a:off x="2819400" y="3276600"/>
            <a:ext cx="9144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rot="5400000" flipH="1" flipV="1">
            <a:off x="2971800" y="3124200"/>
            <a:ext cx="9144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flipV="1">
            <a:off x="3200400" y="3200400"/>
            <a:ext cx="7620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rot="16200000" flipV="1">
            <a:off x="4495800" y="2971800"/>
            <a:ext cx="7620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rot="16200000" flipV="1">
            <a:off x="4533900" y="3009900"/>
            <a:ext cx="9906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p:cNvCxnSpPr>
          <p:nvPr/>
        </p:nvCxnSpPr>
        <p:spPr>
          <a:xfrm rot="5400000" flipH="1" flipV="1">
            <a:off x="4762500" y="2933700"/>
            <a:ext cx="9906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rot="5400000" flipH="1" flipV="1">
            <a:off x="4991100" y="2857500"/>
            <a:ext cx="8382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p:cNvCxnSpPr>
          <p:nvPr/>
        </p:nvCxnSpPr>
        <p:spPr>
          <a:xfrm rot="5400000">
            <a:off x="5600700" y="4381502"/>
            <a:ext cx="914401"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cxnSpLocks/>
          </p:cNvCxnSpPr>
          <p:nvPr/>
        </p:nvCxnSpPr>
        <p:spPr>
          <a:xfrm rot="5400000">
            <a:off x="5753100" y="4610102"/>
            <a:ext cx="990601"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p:cNvCxnSpPr>
          <p:nvPr/>
        </p:nvCxnSpPr>
        <p:spPr>
          <a:xfrm rot="16200000" flipH="1">
            <a:off x="6172200" y="4343400"/>
            <a:ext cx="6096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rot="5400000" flipH="1" flipV="1">
            <a:off x="7581900" y="2705100"/>
            <a:ext cx="762000" cy="762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flipV="1">
            <a:off x="7924800" y="2743200"/>
            <a:ext cx="609600" cy="3810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cxnSpLocks/>
          </p:cNvCxnSpPr>
          <p:nvPr/>
        </p:nvCxnSpPr>
        <p:spPr>
          <a:xfrm>
            <a:off x="7924800" y="3124200"/>
            <a:ext cx="685800" cy="2286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cxnSpLocks/>
          </p:cNvCxnSpPr>
          <p:nvPr/>
        </p:nvCxnSpPr>
        <p:spPr>
          <a:xfrm rot="16200000" flipH="1">
            <a:off x="7773194" y="3277394"/>
            <a:ext cx="608806" cy="30400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rot="5400000">
            <a:off x="7353300" y="3162300"/>
            <a:ext cx="609600" cy="53340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rot="10800000">
            <a:off x="7162800" y="3124200"/>
            <a:ext cx="762000"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cxnSpLocks/>
          </p:cNvCxnSpPr>
          <p:nvPr/>
        </p:nvCxnSpPr>
        <p:spPr>
          <a:xfrm rot="10800000">
            <a:off x="7467600" y="2743200"/>
            <a:ext cx="457200" cy="382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162800" y="3572470"/>
            <a:ext cx="147668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OK!</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4" name="Content Placeholder 7" descr="arrow.png"/>
          <p:cNvPicPr>
            <a:picLocks noChangeAspect="1"/>
          </p:cNvPicPr>
          <p:nvPr/>
        </p:nvPicPr>
        <p:blipFill>
          <a:blip r:embed="rId3"/>
          <a:srcRect l="-1085" r="-3765"/>
          <a:stretch>
            <a:fillRect/>
          </a:stretch>
        </p:blipFill>
        <p:spPr bwMode="auto">
          <a:xfrm>
            <a:off x="0" y="350837"/>
            <a:ext cx="1066800" cy="102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3.33333E-6 C 0.02622 -0.00139 0.05069 -0.00255 0.07708 -0.00139 C 0.09618 0.00185 0.08819 0.00023 0.10104 0.00278 C 0.10538 0.00509 0.11042 0.00532 0.11458 0.00833 C 0.12847 0.01852 0.11406 0.01343 0.12604 0.01667 C 0.12951 0.0213 0.13177 0.02569 0.13333 0.03194 C 0.13628 0.06389 0.13507 0.04676 0.13646 0.08333 C 0.13576 0.10648 0.13576 0.12963 0.13438 0.15278 C 0.13299 0.17523 0.125 0.19606 0.11875 0.21667 C 0.11389 0.23264 0.1092 0.24977 0.09792 0.25833 C 0.09132 0.27894 0.09931 0.2581 0.08854 0.275 C 0.08056 0.2875 0.07604 0.30602 0.0625 0.30972 C 0.06042 0.31782 0.05573 0.32384 0.05313 0.33194 C 0.04983 0.35856 0.04479 0.39583 0.06042 0.41667 C 0.06701 0.42546 0.08247 0.43519 0.09167 0.43611 C 0.10243 0.43727 0.12396 0.43889 0.12396 0.43889 C 0.13299 0.43819 0.14236 0.43958 0.15104 0.43611 C 0.1559 0.43403 0.16285 0.42454 0.16667 0.42083 C 0.17118 0.41065 0.17882 0.40046 0.18646 0.39444 C 0.19201 0.38264 0.19635 0.3713 0.2 0.35833 C 0.20104 0.34051 0.20191 0.32407 0.20625 0.30694 C 0.20712 0.26065 0.20851 0.21528 0.2125 0.16944 C 0.21563 0.13356 0.21337 0.1331 0.22691 0.11111 C 0.22865 0.10301 0.2316 0.1044 0.23646 0.09861 C 0.23854 0.09606 0.24323 0.08889 0.24583 0.0875 C 0.25347 0.08356 0.26858 0.08403 0.27604 0.08333 C 0.29531 0.08472 0.31441 0.07894 0.33021 0.09583 C 0.33698 0.10301 0.34635 0.11065 0.35208 0.11944 C 0.35503 0.12384 0.36042 0.13333 0.36042 0.13333 C 0.36788 0.16042 0.36684 0.18426 0.35625 0.20972 C 0.35174 0.23403 0.34444 0.25394 0.33438 0.275 C 0.32639 0.31065 0.33663 0.27292 0.32604 0.29583 C 0.32101 0.30694 0.32083 0.31667 0.31354 0.32639 C 0.31163 0.33611 0.30556 0.34074 0.3 0.34722 C 0.29809 0.36505 0.30139 0.34977 0.29167 0.36528 C 0.2901 0.36759 0.28993 0.37106 0.28854 0.37361 C 0.2842 0.38218 0.2783 0.38889 0.275 0.39861 C 0.27378 0.40231 0.27326 0.40625 0.2717 0.40972 C 0.26962 0.41551 0.26458 0.42639 0.26458 0.42639 C 0.26354 0.4331 0.26233 0.43912 0.26146 0.44583 C 0.26198 0.4713 0.25903 0.49028 0.27083 0.50972 C 0.27292 0.51829 0.2717 0.51505 0.28021 0.525 C 0.29444 0.54144 0.30816 0.54213 0.32604 0.54444 C 0.33993 0.54213 0.35295 0.53958 0.36667 0.53611 C 0.38021 0.52407 0.39028 0.51296 0.40208 0.49722 C 0.40764 0.48981 0.40972 0.47431 0.4125 0.46528 C 0.41719 0.44954 0.42135 0.4338 0.42604 0.41806 C 0.43316 0.36736 0.43524 0.31412 0.425 0.26389 C 0.42448 0.25602 0.42326 0.24815 0.42292 0.24028 C 0.42135 0.21065 0.41875 0.15139 0.41875 0.15139 C 0.41927 0.13079 0.41823 0.11134 0.42292 0.09167 C 0.42378 0.08773 0.42865 0.08356 0.43021 0.08056 C 0.43854 0.06458 0.44236 0.05417 0.45816 0.05 C 0.46962 0.03935 0.47639 0.03866 0.49063 0.0375 C 0.50625 0.04028 0.51858 0.04005 0.53229 0.04861 C 0.53472 0.05 0.53733 0.05116 0.53941 0.05278 C 0.54427 0.05625 0.55295 0.06389 0.55295 0.06389 C 0.56875 0.09722 0.55972 0.1412 0.55712 0.17917 C 0.55677 0.24005 0.55451 0.30162 0.55625 0.3625 C 0.55642 0.37639 0.55451 0.41551 0.56649 0.42083 C 0.56701 0.42222 0.56684 0.42431 0.56771 0.425 C 0.56997 0.42685 0.57917 0.42847 0.58229 0.42917 C 0.58819 0.4287 0.5941 0.42917 0.6 0.42778 C 0.61302 0.42454 0.62813 0.39421 0.64063 0.38611 C 0.64601 0.37708 0.64948 0.3669 0.65417 0.35694 C 0.65503 0.30903 0.65538 0.26273 0.66042 0.21528 C 0.6599 0.15972 0.66007 0.13032 0.65625 0.08472 C 0.65938 0.06829 0.65729 0.04306 0.66667 0.03056 C 0.6684 0.02384 0.66736 0.02407 0.67604 0.02361 C 0.68681 0.02315 0.69757 0.02269 0.70833 0.02222 C 0.72674 0.01736 0.74583 0.0169 0.76458 0.01528 C 0.77847 0.01597 0.79271 0.01366 0.80625 0.01806 C 0.80816 0.01875 0.80955 0.0213 0.81146 0.02222 C 0.81302 0.02315 0.81493 0.02315 0.81667 0.02361 C 0.82552 0.03148 0.83316 0.03102 0.84375 0.03333 C 0.84861 0.03773 0.85139 0.04144 0.85729 0.04306 C 0.85833 0.04884 0.86007 0.05417 0.86146 0.05972 C 0.86319 0.09606 0.8776 0.16343 0.85104 0.18472 C 0.84844 0.19884 0.8401 0.20509 0.83021 0.20833 C 0.82847 0.21505 0.82274 0.21458 0.81771 0.21528 C 0.80833 0.21644 0.79896 0.2169 0.78958 0.21806 C 0.78368 0.21551 0.7651 0.2169 0.7625 0.21667 C 0.75521 0.21343 0.76389 0.21667 0.75 0.21667 C 0.74288 0.21667 0.73403 0.21435 0.72708 0.2125 C 0.72431 0.21181 0.72153 0.21065 0.71875 0.20972 C 0.71667 0.20903 0.7125 0.20694 0.7125 0.20694 C 0.70833 0.19861 0.70799 0.19005 0.70625 0.18056 C 0.70556 0.17083 0.70451 0.16458 0.70313 0.15556 C 0.70556 0.14306 0.70434 0.14815 0.70625 0.14028 C 0.70694 0.1331 0.70816 0.12639 0.70938 0.11944 C 0.71024 0.11458 0.71076 0.10185 0.71458 0.09722 C 0.71719 0.09421 0.72014 0.09167 0.72292 0.08889 C 0.73628 0.07546 0.72101 0.08333 0.73021 0.07917 C 0.7309 0.07778 0.73142 0.07616 0.73229 0.075 C 0.73316 0.07384 0.73455 0.07338 0.73542 0.07222 C 0.74323 0.06042 0.73559 0.06644 0.74375 0.06111 C 0.74688 0.05486 0.75052 0.04722 0.75521 0.04306 C 0.75694 0.03588 0.75486 0.04097 0.75938 0.0375 C 0.76788 0.03125 0.76667 0.02963 0.77604 0.02778 C 0.77986 0.02616 0.78247 0.02361 0.78646 0.02222 C 0.78837 0.01829 0.78906 0.01667 0.79271 0.01667 " pathEditMode="relative" ptsTypes="ffffffffffffffffffffffffffffffffffffffffffffffffffffffffffffffffffffffffffffffffffffffffffffffffffffA">
                                      <p:cBhvr>
                                        <p:cTn id="6" dur="10000" fill="hold"/>
                                        <p:tgtEl>
                                          <p:spTgt spid="4"/>
                                        </p:tgtEl>
                                        <p:attrNameLst>
                                          <p:attrName>ppt_x</p:attrName>
                                          <p:attrName>ppt_y</p:attrName>
                                        </p:attrNameLst>
                                      </p:cBhvr>
                                    </p:animMotion>
                                  </p:childTnLst>
                                </p:cTn>
                              </p:par>
                              <p:par>
                                <p:cTn id="7" presetID="1" presetClass="entr" presetSubtype="0" fill="hold" nodeType="withEffect">
                                  <p:stCondLst>
                                    <p:cond delay="24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260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270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280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300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430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450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460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470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480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350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360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370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380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390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520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nodeType="withEffect">
                                  <p:stCondLst>
                                    <p:cond delay="530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540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540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600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610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620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720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nodeType="withEffect">
                                  <p:stCondLst>
                                    <p:cond delay="730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nodeType="withEffect">
                                  <p:stCondLst>
                                    <p:cond delay="760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nodeType="withEffect">
                                  <p:stCondLst>
                                    <p:cond delay="7700"/>
                                  </p:stCondLst>
                                  <p:childTnLst>
                                    <p:set>
                                      <p:cBhvr>
                                        <p:cTn id="58" dur="1" fill="hold">
                                          <p:stCondLst>
                                            <p:cond delay="0"/>
                                          </p:stCondLst>
                                        </p:cTn>
                                        <p:tgtEl>
                                          <p:spTgt spid="111"/>
                                        </p:tgtEl>
                                        <p:attrNameLst>
                                          <p:attrName>style.visibility</p:attrName>
                                        </p:attrNameLst>
                                      </p:cBhvr>
                                      <p:to>
                                        <p:strVal val="visible"/>
                                      </p:to>
                                    </p:set>
                                  </p:childTnLst>
                                </p:cTn>
                              </p:par>
                              <p:par>
                                <p:cTn id="59" presetID="1" presetClass="entr" presetSubtype="0" fill="hold" nodeType="withEffect">
                                  <p:stCondLst>
                                    <p:cond delay="8100"/>
                                  </p:stCondLst>
                                  <p:childTnLst>
                                    <p:set>
                                      <p:cBhvr>
                                        <p:cTn id="60" dur="1" fill="hold">
                                          <p:stCondLst>
                                            <p:cond delay="0"/>
                                          </p:stCondLst>
                                        </p:cTn>
                                        <p:tgtEl>
                                          <p:spTgt spid="115"/>
                                        </p:tgtEl>
                                        <p:attrNameLst>
                                          <p:attrName>style.visibility</p:attrName>
                                        </p:attrNameLst>
                                      </p:cBhvr>
                                      <p:to>
                                        <p:strVal val="visible"/>
                                      </p:to>
                                    </p:set>
                                  </p:childTnLst>
                                </p:cTn>
                              </p:par>
                              <p:par>
                                <p:cTn id="61" presetID="1" presetClass="entr" presetSubtype="0" fill="hold" nodeType="withEffect">
                                  <p:stCondLst>
                                    <p:cond delay="8400"/>
                                  </p:stCondLst>
                                  <p:childTnLst>
                                    <p:set>
                                      <p:cBhvr>
                                        <p:cTn id="62" dur="1" fill="hold">
                                          <p:stCondLst>
                                            <p:cond delay="0"/>
                                          </p:stCondLst>
                                        </p:cTn>
                                        <p:tgtEl>
                                          <p:spTgt spid="119"/>
                                        </p:tgtEl>
                                        <p:attrNameLst>
                                          <p:attrName>style.visibility</p:attrName>
                                        </p:attrNameLst>
                                      </p:cBhvr>
                                      <p:to>
                                        <p:strVal val="visible"/>
                                      </p:to>
                                    </p:set>
                                  </p:childTnLst>
                                </p:cTn>
                              </p:par>
                              <p:par>
                                <p:cTn id="63" presetID="1" presetClass="entr" presetSubtype="0" fill="hold" nodeType="withEffect">
                                  <p:stCondLst>
                                    <p:cond delay="8800"/>
                                  </p:stCondLst>
                                  <p:childTnLst>
                                    <p:set>
                                      <p:cBhvr>
                                        <p:cTn id="64" dur="1" fill="hold">
                                          <p:stCondLst>
                                            <p:cond delay="0"/>
                                          </p:stCondLst>
                                        </p:cTn>
                                        <p:tgtEl>
                                          <p:spTgt spid="122"/>
                                        </p:tgtEl>
                                        <p:attrNameLst>
                                          <p:attrName>style.visibility</p:attrName>
                                        </p:attrNameLst>
                                      </p:cBhvr>
                                      <p:to>
                                        <p:strVal val="visible"/>
                                      </p:to>
                                    </p:set>
                                  </p:childTnLst>
                                </p:cTn>
                              </p:par>
                              <p:par>
                                <p:cTn id="65" presetID="53" presetClass="entr" presetSubtype="0" fill="hold" grpId="0" nodeType="withEffect">
                                  <p:stCondLst>
                                    <p:cond delay="9000"/>
                                  </p:stCondLst>
                                  <p:childTnLst>
                                    <p:set>
                                      <p:cBhvr>
                                        <p:cTn id="66" dur="1" fill="hold">
                                          <p:stCondLst>
                                            <p:cond delay="0"/>
                                          </p:stCondLst>
                                        </p:cTn>
                                        <p:tgtEl>
                                          <p:spTgt spid="43"/>
                                        </p:tgtEl>
                                        <p:attrNameLst>
                                          <p:attrName>style.visibility</p:attrName>
                                        </p:attrNameLst>
                                      </p:cBhvr>
                                      <p:to>
                                        <p:strVal val="visible"/>
                                      </p:to>
                                    </p:set>
                                    <p:anim calcmode="lin" valueType="num">
                                      <p:cBhvr>
                                        <p:cTn id="67" dur="400" fill="hold"/>
                                        <p:tgtEl>
                                          <p:spTgt spid="43"/>
                                        </p:tgtEl>
                                        <p:attrNameLst>
                                          <p:attrName>ppt_w</p:attrName>
                                        </p:attrNameLst>
                                      </p:cBhvr>
                                      <p:tavLst>
                                        <p:tav tm="0">
                                          <p:val>
                                            <p:fltVal val="0"/>
                                          </p:val>
                                        </p:tav>
                                        <p:tav tm="100000">
                                          <p:val>
                                            <p:strVal val="#ppt_w"/>
                                          </p:val>
                                        </p:tav>
                                      </p:tavLst>
                                    </p:anim>
                                    <p:anim calcmode="lin" valueType="num">
                                      <p:cBhvr>
                                        <p:cTn id="68" dur="400" fill="hold"/>
                                        <p:tgtEl>
                                          <p:spTgt spid="43"/>
                                        </p:tgtEl>
                                        <p:attrNameLst>
                                          <p:attrName>ppt_h</p:attrName>
                                        </p:attrNameLst>
                                      </p:cBhvr>
                                      <p:tavLst>
                                        <p:tav tm="0">
                                          <p:val>
                                            <p:fltVal val="0"/>
                                          </p:val>
                                        </p:tav>
                                        <p:tav tm="100000">
                                          <p:val>
                                            <p:strVal val="#ppt_h"/>
                                          </p:val>
                                        </p:tav>
                                      </p:tavLst>
                                    </p:anim>
                                    <p:animEffect transition="in" filter="fade">
                                      <p:cBhvr>
                                        <p:cTn id="69" dur="4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b="1" dirty="0" smtClean="0"/>
              <a:t>Garage: Unintentional Select</a:t>
            </a:r>
            <a:endParaRPr lang="en-US" b="1" dirty="0"/>
          </a:p>
        </p:txBody>
      </p:sp>
      <p:sp>
        <p:nvSpPr>
          <p:cNvPr id="3" name="Content Placeholder 2"/>
          <p:cNvSpPr>
            <a:spLocks noGrp="1"/>
          </p:cNvSpPr>
          <p:nvPr>
            <p:ph idx="1"/>
          </p:nvPr>
        </p:nvSpPr>
        <p:spPr/>
        <p:txBody>
          <a:bodyPr>
            <a:normAutofit/>
          </a:bodyPr>
          <a:lstStyle/>
          <a:p>
            <a:r>
              <a:rPr lang="en-US" sz="1600" dirty="0" smtClean="0"/>
              <a:t>The select algorithm recognizes and will not permanently store selections that are made during a circular select gesture.</a:t>
            </a:r>
            <a:endParaRPr lang="en-US" sz="1600" dirty="0"/>
          </a:p>
        </p:txBody>
      </p:sp>
      <p:pic>
        <p:nvPicPr>
          <p:cNvPr id="2050" name="Picture 2" descr="http://www.thedarkesthour.co.uk/wiki/user_images/desktop.jpg"/>
          <p:cNvPicPr>
            <a:picLocks noChangeAspect="1" noChangeArrowheads="1"/>
          </p:cNvPicPr>
          <p:nvPr/>
        </p:nvPicPr>
        <p:blipFill>
          <a:blip r:embed="rId3"/>
          <a:srcRect/>
          <a:stretch>
            <a:fillRect/>
          </a:stretch>
        </p:blipFill>
        <p:spPr bwMode="auto">
          <a:xfrm>
            <a:off x="838200" y="2590800"/>
            <a:ext cx="4953000" cy="3977315"/>
          </a:xfrm>
          <a:prstGeom prst="rect">
            <a:avLst/>
          </a:prstGeom>
          <a:noFill/>
        </p:spPr>
      </p:pic>
      <p:pic>
        <p:nvPicPr>
          <p:cNvPr id="5" name="Picture 7"/>
          <p:cNvPicPr>
            <a:picLocks noChangeAspect="1" noChangeArrowheads="1"/>
          </p:cNvPicPr>
          <p:nvPr/>
        </p:nvPicPr>
        <p:blipFill>
          <a:blip r:embed="rId4"/>
          <a:srcRect/>
          <a:stretch>
            <a:fillRect/>
          </a:stretch>
        </p:blipFill>
        <p:spPr bwMode="auto">
          <a:xfrm>
            <a:off x="5943600" y="3733800"/>
            <a:ext cx="3048000" cy="12958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914400" y="3733800"/>
            <a:ext cx="482600" cy="4826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914400" y="2667000"/>
            <a:ext cx="482600" cy="4826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srcRect/>
          <a:stretch>
            <a:fillRect/>
          </a:stretch>
        </p:blipFill>
        <p:spPr bwMode="auto">
          <a:xfrm>
            <a:off x="914400" y="4800600"/>
            <a:ext cx="482600" cy="482600"/>
          </a:xfrm>
          <a:prstGeom prst="rect">
            <a:avLst/>
          </a:prstGeom>
          <a:noFill/>
          <a:ln w="9525">
            <a:noFill/>
            <a:miter lim="800000"/>
            <a:headEnd/>
            <a:tailEnd/>
          </a:ln>
          <a:effectLst/>
        </p:spPr>
      </p:pic>
      <p:pic>
        <p:nvPicPr>
          <p:cNvPr id="2057" name="Picture 9"/>
          <p:cNvPicPr>
            <a:picLocks noChangeAspect="1" noChangeArrowheads="1"/>
          </p:cNvPicPr>
          <p:nvPr/>
        </p:nvPicPr>
        <p:blipFill>
          <a:blip r:embed="rId8"/>
          <a:srcRect/>
          <a:stretch>
            <a:fillRect/>
          </a:stretch>
        </p:blipFill>
        <p:spPr bwMode="auto">
          <a:xfrm>
            <a:off x="914400" y="4267200"/>
            <a:ext cx="482600" cy="482600"/>
          </a:xfrm>
          <a:prstGeom prst="rect">
            <a:avLst/>
          </a:prstGeom>
          <a:noFill/>
          <a:ln w="9525">
            <a:noFill/>
            <a:miter lim="800000"/>
            <a:headEnd/>
            <a:tailEnd/>
          </a:ln>
          <a:effectLst/>
        </p:spPr>
      </p:pic>
      <p:pic>
        <p:nvPicPr>
          <p:cNvPr id="2058" name="Picture 10"/>
          <p:cNvPicPr>
            <a:picLocks noChangeAspect="1" noChangeArrowheads="1"/>
          </p:cNvPicPr>
          <p:nvPr/>
        </p:nvPicPr>
        <p:blipFill>
          <a:blip r:embed="rId9"/>
          <a:srcRect/>
          <a:stretch>
            <a:fillRect/>
          </a:stretch>
        </p:blipFill>
        <p:spPr bwMode="auto">
          <a:xfrm>
            <a:off x="914400" y="3200400"/>
            <a:ext cx="482600" cy="482600"/>
          </a:xfrm>
          <a:prstGeom prst="rect">
            <a:avLst/>
          </a:prstGeom>
          <a:noFill/>
          <a:ln w="9525">
            <a:noFill/>
            <a:miter lim="800000"/>
            <a:headEnd/>
            <a:tailEnd/>
          </a:ln>
          <a:effectLst/>
        </p:spPr>
      </p:pic>
      <p:sp>
        <p:nvSpPr>
          <p:cNvPr id="18" name="Rectangle 17"/>
          <p:cNvSpPr/>
          <p:nvPr/>
        </p:nvSpPr>
        <p:spPr>
          <a:xfrm>
            <a:off x="4495800" y="6477000"/>
            <a:ext cx="533400" cy="7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43400" y="6324600"/>
            <a:ext cx="762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9" idx="6"/>
          </p:cNvCxnSpPr>
          <p:nvPr/>
        </p:nvCxnSpPr>
        <p:spPr>
          <a:xfrm flipV="1">
            <a:off x="5105400" y="4953000"/>
            <a:ext cx="3886200" cy="15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2"/>
          </p:cNvCxnSpPr>
          <p:nvPr/>
        </p:nvCxnSpPr>
        <p:spPr>
          <a:xfrm rot="10800000" flipH="1">
            <a:off x="4343400" y="3733800"/>
            <a:ext cx="160020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2514600" y="3733799"/>
            <a:ext cx="152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6" name="Picture 7"/>
          <p:cNvPicPr>
            <a:picLocks noChangeAspect="1" noChangeArrowheads="1"/>
          </p:cNvPicPr>
          <p:nvPr/>
        </p:nvPicPr>
        <p:blipFill>
          <a:blip r:embed="rId6"/>
          <a:srcRect/>
          <a:stretch>
            <a:fillRect/>
          </a:stretch>
        </p:blipFill>
        <p:spPr bwMode="auto">
          <a:xfrm>
            <a:off x="7772400" y="4724400"/>
            <a:ext cx="228600" cy="228600"/>
          </a:xfrm>
          <a:prstGeom prst="rect">
            <a:avLst/>
          </a:prstGeom>
          <a:noFill/>
          <a:ln w="9525">
            <a:noFill/>
            <a:miter lim="800000"/>
            <a:headEnd/>
            <a:tailEnd/>
          </a:ln>
          <a:effectLst/>
        </p:spPr>
      </p:pic>
      <p:pic>
        <p:nvPicPr>
          <p:cNvPr id="29" name="Picture 8"/>
          <p:cNvPicPr>
            <a:picLocks noChangeAspect="1" noChangeArrowheads="1"/>
          </p:cNvPicPr>
          <p:nvPr/>
        </p:nvPicPr>
        <p:blipFill>
          <a:blip r:embed="rId7"/>
          <a:srcRect/>
          <a:stretch>
            <a:fillRect/>
          </a:stretch>
        </p:blipFill>
        <p:spPr bwMode="auto">
          <a:xfrm>
            <a:off x="7467600" y="4724400"/>
            <a:ext cx="228600" cy="228600"/>
          </a:xfrm>
          <a:prstGeom prst="rect">
            <a:avLst/>
          </a:prstGeom>
          <a:noFill/>
          <a:ln w="9525">
            <a:noFill/>
            <a:miter lim="800000"/>
            <a:headEnd/>
            <a:tailEnd/>
          </a:ln>
          <a:effectLst/>
        </p:spPr>
      </p:pic>
      <p:pic>
        <p:nvPicPr>
          <p:cNvPr id="30" name="Picture 9"/>
          <p:cNvPicPr>
            <a:picLocks noChangeAspect="1" noChangeArrowheads="1"/>
          </p:cNvPicPr>
          <p:nvPr/>
        </p:nvPicPr>
        <p:blipFill>
          <a:blip r:embed="rId8"/>
          <a:srcRect/>
          <a:stretch>
            <a:fillRect/>
          </a:stretch>
        </p:blipFill>
        <p:spPr bwMode="auto">
          <a:xfrm>
            <a:off x="7772400" y="4724400"/>
            <a:ext cx="228600" cy="228600"/>
          </a:xfrm>
          <a:prstGeom prst="rect">
            <a:avLst/>
          </a:prstGeom>
          <a:noFill/>
          <a:ln w="9525">
            <a:noFill/>
            <a:miter lim="800000"/>
            <a:headEnd/>
            <a:tailEnd/>
          </a:ln>
          <a:effectLst/>
        </p:spPr>
      </p:pic>
      <p:pic>
        <p:nvPicPr>
          <p:cNvPr id="31" name="Picture 7"/>
          <p:cNvPicPr>
            <a:picLocks noChangeAspect="1" noChangeArrowheads="1"/>
          </p:cNvPicPr>
          <p:nvPr/>
        </p:nvPicPr>
        <p:blipFill>
          <a:blip r:embed="rId6"/>
          <a:srcRect/>
          <a:stretch>
            <a:fillRect/>
          </a:stretch>
        </p:blipFill>
        <p:spPr bwMode="auto">
          <a:xfrm>
            <a:off x="1524000" y="4724400"/>
            <a:ext cx="1066800" cy="1066800"/>
          </a:xfrm>
          <a:prstGeom prst="rect">
            <a:avLst/>
          </a:prstGeom>
          <a:noFill/>
          <a:ln w="9525">
            <a:noFill/>
            <a:miter lim="800000"/>
            <a:headEnd/>
            <a:tailEnd/>
          </a:ln>
          <a:effectLst/>
        </p:spPr>
      </p:pic>
      <p:pic>
        <p:nvPicPr>
          <p:cNvPr id="20" name="Content Placeholder 7" descr="arrow.png"/>
          <p:cNvPicPr>
            <a:picLocks noChangeAspect="1"/>
          </p:cNvPicPr>
          <p:nvPr/>
        </p:nvPicPr>
        <p:blipFill>
          <a:blip r:embed="rId10"/>
          <a:srcRect l="-1085" r="-3765"/>
          <a:stretch>
            <a:fillRect/>
          </a:stretch>
        </p:blipFill>
        <p:spPr bwMode="auto">
          <a:xfrm>
            <a:off x="0" y="350837"/>
            <a:ext cx="1066800" cy="102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6 -6.66667E-6 C -0.00364 -0.00973 -0.00347 -0.02061 -0.00833 -0.02917 C -0.00989 -0.03542 -0.01111 -0.03982 -0.01458 -0.04445 C -0.01718 -0.06204 -0.01319 -0.04237 -0.01874 -0.05556 C -0.02743 -0.0764 -0.01197 -0.0507 -0.02708 -0.07084 C -0.02829 -0.07246 -0.02864 -0.07547 -0.0302 -0.0764 C -0.03437 -0.07894 -0.03923 -0.07802 -0.04374 -0.07917 C -0.05138 -0.08936 -0.04062 -0.07663 -0.05624 -0.08473 C -0.05815 -0.08566 -0.0585 -0.08982 -0.06041 -0.09029 C -0.07378 -0.09329 -0.08749 -0.09167 -0.10104 -0.09306 C -0.10364 -0.10024 -0.10486 -0.09954 -0.11041 -0.1014 C -0.11597 -0.1088 -0.12239 -0.10765 -0.1302 -0.10834 C -0.14357 -0.1095 -0.15659 -0.11019 -0.16979 -0.11251 C -0.1776 -0.11598 -0.18506 -0.11598 -0.1927 -0.11945 C -0.17083 -0.12038 -0.15173 -0.11968 -0.1302 -0.11806 C -0.11684 -0.11135 -0.10381 -0.10348 -0.09062 -0.09584 C -0.08645 -0.09029 -0.08211 -0.08542 -0.0802 -0.07779 C -0.08142 0.00346 -0.08211 -0.01297 -0.07916 0.06944 C -0.07916 0.07059 -0.0776 0.08633 -0.07708 0.08888 C -0.07656 0.09096 -0.07499 0.09444 -0.07499 0.09444 " pathEditMode="relative" ptsTypes="fffffffffffffffffffA">
                                      <p:cBhvr>
                                        <p:cTn id="6" dur="2000" fill="hold"/>
                                        <p:tgtEl>
                                          <p:spTgt spid="25"/>
                                        </p:tgtEl>
                                        <p:attrNameLst>
                                          <p:attrName>ppt_x</p:attrName>
                                          <p:attrName>ppt_y</p:attrName>
                                        </p:attrNameLst>
                                      </p:cBhvr>
                                    </p:animMotion>
                                  </p:childTnLst>
                                </p:cTn>
                              </p:par>
                              <p:par>
                                <p:cTn id="7" presetID="1" presetClass="entr" presetSubtype="0" fill="hold" nodeType="withEffect">
                                  <p:stCondLst>
                                    <p:cond delay="900"/>
                                  </p:stCondLst>
                                  <p:childTnLst>
                                    <p:set>
                                      <p:cBhvr>
                                        <p:cTn id="8" dur="1" fill="hold">
                                          <p:stCondLst>
                                            <p:cond delay="0"/>
                                          </p:stCondLst>
                                        </p:cTn>
                                        <p:tgtEl>
                                          <p:spTgt spid="26"/>
                                        </p:tgtEl>
                                        <p:attrNameLst>
                                          <p:attrName>style.visibility</p:attrName>
                                        </p:attrNameLst>
                                      </p:cBhvr>
                                      <p:to>
                                        <p:strVal val="visible"/>
                                      </p:to>
                                    </p:set>
                                  </p:childTnLst>
                                </p:cTn>
                              </p:par>
                              <p:par>
                                <p:cTn id="9" presetID="0" presetClass="path" presetSubtype="0" accel="50000" decel="50000" fill="hold" nodeType="withEffect">
                                  <p:stCondLst>
                                    <p:cond delay="2000"/>
                                  </p:stCondLst>
                                  <p:childTnLst>
                                    <p:animMotion origin="layout" path="M -0.07499 0.09467 C -0.07291 0.09375 -0.071 0.09213 -0.06874 0.09189 C -0.0677 0.09166 -0.06666 0.09351 -0.06562 0.09328 C -0.06336 0.09305 -0.06145 0.09143 -0.05937 0.09051 C -0.05468 0.08842 -0.04965 0.08958 -0.04479 0.08912 C -0.03576 0.09305 -0.046 0.08889 -0.02499 0.09189 C -0.01527 0.09328 -0.00624 0.09976 0.00313 0.10301 C 0.00834 0.10069 0.00521 0.10115 0.01251 0.10439 C 0.01355 0.10486 0.01563 0.10578 0.01563 0.10578 C 0.01598 0.10717 0.01598 0.10902 0.01667 0.10995 C 0.01737 0.11088 0.01893 0.11041 0.0198 0.11134 C 0.02205 0.11342 0.02379 0.1162 0.02605 0.11828 C 0.0283 0.12708 0.02518 0.11875 0.03021 0.12384 C 0.03629 0.13009 0.03855 0.13726 0.04584 0.14051 C 0.04723 0.14768 0.04896 0.1537 0.05209 0.15995 C 0.05244 0.16226 0.05261 0.16458 0.05313 0.16689 C 0.05365 0.16967 0.05521 0.17523 0.05521 0.17523 C 0.05782 0.1993 0.06007 0.22523 0.05417 0.24884 C 0.05313 0.26481 0.05278 0.27453 0.04271 0.28356 C 0.03785 0.29305 0.04098 0.29074 0.03542 0.29328 C 0.0323 0.29953 0.03039 0.29838 0.02501 0.30023 C 0.01841 0.30231 0.02535 0.30046 0.01876 0.30439 C 0.01372 0.3074 0.00834 0.3081 0.00313 0.30995 C -0.00208 0.3118 0.00191 0.31064 -0.00312 0.31412 C -0.00729 0.31689 -0.01232 0.31851 -0.01666 0.32106 C -0.02187 0.32407 -0.02795 0.32291 -0.03333 0.32523 C -0.03871 0.32754 -0.04444 0.32893 -0.04999 0.33078 C -0.0585 0.32801 -0.0743 0.33171 -0.08124 0.33217 C -0.09461 0.33148 -0.10694 0.33264 -0.11979 0.33078 C -0.12187 0.32986 -0.12482 0.33055 -0.12604 0.32801 C -0.12881 0.32268 -0.1269 0.3243 -0.13124 0.32245 C -0.13437 0.3162 -0.13489 0.3118 -0.14062 0.30995 C -0.14774 0.30046 -0.14444 0.3037 -0.14999 0.29884 C -0.15364 0.29143 -0.15486 0.28726 -0.16145 0.28495 C -0.16249 0.28356 -0.16336 0.28194 -0.16458 0.28078 C -0.16545 0.27986 -0.16736 0.28078 -0.1677 0.27939 C -0.16961 0.27268 -0.16909 0.26296 -0.17083 0.25578 C -0.1684 0.2324 -0.17083 0.26157 -0.17083 0.23356 C -0.17083 0.21736 -0.16961 0.20301 -0.16666 0.18773 C -0.16597 0.17384 -0.16458 0.15439 -0.15833 0.14189 C -0.15798 0.14004 -0.15815 0.13773 -0.15729 0.13634 C -0.15659 0.13518 -0.1552 0.13564 -0.15416 0.13495 C -0.15052 0.13264 -0.14809 0.12824 -0.14479 0.12523 C -0.14027 0.10717 -0.11579 0.1081 -0.1052 0.10717 C -0.09513 0.10277 -0.08489 0.1 -0.07499 0.09467 Z " pathEditMode="relative" ptsTypes="fffffffffffffffffffffffffffffffffffffffffffff">
                                      <p:cBhvr>
                                        <p:cTn id="10" dur="5000" fill="hold"/>
                                        <p:tgtEl>
                                          <p:spTgt spid="25"/>
                                        </p:tgtEl>
                                        <p:attrNameLst>
                                          <p:attrName>ppt_x</p:attrName>
                                          <p:attrName>ppt_y</p:attrName>
                                        </p:attrNameLst>
                                      </p:cBhvr>
                                    </p:animMotion>
                                  </p:childTnLst>
                                </p:cTn>
                              </p:par>
                              <p:par>
                                <p:cTn id="11" presetID="1" presetClass="entr" presetSubtype="0" fill="hold" nodeType="withEffect">
                                  <p:stCondLst>
                                    <p:cond delay="5300"/>
                                  </p:stCondLst>
                                  <p:childTnLst>
                                    <p:set>
                                      <p:cBhvr>
                                        <p:cTn id="12" dur="1" fill="hold">
                                          <p:stCondLst>
                                            <p:cond delay="0"/>
                                          </p:stCondLst>
                                        </p:cTn>
                                        <p:tgtEl>
                                          <p:spTgt spid="29"/>
                                        </p:tgtEl>
                                        <p:attrNameLst>
                                          <p:attrName>style.visibility</p:attrName>
                                        </p:attrNameLst>
                                      </p:cBhvr>
                                      <p:to>
                                        <p:strVal val="visible"/>
                                      </p:to>
                                    </p:set>
                                  </p:childTnLst>
                                </p:cTn>
                              </p:par>
                              <p:par>
                                <p:cTn id="13" presetID="35" presetClass="path" presetSubtype="0" accel="50000" decel="50000" fill="hold" nodeType="withEffect">
                                  <p:stCondLst>
                                    <p:cond delay="5300"/>
                                  </p:stCondLst>
                                  <p:childTnLst>
                                    <p:animMotion origin="layout" path="M 0 4.44444E-6 L -0.0625 4.44444E-6 " pathEditMode="relative" rAng="0" ptsTypes="AA">
                                      <p:cBhvr>
                                        <p:cTn id="14" dur="200" fill="hold"/>
                                        <p:tgtEl>
                                          <p:spTgt spid="26"/>
                                        </p:tgtEl>
                                        <p:attrNameLst>
                                          <p:attrName>ppt_x</p:attrName>
                                          <p:attrName>ppt_y</p:attrName>
                                        </p:attrNameLst>
                                      </p:cBhvr>
                                      <p:rCtr x="-31" y="0"/>
                                    </p:animMotion>
                                  </p:childTnLst>
                                </p:cTn>
                              </p:par>
                              <p:par>
                                <p:cTn id="15" presetID="1" presetClass="entr" presetSubtype="0" fill="hold" nodeType="withEffect">
                                  <p:stCondLst>
                                    <p:cond delay="5600"/>
                                  </p:stCondLst>
                                  <p:childTnLst>
                                    <p:set>
                                      <p:cBhvr>
                                        <p:cTn id="16" dur="1" fill="hold">
                                          <p:stCondLst>
                                            <p:cond delay="0"/>
                                          </p:stCondLst>
                                        </p:cTn>
                                        <p:tgtEl>
                                          <p:spTgt spid="30"/>
                                        </p:tgtEl>
                                        <p:attrNameLst>
                                          <p:attrName>style.visibility</p:attrName>
                                        </p:attrNameLst>
                                      </p:cBhvr>
                                      <p:to>
                                        <p:strVal val="visible"/>
                                      </p:to>
                                    </p:set>
                                  </p:childTnLst>
                                </p:cTn>
                              </p:par>
                              <p:par>
                                <p:cTn id="17" presetID="47" presetClass="exit" presetSubtype="0" fill="hold" nodeType="withEffect">
                                  <p:stCondLst>
                                    <p:cond delay="5600"/>
                                  </p:stCondLst>
                                  <p:childTnLst>
                                    <p:animEffect transition="out" filter="fade">
                                      <p:cBhvr>
                                        <p:cTn id="18" dur="2000"/>
                                        <p:tgtEl>
                                          <p:spTgt spid="26"/>
                                        </p:tgtEl>
                                      </p:cBhvr>
                                    </p:animEffect>
                                    <p:anim calcmode="lin" valueType="num">
                                      <p:cBhvr>
                                        <p:cTn id="19" dur="2000"/>
                                        <p:tgtEl>
                                          <p:spTgt spid="26"/>
                                        </p:tgtEl>
                                        <p:attrNameLst>
                                          <p:attrName>ppt_x</p:attrName>
                                        </p:attrNameLst>
                                      </p:cBhvr>
                                      <p:tavLst>
                                        <p:tav tm="0">
                                          <p:val>
                                            <p:strVal val="ppt_x"/>
                                          </p:val>
                                        </p:tav>
                                        <p:tav tm="100000">
                                          <p:val>
                                            <p:strVal val="ppt_x"/>
                                          </p:val>
                                        </p:tav>
                                      </p:tavLst>
                                    </p:anim>
                                    <p:anim calcmode="lin" valueType="num">
                                      <p:cBhvr>
                                        <p:cTn id="20" dur="2000"/>
                                        <p:tgtEl>
                                          <p:spTgt spid="26"/>
                                        </p:tgtEl>
                                        <p:attrNameLst>
                                          <p:attrName>ppt_y</p:attrName>
                                        </p:attrNameLst>
                                      </p:cBhvr>
                                      <p:tavLst>
                                        <p:tav tm="0">
                                          <p:val>
                                            <p:strVal val="ppt_y"/>
                                          </p:val>
                                        </p:tav>
                                        <p:tav tm="100000">
                                          <p:val>
                                            <p:strVal val="ppt_y-.1"/>
                                          </p:val>
                                        </p:tav>
                                      </p:tavLst>
                                    </p:anim>
                                    <p:set>
                                      <p:cBhvr>
                                        <p:cTn id="21" dur="1" fill="hold">
                                          <p:stCondLst>
                                            <p:cond delay="1999"/>
                                          </p:stCondLst>
                                        </p:cTn>
                                        <p:tgtEl>
                                          <p:spTgt spid="26"/>
                                        </p:tgtEl>
                                        <p:attrNameLst>
                                          <p:attrName>style.visibility</p:attrName>
                                        </p:attrNameLst>
                                      </p:cBhvr>
                                      <p:to>
                                        <p:strVal val="hidden"/>
                                      </p:to>
                                    </p:set>
                                  </p:childTnLst>
                                </p:cTn>
                              </p:par>
                              <p:par>
                                <p:cTn id="22" presetID="53" presetClass="entr" presetSubtype="0" fill="hold" nodeType="withEffect">
                                  <p:stCondLst>
                                    <p:cond delay="56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subTnLst>
                                    <p:set>
                                      <p:cBhvr override="childStyle">
                                        <p:cTn dur="1" fill="hold" display="0" masterRel="sameClick" afterEffect="1">
                                          <p:stCondLst>
                                            <p:cond evt="end" delay="0">
                                              <p:tn val="22"/>
                                            </p:cond>
                                          </p:stCondLst>
                                        </p:cTn>
                                        <p:tgtEl>
                                          <p:spTgt spid="31"/>
                                        </p:tgtEl>
                                        <p:attrNameLst>
                                          <p:attrName>style.visibility</p:attrName>
                                        </p:attrNameLst>
                                      </p:cBhvr>
                                      <p:to>
                                        <p:strVal val="hidden"/>
                                      </p:to>
                                    </p:set>
                                  </p:subTnLst>
                                </p:cTn>
                              </p:par>
                              <p:par>
                                <p:cTn id="27" presetID="1" presetClass="exit" presetSubtype="0" fill="hold" nodeType="withEffect">
                                  <p:stCondLst>
                                    <p:cond delay="58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nodeType="withEffect">
                                  <p:stCondLst>
                                    <p:cond delay="580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ackground for Animations.jpg"/>
          <p:cNvPicPr>
            <a:picLocks noChangeAspect="1"/>
          </p:cNvPicPr>
          <p:nvPr/>
        </p:nvPicPr>
        <p:blipFill>
          <a:blip r:embed="rId3" cstate="print"/>
          <a:stretch>
            <a:fillRect/>
          </a:stretch>
        </p:blipFill>
        <p:spPr>
          <a:xfrm>
            <a:off x="0" y="0"/>
            <a:ext cx="9144000" cy="6858000"/>
          </a:xfrm>
          <a:prstGeom prst="rect">
            <a:avLst/>
          </a:prstGeom>
        </p:spPr>
      </p:pic>
      <p:cxnSp>
        <p:nvCxnSpPr>
          <p:cNvPr id="5" name="Straight Arrow Connector 4"/>
          <p:cNvCxnSpPr/>
          <p:nvPr/>
        </p:nvCxnSpPr>
        <p:spPr>
          <a:xfrm rot="16200000" flipV="1">
            <a:off x="5981700" y="5067300"/>
            <a:ext cx="152400" cy="762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4267200" y="1752600"/>
            <a:ext cx="581468" cy="7143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715000" y="2971800"/>
            <a:ext cx="733425" cy="92392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191000" y="4419600"/>
            <a:ext cx="876300" cy="89535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514600" y="2971800"/>
            <a:ext cx="752475"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25 -0.00648 C 0.00625 -0.01226 0.01736 -0.01689 0.03073 -0.01828 C 0.04809 -0.02498 0.07344 -0.02267 0.09097 -0.02337 C 0.09705 -0.02568 0.1033 -0.02545 0.10938 -0.0273 C 0.11302 -0.02984 0.11597 -0.03123 0.11997 -0.03239 C 0.12899 -0.03817 0.13924 -0.03724 0.14913 -0.03886 C 0.15313 -0.04233 0.15764 -0.04118 0.16181 -0.04418 C 0.17188 -0.05159 0.16389 -0.04742 0.17049 -0.05066 C 0.17153 -0.05459 0.17361 -0.05668 0.17448 -0.06084 C 0.17587 -0.06755 0.17656 -0.07472 0.17726 -0.08166 C 0.17378 -0.09369 0.17118 -0.11659 0.1783 -0.127 C 0.18038 -0.15753 0.17882 -0.1883 0.17726 -0.21883 C 0.17708 -0.22739 0.17743 -0.30049 0.17344 -0.31437 C 0.17465 -0.33981 0.17344 -0.36503 0.17448 -0.3907 C 0.17413 -0.39464 0.17344 -0.39857 0.17344 -0.4025 C 0.17344 -0.41499 0.17378 -0.42748 0.17448 -0.43997 C 0.17552 -0.45779 0.18247 -0.46981 0.18802 -0.48531 C 0.18924 -0.4941 0.19358 -0.49919 0.1967 -0.50729 C 0.20017 -0.51677 0.20938 -0.53852 0.21719 -0.54222 C 0.21858 -0.55055 0.21684 -0.54476 0.22205 -0.55124 C 0.22795 -0.55841 0.23351 -0.56928 0.24132 -0.57322 C 0.24514 -0.57784 0.24288 -0.5746 0.24722 -0.58362 C 0.24792 -0.58524 0.24983 -0.58501 0.25104 -0.58617 C 0.25469 -0.58964 0.25903 -0.5945 0.26181 -0.59912 C 0.26649 -0.60699 0.26997 -0.61555 0.27639 -0.6211 C 0.2809 -0.63012 0.27899 -0.62619 0.28212 -0.63266 C 0.28333 -0.63521 0.28611 -0.64053 0.28611 -0.64053 C 0.28837 -0.65001 0.2849 -0.63891 0.28993 -0.64562 C 0.29184 -0.64816 0.29201 -0.6521 0.29375 -0.65464 C 0.29635 -0.6588 0.29965 -0.66158 0.3026 -0.66505 C 0.30434 -0.67291 0.30521 -0.68217 0.30938 -0.68841 C 0.31094 -0.69743 0.31493 -0.70738 0.31997 -0.71409 C 0.32205 -0.71687 0.32361 -0.7208 0.32587 -0.72334 C 0.32674 -0.72427 0.32882 -0.72589 0.32882 -0.72589 " pathEditMode="relative" ptsTypes="fffffffffffffffffffffffffffffffffA">
                                      <p:cBhvr>
                                        <p:cTn id="6" dur="3000" fill="hold"/>
                                        <p:tgtEl>
                                          <p:spTgt spid="5"/>
                                        </p:tgtEl>
                                        <p:attrNameLst>
                                          <p:attrName>ppt_x</p:attrName>
                                          <p:attrName>ppt_y</p:attrName>
                                        </p:attrNameLst>
                                      </p:cBhvr>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3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ackground for Animations.jpg"/>
          <p:cNvPicPr>
            <a:picLocks noChangeAspect="1"/>
          </p:cNvPicPr>
          <p:nvPr/>
        </p:nvPicPr>
        <p:blipFill>
          <a:blip r:embed="rId3"/>
          <a:stretch>
            <a:fillRect/>
          </a:stretch>
        </p:blipFill>
        <p:spPr>
          <a:xfrm>
            <a:off x="0" y="0"/>
            <a:ext cx="9144000" cy="6858000"/>
          </a:xfrm>
          <a:prstGeom prst="rect">
            <a:avLst/>
          </a:prstGeom>
        </p:spPr>
      </p:pic>
      <p:cxnSp>
        <p:nvCxnSpPr>
          <p:cNvPr id="5" name="Straight Arrow Connector 4"/>
          <p:cNvCxnSpPr/>
          <p:nvPr/>
        </p:nvCxnSpPr>
        <p:spPr>
          <a:xfrm rot="16200000" flipV="1">
            <a:off x="8039100" y="952500"/>
            <a:ext cx="152400" cy="762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4267200" y="1371600"/>
            <a:ext cx="752475" cy="89535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6096000" y="2895600"/>
            <a:ext cx="895350" cy="93345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4191000" y="4419600"/>
            <a:ext cx="819150" cy="962025"/>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2286000" y="2971800"/>
            <a:ext cx="828675" cy="828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 -0.01782 C -0.00694 -0.01041 -0.00816 -0.003 -0.0092 0.0044 C -0.0099 0.00903 -0.0125 0.01783 -0.0125 0.01783 C -0.01302 0.02292 -0.01285 0.02848 -0.01424 0.03334 C -0.0151 0.03612 -0.01788 0.0375 -0.0191 0.04005 C -0.02014 0.04213 -0.01979 0.04491 -0.02083 0.04676 C -0.02309 0.05139 -0.0276 0.05487 -0.0309 0.05787 C -0.03542 0.0669 -0.03663 0.07639 -0.03924 0.08658 C -0.04045 0.09098 -0.04253 0.1 -0.04253 0.1 C -0.04323 0.11899 -0.04201 0.14885 -0.05087 0.16667 C -0.05139 0.24885 -0.05122 0.33125 -0.05243 0.41343 C -0.05295 0.45255 -0.05226 0.49213 -0.0559 0.53102 C -0.0566 0.53936 -0.06458 0.54283 -0.0691 0.54885 C -0.08247 0.56667 -0.09566 0.59005 -0.11424 0.59769 C -0.11667 0.60116 -0.11753 0.60695 -0.12083 0.6088 C -0.13941 0.61922 -0.16181 0.62037 -0.17917 0.63565 C -0.1842 0.64005 -0.18889 0.64491 -0.1941 0.64885 C -0.19844 0.65232 -0.2033 0.65417 -0.20747 0.65787 C -0.21667 0.66575 -0.22031 0.67408 -0.2309 0.67778 C -0.23316 0.6801 -0.23507 0.68287 -0.2375 0.6845 C -0.24062 0.68658 -0.24462 0.68658 -0.24757 0.68889 C -0.25017 0.69098 -0.25174 0.69514 -0.25417 0.69769 C -0.26406 0.70787 -0.27569 0.71366 -0.2875 0.71783 C -0.32222 0.74584 -0.3816 0.73264 -0.4125 0.73334 C -0.475 0.7375 -0.53698 0.74468 -0.59913 0.75325 C -0.62101 0.7632 -0.62292 0.77014 -0.6158 0.75556 C -0.6342 0.75047 -0.65243 0.76713 -0.67083 0.77107 C -0.70486 0.77825 -0.73976 0.78218 -0.77413 0.78658 C -0.79288 0.80348 -0.78021 0.79537 -0.8158 0.79769 C -0.8217 0.80301 -0.82795 0.80463 -0.8342 0.8088 C -0.83715 0.81065 -0.83958 0.81366 -0.84253 0.81551 C -0.85 0.82014 -0.85712 0.82037 -0.86424 0.82662 C -0.86528 0.82894 -0.86615 0.83149 -0.86753 0.83334 C -0.86892 0.83519 -0.87135 0.83565 -0.87257 0.83774 C -0.87361 0.83959 -0.87587 0.84399 -0.87413 0.84445 C -0.86927 0.84607 -0.86424 0.84283 -0.8592 0.84213 C -0.85174 0.83912 -0.8467 0.83149 -0.83924 0.82894 C -0.79844 0.81528 -0.75538 0.81389 -0.71424 0.8 C -0.69427 0.79329 -0.675 0.78357 -0.6559 0.77338 C -0.64983 0.77014 -0.64566 0.76042 -0.63924 0.75996 C -0.53264 0.75162 -0.42587 0.75741 -0.3191 0.75556 C -0.29618 0.747 -0.27274 0.74098 -0.24913 0.73774 C -0.2441 0.73635 -0.23924 0.7338 -0.2342 0.73334 C -0.21198 0.73102 -0.18941 0.7345 -0.16753 0.72894 C -0.13611 0.72107 -0.10712 0.68681 -0.07917 0.66899 C -0.06858 0.66227 -0.05903 0.65116 -0.04757 0.64885 C -0.03038 0.64537 -0.04097 0.64723 -0.0158 0.64445 C -0.01406 0.64306 -0.0125 0.64121 -0.01076 0.64005 C -0.00816 0.6382 -0.00503 0.63774 -0.00243 0.63565 C -0.00104 0.6345 -0.00052 0.63195 0.00087 0.63102 C 0.00347 0.62963 0.00642 0.62987 0.0092 0.62894 C 0.01476 0.62709 0.02413 0.61783 0.02413 0.61783 C 0.0217 0.6169 0.01337 0.61621 0.01424 0.6088 C 0.01458 0.60579 0.01753 0.6044 0.0191 0.60232 C 0.02014 0.57963 0.02083 0.56829 0.02413 0.54885 C 0.02552 0.525 0.02292 0.5 0.02917 0.47778 C 0.03177 0.46852 0.03681 0.46065 0.03924 0.45116 C 0.04826 0.29746 0.04497 0.57639 0.04253 0.09561 C 0.04358 0.08681 0.04427 0.07778 0.04583 0.06899 C 0.04653 0.06505 0.04826 0.06181 0.04913 0.05787 C 0.05417 0.0338 0.04826 0.04306 0.0559 0.03334 C 0.05799 0.0088 0.06024 -0.01111 0.06753 -0.03333 C 0.07135 -0.0449 0.0816 -0.05 0.08576 -0.06226 C 0.08958 -0.07361 0.09045 -0.08425 0.09757 -0.09328 C 0.1 -0.1037 0.10503 -0.1118 0.10747 -0.12222 C 0.10851 -0.13356 0.11076 -0.14421 0.11076 -0.15555 " pathEditMode="relative" ptsTypes="fffffffffffffffffffffffffffffffffffffffffffffffffffffffffffffffffA">
                                      <p:cBhvr>
                                        <p:cTn id="6" dur="5000" fill="hold"/>
                                        <p:tgtEl>
                                          <p:spTgt spid="5"/>
                                        </p:tgtEl>
                                        <p:attrNameLst>
                                          <p:attrName>ppt_x</p:attrName>
                                          <p:attrName>ppt_y</p:attrName>
                                        </p:attrNameLst>
                                      </p:cBhvr>
                                    </p:animMotion>
                                  </p:childTnLst>
                                </p:cTn>
                              </p:par>
                            </p:childTnLst>
                          </p:cTn>
                        </p:par>
                        <p:par>
                          <p:cTn id="7" fill="hold">
                            <p:stCondLst>
                              <p:cond delay="5000"/>
                            </p:stCondLst>
                            <p:childTnLst>
                              <p:par>
                                <p:cTn id="8" presetID="10"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par>
                          <p:cTn id="19" fill="hold">
                            <p:stCondLst>
                              <p:cond delay="6500"/>
                            </p:stCondLst>
                            <p:childTnLst>
                              <p:par>
                                <p:cTn id="20" presetID="10"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ackground for Animations.jpg"/>
          <p:cNvPicPr>
            <a:picLocks noChangeAspect="1"/>
          </p:cNvPicPr>
          <p:nvPr/>
        </p:nvPicPr>
        <p:blipFill>
          <a:blip r:embed="rId3"/>
          <a:stretch>
            <a:fillRect/>
          </a:stretch>
        </p:blipFill>
        <p:spPr>
          <a:xfrm>
            <a:off x="0" y="0"/>
            <a:ext cx="9144000" cy="6858000"/>
          </a:xfrm>
          <a:prstGeom prst="rect">
            <a:avLst/>
          </a:prstGeom>
        </p:spPr>
      </p:pic>
      <p:cxnSp>
        <p:nvCxnSpPr>
          <p:cNvPr id="3" name="Straight Arrow Connector 2"/>
          <p:cNvCxnSpPr/>
          <p:nvPr/>
        </p:nvCxnSpPr>
        <p:spPr>
          <a:xfrm rot="16200000" flipV="1">
            <a:off x="8039100" y="952500"/>
            <a:ext cx="152400" cy="762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pic>
        <p:nvPicPr>
          <p:cNvPr id="4" name="Picture 5"/>
          <p:cNvPicPr>
            <a:picLocks noChangeAspect="1" noChangeArrowheads="1"/>
          </p:cNvPicPr>
          <p:nvPr/>
        </p:nvPicPr>
        <p:blipFill>
          <a:blip r:embed="rId4" cstate="print"/>
          <a:srcRect/>
          <a:stretch>
            <a:fillRect/>
          </a:stretch>
        </p:blipFill>
        <p:spPr bwMode="auto">
          <a:xfrm>
            <a:off x="4267200" y="1447800"/>
            <a:ext cx="752475" cy="9906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6019800" y="2971800"/>
            <a:ext cx="876300" cy="895350"/>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a:stretch>
            <a:fillRect/>
          </a:stretch>
        </p:blipFill>
        <p:spPr bwMode="auto">
          <a:xfrm>
            <a:off x="4191000" y="4419600"/>
            <a:ext cx="733425" cy="923925"/>
          </a:xfrm>
          <a:prstGeom prst="rect">
            <a:avLst/>
          </a:prstGeom>
          <a:noFill/>
          <a:ln w="9525">
            <a:noFill/>
            <a:miter lim="800000"/>
            <a:headEnd/>
            <a:tailEnd/>
          </a:ln>
        </p:spPr>
      </p:pic>
      <p:pic>
        <p:nvPicPr>
          <p:cNvPr id="7" name="Picture 2"/>
          <p:cNvPicPr>
            <a:picLocks noChangeAspect="1" noChangeArrowheads="1"/>
          </p:cNvPicPr>
          <p:nvPr/>
        </p:nvPicPr>
        <p:blipFill>
          <a:blip r:embed="rId7" cstate="print"/>
          <a:srcRect/>
          <a:stretch>
            <a:fillRect/>
          </a:stretch>
        </p:blipFill>
        <p:spPr bwMode="auto">
          <a:xfrm>
            <a:off x="2438400" y="3124200"/>
            <a:ext cx="581468" cy="714375"/>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4191000" y="1828800"/>
            <a:ext cx="838200" cy="209550"/>
          </a:xfrm>
          <a:prstGeom prst="rect">
            <a:avLst/>
          </a:prstGeom>
          <a:noFill/>
          <a:ln w="9525">
            <a:noFill/>
            <a:miter lim="800000"/>
            <a:headEnd/>
            <a:tailEnd/>
          </a:ln>
        </p:spPr>
      </p:pic>
      <p:pic>
        <p:nvPicPr>
          <p:cNvPr id="1028" name="Picture 4"/>
          <p:cNvPicPr>
            <a:picLocks noChangeAspect="1" noChangeArrowheads="1"/>
          </p:cNvPicPr>
          <p:nvPr/>
        </p:nvPicPr>
        <p:blipFill>
          <a:blip r:embed="rId9"/>
          <a:srcRect/>
          <a:stretch>
            <a:fillRect/>
          </a:stretch>
        </p:blipFill>
        <p:spPr bwMode="auto">
          <a:xfrm>
            <a:off x="5562600" y="2362200"/>
            <a:ext cx="1285875" cy="209550"/>
          </a:xfrm>
          <a:prstGeom prst="rect">
            <a:avLst/>
          </a:prstGeom>
          <a:noFill/>
          <a:ln w="9525">
            <a:noFill/>
            <a:miter lim="800000"/>
            <a:headEnd/>
            <a:tailEnd/>
          </a:ln>
        </p:spPr>
      </p:pic>
      <p:pic>
        <p:nvPicPr>
          <p:cNvPr id="1029" name="Picture 5"/>
          <p:cNvPicPr>
            <a:picLocks noChangeAspect="1" noChangeArrowheads="1"/>
          </p:cNvPicPr>
          <p:nvPr/>
        </p:nvPicPr>
        <p:blipFill>
          <a:blip r:embed="rId10"/>
          <a:srcRect/>
          <a:stretch>
            <a:fillRect/>
          </a:stretch>
        </p:blipFill>
        <p:spPr bwMode="auto">
          <a:xfrm>
            <a:off x="6477000" y="3276600"/>
            <a:ext cx="819150" cy="200025"/>
          </a:xfrm>
          <a:prstGeom prst="rect">
            <a:avLst/>
          </a:prstGeom>
          <a:noFill/>
          <a:ln w="9525">
            <a:noFill/>
            <a:miter lim="800000"/>
            <a:headEnd/>
            <a:tailEnd/>
          </a:ln>
        </p:spPr>
      </p:pic>
      <p:pic>
        <p:nvPicPr>
          <p:cNvPr id="1030" name="Picture 6"/>
          <p:cNvPicPr>
            <a:picLocks noChangeAspect="1" noChangeArrowheads="1"/>
          </p:cNvPicPr>
          <p:nvPr/>
        </p:nvPicPr>
        <p:blipFill>
          <a:blip r:embed="rId11"/>
          <a:srcRect/>
          <a:stretch>
            <a:fillRect/>
          </a:stretch>
        </p:blipFill>
        <p:spPr bwMode="auto">
          <a:xfrm>
            <a:off x="5715000" y="4419600"/>
            <a:ext cx="866775" cy="209550"/>
          </a:xfrm>
          <a:prstGeom prst="rect">
            <a:avLst/>
          </a:prstGeom>
          <a:noFill/>
          <a:ln w="9525">
            <a:noFill/>
            <a:miter lim="800000"/>
            <a:headEnd/>
            <a:tailEnd/>
          </a:ln>
        </p:spPr>
      </p:pic>
      <p:pic>
        <p:nvPicPr>
          <p:cNvPr id="1031" name="Picture 7"/>
          <p:cNvPicPr>
            <a:picLocks noChangeAspect="1" noChangeArrowheads="1"/>
          </p:cNvPicPr>
          <p:nvPr/>
        </p:nvPicPr>
        <p:blipFill>
          <a:blip r:embed="rId12"/>
          <a:srcRect/>
          <a:stretch>
            <a:fillRect/>
          </a:stretch>
        </p:blipFill>
        <p:spPr bwMode="auto">
          <a:xfrm>
            <a:off x="4267200" y="5105400"/>
            <a:ext cx="552450" cy="200025"/>
          </a:xfrm>
          <a:prstGeom prst="rect">
            <a:avLst/>
          </a:prstGeom>
          <a:noFill/>
          <a:ln w="9525">
            <a:noFill/>
            <a:miter lim="800000"/>
            <a:headEnd/>
            <a:tailEnd/>
          </a:ln>
        </p:spPr>
      </p:pic>
      <p:pic>
        <p:nvPicPr>
          <p:cNvPr id="1032" name="Picture 8"/>
          <p:cNvPicPr>
            <a:picLocks noChangeAspect="1" noChangeArrowheads="1"/>
          </p:cNvPicPr>
          <p:nvPr/>
        </p:nvPicPr>
        <p:blipFill>
          <a:blip r:embed="rId13"/>
          <a:srcRect/>
          <a:stretch>
            <a:fillRect/>
          </a:stretch>
        </p:blipFill>
        <p:spPr bwMode="auto">
          <a:xfrm>
            <a:off x="2438400" y="4419600"/>
            <a:ext cx="1076325" cy="228600"/>
          </a:xfrm>
          <a:prstGeom prst="rect">
            <a:avLst/>
          </a:prstGeom>
          <a:noFill/>
          <a:ln w="9525">
            <a:noFill/>
            <a:miter lim="800000"/>
            <a:headEnd/>
            <a:tailEnd/>
          </a:ln>
        </p:spPr>
      </p:pic>
      <p:pic>
        <p:nvPicPr>
          <p:cNvPr id="1033" name="Picture 9"/>
          <p:cNvPicPr>
            <a:picLocks noChangeAspect="1" noChangeArrowheads="1"/>
          </p:cNvPicPr>
          <p:nvPr/>
        </p:nvPicPr>
        <p:blipFill>
          <a:blip r:embed="rId14"/>
          <a:srcRect/>
          <a:stretch>
            <a:fillRect/>
          </a:stretch>
        </p:blipFill>
        <p:spPr bwMode="auto">
          <a:xfrm>
            <a:off x="1447800" y="3352800"/>
            <a:ext cx="1314450" cy="219075"/>
          </a:xfrm>
          <a:prstGeom prst="rect">
            <a:avLst/>
          </a:prstGeom>
          <a:noFill/>
          <a:ln w="9525">
            <a:noFill/>
            <a:miter lim="800000"/>
            <a:headEnd/>
            <a:tailEnd/>
          </a:ln>
        </p:spPr>
      </p:pic>
      <p:pic>
        <p:nvPicPr>
          <p:cNvPr id="1034" name="Picture 10"/>
          <p:cNvPicPr>
            <a:picLocks noChangeAspect="1" noChangeArrowheads="1"/>
          </p:cNvPicPr>
          <p:nvPr/>
        </p:nvPicPr>
        <p:blipFill>
          <a:blip r:embed="rId15"/>
          <a:srcRect/>
          <a:stretch>
            <a:fillRect/>
          </a:stretch>
        </p:blipFill>
        <p:spPr bwMode="auto">
          <a:xfrm>
            <a:off x="2057400" y="2286000"/>
            <a:ext cx="1552575" cy="23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43 -0.00879 C -0.00729 0.00325 -0.00903 0.01713 -0.01424 0.02894 C -0.01979 0.04144 -0.0276 0.05741 -0.03576 0.06899 C -0.03993 0.08982 -0.03385 0.0676 -0.04253 0.08218 C -0.04549 0.08727 -0.04566 0.09422 -0.04757 0.1 C -0.04809 0.10602 -0.04861 0.11181 -0.04913 0.11783 C -0.05035 0.13195 -0.05243 0.15996 -0.05243 0.15996 C -0.05122 0.25417 -0.05972 0.39098 -0.04757 0.47778 C -0.0467 0.50325 -0.05087 0.52801 -0.0375 0.54676 C -0.03351 0.56158 -0.03872 0.54491 -0.02587 0.56667 C -0.02222 0.57292 -0.0191 0.57987 -0.0158 0.58658 C -0.00677 0.60463 -0.0033 0.62662 0.0059 0.64445 C 0.0125 0.67246 -0.00017 0.62431 0.01424 0.65556 C 0.01927 0.66667 0.02153 0.67963 0.02587 0.69121 C 0.02986 0.70186 0.03438 0.71227 0.03924 0.72223 C 0.04392 0.73172 0.05052 0.74005 0.0559 0.74885 C 0.06059 0.75672 0.06302 0.76737 0.0691 0.77338 C 0.07205 0.77639 0.07604 0.77732 0.07917 0.7801 C 0.08472 0.78496 0.08941 0.79607 0.0941 0.80232 C 0.09531 0.80695 0.09792 0.81088 0.09913 0.81551 C 0.10347 0.83264 0.09774 0.825 0.10417 0.84005 C 0.1099 0.85371 0.1092 0.84375 0.1092 0.85325 " pathEditMode="relative" ptsTypes="fffffffffffffffffffffA">
                                      <p:cBhvr>
                                        <p:cTn id="6" dur="3000" fill="hold"/>
                                        <p:tgtEl>
                                          <p:spTgt spid="3"/>
                                        </p:tgtEl>
                                        <p:attrNameLst>
                                          <p:attrName>ppt_x</p:attrName>
                                          <p:attrName>ppt_y</p:attrName>
                                        </p:attrNameLst>
                                      </p:cBhvr>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3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0"/>
                            </p:stCondLst>
                            <p:childTnLst>
                              <p:par>
                                <p:cTn id="24" presetID="0" presetClass="path" presetSubtype="0" accel="50000" decel="50000" fill="hold" nodeType="afterEffect">
                                  <p:stCondLst>
                                    <p:cond delay="0"/>
                                  </p:stCondLst>
                                  <p:childTnLst>
                                    <p:animMotion origin="layout" path="M 0.10921 0.85325 C 0.1 0.85001 0.09237 0.84515 0.08594 0.83542 C 0.08421 0.83265 0.08299 0.82894 0.08091 0.82663 C 0.07188 0.81621 0.0599 0.81274 0.04931 0.80649 C 0.04358 0.80302 0.03959 0.79561 0.03421 0.79098 C 0.03056 0.78334 0.02552 0.77941 0.02084 0.77316 C 0.01771 0.76019 0.02188 0.7713 0.00921 0.76205 C 0.00712 0.76066 0.00608 0.75742 0.00417 0.75556 C 0.00052 0.75209 -0.00364 0.74955 -0.00746 0.74654 C -0.01718 0.73126 -0.01805 0.72894 -0.03073 0.7132 C -0.03385 0.70927 -0.03732 0.70556 -0.04079 0.70209 C -0.04513 0.69746 -0.05 0.69399 -0.05416 0.6889 C -0.06527 0.67547 -0.07257 0.65718 -0.08576 0.64654 C -0.08871 0.64144 -0.09045 0.63496 -0.09409 0.63103 C -0.09548 0.62964 -0.09757 0.62987 -0.09913 0.62871 C -0.10208 0.62686 -0.10503 0.62501 -0.10746 0.62223 C -0.12378 0.60348 -0.14184 0.5808 -0.15746 0.55996 C -0.15989 0.55672 -0.16128 0.55163 -0.16406 0.54885 C -0.17152 0.54121 -0.18125 0.5382 -0.18906 0.53103 C -0.20138 0.51992 -0.21284 0.50765 -0.22569 0.49769 C -0.22916 0.49515 -0.23246 0.49353 -0.23576 0.49098 C -0.23923 0.4882 -0.24583 0.48218 -0.24583 0.48218 C -0.2493 0.46714 -0.271 0.45626 -0.28073 0.44885 C -0.28906 0.44237 -0.29704 0.4345 -0.30573 0.42871 C -0.31736 0.42107 -0.33177 0.41621 -0.34409 0.41112 C -0.34461 0.4088 -0.34461 0.40603 -0.34583 0.40441 C -0.34704 0.40279 -0.34913 0.40279 -0.35069 0.40209 C -0.3552 0.40001 -0.35937 0.39677 -0.36406 0.39538 C -0.37118 0.3933 -0.38576 0.39098 -0.38576 0.39098 C -0.42569 0.36482 -0.4743 0.37362 -0.51736 0.35996 C -0.53454 0.34492 -0.52395 0.35232 -0.56736 0.35765 C -0.57204 0.35811 -0.57621 0.36251 -0.58073 0.36436 C -0.59149 0.36853 -0.60625 0.37246 -0.61736 0.37316 C -0.66441 0.3757 -0.6776 0.37547 -0.7125 0.37547 " pathEditMode="relative" ptsTypes="fffffffffffffffffffffffffffffffffA">
                                      <p:cBhvr>
                                        <p:cTn id="25" dur="3000" fill="hold"/>
                                        <p:tgtEl>
                                          <p:spTgt spid="3"/>
                                        </p:tgtEl>
                                        <p:attrNameLst>
                                          <p:attrName>ppt_x</p:attrName>
                                          <p:attrName>ppt_y</p:attrName>
                                        </p:attrNameLst>
                                      </p:cBhvr>
                                    </p:animMotion>
                                  </p:childTnLst>
                                </p:cTn>
                              </p:par>
                            </p:childTnLst>
                          </p:cTn>
                        </p:par>
                        <p:par>
                          <p:cTn id="26" fill="hold">
                            <p:stCondLst>
                              <p:cond delay="8000"/>
                            </p:stCondLst>
                            <p:childTnLst>
                              <p:par>
                                <p:cTn id="27" presetID="10" presetClass="exit" presetSubtype="0" fill="hold"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8500"/>
                            </p:stCondLst>
                            <p:childTnLst>
                              <p:par>
                                <p:cTn id="31" presetID="10" presetClass="exit" presetSubtype="0" fill="hold" nodeType="after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9000"/>
                            </p:stCondLst>
                            <p:childTnLst>
                              <p:par>
                                <p:cTn id="35" presetID="10" presetClass="exit" presetSubtype="0" fill="hold" nodeType="after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9500"/>
                            </p:stCondLst>
                            <p:childTnLst>
                              <p:par>
                                <p:cTn id="39" presetID="0" presetClass="path" presetSubtype="0" accel="50000" decel="50000" fill="hold" nodeType="afterEffect">
                                  <p:stCondLst>
                                    <p:cond delay="0"/>
                                  </p:stCondLst>
                                  <p:childTnLst>
                                    <p:animMotion origin="layout" path="M -2.5E-6 -1.11111E-6 L 0.2 -1.11111E-6 " pathEditMode="relative" ptsTypes="AA">
                                      <p:cBhvr>
                                        <p:cTn id="40" dur="2000" fill="hold"/>
                                        <p:tgtEl>
                                          <p:spTgt spid="7"/>
                                        </p:tgtEl>
                                        <p:attrNameLst>
                                          <p:attrName>ppt_x</p:attrName>
                                          <p:attrName>ppt_y</p:attrName>
                                        </p:attrNameLst>
                                      </p:cBhvr>
                                    </p:animMotion>
                                  </p:childTnLst>
                                </p:cTn>
                              </p:par>
                            </p:childTnLst>
                          </p:cTn>
                        </p:par>
                        <p:par>
                          <p:cTn id="41" fill="hold">
                            <p:stCondLst>
                              <p:cond delay="11500"/>
                            </p:stCondLst>
                            <p:childTnLst>
                              <p:par>
                                <p:cTn id="42" presetID="10" presetClass="entr" presetSubtype="0" fill="hold" nodeType="after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500"/>
                                        <p:tgtEl>
                                          <p:spTgt spid="1027"/>
                                        </p:tgtEl>
                                      </p:cBhvr>
                                    </p:animEffect>
                                  </p:childTnLst>
                                </p:cTn>
                              </p:par>
                              <p:par>
                                <p:cTn id="45" presetID="10"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500"/>
                                        <p:tgtEl>
                                          <p:spTgt spid="1028"/>
                                        </p:tgtEl>
                                      </p:cBhvr>
                                    </p:animEffect>
                                  </p:childTnLst>
                                </p:cTn>
                              </p:par>
                              <p:par>
                                <p:cTn id="48" presetID="10" presetClass="entr" presetSubtype="0" fill="hold" nodeType="with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fade">
                                      <p:cBhvr>
                                        <p:cTn id="50" dur="500"/>
                                        <p:tgtEl>
                                          <p:spTgt spid="1029"/>
                                        </p:tgtEl>
                                      </p:cBhvr>
                                    </p:animEffect>
                                  </p:childTnLst>
                                </p:cTn>
                              </p:par>
                              <p:par>
                                <p:cTn id="51" presetID="10"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500"/>
                                        <p:tgtEl>
                                          <p:spTgt spid="1030"/>
                                        </p:tgtEl>
                                      </p:cBhvr>
                                    </p:animEffect>
                                  </p:childTnLst>
                                </p:cTn>
                              </p:par>
                              <p:par>
                                <p:cTn id="54" presetID="10" presetClass="entr" presetSubtype="0" fill="hold" nodeType="withEffect">
                                  <p:stCondLst>
                                    <p:cond delay="0"/>
                                  </p:stCondLst>
                                  <p:childTnLst>
                                    <p:set>
                                      <p:cBhvr>
                                        <p:cTn id="55" dur="1" fill="hold">
                                          <p:stCondLst>
                                            <p:cond delay="0"/>
                                          </p:stCondLst>
                                        </p:cTn>
                                        <p:tgtEl>
                                          <p:spTgt spid="1031"/>
                                        </p:tgtEl>
                                        <p:attrNameLst>
                                          <p:attrName>style.visibility</p:attrName>
                                        </p:attrNameLst>
                                      </p:cBhvr>
                                      <p:to>
                                        <p:strVal val="visible"/>
                                      </p:to>
                                    </p:set>
                                    <p:animEffect transition="in" filter="fade">
                                      <p:cBhvr>
                                        <p:cTn id="56" dur="500"/>
                                        <p:tgtEl>
                                          <p:spTgt spid="1031"/>
                                        </p:tgtEl>
                                      </p:cBhvr>
                                    </p:animEffect>
                                  </p:childTnLst>
                                </p:cTn>
                              </p:par>
                              <p:par>
                                <p:cTn id="57" presetID="10" presetClass="entr" presetSubtype="0" fill="hold" nodeType="withEffect">
                                  <p:stCondLst>
                                    <p:cond delay="0"/>
                                  </p:stCondLst>
                                  <p:childTnLst>
                                    <p:set>
                                      <p:cBhvr>
                                        <p:cTn id="58" dur="1" fill="hold">
                                          <p:stCondLst>
                                            <p:cond delay="0"/>
                                          </p:stCondLst>
                                        </p:cTn>
                                        <p:tgtEl>
                                          <p:spTgt spid="1032"/>
                                        </p:tgtEl>
                                        <p:attrNameLst>
                                          <p:attrName>style.visibility</p:attrName>
                                        </p:attrNameLst>
                                      </p:cBhvr>
                                      <p:to>
                                        <p:strVal val="visible"/>
                                      </p:to>
                                    </p:set>
                                    <p:animEffect transition="in" filter="fade">
                                      <p:cBhvr>
                                        <p:cTn id="59" dur="500"/>
                                        <p:tgtEl>
                                          <p:spTgt spid="1032"/>
                                        </p:tgtEl>
                                      </p:cBhvr>
                                    </p:animEffect>
                                  </p:childTnLst>
                                </p:cTn>
                              </p:par>
                              <p:par>
                                <p:cTn id="60" presetID="10" presetClass="entr" presetSubtype="0" fill="hold" nodeType="withEffect">
                                  <p:stCondLst>
                                    <p:cond delay="0"/>
                                  </p:stCondLst>
                                  <p:childTnLst>
                                    <p:set>
                                      <p:cBhvr>
                                        <p:cTn id="61" dur="1" fill="hold">
                                          <p:stCondLst>
                                            <p:cond delay="0"/>
                                          </p:stCondLst>
                                        </p:cTn>
                                        <p:tgtEl>
                                          <p:spTgt spid="1033"/>
                                        </p:tgtEl>
                                        <p:attrNameLst>
                                          <p:attrName>style.visibility</p:attrName>
                                        </p:attrNameLst>
                                      </p:cBhvr>
                                      <p:to>
                                        <p:strVal val="visible"/>
                                      </p:to>
                                    </p:set>
                                    <p:animEffect transition="in" filter="fade">
                                      <p:cBhvr>
                                        <p:cTn id="62" dur="500"/>
                                        <p:tgtEl>
                                          <p:spTgt spid="1033"/>
                                        </p:tgtEl>
                                      </p:cBhvr>
                                    </p:animEffect>
                                  </p:childTnLst>
                                </p:cTn>
                              </p:par>
                              <p:par>
                                <p:cTn id="63" presetID="10" presetClass="entr" presetSubtype="0" fill="hold" nodeType="with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par>
                                <p:cTn id="66" presetID="0" presetClass="path" presetSubtype="0" accel="50000" decel="50000" fill="hold" nodeType="withEffect">
                                  <p:stCondLst>
                                    <p:cond delay="0"/>
                                  </p:stCondLst>
                                  <p:childTnLst>
                                    <p:animMotion origin="layout" path="M -0.38906 0.3632 L -0.38906 0.04098 " pathEditMode="relative" ptsTypes="AA">
                                      <p:cBhvr>
                                        <p:cTn id="67"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74638"/>
            <a:ext cx="6858000" cy="1143000"/>
          </a:xfrm>
        </p:spPr>
        <p:txBody>
          <a:bodyPr/>
          <a:lstStyle/>
          <a:p>
            <a:r>
              <a:rPr lang="en-US" dirty="0" smtClean="0"/>
              <a:t>Final Design</a:t>
            </a:r>
            <a:endParaRPr lang="en-US" dirty="0"/>
          </a:p>
        </p:txBody>
      </p:sp>
      <p:pic>
        <p:nvPicPr>
          <p:cNvPr id="8" name="Content Placeholder 7" descr="arrow.png"/>
          <p:cNvPicPr>
            <a:picLocks noGrp="1" noChangeAspect="1"/>
          </p:cNvPicPr>
          <p:nvPr>
            <p:ph idx="1"/>
          </p:nvPr>
        </p:nvPicPr>
        <p:blipFill>
          <a:blip r:embed="rId3"/>
          <a:srcRect l="-1085" r="-3765"/>
          <a:stretch>
            <a:fillRect/>
          </a:stretch>
        </p:blipFill>
        <p:spPr>
          <a:xfrm>
            <a:off x="0" y="350837"/>
            <a:ext cx="1066800" cy="1020763"/>
          </a:xfrm>
        </p:spPr>
      </p:pic>
      <p:sp>
        <p:nvSpPr>
          <p:cNvPr id="4" name="TextBox 3"/>
          <p:cNvSpPr txBox="1"/>
          <p:nvPr/>
        </p:nvSpPr>
        <p:spPr>
          <a:xfrm>
            <a:off x="1066800" y="1676400"/>
            <a:ext cx="5638800" cy="369332"/>
          </a:xfrm>
          <a:prstGeom prst="rect">
            <a:avLst/>
          </a:prstGeom>
          <a:noFill/>
        </p:spPr>
        <p:txBody>
          <a:bodyPr wrap="square" rtlCol="0">
            <a:spAutoFit/>
          </a:bodyPr>
          <a:lstStyle/>
          <a:p>
            <a:r>
              <a:rPr lang="en-US" dirty="0" smtClean="0"/>
              <a:t>http://students.washington.edu/gbe/info498/</a:t>
            </a:r>
            <a:endParaRPr lang="en-US" dirty="0"/>
          </a:p>
        </p:txBody>
      </p:sp>
      <p:pic>
        <p:nvPicPr>
          <p:cNvPr id="7" name="Picture 6" descr="Picture 1.png"/>
          <p:cNvPicPr>
            <a:picLocks noChangeAspect="1"/>
          </p:cNvPicPr>
          <p:nvPr/>
        </p:nvPicPr>
        <p:blipFill>
          <a:blip r:embed="rId4"/>
          <a:stretch>
            <a:fillRect/>
          </a:stretch>
        </p:blipFill>
        <p:spPr>
          <a:xfrm>
            <a:off x="2667000" y="4290336"/>
            <a:ext cx="3661675" cy="2034264"/>
          </a:xfrm>
          <a:prstGeom prst="rect">
            <a:avLst/>
          </a:prstGeom>
        </p:spPr>
      </p:pic>
      <p:pic>
        <p:nvPicPr>
          <p:cNvPr id="11" name="Picture 10" descr="leftcorner.png"/>
          <p:cNvPicPr>
            <a:picLocks noChangeAspect="1"/>
          </p:cNvPicPr>
          <p:nvPr/>
        </p:nvPicPr>
        <p:blipFill>
          <a:blip r:embed="rId5"/>
          <a:stretch>
            <a:fillRect/>
          </a:stretch>
        </p:blipFill>
        <p:spPr>
          <a:xfrm>
            <a:off x="1752600" y="2045732"/>
            <a:ext cx="2243355" cy="2209438"/>
          </a:xfrm>
          <a:prstGeom prst="rect">
            <a:avLst/>
          </a:prstGeom>
        </p:spPr>
      </p:pic>
      <p:pic>
        <p:nvPicPr>
          <p:cNvPr id="12" name="Picture 11" descr="rightcorner.png"/>
          <p:cNvPicPr>
            <a:picLocks noChangeAspect="1"/>
          </p:cNvPicPr>
          <p:nvPr/>
        </p:nvPicPr>
        <p:blipFill>
          <a:blip r:embed="rId6"/>
          <a:stretch>
            <a:fillRect/>
          </a:stretch>
        </p:blipFill>
        <p:spPr>
          <a:xfrm>
            <a:off x="5029200" y="2045732"/>
            <a:ext cx="2315129" cy="22094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8077200" cy="1143000"/>
          </a:xfrm>
        </p:spPr>
        <p:txBody>
          <a:bodyPr/>
          <a:lstStyle/>
          <a:p>
            <a:r>
              <a:rPr lang="en-US" dirty="0" smtClean="0">
                <a:cs typeface="American Typewriter"/>
              </a:rPr>
              <a:t>Improvements and Changes for the Final Design</a:t>
            </a:r>
            <a:endParaRPr lang="en-US" dirty="0">
              <a:cs typeface="American Typewriter"/>
            </a:endParaRPr>
          </a:p>
        </p:txBody>
      </p:sp>
      <p:pic>
        <p:nvPicPr>
          <p:cNvPr id="8" name="Content Placeholder 7" descr="arrow.png"/>
          <p:cNvPicPr>
            <a:picLocks noGrp="1" noChangeAspect="1"/>
          </p:cNvPicPr>
          <p:nvPr>
            <p:ph idx="1"/>
          </p:nvPr>
        </p:nvPicPr>
        <p:blipFill>
          <a:blip r:embed="rId3"/>
          <a:srcRect l="-1085" r="-3765"/>
          <a:stretch>
            <a:fillRect/>
          </a:stretch>
        </p:blipFill>
        <p:spPr>
          <a:xfrm>
            <a:off x="0" y="350837"/>
            <a:ext cx="1066800" cy="1020763"/>
          </a:xfrm>
        </p:spPr>
      </p:pic>
      <p:sp>
        <p:nvSpPr>
          <p:cNvPr id="13" name="TextBox 12"/>
          <p:cNvSpPr txBox="1"/>
          <p:nvPr/>
        </p:nvSpPr>
        <p:spPr>
          <a:xfrm>
            <a:off x="914400" y="2312075"/>
            <a:ext cx="7315200" cy="2554545"/>
          </a:xfrm>
          <a:prstGeom prst="rect">
            <a:avLst/>
          </a:prstGeom>
          <a:noFill/>
        </p:spPr>
        <p:txBody>
          <a:bodyPr wrap="square" rtlCol="0">
            <a:spAutoFit/>
          </a:bodyPr>
          <a:lstStyle/>
          <a:p>
            <a:pPr>
              <a:buFont typeface="Arial"/>
              <a:buChar char="•"/>
            </a:pPr>
            <a:r>
              <a:rPr lang="en-US" sz="2000" b="1" dirty="0" smtClean="0">
                <a:cs typeface=""/>
              </a:rPr>
              <a:t>Made only the top corners ‘hot corners’</a:t>
            </a:r>
          </a:p>
          <a:p>
            <a:pPr lvl="1">
              <a:buFont typeface="Arial"/>
              <a:buChar char="•"/>
            </a:pPr>
            <a:r>
              <a:rPr lang="en-US" sz="2000" b="1" dirty="0" smtClean="0">
                <a:cs typeface=""/>
              </a:rPr>
              <a:t>Top Left is a left-click</a:t>
            </a:r>
          </a:p>
          <a:p>
            <a:pPr lvl="1">
              <a:buFont typeface="Arial"/>
              <a:buChar char="•"/>
            </a:pPr>
            <a:r>
              <a:rPr lang="en-US" sz="2000" b="1" dirty="0" smtClean="0">
                <a:cs typeface=""/>
              </a:rPr>
              <a:t>Top Right is a right-click</a:t>
            </a:r>
          </a:p>
          <a:p>
            <a:pPr lvl="1">
              <a:buFont typeface="Arial"/>
              <a:buChar char="•"/>
            </a:pPr>
            <a:endParaRPr lang="en-US" sz="2000" dirty="0" smtClean="0">
              <a:cs typeface=""/>
            </a:endParaRPr>
          </a:p>
          <a:p>
            <a:pPr>
              <a:buFont typeface="Arial"/>
              <a:buChar char="•"/>
            </a:pPr>
            <a:r>
              <a:rPr lang="en-US" sz="2000" b="1" dirty="0" smtClean="0">
                <a:cs typeface=""/>
              </a:rPr>
              <a:t>Moved the Selected icons to a radial menu in the corner</a:t>
            </a:r>
          </a:p>
          <a:p>
            <a:pPr>
              <a:buFont typeface="Arial"/>
              <a:buChar char="•"/>
            </a:pPr>
            <a:endParaRPr lang="en-US" sz="2000" b="1" dirty="0" smtClean="0">
              <a:cs typeface=""/>
            </a:endParaRPr>
          </a:p>
          <a:p>
            <a:pPr>
              <a:buFont typeface="Arial"/>
              <a:buChar char="•"/>
            </a:pPr>
            <a:r>
              <a:rPr lang="en-US" sz="2000" b="1" dirty="0" smtClean="0">
                <a:cs typeface=""/>
              </a:rPr>
              <a:t>Added a cancel button</a:t>
            </a:r>
          </a:p>
          <a:p>
            <a:pPr>
              <a:buFont typeface="Arial"/>
              <a:buChar char="•"/>
            </a:pPr>
            <a:endParaRPr lang="en-US" sz="2000" b="1" dirty="0" smtClean="0">
              <a:cs typefac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6858000" cy="1143000"/>
          </a:xfrm>
        </p:spPr>
        <p:txBody>
          <a:bodyPr/>
          <a:lstStyle/>
          <a:p>
            <a:r>
              <a:rPr lang="en-US" dirty="0" smtClean="0">
                <a:cs typeface="American Typewriter"/>
              </a:rPr>
              <a:t>User Testing</a:t>
            </a:r>
            <a:endParaRPr lang="en-US" dirty="0">
              <a:cs typeface="American Typewriter"/>
            </a:endParaRPr>
          </a:p>
        </p:txBody>
      </p:sp>
      <p:pic>
        <p:nvPicPr>
          <p:cNvPr id="8" name="Content Placeholder 7" descr="arrow.png"/>
          <p:cNvPicPr>
            <a:picLocks noGrp="1" noChangeAspect="1"/>
          </p:cNvPicPr>
          <p:nvPr>
            <p:ph idx="1"/>
          </p:nvPr>
        </p:nvPicPr>
        <p:blipFill>
          <a:blip r:embed="rId3"/>
          <a:srcRect l="-1085" r="-3765"/>
          <a:stretch>
            <a:fillRect/>
          </a:stretch>
        </p:blipFill>
        <p:spPr>
          <a:xfrm>
            <a:off x="0" y="350837"/>
            <a:ext cx="1066800" cy="1020763"/>
          </a:xfrm>
        </p:spPr>
      </p:pic>
      <p:sp>
        <p:nvSpPr>
          <p:cNvPr id="13" name="TextBox 12"/>
          <p:cNvSpPr txBox="1"/>
          <p:nvPr/>
        </p:nvSpPr>
        <p:spPr>
          <a:xfrm>
            <a:off x="1066800" y="1676401"/>
            <a:ext cx="5638800" cy="1754326"/>
          </a:xfrm>
          <a:prstGeom prst="rect">
            <a:avLst/>
          </a:prstGeom>
          <a:noFill/>
        </p:spPr>
        <p:txBody>
          <a:bodyPr wrap="square" rtlCol="0">
            <a:spAutoFit/>
          </a:bodyPr>
          <a:lstStyle/>
          <a:p>
            <a:pPr>
              <a:buFont typeface="Arial" pitchFamily="34" charset="0"/>
              <a:buChar char="•"/>
            </a:pPr>
            <a:r>
              <a:rPr lang="en-US" b="1" dirty="0" smtClean="0">
                <a:cs typeface=""/>
              </a:rPr>
              <a:t>Two participants</a:t>
            </a:r>
          </a:p>
          <a:p>
            <a:pPr lvl="1">
              <a:buFont typeface="Arial" pitchFamily="34" charset="0"/>
              <a:buChar char="•"/>
            </a:pPr>
            <a:r>
              <a:rPr lang="en-US" b="1" dirty="0" smtClean="0">
                <a:cs typeface=""/>
              </a:rPr>
              <a:t>55 year old female</a:t>
            </a:r>
          </a:p>
          <a:p>
            <a:pPr lvl="1">
              <a:buFont typeface="Arial" pitchFamily="34" charset="0"/>
              <a:buChar char="•"/>
            </a:pPr>
            <a:r>
              <a:rPr lang="en-US" b="1" dirty="0" smtClean="0">
                <a:cs typeface=""/>
              </a:rPr>
              <a:t>20 year old female</a:t>
            </a:r>
          </a:p>
          <a:p>
            <a:pPr>
              <a:buFont typeface="Arial" pitchFamily="34" charset="0"/>
              <a:buChar char="•"/>
            </a:pPr>
            <a:r>
              <a:rPr lang="en-US" b="1" dirty="0" smtClean="0">
                <a:cs typeface=""/>
              </a:rPr>
              <a:t>Participants initially did not understand</a:t>
            </a:r>
          </a:p>
          <a:p>
            <a:pPr lvl="1">
              <a:buFont typeface="Arial" pitchFamily="34" charset="0"/>
              <a:buChar char="•"/>
            </a:pPr>
            <a:r>
              <a:rPr lang="en-US" b="1" dirty="0" smtClean="0">
                <a:cs typeface=""/>
              </a:rPr>
              <a:t>Explicit directions were given</a:t>
            </a:r>
          </a:p>
          <a:p>
            <a:pPr>
              <a:buFont typeface="Arial" pitchFamily="34" charset="0"/>
              <a:buChar char="•"/>
            </a:pPr>
            <a:r>
              <a:rPr lang="en-US" b="1" dirty="0" smtClean="0">
                <a:cs typeface=""/>
              </a:rPr>
              <a:t>Very high acquisition rates:</a:t>
            </a:r>
            <a:endParaRPr lang="en-US" dirty="0">
              <a:cs typeface=""/>
            </a:endParaRPr>
          </a:p>
        </p:txBody>
      </p:sp>
      <p:graphicFrame>
        <p:nvGraphicFramePr>
          <p:cNvPr id="7" name="Chart 6"/>
          <p:cNvGraphicFramePr/>
          <p:nvPr/>
        </p:nvGraphicFramePr>
        <p:xfrm>
          <a:off x="2533650" y="3581399"/>
          <a:ext cx="4076700" cy="2733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3733800"/>
            <a:ext cx="6858000" cy="1143000"/>
          </a:xfrm>
        </p:spPr>
        <p:txBody>
          <a:bodyPr/>
          <a:lstStyle/>
          <a:p>
            <a:pPr algn="ctr"/>
            <a:r>
              <a:rPr lang="en-US" dirty="0" smtClean="0">
                <a:cs typeface="American Typewriter"/>
              </a:rPr>
              <a:t>Questions?</a:t>
            </a:r>
            <a:endParaRPr lang="en-US" dirty="0">
              <a:cs typeface="American Typewriter"/>
            </a:endParaRPr>
          </a:p>
        </p:txBody>
      </p:sp>
      <p:pic>
        <p:nvPicPr>
          <p:cNvPr id="8" name="Content Placeholder 7" descr="arrow.png"/>
          <p:cNvPicPr>
            <a:picLocks noGrp="1" noChangeAspect="1"/>
          </p:cNvPicPr>
          <p:nvPr>
            <p:ph idx="1"/>
          </p:nvPr>
        </p:nvPicPr>
        <p:blipFill>
          <a:blip r:embed="rId3"/>
          <a:srcRect l="-1085" r="-3765"/>
          <a:stretch>
            <a:fillRect/>
          </a:stretch>
        </p:blipFill>
        <p:spPr>
          <a:xfrm>
            <a:off x="3505200" y="1371600"/>
            <a:ext cx="2133600" cy="204152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743200"/>
            <a:ext cx="6858000" cy="1143000"/>
          </a:xfrm>
        </p:spPr>
        <p:txBody>
          <a:bodyPr/>
          <a:lstStyle/>
          <a:p>
            <a:pPr algn="ctr"/>
            <a:r>
              <a:rPr lang="en-US" dirty="0" smtClean="0">
                <a:cs typeface="American Typewriter"/>
              </a:rPr>
              <a:t>Prior Design Sketches</a:t>
            </a:r>
            <a:endParaRPr lang="en-US" dirty="0">
              <a:cs typeface="American Typewriter"/>
            </a:endParaRPr>
          </a:p>
        </p:txBody>
      </p:sp>
      <p:pic>
        <p:nvPicPr>
          <p:cNvPr id="8" name="Content Placeholder 7" descr="arrow.png"/>
          <p:cNvPicPr>
            <a:picLocks noGrp="1" noChangeAspect="1"/>
          </p:cNvPicPr>
          <p:nvPr>
            <p:ph idx="1"/>
          </p:nvPr>
        </p:nvPicPr>
        <p:blipFill>
          <a:blip r:embed="rId3"/>
          <a:srcRect l="-1085" r="-3765"/>
          <a:stretch>
            <a:fillRect/>
          </a:stretch>
        </p:blipFill>
        <p:spPr>
          <a:xfrm>
            <a:off x="0" y="350837"/>
            <a:ext cx="1066800" cy="10207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6858000" cy="1143000"/>
          </a:xfrm>
        </p:spPr>
        <p:txBody>
          <a:bodyPr/>
          <a:lstStyle/>
          <a:p>
            <a:r>
              <a:rPr lang="en-US" dirty="0" smtClean="0">
                <a:cs typeface="American Typewriter"/>
              </a:rPr>
              <a:t>Circle Select</a:t>
            </a:r>
            <a:endParaRPr lang="en-US" dirty="0">
              <a:cs typeface="American Typewriter"/>
            </a:endParaRPr>
          </a:p>
        </p:txBody>
      </p:sp>
      <p:pic>
        <p:nvPicPr>
          <p:cNvPr id="8" name="Content Placeholder 7" descr="arrow.png"/>
          <p:cNvPicPr>
            <a:picLocks noGrp="1" noChangeAspect="1"/>
          </p:cNvPicPr>
          <p:nvPr>
            <p:ph idx="1"/>
          </p:nvPr>
        </p:nvPicPr>
        <p:blipFill>
          <a:blip r:embed="rId3"/>
          <a:srcRect l="-1085" r="-3765"/>
          <a:stretch>
            <a:fillRect/>
          </a:stretch>
        </p:blipFill>
        <p:spPr>
          <a:xfrm>
            <a:off x="0" y="350837"/>
            <a:ext cx="1066800" cy="1020763"/>
          </a:xfrm>
        </p:spPr>
      </p:pic>
      <p:sp>
        <p:nvSpPr>
          <p:cNvPr id="13" name="TextBox 12"/>
          <p:cNvSpPr txBox="1"/>
          <p:nvPr/>
        </p:nvSpPr>
        <p:spPr>
          <a:xfrm>
            <a:off x="1066800" y="1676401"/>
            <a:ext cx="5638800" cy="3970318"/>
          </a:xfrm>
          <a:prstGeom prst="rect">
            <a:avLst/>
          </a:prstGeom>
          <a:noFill/>
        </p:spPr>
        <p:txBody>
          <a:bodyPr wrap="square" rtlCol="0">
            <a:spAutoFit/>
          </a:bodyPr>
          <a:lstStyle/>
          <a:p>
            <a:pPr>
              <a:buFont typeface="Wingdings 2" pitchFamily="18" charset="2"/>
              <a:buNone/>
            </a:pPr>
            <a:r>
              <a:rPr lang="en-US" b="1" dirty="0" smtClean="0">
                <a:cs typeface=""/>
              </a:rPr>
              <a:t>How it works:</a:t>
            </a:r>
          </a:p>
          <a:p>
            <a:pPr>
              <a:buFont typeface="Wingdings 2" pitchFamily="18" charset="2"/>
              <a:buNone/>
            </a:pPr>
            <a:r>
              <a:rPr lang="en-US" dirty="0" smtClean="0">
                <a:cs typeface=""/>
              </a:rPr>
              <a:t>To click, circle an object. </a:t>
            </a:r>
          </a:p>
          <a:p>
            <a:pPr>
              <a:buFont typeface="Wingdings 2" pitchFamily="18" charset="2"/>
              <a:buNone/>
            </a:pPr>
            <a:r>
              <a:rPr lang="en-US" dirty="0" smtClean="0">
                <a:cs typeface=""/>
              </a:rPr>
              <a:t>To double click, circle an object twice.</a:t>
            </a:r>
          </a:p>
          <a:p>
            <a:pPr>
              <a:buFont typeface="Wingdings 2" pitchFamily="18" charset="2"/>
              <a:buNone/>
            </a:pPr>
            <a:endParaRPr lang="en-US" dirty="0" smtClean="0">
              <a:cs typeface=""/>
            </a:endParaRPr>
          </a:p>
          <a:p>
            <a:r>
              <a:rPr lang="en-US" b="1" dirty="0" smtClean="0">
                <a:cs typeface=""/>
              </a:rPr>
              <a:t>Pros</a:t>
            </a:r>
          </a:p>
          <a:p>
            <a:r>
              <a:rPr lang="en-US" dirty="0" smtClean="0">
                <a:cs typeface=""/>
              </a:rPr>
              <a:t>No clicking or movement caused by it</a:t>
            </a:r>
          </a:p>
          <a:p>
            <a:r>
              <a:rPr lang="en-US" dirty="0" smtClean="0">
                <a:cs typeface=""/>
              </a:rPr>
              <a:t>Relatively quick</a:t>
            </a:r>
          </a:p>
          <a:p>
            <a:endParaRPr lang="en-US" dirty="0" smtClean="0">
              <a:cs typeface=""/>
            </a:endParaRPr>
          </a:p>
          <a:p>
            <a:pPr>
              <a:buFont typeface="Wingdings 2" pitchFamily="18" charset="2"/>
              <a:buNone/>
            </a:pPr>
            <a:r>
              <a:rPr lang="en-US" b="1" dirty="0" smtClean="0">
                <a:cs typeface=""/>
              </a:rPr>
              <a:t>Cons</a:t>
            </a:r>
          </a:p>
          <a:p>
            <a:r>
              <a:rPr lang="en-US" dirty="0" smtClean="0">
                <a:cs typeface=""/>
              </a:rPr>
              <a:t>Possibly hard to use with motor impairments</a:t>
            </a:r>
          </a:p>
          <a:p>
            <a:r>
              <a:rPr lang="en-US" dirty="0" smtClean="0">
                <a:cs typeface=""/>
              </a:rPr>
              <a:t>Might accidentally select multiple targets</a:t>
            </a:r>
          </a:p>
          <a:p>
            <a:pPr>
              <a:buFont typeface="Wingdings 2" pitchFamily="18" charset="2"/>
              <a:buNone/>
            </a:pPr>
            <a:endParaRPr lang="en-US" dirty="0" smtClean="0">
              <a:cs typeface=""/>
            </a:endParaRPr>
          </a:p>
          <a:p>
            <a:endParaRPr lang="en-US" dirty="0" smtClean="0">
              <a:cs typeface=""/>
            </a:endParaRPr>
          </a:p>
          <a:p>
            <a:endParaRPr lang="en-US" dirty="0">
              <a:cs typefac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students\home\andyboer\My Documents\My Dropbox\School Stuff\University Of Washington\INFO 498 B\Project\Windows 7_Desktop.jpg"/>
          <p:cNvPicPr>
            <a:picLocks noChangeAspect="1" noChangeArrowheads="1"/>
          </p:cNvPicPr>
          <p:nvPr/>
        </p:nvPicPr>
        <p:blipFill>
          <a:blip r:embed="rId3"/>
          <a:srcRect/>
          <a:stretch>
            <a:fillRect/>
          </a:stretch>
        </p:blipFill>
        <p:spPr bwMode="auto">
          <a:xfrm>
            <a:off x="0" y="0"/>
            <a:ext cx="9144000" cy="6888163"/>
          </a:xfrm>
          <a:prstGeom prst="rect">
            <a:avLst/>
          </a:prstGeom>
          <a:noFill/>
          <a:ln w="9525">
            <a:noFill/>
            <a:miter lim="800000"/>
            <a:headEnd/>
            <a:tailEnd/>
          </a:ln>
        </p:spPr>
      </p:pic>
      <p:cxnSp>
        <p:nvCxnSpPr>
          <p:cNvPr id="11" name="Straight Arrow Connector 10"/>
          <p:cNvCxnSpPr/>
          <p:nvPr/>
        </p:nvCxnSpPr>
        <p:spPr>
          <a:xfrm rot="16200000" flipV="1">
            <a:off x="5981700" y="5067300"/>
            <a:ext cx="152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7 -0.01111 L -0.62917 -0.6555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1" presetClass="path" presetSubtype="0" accel="50000" decel="50000" fill="hold" nodeType="afterEffect">
                                  <p:stCondLst>
                                    <p:cond delay="0"/>
                                  </p:stCondLst>
                                  <p:childTnLst>
                                    <p:animMotion origin="layout" path="M -0.62917 -0.65555 C -0.61094 -0.65555 -0.59583 -0.63078 -0.59583 -0.6 C -0.59583 -0.56944 -0.61094 -0.54444 -0.62917 -0.54444 C -0.64774 -0.54444 -0.6625 -0.56944 -0.6625 -0.6 C -0.6625 -0.63078 -0.64774 -0.65555 -0.62917 -0.65555 Z " pathEditMode="relative" rAng="0" ptsTypes="fffff">
                                      <p:cBhvr>
                                        <p:cTn id="9" dur="2000" spd="-100000" fill="hold"/>
                                        <p:tgtEl>
                                          <p:spTgt spid="11"/>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
            <a:ext cx="7772400" cy="1143000"/>
          </a:xfrm>
        </p:spPr>
        <p:txBody>
          <a:bodyPr/>
          <a:lstStyle/>
          <a:p>
            <a:r>
              <a:rPr lang="en-US" b="1" dirty="0" smtClean="0"/>
              <a:t>Garage</a:t>
            </a:r>
            <a:endParaRPr lang="en-US" b="1" dirty="0"/>
          </a:p>
        </p:txBody>
      </p:sp>
      <p:sp>
        <p:nvSpPr>
          <p:cNvPr id="5" name="Content Placeholder 4"/>
          <p:cNvSpPr>
            <a:spLocks noGrp="1"/>
          </p:cNvSpPr>
          <p:nvPr>
            <p:ph idx="1"/>
          </p:nvPr>
        </p:nvSpPr>
        <p:spPr>
          <a:xfrm>
            <a:off x="457200" y="1307592"/>
            <a:ext cx="8229600" cy="4389120"/>
          </a:xfrm>
        </p:spPr>
        <p:txBody>
          <a:bodyPr>
            <a:normAutofit/>
          </a:bodyPr>
          <a:lstStyle/>
          <a:p>
            <a:r>
              <a:rPr lang="en-US" sz="2000" dirty="0" smtClean="0"/>
              <a:t>Overview</a:t>
            </a:r>
            <a:r>
              <a:rPr lang="en-US" sz="1800" dirty="0" smtClean="0"/>
              <a:t>:</a:t>
            </a:r>
          </a:p>
          <a:p>
            <a:pPr lvl="1"/>
            <a:r>
              <a:rPr lang="en-US" sz="1600" dirty="0" smtClean="0"/>
              <a:t>Uses a queue to remember recently hovered-over, selectable objects.</a:t>
            </a:r>
          </a:p>
          <a:p>
            <a:pPr lvl="1"/>
            <a:r>
              <a:rPr lang="en-US" sz="1600" dirty="0" smtClean="0"/>
              <a:t>Recently hovered-over objects are stored in the “garage”, near the clock on the Taskbar.</a:t>
            </a:r>
          </a:p>
          <a:p>
            <a:pPr lvl="1"/>
            <a:r>
              <a:rPr lang="en-US" sz="1600" dirty="0" smtClean="0"/>
              <a:t>A clockwise circle gesture with the mouse will act as a click on the current item in the garage.</a:t>
            </a:r>
          </a:p>
          <a:p>
            <a:pPr lvl="1"/>
            <a:r>
              <a:rPr lang="en-US" sz="1600" dirty="0" smtClean="0"/>
              <a:t>A counter-clockwise circle gesture with the mouse will act as a “cancel” for the current item, removing it from the queue.</a:t>
            </a:r>
            <a:endParaRPr lang="en-US" sz="1600" dirty="0"/>
          </a:p>
        </p:txBody>
      </p:sp>
      <p:pic>
        <p:nvPicPr>
          <p:cNvPr id="1026" name="Picture 2"/>
          <p:cNvPicPr>
            <a:picLocks noChangeAspect="1" noChangeArrowheads="1"/>
          </p:cNvPicPr>
          <p:nvPr/>
        </p:nvPicPr>
        <p:blipFill>
          <a:blip r:embed="rId3"/>
          <a:srcRect/>
          <a:stretch>
            <a:fillRect/>
          </a:stretch>
        </p:blipFill>
        <p:spPr bwMode="auto">
          <a:xfrm>
            <a:off x="1447800" y="3657600"/>
            <a:ext cx="2049267" cy="11628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581400" y="3657600"/>
            <a:ext cx="2057399" cy="115474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715000" y="3657600"/>
            <a:ext cx="2049267" cy="1162878"/>
          </a:xfrm>
          <a:prstGeom prst="rect">
            <a:avLst/>
          </a:prstGeom>
          <a:noFill/>
          <a:ln w="9525">
            <a:noFill/>
            <a:miter lim="800000"/>
            <a:headEnd/>
            <a:tailEnd/>
          </a:ln>
          <a:effectLst/>
        </p:spPr>
      </p:pic>
      <p:cxnSp>
        <p:nvCxnSpPr>
          <p:cNvPr id="13" name="Straight Arrow Connector 12"/>
          <p:cNvCxnSpPr/>
          <p:nvPr/>
        </p:nvCxnSpPr>
        <p:spPr>
          <a:xfrm rot="5400000" flipH="1" flipV="1">
            <a:off x="914400" y="4495800"/>
            <a:ext cx="152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31" name="Picture 7"/>
          <p:cNvPicPr>
            <a:picLocks noChangeAspect="1" noChangeArrowheads="1"/>
          </p:cNvPicPr>
          <p:nvPr/>
        </p:nvPicPr>
        <p:blipFill>
          <a:blip r:embed="rId6"/>
          <a:srcRect/>
          <a:stretch>
            <a:fillRect/>
          </a:stretch>
        </p:blipFill>
        <p:spPr bwMode="auto">
          <a:xfrm>
            <a:off x="3124200" y="5028744"/>
            <a:ext cx="3048000" cy="1295856"/>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a:srcRect/>
          <a:stretch>
            <a:fillRect/>
          </a:stretch>
        </p:blipFill>
        <p:spPr bwMode="auto">
          <a:xfrm>
            <a:off x="4495800" y="6019800"/>
            <a:ext cx="175238" cy="167619"/>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4724400" y="6019800"/>
            <a:ext cx="190476" cy="16761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a:srcRect/>
          <a:stretch>
            <a:fillRect/>
          </a:stretch>
        </p:blipFill>
        <p:spPr bwMode="auto">
          <a:xfrm>
            <a:off x="4953000" y="6019800"/>
            <a:ext cx="213333" cy="195556"/>
          </a:xfrm>
          <a:prstGeom prst="rect">
            <a:avLst/>
          </a:prstGeom>
          <a:noFill/>
          <a:ln w="9525">
            <a:noFill/>
            <a:miter lim="800000"/>
            <a:headEnd/>
            <a:tailEnd/>
          </a:ln>
          <a:effectLst/>
        </p:spPr>
      </p:pic>
      <p:pic>
        <p:nvPicPr>
          <p:cNvPr id="12" name="Content Placeholder 7" descr="arrow.png"/>
          <p:cNvPicPr>
            <a:picLocks noChangeAspect="1"/>
          </p:cNvPicPr>
          <p:nvPr/>
        </p:nvPicPr>
        <p:blipFill>
          <a:blip r:embed="rId10"/>
          <a:srcRect l="-1085" r="-3765"/>
          <a:stretch>
            <a:fillRect/>
          </a:stretch>
        </p:blipFill>
        <p:spPr bwMode="auto">
          <a:xfrm>
            <a:off x="0" y="228600"/>
            <a:ext cx="1066800" cy="102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92 -0.01296 C 0.01025 -0.01434 0.01302 -0.01874 0.01407 -0.01943 C 0.0158 -0.02082 0.0198 -0.02221 0.0198 -0.02221 C 0.02605 -0.0192 0.02865 -0.01666 0.03247 -0.00925 C 0.03212 -0.0044 0.03125 0.00023 0.03143 0.00509 C 0.0316 0.01018 0.04028 0.01665 0.04306 0.0192 C 0.0448 0.02568 0.04497 0.03007 0.05 0.03215 C 0.05313 0.03655 0.05973 0.0502 0.06441 0.05158 C 0.0698 0.0532 0.07535 0.05297 0.08091 0.05413 C 0.08802 0.05274 0.09427 0.0539 0.10139 0.05552 C 0.10938 0.05436 0.11389 0.05552 0.1217 0.05413 C 0.13559 0.05552 0.13889 0.05343 0.15191 0.05158 C 0.15816 0.04603 0.16493 0.04025 0.17223 0.03747 C 0.17414 0.03585 0.17657 0.03562 0.17813 0.03354 C 0.17882 0.03261 0.1783 0.03076 0.179 0.02961 C 0.18108 0.02614 0.18542 0.02498 0.18785 0.02197 C 0.18976 0.01365 0.19584 0.00717 0.19948 1.36711E-6 C 0.20486 0.00208 0.20486 0.00786 0.2092 0.01156 C 0.21164 0.01642 0.21528 0.02128 0.21893 0.02452 C 0.22344 0.03377 0.21789 0.02452 0.22379 0.02961 C 0.22709 0.03261 0.22761 0.03562 0.23143 0.03747 C 0.23368 0.04557 0.24341 0.04418 0.24896 0.04511 C 0.25486 0.04788 0.26025 0.05043 0.2665 0.05158 C 0.27136 0.0539 0.27587 0.05575 0.28091 0.0569 C 0.2908 0.05228 0.30365 0.0539 0.31407 0.05297 C 0.32361 0.0569 0.33438 0.05343 0.3441 0.05158 C 0.34775 0.0532 0.34914 0.05112 0.35278 0.05297 C 0.36355 0.05135 0.37275 0.05274 0.38386 0.05158 C 0.39028 0.05089 0.4033 0.04904 0.4033 0.04904 C 0.40782 0.04742 0.41233 0.0458 0.41684 0.04395 C 0.41927 0.04048 0.42153 0.04094 0.42466 0.03863 C 0.42726 0.03678 0.43247 0.03215 0.43247 0.03215 C 0.43316 0.031 0.43351 0.02915 0.4342 0.02845 C 0.43611 0.02706 0.43855 0.02729 0.44028 0.02568 C 0.44289 0.02336 0.44549 0.02059 0.44792 0.01804 C 0.45052 0.01527 0.45382 0.00763 0.45382 0.00763 C 0.45486 0.00301 0.4566 0.00116 0.45868 -0.00278 C 0.46181 0.00162 0.46302 0.00694 0.46545 0.01156 C 0.46684 0.01434 0.46875 0.01665 0.47032 0.0192 C 0.47223 0.02267 0.47813 0.02706 0.47813 0.02706 C 0.48091 0.03261 0.48316 0.03354 0.48785 0.03608 C 0.49931 0.05228 0.52032 0.05181 0.53542 0.05297 C 0.53976 0.05436 0.54323 0.05297 0.54792 0.05413 C 0.56893 0.05228 0.59045 0.05228 0.61198 0.05043 C 0.6165 0.05181 0.62032 0.04996 0.62466 0.05158 C 0.64132 0.04904 0.65782 0.04881 0.67327 0.03863 C 0.67813 0.03539 0.68316 0.03285 0.68785 0.02961 C 0.69202 0.02683 0.69393 0.02128 0.69844 0.0192 C 0.70105 0.01596 0.70313 0.01272 0.70625 0.01018 C 0.70747 0.00463 0.70973 1.36711E-6 0.71111 -0.00532 C 0.71181 -0.00023 0.71285 0.00393 0.71598 0.00763 C 0.71771 0.00971 0.7198 0.0111 0.7217 0.01272 C 0.72275 0.01365 0.72466 0.0155 0.72466 0.0155 C 0.72986 0.02568 0.72292 0.01365 0.72952 0.02059 C 0.7349 0.02637 0.73993 0.03516 0.74705 0.03747 C 0.75434 0.03979 0.76372 0.04094 0.77136 0.04256 C 0.78351 0.04164 0.79445 0.03955 0.80625 0.03747 C 0.80834 0.03655 0.81077 0.03493 0.81302 0.03493 " pathEditMode="relative" ptsTypes="fffffffffffffffffffffffffffffffffffffffffffffffffffffffffA">
                                      <p:cBhvr>
                                        <p:cTn id="6" dur="10000" fill="hold"/>
                                        <p:tgtEl>
                                          <p:spTgt spid="13"/>
                                        </p:tgtEl>
                                        <p:attrNameLst>
                                          <p:attrName>ppt_x</p:attrName>
                                          <p:attrName>ppt_y</p:attrName>
                                        </p:attrNameLst>
                                      </p:cBhvr>
                                    </p:animMotion>
                                  </p:childTnLst>
                                </p:cTn>
                              </p:par>
                              <p:par>
                                <p:cTn id="7" presetID="1" presetClass="entr" presetSubtype="0" fill="hold" nodeType="withEffect">
                                  <p:stCondLst>
                                    <p:cond delay="370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nodeType="withEffect">
                                  <p:stCondLst>
                                    <p:cond delay="540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nodeType="withEffect">
                                  <p:stCondLst>
                                    <p:cond delay="7500"/>
                                  </p:stCondLst>
                                  <p:childTnLst>
                                    <p:set>
                                      <p:cBhvr>
                                        <p:cTn id="12"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b="1" dirty="0" smtClean="0"/>
              <a:t>Garage: Pros and Cons</a:t>
            </a:r>
            <a:endParaRPr lang="en-US" b="1" dirty="0"/>
          </a:p>
        </p:txBody>
      </p:sp>
      <p:sp>
        <p:nvSpPr>
          <p:cNvPr id="3" name="Content Placeholder 2"/>
          <p:cNvSpPr>
            <a:spLocks noGrp="1"/>
          </p:cNvSpPr>
          <p:nvPr>
            <p:ph idx="1"/>
          </p:nvPr>
        </p:nvSpPr>
        <p:spPr/>
        <p:txBody>
          <a:bodyPr/>
          <a:lstStyle/>
          <a:p>
            <a:r>
              <a:rPr lang="en-US" b="1" dirty="0" smtClean="0"/>
              <a:t>Pros</a:t>
            </a:r>
            <a:endParaRPr lang="en-US" dirty="0" smtClean="0"/>
          </a:p>
          <a:p>
            <a:pPr lvl="1"/>
            <a:r>
              <a:rPr lang="en-US" sz="1600" dirty="0" smtClean="0"/>
              <a:t>No complex gestures</a:t>
            </a:r>
          </a:p>
          <a:p>
            <a:pPr lvl="2"/>
            <a:r>
              <a:rPr lang="en-US" sz="1200" dirty="0" smtClean="0"/>
              <a:t>Circles are very forgiving, do not have to be perfect!</a:t>
            </a:r>
          </a:p>
          <a:p>
            <a:pPr lvl="1"/>
            <a:r>
              <a:rPr lang="en-US" sz="1600" dirty="0" smtClean="0"/>
              <a:t>Provides visual feedback</a:t>
            </a:r>
          </a:p>
          <a:p>
            <a:pPr lvl="1"/>
            <a:endParaRPr lang="en-US" sz="1600" dirty="0"/>
          </a:p>
          <a:p>
            <a:r>
              <a:rPr lang="en-US" b="1" dirty="0" smtClean="0"/>
              <a:t>Cons</a:t>
            </a:r>
          </a:p>
          <a:p>
            <a:pPr lvl="1"/>
            <a:r>
              <a:rPr lang="en-US" sz="1600" dirty="0" smtClean="0"/>
              <a:t>Could accidentally select/deselect something</a:t>
            </a:r>
          </a:p>
          <a:p>
            <a:pPr lvl="1"/>
            <a:r>
              <a:rPr lang="en-US" sz="1600" dirty="0" smtClean="0"/>
              <a:t>Tedious to sift through items in garage when there are many</a:t>
            </a:r>
          </a:p>
          <a:p>
            <a:pPr lvl="1"/>
            <a:endParaRPr lang="en-US" sz="1600" dirty="0"/>
          </a:p>
          <a:p>
            <a:r>
              <a:rPr lang="en-US" b="1" dirty="0" smtClean="0"/>
              <a:t>Thoughts</a:t>
            </a:r>
          </a:p>
          <a:p>
            <a:pPr lvl="1"/>
            <a:r>
              <a:rPr lang="en-US" sz="1600" dirty="0" smtClean="0"/>
              <a:t>What about scrolling?  Text selection?  Drawing?</a:t>
            </a:r>
            <a:endParaRPr lang="en-US" sz="1600" dirty="0"/>
          </a:p>
        </p:txBody>
      </p:sp>
      <p:pic>
        <p:nvPicPr>
          <p:cNvPr id="4" name="Content Placeholder 7" descr="arrow.png"/>
          <p:cNvPicPr>
            <a:picLocks noChangeAspect="1"/>
          </p:cNvPicPr>
          <p:nvPr/>
        </p:nvPicPr>
        <p:blipFill>
          <a:blip r:embed="rId3"/>
          <a:srcRect l="-1085" r="-3765"/>
          <a:stretch>
            <a:fillRect/>
          </a:stretch>
        </p:blipFill>
        <p:spPr bwMode="auto">
          <a:xfrm>
            <a:off x="0" y="350837"/>
            <a:ext cx="1066800"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b="1" dirty="0" smtClean="0"/>
              <a:t>Corner Pocket</a:t>
            </a:r>
            <a:endParaRPr lang="en-US" b="1" dirty="0"/>
          </a:p>
        </p:txBody>
      </p:sp>
      <p:sp>
        <p:nvSpPr>
          <p:cNvPr id="3" name="Content Placeholder 2"/>
          <p:cNvSpPr>
            <a:spLocks noGrp="1"/>
          </p:cNvSpPr>
          <p:nvPr>
            <p:ph idx="1"/>
          </p:nvPr>
        </p:nvSpPr>
        <p:spPr/>
        <p:txBody>
          <a:bodyPr>
            <a:normAutofit/>
          </a:bodyPr>
          <a:lstStyle/>
          <a:p>
            <a:r>
              <a:rPr lang="en-US" sz="2000" dirty="0" smtClean="0"/>
              <a:t>Overview:</a:t>
            </a:r>
          </a:p>
          <a:p>
            <a:pPr lvl="1"/>
            <a:r>
              <a:rPr lang="en-US" sz="1600" dirty="0" smtClean="0"/>
              <a:t>When actions/icons are </a:t>
            </a:r>
            <a:r>
              <a:rPr lang="en-US" sz="1600" dirty="0" err="1" smtClean="0"/>
              <a:t>moused</a:t>
            </a:r>
            <a:r>
              <a:rPr lang="en-US" sz="1600" dirty="0" smtClean="0"/>
              <a:t>-over, they are remembered off-screen.</a:t>
            </a:r>
          </a:p>
          <a:p>
            <a:pPr lvl="1"/>
            <a:r>
              <a:rPr lang="en-US" sz="1600" dirty="0" smtClean="0"/>
              <a:t>By bringing the mouse to different corners of the screen, different actions will take place.</a:t>
            </a:r>
          </a:p>
          <a:p>
            <a:pPr lvl="2"/>
            <a:r>
              <a:rPr lang="en-US" sz="1600" i="1" dirty="0" smtClean="0"/>
              <a:t>Top right</a:t>
            </a:r>
            <a:r>
              <a:rPr lang="en-US" sz="1600" dirty="0" smtClean="0"/>
              <a:t>: User is presented with a radial menu with past actions where they must again mouse over the desired action/icon.</a:t>
            </a:r>
          </a:p>
          <a:p>
            <a:pPr lvl="2"/>
            <a:r>
              <a:rPr lang="en-US" sz="1600" i="1" dirty="0" smtClean="0"/>
              <a:t>Bottom left: </a:t>
            </a:r>
            <a:r>
              <a:rPr lang="en-US" sz="1600" dirty="0" smtClean="0"/>
              <a:t>Clears out all of the actions/icons currently stored.</a:t>
            </a:r>
          </a:p>
          <a:p>
            <a:pPr lvl="2"/>
            <a:r>
              <a:rPr lang="en-US" sz="1600" i="1" dirty="0" smtClean="0"/>
              <a:t>Bottom right</a:t>
            </a:r>
            <a:r>
              <a:rPr lang="en-US" sz="1600" dirty="0" smtClean="0"/>
              <a:t>: User is presented with a radial menu with past actions where they must again mouse over the desired action/icon in order to </a:t>
            </a:r>
            <a:r>
              <a:rPr lang="en-US" sz="1600" b="1" dirty="0" smtClean="0"/>
              <a:t>right click</a:t>
            </a:r>
            <a:r>
              <a:rPr lang="en-US" sz="1600" dirty="0" smtClean="0"/>
              <a:t>.</a:t>
            </a:r>
            <a:endParaRPr lang="en-US" sz="1600" i="1" dirty="0"/>
          </a:p>
        </p:txBody>
      </p:sp>
      <p:pic>
        <p:nvPicPr>
          <p:cNvPr id="4" name="Content Placeholder 7" descr="arrow.png"/>
          <p:cNvPicPr>
            <a:picLocks noChangeAspect="1"/>
          </p:cNvPicPr>
          <p:nvPr/>
        </p:nvPicPr>
        <p:blipFill>
          <a:blip r:embed="rId3"/>
          <a:srcRect l="-1085" r="-3765"/>
          <a:stretch>
            <a:fillRect/>
          </a:stretch>
        </p:blipFill>
        <p:spPr bwMode="auto">
          <a:xfrm>
            <a:off x="0" y="350837"/>
            <a:ext cx="1066800"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b="1" dirty="0" smtClean="0"/>
              <a:t>Corner Pocket: Pseudo Clicking</a:t>
            </a:r>
            <a:endParaRPr lang="en-US" b="1"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457200" y="1905000"/>
            <a:ext cx="3107531" cy="2328863"/>
          </a:xfrm>
          <a:prstGeom prst="rect">
            <a:avLst/>
          </a:prstGeom>
          <a:noFill/>
          <a:ln w="9525">
            <a:noFill/>
            <a:miter lim="800000"/>
            <a:headEnd/>
            <a:tailEnd/>
          </a:ln>
          <a:effectLst/>
        </p:spPr>
      </p:pic>
      <p:cxnSp>
        <p:nvCxnSpPr>
          <p:cNvPr id="5" name="Straight Arrow Connector 4"/>
          <p:cNvCxnSpPr/>
          <p:nvPr/>
        </p:nvCxnSpPr>
        <p:spPr>
          <a:xfrm rot="5400000" flipH="1" flipV="1">
            <a:off x="1676400" y="3733800"/>
            <a:ext cx="152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7" name="Picture 9"/>
          <p:cNvPicPr>
            <a:picLocks noChangeAspect="1" noChangeArrowheads="1"/>
          </p:cNvPicPr>
          <p:nvPr/>
        </p:nvPicPr>
        <p:blipFill>
          <a:blip r:embed="rId4"/>
          <a:srcRect/>
          <a:stretch>
            <a:fillRect/>
          </a:stretch>
        </p:blipFill>
        <p:spPr bwMode="auto">
          <a:xfrm>
            <a:off x="5410200" y="3657600"/>
            <a:ext cx="3314286" cy="2483810"/>
          </a:xfrm>
          <a:prstGeom prst="rect">
            <a:avLst/>
          </a:prstGeom>
          <a:noFill/>
          <a:ln w="9525">
            <a:noFill/>
            <a:miter lim="800000"/>
            <a:headEnd/>
            <a:tailEnd/>
          </a:ln>
          <a:effectLst/>
        </p:spPr>
      </p:pic>
      <p:pic>
        <p:nvPicPr>
          <p:cNvPr id="9" name="Content Placeholder 7" descr="arrow.png"/>
          <p:cNvPicPr>
            <a:picLocks noChangeAspect="1"/>
          </p:cNvPicPr>
          <p:nvPr/>
        </p:nvPicPr>
        <p:blipFill>
          <a:blip r:embed="rId5"/>
          <a:srcRect l="-1085" r="-3765"/>
          <a:stretch>
            <a:fillRect/>
          </a:stretch>
        </p:blipFill>
        <p:spPr bwMode="auto">
          <a:xfrm>
            <a:off x="0" y="350837"/>
            <a:ext cx="1066800" cy="1020763"/>
          </a:xfrm>
          <a:prstGeom prst="rect">
            <a:avLst/>
          </a:prstGeom>
          <a:noFill/>
          <a:ln w="9525">
            <a:noFill/>
            <a:miter lim="800000"/>
            <a:headEnd/>
            <a:tailEnd/>
          </a:ln>
        </p:spPr>
      </p:pic>
      <p:cxnSp>
        <p:nvCxnSpPr>
          <p:cNvPr id="11" name="Straight Arrow Connector 10"/>
          <p:cNvCxnSpPr/>
          <p:nvPr/>
        </p:nvCxnSpPr>
        <p:spPr>
          <a:xfrm rot="5400000" flipH="1" flipV="1">
            <a:off x="6934200" y="4724400"/>
            <a:ext cx="152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Donut 11"/>
          <p:cNvSpPr/>
          <p:nvPr/>
        </p:nvSpPr>
        <p:spPr>
          <a:xfrm>
            <a:off x="7239000" y="5181600"/>
            <a:ext cx="457200" cy="457200"/>
          </a:xfrm>
          <a:prstGeom prst="donut">
            <a:avLst>
              <a:gd name="adj" fmla="val 82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67 -0.00231 C 0.00347 -0.00116 -0.00434 0.00162 -0.01337 0.00301 C -0.025 0.00116 -0.0375 0.00463 -0.04931 0.00579 C -0.0632 0.01204 -0.0816 0.00533 -0.09636 0.00301 C -0.10226 0.0007 -0.10747 -0.00255 -0.11337 -0.00486 C -0.11545 -0.00671 -0.11979 -0.01065 -0.1224 -0.01296 C -0.12344 -0.01389 -0.12535 -0.01551 -0.12535 -0.01528 C -0.12778 -0.025 -0.12622 -0.0213 -0.12934 -0.02755 C -0.12848 -0.05185 -0.12882 -0.07662 -0.12639 -0.10092 C -0.12604 -0.13079 -0.12535 -0.16042 -0.12535 -0.19028 C -0.12535 -0.2037 -0.12986 -0.24699 -0.11233 -0.25301 C -0.0941 -0.25185 -0.09132 -0.25046 -0.07743 -0.24768 C -0.06893 -0.24398 -0.08021 -0.25 -0.0724 -0.24097 C -0.06962 -0.23773 -0.06302 -0.23565 -0.05938 -0.23426 C -0.05295 -0.23171 -0.0467 -0.22731 -0.04132 -0.22222 C -0.03716 -0.21065 -0.01962 -0.20069 -0.01042 -0.19815 C -0.00938 -0.19606 -0.00886 -0.19329 -0.00729 -0.19167 C -0.00539 -0.18981 0.00121 -0.18819 0.00364 -0.1875 C 0.01632 -0.18426 0.02986 -0.18472 0.04271 -0.18356 C 0.04722 -0.18565 0.05121 -0.18704 0.05573 -0.18495 C 0.05764 -0.18542 0.05955 -0.18634 0.06163 -0.18634 C 0.06267 -0.18634 0.06354 -0.18495 0.06458 -0.18495 C 0.06996 -0.18495 0.07534 -0.18704 0.08073 -0.1875 C 0.08767 -0.18981 0.09461 -0.19005 0.10156 -0.19282 C 0.10521 -0.19768 0.10659 -0.19653 0.11059 -0.19954 C 0.11267 -0.20116 0.11493 -0.20255 0.11666 -0.20486 C 0.11771 -0.20625 0.1184 -0.20787 0.11961 -0.20903 C 0.12135 -0.21065 0.12361 -0.21065 0.12569 -0.21157 C 0.12951 -0.21505 0.13211 -0.21574 0.13663 -0.2169 C 0.13975 -0.21991 0.14132 -0.22338 0.14461 -0.22616 C 0.14965 -0.23611 0.14357 -0.22592 0.14965 -0.23148 C 0.15295 -0.23449 0.15364 -0.24005 0.15764 -0.24236 C 0.16423 -0.24606 0.17187 -0.24699 0.17864 -0.25023 C 0.18125 -0.25509 0.18472 -0.26042 0.18871 -0.26227 C 0.1908 -0.26667 0.18941 -0.2662 0.19166 -0.2662 " pathEditMode="relative" rAng="0" ptsTypes="ffffffffffffffffffffffffffffffffffA">
                                      <p:cBhvr>
                                        <p:cTn id="6" dur="4600" fill="hold"/>
                                        <p:tgtEl>
                                          <p:spTgt spid="5"/>
                                        </p:tgtEl>
                                        <p:attrNameLst>
                                          <p:attrName>ppt_x</p:attrName>
                                          <p:attrName>ppt_y</p:attrName>
                                        </p:attrNameLst>
                                      </p:cBhvr>
                                      <p:rCtr x="18" y="-125"/>
                                    </p:animMotion>
                                  </p:childTnLst>
                                </p:cTn>
                              </p:par>
                            </p:childTnLst>
                          </p:cTn>
                        </p:par>
                        <p:par>
                          <p:cTn id="7" fill="hold">
                            <p:stCondLst>
                              <p:cond delay="4600"/>
                            </p:stCondLst>
                            <p:childTnLst>
                              <p:par>
                                <p:cTn id="8" presetID="10" presetClass="entr" presetSubtype="0" fill="hold" nodeType="after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fade">
                                      <p:cBhvr>
                                        <p:cTn id="10" dur="2000"/>
                                        <p:tgtEl>
                                          <p:spTgt spid="205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par>
                          <p:cTn id="14" fill="hold">
                            <p:stCondLst>
                              <p:cond delay="6600"/>
                            </p:stCondLst>
                            <p:childTnLst>
                              <p:par>
                                <p:cTn id="15" presetID="0" presetClass="path" presetSubtype="0" accel="50000" decel="50000" fill="hold" nodeType="afterEffect">
                                  <p:stCondLst>
                                    <p:cond delay="0"/>
                                  </p:stCondLst>
                                  <p:childTnLst>
                                    <p:animMotion origin="layout" path="M 3.33333E-6 0 L 0.075 0.14444 " pathEditMode="relative" ptsTypes="AA">
                                      <p:cBhvr>
                                        <p:cTn id="16" dur="2000" fill="hold"/>
                                        <p:tgtEl>
                                          <p:spTgt spid="11"/>
                                        </p:tgtEl>
                                        <p:attrNameLst>
                                          <p:attrName>ppt_x</p:attrName>
                                          <p:attrName>ppt_y</p:attrName>
                                        </p:attrNameLst>
                                      </p:cBhvr>
                                    </p:animMotion>
                                  </p:childTnLst>
                                </p:cTn>
                              </p:par>
                              <p:par>
                                <p:cTn id="17" presetID="1"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b="1" dirty="0" smtClean="0"/>
              <a:t>Corner Pocket: Pros and Cons</a:t>
            </a:r>
            <a:endParaRPr lang="en-US" b="1" dirty="0"/>
          </a:p>
        </p:txBody>
      </p:sp>
      <p:sp>
        <p:nvSpPr>
          <p:cNvPr id="3" name="Content Placeholder 2"/>
          <p:cNvSpPr>
            <a:spLocks noGrp="1"/>
          </p:cNvSpPr>
          <p:nvPr>
            <p:ph idx="1"/>
          </p:nvPr>
        </p:nvSpPr>
        <p:spPr/>
        <p:txBody>
          <a:bodyPr/>
          <a:lstStyle/>
          <a:p>
            <a:r>
              <a:rPr lang="en-US" b="1" dirty="0" smtClean="0"/>
              <a:t>Pros</a:t>
            </a:r>
            <a:endParaRPr lang="en-US" dirty="0" smtClean="0"/>
          </a:p>
          <a:p>
            <a:pPr lvl="1"/>
            <a:r>
              <a:rPr lang="en-US" sz="1600" dirty="0" smtClean="0"/>
              <a:t>Presents all possible actions clearly</a:t>
            </a:r>
          </a:p>
          <a:p>
            <a:pPr lvl="1"/>
            <a:r>
              <a:rPr lang="en-US" sz="1600" dirty="0" smtClean="0"/>
              <a:t>Simple to acquire desired target</a:t>
            </a:r>
          </a:p>
          <a:p>
            <a:pPr lvl="1"/>
            <a:endParaRPr lang="en-US" sz="1600" dirty="0"/>
          </a:p>
          <a:p>
            <a:r>
              <a:rPr lang="en-US" b="1" dirty="0" smtClean="0"/>
              <a:t>Cons</a:t>
            </a:r>
          </a:p>
          <a:p>
            <a:pPr lvl="1"/>
            <a:r>
              <a:rPr lang="en-US" sz="1600" dirty="0" smtClean="0"/>
              <a:t>Could accidentally go into one of the corner pockets when nudging the mouse</a:t>
            </a:r>
          </a:p>
          <a:p>
            <a:pPr lvl="1"/>
            <a:r>
              <a:rPr lang="en-US" sz="1600" dirty="0" smtClean="0"/>
              <a:t>Very slow when doing click-intensive tasks</a:t>
            </a:r>
          </a:p>
        </p:txBody>
      </p:sp>
      <p:pic>
        <p:nvPicPr>
          <p:cNvPr id="4" name="Content Placeholder 7" descr="arrow.png"/>
          <p:cNvPicPr>
            <a:picLocks noChangeAspect="1"/>
          </p:cNvPicPr>
          <p:nvPr/>
        </p:nvPicPr>
        <p:blipFill>
          <a:blip r:embed="rId3"/>
          <a:srcRect l="-1085" r="-3765"/>
          <a:stretch>
            <a:fillRect/>
          </a:stretch>
        </p:blipFill>
        <p:spPr bwMode="auto">
          <a:xfrm>
            <a:off x="0" y="350837"/>
            <a:ext cx="1066800"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ner pock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corner pocket.thmx</Template>
  <TotalTime>151</TotalTime>
  <Words>629</Words>
  <Application>Microsoft Macintosh PowerPoint</Application>
  <PresentationFormat>On-screen Show (4:3)</PresentationFormat>
  <Paragraphs>98</Paragraphs>
  <Slides>19</Slides>
  <Notes>19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corner pocket</vt:lpstr>
      <vt:lpstr>Slide 1</vt:lpstr>
      <vt:lpstr>Prior Design Sketches</vt:lpstr>
      <vt:lpstr>Circle Select</vt:lpstr>
      <vt:lpstr>Slide 4</vt:lpstr>
      <vt:lpstr>Garage</vt:lpstr>
      <vt:lpstr>Garage: Pros and Cons</vt:lpstr>
      <vt:lpstr>Corner Pocket</vt:lpstr>
      <vt:lpstr>Corner Pocket: Pseudo Clicking</vt:lpstr>
      <vt:lpstr>Corner Pocket: Pros and Cons</vt:lpstr>
      <vt:lpstr>Flipbook Designs</vt:lpstr>
      <vt:lpstr>Garage: Circular Gestures cont.</vt:lpstr>
      <vt:lpstr>Garage: Unintentional Select</vt:lpstr>
      <vt:lpstr>Slide 13</vt:lpstr>
      <vt:lpstr>Slide 14</vt:lpstr>
      <vt:lpstr>Slide 15</vt:lpstr>
      <vt:lpstr>Final Design</vt:lpstr>
      <vt:lpstr>Improvements and Changes for the Final Design</vt:lpstr>
      <vt:lpstr>User Testing</vt:lpstr>
      <vt:lpstr>Questions?</vt:lpstr>
    </vt:vector>
  </TitlesOfParts>
  <Company>University of Washington</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 Pocket: A sure shot to no more clicking</dc:title>
  <dc:creator>Gregory Bickford</dc:creator>
  <cp:lastModifiedBy>Gregory Bickford</cp:lastModifiedBy>
  <cp:revision>5</cp:revision>
  <dcterms:created xsi:type="dcterms:W3CDTF">2009-06-10T19:53:23Z</dcterms:created>
  <dcterms:modified xsi:type="dcterms:W3CDTF">2009-06-10T19:54:13Z</dcterms:modified>
</cp:coreProperties>
</file>