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14" r:id="rId3"/>
    <p:sldId id="258" r:id="rId4"/>
    <p:sldId id="321" r:id="rId5"/>
    <p:sldId id="291" r:id="rId6"/>
    <p:sldId id="292" r:id="rId7"/>
    <p:sldId id="261" r:id="rId8"/>
    <p:sldId id="294" r:id="rId9"/>
    <p:sldId id="262" r:id="rId10"/>
    <p:sldId id="265" r:id="rId11"/>
    <p:sldId id="267" r:id="rId12"/>
    <p:sldId id="316" r:id="rId13"/>
    <p:sldId id="290" r:id="rId14"/>
    <p:sldId id="266" r:id="rId15"/>
    <p:sldId id="322" r:id="rId16"/>
    <p:sldId id="270" r:id="rId17"/>
    <p:sldId id="271" r:id="rId18"/>
    <p:sldId id="279" r:id="rId19"/>
    <p:sldId id="280" r:id="rId20"/>
    <p:sldId id="272" r:id="rId21"/>
    <p:sldId id="276" r:id="rId22"/>
    <p:sldId id="277" r:id="rId23"/>
    <p:sldId id="282" r:id="rId24"/>
    <p:sldId id="317" r:id="rId25"/>
    <p:sldId id="326" r:id="rId26"/>
    <p:sldId id="318" r:id="rId27"/>
    <p:sldId id="319" r:id="rId28"/>
    <p:sldId id="320" r:id="rId29"/>
    <p:sldId id="327" r:id="rId30"/>
    <p:sldId id="323" r:id="rId31"/>
    <p:sldId id="278" r:id="rId32"/>
    <p:sldId id="273" r:id="rId33"/>
    <p:sldId id="284" r:id="rId34"/>
    <p:sldId id="308" r:id="rId35"/>
    <p:sldId id="300" r:id="rId36"/>
    <p:sldId id="301" r:id="rId37"/>
    <p:sldId id="302" r:id="rId38"/>
    <p:sldId id="303" r:id="rId39"/>
    <p:sldId id="304" r:id="rId40"/>
    <p:sldId id="305" r:id="rId41"/>
    <p:sldId id="313" r:id="rId42"/>
    <p:sldId id="306" r:id="rId43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8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110" d="100"/>
          <a:sy n="110" d="100"/>
        </p:scale>
        <p:origin x="-1496" y="-128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0" d="100"/>
        <a:sy n="400" d="100"/>
      </p:scale>
      <p:origin x="0" y="93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Arial" pitchFamily="3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Arial" pitchFamily="3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Arial" pitchFamily="3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Arial" pitchFamily="38" charset="0"/>
              </a:defRPr>
            </a:lvl1pPr>
          </a:lstStyle>
          <a:p>
            <a:pPr>
              <a:defRPr/>
            </a:pPr>
            <a:fld id="{4503A030-587C-4347-B6AC-07C324C05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28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190108" cy="3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Arial" pitchFamily="3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6515" y="0"/>
            <a:ext cx="4190108" cy="3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Arial" pitchFamily="3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2588" y="541338"/>
            <a:ext cx="3686175" cy="2765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6408" y="3487058"/>
            <a:ext cx="7017544" cy="33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974115"/>
            <a:ext cx="4190108" cy="36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Arial" pitchFamily="3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6515" y="6974115"/>
            <a:ext cx="4190108" cy="36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Arial" pitchFamily="38" charset="0"/>
              </a:defRPr>
            </a:lvl1pPr>
          </a:lstStyle>
          <a:p>
            <a:pPr>
              <a:defRPr/>
            </a:pPr>
            <a:fld id="{EA576405-7901-A94A-96DB-74301E414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17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8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8" charset="0"/>
        <a:ea typeface="ＭＳ Ｐゴシック" pitchFamily="3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8" charset="0"/>
        <a:ea typeface="ＭＳ Ｐゴシック" pitchFamily="3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8" charset="0"/>
        <a:ea typeface="ＭＳ Ｐゴシック" pitchFamily="3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8" charset="0"/>
        <a:ea typeface="ＭＳ Ｐゴシック" pitchFamily="3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A87D8-5098-4F48-A2AA-1C4F677A428D}" type="slidenum">
              <a:rPr lang="en-US">
                <a:latin typeface="Arial" pitchFamily="-110" charset="0"/>
              </a:rPr>
              <a:pPr/>
              <a:t>1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F330B-1368-1A40-9107-463BAE81037F}" type="slidenum">
              <a:rPr lang="en-US">
                <a:latin typeface="Arial" pitchFamily="-110" charset="0"/>
              </a:rPr>
              <a:pPr/>
              <a:t>14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D79CB-D887-6147-B5F4-E3C1EFF5C2B4}" type="slidenum">
              <a:rPr lang="en-US">
                <a:latin typeface="Arial" pitchFamily="-110" charset="0"/>
              </a:rPr>
              <a:pPr/>
              <a:t>16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EFC05-9025-F04C-A3BC-00F65900086F}" type="slidenum">
              <a:rPr lang="en-US">
                <a:latin typeface="Arial" pitchFamily="-110" charset="0"/>
              </a:rPr>
              <a:pPr/>
              <a:t>17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D6332-A24B-5D41-A71D-FF25DA37182F}" type="slidenum">
              <a:rPr lang="en-US">
                <a:latin typeface="Arial" pitchFamily="-110" charset="0"/>
              </a:rPr>
              <a:pPr/>
              <a:t>18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5DB90-0B17-FE4A-AD76-0C24107D55CF}" type="slidenum">
              <a:rPr lang="en-US">
                <a:latin typeface="Arial" pitchFamily="-110" charset="0"/>
              </a:rPr>
              <a:pPr/>
              <a:t>19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21A5B-47B3-E146-8C8B-582DD35F1C2D}" type="slidenum">
              <a:rPr lang="en-US">
                <a:latin typeface="Arial" pitchFamily="-110" charset="0"/>
              </a:rPr>
              <a:pPr/>
              <a:t>20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C1545-5E46-DC44-B4F6-06FC04826530}" type="slidenum">
              <a:rPr lang="en-US">
                <a:latin typeface="Arial" pitchFamily="-110" charset="0"/>
              </a:rPr>
              <a:pPr/>
              <a:t>21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D8B6D-BF54-A740-8998-1DAE4F828F86}" type="slidenum">
              <a:rPr lang="en-US">
                <a:latin typeface="Arial" pitchFamily="-110" charset="0"/>
              </a:rPr>
              <a:pPr/>
              <a:t>22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1E152-57B2-A240-B791-0DA1F7A65623}" type="slidenum">
              <a:rPr lang="en-US">
                <a:latin typeface="Arial" pitchFamily="-110" charset="0"/>
              </a:rPr>
              <a:pPr/>
              <a:t>23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263DF-17D5-DF4F-BE65-44828482F00B}" type="slidenum">
              <a:rPr lang="en-US">
                <a:latin typeface="Arial" pitchFamily="-110" charset="0"/>
              </a:rPr>
              <a:pPr/>
              <a:t>25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51314-1313-7443-92A7-83381B2B30BC}" type="slidenum">
              <a:rPr lang="en-US">
                <a:latin typeface="Arial" pitchFamily="-110" charset="0"/>
              </a:rPr>
              <a:pPr/>
              <a:t>3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F76235-2B5E-6341-A3A9-64F810D47FF4}" type="slidenum">
              <a:rPr lang="en-US" sz="1200"/>
              <a:pPr eaLnBrk="1" hangingPunct="1"/>
              <a:t>26</a:t>
            </a:fld>
            <a:endParaRPr lang="en-US" sz="1200" dirty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F76235-2B5E-6341-A3A9-64F810D47FF4}" type="slidenum">
              <a:rPr lang="en-US" sz="1200"/>
              <a:pPr eaLnBrk="1" hangingPunct="1"/>
              <a:t>27</a:t>
            </a:fld>
            <a:endParaRPr lang="en-US" sz="1200" dirty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F76235-2B5E-6341-A3A9-64F810D47FF4}" type="slidenum">
              <a:rPr lang="en-US" sz="1200"/>
              <a:pPr eaLnBrk="1" hangingPunct="1"/>
              <a:t>28</a:t>
            </a:fld>
            <a:endParaRPr lang="en-US" sz="1200" dirty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7C1BA-6DA3-F647-8D5D-331157D05970}" type="slidenum">
              <a:rPr lang="en-US">
                <a:latin typeface="Arial" pitchFamily="-110" charset="0"/>
              </a:rPr>
              <a:pPr/>
              <a:t>29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C0D0C3-FF69-4340-817E-72E5C8937F27}" type="slidenum">
              <a:rPr lang="en-US" sz="1200"/>
              <a:pPr eaLnBrk="1" hangingPunct="1"/>
              <a:t>30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74FFC-3F1A-B043-BFB1-5530CF8C0635}" type="slidenum">
              <a:rPr lang="en-US">
                <a:latin typeface="Arial" pitchFamily="-110" charset="0"/>
              </a:rPr>
              <a:pPr/>
              <a:t>31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EF658-A2AF-C944-8CB3-65CCEA7134FE}" type="slidenum">
              <a:rPr lang="en-US">
                <a:latin typeface="Arial" pitchFamily="-110" charset="0"/>
              </a:rPr>
              <a:pPr/>
              <a:t>32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DF475-CB31-E748-ADC9-9351A2EA4C73}" type="slidenum">
              <a:rPr lang="en-US">
                <a:latin typeface="Arial" pitchFamily="-110" charset="0"/>
              </a:rPr>
              <a:pPr/>
              <a:t>33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F76235-2B5E-6341-A3A9-64F810D47FF4}" type="slidenum">
              <a:rPr lang="en-US" sz="1200"/>
              <a:pPr eaLnBrk="1" hangingPunct="1"/>
              <a:t>35</a:t>
            </a:fld>
            <a:endParaRPr lang="en-US" sz="1200" dirty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FE08A7-36AE-954F-B8CF-C9CF2E87D381}" type="slidenum">
              <a:rPr lang="en-US" sz="1200"/>
              <a:pPr eaLnBrk="1" hangingPunct="1"/>
              <a:t>36</a:t>
            </a:fld>
            <a:endParaRPr lang="en-US" sz="1200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C2606-D80C-394D-AE35-DDB14E3DBEC9}" type="slidenum">
              <a:rPr lang="en-US">
                <a:latin typeface="Arial" pitchFamily="-110" charset="0"/>
              </a:rPr>
              <a:pPr/>
              <a:t>5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19560B-9A65-3147-ADAA-10F1BB38FC3B}" type="slidenum">
              <a:rPr lang="en-US" sz="1200"/>
              <a:pPr eaLnBrk="1" hangingPunct="1"/>
              <a:t>37</a:t>
            </a:fld>
            <a:endParaRPr lang="en-US" sz="1200" dirty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D7E3CF-308B-5541-89D8-A8CB93167F38}" type="slidenum">
              <a:rPr lang="en-US" sz="1200"/>
              <a:pPr eaLnBrk="1" hangingPunct="1"/>
              <a:t>38</a:t>
            </a:fld>
            <a:endParaRPr lang="en-US" sz="1200" dirty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B8F323-C737-F749-A5B3-C50465E43C6B}" type="slidenum">
              <a:rPr lang="en-US" sz="1200"/>
              <a:pPr eaLnBrk="1" hangingPunct="1"/>
              <a:t>39</a:t>
            </a:fld>
            <a:endParaRPr lang="en-US" sz="1200" dirty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83AC05-0149-6A48-9C1E-72141086E78C}" type="slidenum">
              <a:rPr lang="en-US" sz="1200"/>
              <a:pPr eaLnBrk="1" hangingPunct="1"/>
              <a:t>40</a:t>
            </a:fld>
            <a:endParaRPr lang="en-US" sz="1200" dirty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78EF0C-60E8-3A42-8564-6FFEAFF7FAA1}" type="slidenum">
              <a:rPr lang="en-US" sz="1200"/>
              <a:pPr eaLnBrk="1" hangingPunct="1"/>
              <a:t>42</a:t>
            </a:fld>
            <a:endParaRPr lang="en-US" sz="1200" dirty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850185-C01A-6849-BBCC-8CFA8535D3C0}" type="slidenum">
              <a:rPr lang="en-US">
                <a:latin typeface="Arial" pitchFamily="-110" charset="0"/>
              </a:rPr>
              <a:pPr/>
              <a:t>6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8A989-3B1A-1747-8428-23BCFFF16ECE}" type="slidenum">
              <a:rPr lang="en-US">
                <a:latin typeface="Arial" pitchFamily="-110" charset="0"/>
              </a:rPr>
              <a:pPr/>
              <a:t>7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8B0B3-0CE2-1644-BC19-24AA2F9C363C}" type="slidenum">
              <a:rPr lang="en-US">
                <a:latin typeface="Arial" pitchFamily="-110" charset="0"/>
              </a:rPr>
              <a:pPr/>
              <a:t>9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B0A96F-D176-1845-A337-903F73B31421}" type="slidenum">
              <a:rPr lang="en-US">
                <a:latin typeface="Arial" pitchFamily="-110" charset="0"/>
              </a:rPr>
              <a:pPr/>
              <a:t>10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77143-27B7-3446-9E2C-CCBB9D21D619}" type="slidenum">
              <a:rPr lang="en-US">
                <a:latin typeface="Arial" pitchFamily="-110" charset="0"/>
              </a:rPr>
              <a:pPr/>
              <a:t>11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605D2-50C7-1F40-9F35-4A6B7BF3616B}" type="slidenum">
              <a:rPr lang="en-US">
                <a:latin typeface="Arial" pitchFamily="-110" charset="0"/>
              </a:rPr>
              <a:pPr/>
              <a:t>13</a:t>
            </a:fld>
            <a:endParaRPr lang="en-US" dirty="0">
              <a:latin typeface="Arial" pitchFamily="-110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0306A-AB5A-CF42-B35A-22ED464319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6E118-A77B-B645-A039-A5DA65351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7F874-57CD-1D48-8AE1-18BF431AC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5877E-0DE2-6948-9399-7AD132C60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AD3C0-D5F3-B045-BC51-40FDB367F8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8883-1ECC-604B-80D2-C46A586DD0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C7A16-6D1F-AA4D-8214-84ED704501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A4E5D-4885-484B-A956-06FC7B5E9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67F29-E9A2-294E-B7A3-490FF5D1CD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63C8A-7CF0-C140-B66D-1E267D26E7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FE25-1E0D-2644-9B82-565FCD324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8" charset="0"/>
              </a:defRPr>
            </a:lvl1pPr>
          </a:lstStyle>
          <a:p>
            <a:pPr>
              <a:defRPr/>
            </a:pPr>
            <a:fld id="{E12D3D35-21AE-D148-8F08-AE81B6B58C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8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8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8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8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arxiv.o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am.org/careers/" TargetMode="External"/><Relationship Id="rId4" Type="http://schemas.openxmlformats.org/officeDocument/2006/relationships/hyperlink" Target="http://www.ams.org/profession/student" TargetMode="External"/><Relationship Id="rId5" Type="http://schemas.openxmlformats.org/officeDocument/2006/relationships/hyperlink" Target="http://www.ams.org/profession/career-info/new-phds/new-phds" TargetMode="External"/><Relationship Id="rId6" Type="http://schemas.openxmlformats.org/officeDocument/2006/relationships/hyperlink" Target="http://www.siam.org/news/news.php?id=1777" TargetMode="External"/><Relationship Id="rId7" Type="http://schemas.openxmlformats.org/officeDocument/2006/relationships/hyperlink" Target="http://epubs.siam.org/doi/book/10.1137/1.978089871955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iam.org/careers/resources.php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am.org/news/news.php?id=1777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rn4rd\Dropbox\talks\computingspectra\lite_daw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6" y="10438"/>
            <a:ext cx="7610574" cy="684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438"/>
            <a:ext cx="7772400" cy="2362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Tahoma" pitchFamily="-110" charset="0"/>
                <a:ea typeface="ＭＳ Ｐゴシック" pitchFamily="-110" charset="-128"/>
                <a:cs typeface="ＭＳ Ｐゴシック" pitchFamily="-110" charset="-128"/>
              </a:rPr>
              <a:t>A PhD Student’s</a:t>
            </a:r>
            <a:r>
              <a:rPr lang="en-US" sz="4000" dirty="0">
                <a:solidFill>
                  <a:schemeClr val="bg1"/>
                </a:solidFill>
                <a:latin typeface="Tahoma" pitchFamily="-110" charset="0"/>
                <a:ea typeface="ＭＳ Ｐゴシック" pitchFamily="-110" charset="-128"/>
                <a:cs typeface="ＭＳ Ｐゴシック" pitchFamily="-110" charset="-128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Tahoma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>
                <a:solidFill>
                  <a:schemeClr val="bg1"/>
                </a:solidFill>
                <a:latin typeface="Tahoma" pitchFamily="-110" charset="0"/>
                <a:ea typeface="ＭＳ Ｐゴシック" pitchFamily="-110" charset="-128"/>
                <a:cs typeface="ＭＳ Ｐゴシック" pitchFamily="-110" charset="-128"/>
              </a:rPr>
              <a:t>Survival </a:t>
            </a:r>
            <a:r>
              <a:rPr lang="en-US" sz="4000" dirty="0" smtClean="0">
                <a:solidFill>
                  <a:schemeClr val="bg1"/>
                </a:solidFill>
                <a:latin typeface="Tahoma" pitchFamily="-110" charset="0"/>
                <a:ea typeface="ＭＳ Ｐゴシック" pitchFamily="-110" charset="-128"/>
                <a:cs typeface="ＭＳ Ｐゴシック" pitchFamily="-110" charset="-128"/>
              </a:rPr>
              <a:t>Guide</a:t>
            </a:r>
            <a:endParaRPr lang="en-US" sz="2800" dirty="0" smtClean="0">
              <a:solidFill>
                <a:schemeClr val="tx1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5976610"/>
            <a:ext cx="6932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Randy LeVeque, </a:t>
            </a:r>
            <a:r>
              <a:rPr lang="en-US" sz="2800" dirty="0" smtClean="0">
                <a:solidFill>
                  <a:schemeClr val="bg1"/>
                </a:solidFill>
              </a:rPr>
              <a:t>Applied Math, UW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Miscellaneous words to the wise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Learn local rules and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regulations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, timetables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next </a:t>
            </a:r>
            <a:r>
              <a:rPr lang="en-US" sz="2400" dirty="0" smtClean="0"/>
              <a:t>4-6 </a:t>
            </a:r>
            <a:r>
              <a:rPr lang="en-US" sz="2400" dirty="0"/>
              <a:t>years are your professional “hinge” years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Learn the “big picture” beyond your university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you are only here </a:t>
            </a:r>
            <a:r>
              <a:rPr lang="en-US" sz="2400" dirty="0" smtClean="0"/>
              <a:t>4-6 </a:t>
            </a:r>
            <a:r>
              <a:rPr lang="en-US" sz="2400" dirty="0"/>
              <a:t>years </a:t>
            </a:r>
            <a:r>
              <a:rPr lang="en-US" sz="2400" dirty="0">
                <a:sym typeface="Wingdings" pitchFamily="-110" charset="2"/>
              </a:rPr>
              <a:t>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Diversify beyond your undergraduate major area(s)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Work on both your long-term development (e.g., seminar attendance) and short-term (e.g., studying for </a:t>
            </a:r>
            <a:r>
              <a:rPr lang="en-US" sz="2800" dirty="0" err="1" smtClean="0">
                <a:ea typeface="ＭＳ Ｐゴシック" pitchFamily="-110" charset="-128"/>
                <a:cs typeface="ＭＳ Ｐゴシック" pitchFamily="-110" charset="-128"/>
              </a:rPr>
              <a:t>quals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) in a disciplined, balanced way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dirty="0">
                <a:ea typeface="ＭＳ Ｐゴシック" pitchFamily="-110" charset="-128"/>
                <a:cs typeface="ＭＳ Ｐゴシック" pitchFamily="-110" charset="-128"/>
              </a:rPr>
              <a:t>Specific (personal) suggestions follow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Keep a personal research journal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Quad-ruled lab notebook or electronic notebook (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twiki, evernote®)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Try for an entry per day; no less than one per week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Record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what roads you 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went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down and 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why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what you </a:t>
            </a:r>
            <a:r>
              <a:rPr lang="en-US" sz="2000" dirty="0" smtClean="0"/>
              <a:t>read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</a:t>
            </a:r>
            <a:r>
              <a:rPr lang="en-US" sz="2000" dirty="0" smtClean="0"/>
              <a:t>hat you observed in the lab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what you </a:t>
            </a:r>
            <a:r>
              <a:rPr lang="en-US" sz="2000" dirty="0" smtClean="0"/>
              <a:t>proved or demonstrated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what you computed (with reproducible input deck and archived code version)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Make note of obstacles (perhaps to return to them with more knowledge)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Make note of puzzles (perhaps to raise them with senior people in the field)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Bring to your weekly meeting with your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advisor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Use a “lab notebook” and version control for computer experiments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r>
              <a:rPr lang="en-US" sz="2400" dirty="0" smtClean="0"/>
              <a:t>Keep track of what you’ve tried and where the code is.  Documentation too!</a:t>
            </a:r>
          </a:p>
          <a:p>
            <a:r>
              <a:rPr lang="en-US" sz="2400" dirty="0" smtClean="0"/>
              <a:t>Use version control for developing code, keeping history of past working versions.</a:t>
            </a:r>
          </a:p>
          <a:p>
            <a:r>
              <a:rPr lang="en-US" sz="2400" dirty="0" smtClean="0"/>
              <a:t>Write scripts or programs for every figure/table you plan to use.</a:t>
            </a:r>
          </a:p>
          <a:p>
            <a:r>
              <a:rPr lang="en-US" sz="2400" dirty="0" smtClean="0"/>
              <a:t>Make sure your results are reproducible.</a:t>
            </a:r>
          </a:p>
          <a:p>
            <a:r>
              <a:rPr lang="en-US" sz="2400" dirty="0" smtClean="0"/>
              <a:t>Make it easy for others (and yourself) to build on your work.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2910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Keep a career webpage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As a PhD student, your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group may feature 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your face and e-mail on their webpage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You 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need more: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for a link </a:t>
            </a:r>
            <a:r>
              <a:rPr lang="en-US" sz="2400" dirty="0" smtClean="0"/>
              <a:t>to your CV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for a link </a:t>
            </a:r>
            <a:r>
              <a:rPr lang="en-US" sz="2400" dirty="0" smtClean="0"/>
              <a:t>to </a:t>
            </a:r>
            <a:r>
              <a:rPr lang="en-US" sz="2400" dirty="0"/>
              <a:t>your papers and presentations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to show what you think is important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ea typeface="ＭＳ Ｐゴシック" pitchFamily="-110" charset="-128"/>
              </a:rPr>
              <a:t>fast-to-find reference pages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ea typeface="ＭＳ Ｐゴシック" pitchFamily="-110" charset="-128"/>
              </a:rPr>
              <a:t>seminar series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ea typeface="ＭＳ Ｐゴシック" pitchFamily="-110" charset="-128"/>
              </a:rPr>
              <a:t>conferences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If you don’t have a webpage, people cannot find useful things about you without contacting you directly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Sometimes people like to do a preliminary evaluation of you before they make contact – essential complement to a job application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Keep the personal to things that are neutral</a:t>
            </a:r>
          </a:p>
          <a:p>
            <a:pPr lvl="2" eaLnBrk="1" hangingPunct="1">
              <a:lnSpc>
                <a:spcPct val="80000"/>
              </a:lnSpc>
            </a:pPr>
            <a:endParaRPr lang="en-US" dirty="0"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Read the literature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Pick 10-20 journals that span your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methodological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and applications interests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e.g., </a:t>
            </a:r>
            <a:r>
              <a:rPr lang="en-US" sz="2400" i="1" dirty="0"/>
              <a:t>SIAM </a:t>
            </a:r>
            <a:r>
              <a:rPr lang="en-US" sz="2400" i="1" dirty="0" smtClean="0"/>
              <a:t>J. Sci. </a:t>
            </a:r>
            <a:r>
              <a:rPr lang="en-US" sz="2400" i="1" dirty="0" err="1" smtClean="0"/>
              <a:t>Comput</a:t>
            </a:r>
            <a:r>
              <a:rPr lang="en-US" sz="2400" i="1" dirty="0" smtClean="0"/>
              <a:t>.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i="1" dirty="0"/>
              <a:t>JFM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Start collecting your own library</a:t>
            </a:r>
            <a:endParaRPr lang="en-US" sz="28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Go online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regularly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to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see who is writing about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what – journals,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  <a:hlinkClick r:id="rId3"/>
              </a:rPr>
              <a:t>arXiv.org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, blogs, etc.</a:t>
            </a:r>
            <a:endParaRPr lang="en-US" sz="2800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Scan contents: titles, authors, affiliations, abstracts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/>
              <a:t>Read</a:t>
            </a:r>
            <a:r>
              <a:rPr lang="en-US" sz="2400" dirty="0"/>
              <a:t> at least one article of interest per journal per </a:t>
            </a:r>
            <a:r>
              <a:rPr lang="en-US" sz="2400" dirty="0" smtClean="0"/>
              <a:t>month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Follow the publications of big shots in your field of interest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Be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your advisor’s scout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He or she doesn’t have the time you have to keep up</a:t>
            </a:r>
            <a:r>
              <a:rPr lang="en-US" sz="2400" dirty="0" smtClean="0"/>
              <a:t>!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for Fellowships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professional experience: like practicing for applying for jobs or grants</a:t>
            </a:r>
          </a:p>
          <a:p>
            <a:r>
              <a:rPr lang="en-US" dirty="0" smtClean="0"/>
              <a:t>Allows more research focus</a:t>
            </a:r>
          </a:p>
          <a:p>
            <a:r>
              <a:rPr lang="en-US" dirty="0" smtClean="0"/>
              <a:t>Great networking</a:t>
            </a:r>
          </a:p>
          <a:p>
            <a:r>
              <a:rPr lang="en-US" dirty="0" smtClean="0"/>
              <a:t>Great CV fodder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8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Join (at least) two prof socs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A “technique” society: SIAM, AMS,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MAA, etc.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An “application domain” society: AGU, AIAA, APS, ASME, IEEE, etc.</a:t>
            </a:r>
          </a:p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Students can join for no or low cost</a:t>
            </a:r>
          </a:p>
          <a:p>
            <a:pPr lvl="1" eaLnBrk="1" hangingPunct="1"/>
            <a:r>
              <a:rPr lang="en-US" dirty="0"/>
              <a:t>Worth it for publications, employment services</a:t>
            </a:r>
          </a:p>
          <a:p>
            <a:pPr lvl="1" eaLnBrk="1" hangingPunct="1"/>
            <a:r>
              <a:rPr lang="en-US" dirty="0"/>
              <a:t>Helps give definition to your early </a:t>
            </a:r>
            <a:r>
              <a:rPr lang="en-US" dirty="0" smtClean="0"/>
              <a:t>résumé</a:t>
            </a:r>
            <a:endParaRPr lang="en-US" dirty="0">
              <a:ea typeface="Arial" pitchFamily="-110" charset="0"/>
              <a:cs typeface="Arial" pitchFamily="-110" charset="0"/>
            </a:endParaRPr>
          </a:p>
          <a:p>
            <a:pPr eaLnBrk="1" hangingPunct="1">
              <a:buFontTx/>
              <a:buNone/>
            </a:pP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Try to go to a conference each year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A local conference that is free or cheap, even if it is not of central interest</a:t>
            </a:r>
          </a:p>
          <a:p>
            <a:pPr lvl="1" eaLnBrk="1" hangingPunct="1"/>
            <a:r>
              <a:rPr lang="en-US" sz="2400" dirty="0"/>
              <a:t>to acquire the culture</a:t>
            </a:r>
          </a:p>
          <a:p>
            <a:pPr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A conference specialized to your interest</a:t>
            </a:r>
          </a:p>
          <a:p>
            <a:pPr lvl="1" eaLnBrk="1" hangingPunct="1"/>
            <a:r>
              <a:rPr lang="en-US" sz="2400" dirty="0"/>
              <a:t>get travel support by presenting a poster or paper</a:t>
            </a:r>
          </a:p>
          <a:p>
            <a:pPr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Keep informed by subscribing to electronic newsletters, and reading notices in your professional societies’ monthly or quarterly tabloids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Participate in the department 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Attend seminars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Learn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what others here are doing</a:t>
            </a:r>
          </a:p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Learn </a:t>
            </a:r>
            <a:r>
              <a:rPr lang="en-US" i="1" dirty="0">
                <a:ea typeface="ＭＳ Ｐゴシック" pitchFamily="-110" charset="-128"/>
                <a:cs typeface="ＭＳ Ｐゴシック" pitchFamily="-110" charset="-128"/>
              </a:rPr>
              <a:t>how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others here are doing</a:t>
            </a:r>
          </a:p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Learn how to give a talk</a:t>
            </a:r>
          </a:p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Learn how </a:t>
            </a:r>
            <a:r>
              <a:rPr lang="en-US" i="1" dirty="0">
                <a:ea typeface="ＭＳ Ｐゴシック" pitchFamily="-110" charset="-128"/>
                <a:cs typeface="ＭＳ Ｐゴシック" pitchFamily="-110" charset="-128"/>
              </a:rPr>
              <a:t>not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to give a talk</a:t>
            </a:r>
          </a:p>
          <a:p>
            <a:pPr eaLnBrk="1" hangingPunct="1"/>
            <a:r>
              <a:rPr lang="en-US" i="1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Be seen, be heard, </a:t>
            </a:r>
            <a:r>
              <a:rPr lang="en-US" i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participate, be </a:t>
            </a:r>
            <a:r>
              <a:rPr lang="en-US" i="1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a member of the local community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Participate in other departments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Learn what others outside are doing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Learn </a:t>
            </a:r>
            <a:r>
              <a:rPr lang="en-US" sz="2800" i="1" dirty="0">
                <a:ea typeface="ＭＳ Ｐゴシック" pitchFamily="-110" charset="-128"/>
                <a:cs typeface="ＭＳ Ｐゴシック" pitchFamily="-110" charset="-128"/>
              </a:rPr>
              <a:t>how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others outside are doing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Learn how (not) to give a talk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Be seen, be heard, make a favorable impression of the local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community</a:t>
            </a:r>
            <a:endParaRPr lang="en-US" sz="28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Don’t set your attendance expectations by others’ attendance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Your advisor may be writing the proposal that feeds you or knocking on doors precisely so that </a:t>
            </a:r>
            <a:r>
              <a:rPr lang="en-US" sz="2400" i="1" dirty="0"/>
              <a:t>YOU</a:t>
            </a:r>
            <a:r>
              <a:rPr lang="en-US" sz="2400" dirty="0"/>
              <a:t> have the luxury of attending the colloquium!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Set a good example for your fellow students; </a:t>
            </a:r>
            <a:r>
              <a:rPr lang="en-US" sz="2400" i="1" dirty="0"/>
              <a:t>lift them up</a:t>
            </a:r>
            <a:r>
              <a:rPr lang="en-US" sz="2400" dirty="0"/>
              <a:t>; don’t be dragged down!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Acknowledgment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This talk is modified from a talk on the same topic by David Keyes intended for students at KAUST</a:t>
            </a:r>
            <a:r>
              <a:rPr lang="en-US" dirty="0" smtClean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With other modifications introduced by Bernard </a:t>
            </a:r>
            <a:r>
              <a:rPr lang="en-US" sz="2400" dirty="0" err="1" smtClean="0"/>
              <a:t>Deconinck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1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Get some teaching experience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Your life will be spent persuading and informing, whether you are a professional academic or a research leader in another sector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You will be a much better student when you understand the difficulties of teaching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You </a:t>
            </a:r>
            <a:r>
              <a:rPr lang="en-US" sz="2800" i="1" dirty="0">
                <a:ea typeface="ＭＳ Ｐゴシック" pitchFamily="-110" charset="-128"/>
                <a:cs typeface="ＭＳ Ｐゴシック" pitchFamily="-110" charset="-128"/>
              </a:rPr>
              <a:t>may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i="1" dirty="0">
                <a:ea typeface="ＭＳ Ｐゴシック" pitchFamily="-110" charset="-128"/>
                <a:cs typeface="ＭＳ Ｐゴシック" pitchFamily="-110" charset="-128"/>
              </a:rPr>
              <a:t>need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to have a teaching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resume,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even if you don’t need the financial support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Be choosy about what course you teach, if you have a choice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Another potentially very valuable letter of reference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Get to know your peers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Older peers understand how the department works and can advise you</a:t>
            </a:r>
          </a:p>
          <a:p>
            <a:pPr lvl="1" eaLnBrk="1" hangingPunct="1"/>
            <a:r>
              <a:rPr lang="en-US" sz="2400" dirty="0"/>
              <a:t>sometimes more </a:t>
            </a:r>
            <a:r>
              <a:rPr lang="en-US" sz="2400" dirty="0" smtClean="0"/>
              <a:t>knowledgeably </a:t>
            </a:r>
            <a:r>
              <a:rPr lang="en-US" sz="2400" dirty="0"/>
              <a:t>than the faculty (who studied somewhere else)</a:t>
            </a:r>
          </a:p>
          <a:p>
            <a:pPr lvl="1" eaLnBrk="1" hangingPunct="1"/>
            <a:r>
              <a:rPr lang="en-US" sz="2400" dirty="0"/>
              <a:t>sometimes more objectively than the faculty</a:t>
            </a:r>
          </a:p>
          <a:p>
            <a:pPr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Same-year peers can help you study effectively</a:t>
            </a:r>
          </a:p>
          <a:p>
            <a:pPr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Peers within the same group can be excellent collaborators in research</a:t>
            </a:r>
          </a:p>
          <a:p>
            <a:pPr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Peers may be lifelong sources of knowledge, invitations, “students in trade”,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Learn the simple e-tools 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Linux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LaTeX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err="1" smtClean="0">
                <a:ea typeface="ＭＳ Ｐゴシック" pitchFamily="-110" charset="-128"/>
                <a:cs typeface="ＭＳ Ｐゴシック" pitchFamily="-110" charset="-128"/>
              </a:rPr>
              <a:t>Mathematica</a:t>
            </a:r>
            <a:r>
              <a:rPr lang="en-US" i="1" dirty="0" smtClean="0">
                <a:ea typeface="ＭＳ Ｐゴシック" pitchFamily="-110" charset="-128"/>
                <a:cs typeface="ＭＳ Ｐゴシック" pitchFamily="-110" charset="-128"/>
              </a:rPr>
              <a:t>, Maple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and </a:t>
            </a:r>
            <a:r>
              <a:rPr lang="en-US" i="1" dirty="0" err="1" smtClean="0">
                <a:ea typeface="ＭＳ Ｐゴシック" pitchFamily="-110" charset="-128"/>
                <a:cs typeface="ＭＳ Ｐゴシック" pitchFamily="-110" charset="-128"/>
              </a:rPr>
              <a:t>Matlab</a:t>
            </a:r>
            <a:r>
              <a:rPr lang="en-US" i="1" dirty="0" smtClean="0">
                <a:ea typeface="ＭＳ Ｐゴシック" pitchFamily="-110" charset="-128"/>
                <a:cs typeface="ＭＳ Ｐゴシック" pitchFamily="-110" charset="-128"/>
              </a:rPr>
              <a:t>, Python,...</a:t>
            </a:r>
            <a:endParaRPr lang="en-US" i="1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Microsoft Office products (</a:t>
            </a:r>
            <a:r>
              <a:rPr lang="en-US" i="1" dirty="0">
                <a:ea typeface="ＭＳ Ｐゴシック" pitchFamily="-110" charset="-128"/>
                <a:cs typeface="ＭＳ Ｐゴシック" pitchFamily="-110" charset="-128"/>
              </a:rPr>
              <a:t>Powerpoint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, </a:t>
            </a:r>
            <a:r>
              <a:rPr lang="en-US" i="1" dirty="0">
                <a:ea typeface="ＭＳ Ｐゴシック" pitchFamily="-110" charset="-128"/>
                <a:cs typeface="ＭＳ Ｐゴシック" pitchFamily="-110" charset="-128"/>
              </a:rPr>
              <a:t>Word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, </a:t>
            </a:r>
            <a:r>
              <a:rPr lang="en-US" i="1" dirty="0">
                <a:ea typeface="ＭＳ Ｐゴシック" pitchFamily="-110" charset="-128"/>
                <a:cs typeface="ＭＳ Ｐゴシック" pitchFamily="-110" charset="-128"/>
              </a:rPr>
              <a:t>Excel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) or their OpenOffice freely available equivalents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Bibliographic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services (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mathscinet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,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WoS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)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Web repositories for mathematics reprints, downloadable codes,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Stay in communication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Check your mail </a:t>
            </a:r>
            <a:r>
              <a:rPr lang="en-US" sz="2800" i="1" dirty="0">
                <a:ea typeface="ＭＳ Ｐゴシック" pitchFamily="-110" charset="-128"/>
                <a:cs typeface="ＭＳ Ｐゴシック" pitchFamily="-110" charset="-128"/>
              </a:rPr>
              <a:t>and your e-mail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daily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you may be held responsible for deadlines that are late breaking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you may miss a free lunch, otherwise </a:t>
            </a:r>
            <a:r>
              <a:rPr lang="en-US" sz="2400" dirty="0">
                <a:sym typeface="Wingdings" pitchFamily="-110" charset="2"/>
              </a:rPr>
              <a:t>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Attend classes and seminars for announcements, and ask about announcements when you have to miss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Develop collegial and respectful relationships with departmental office staff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Visit the department during the day on occasion, even if you are incorrigibly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nocturnal or domestic</a:t>
            </a:r>
            <a:endParaRPr lang="en-US" sz="28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On the art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finding 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 advisor…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4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Strategize about your advisor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 dirty="0">
                <a:ea typeface="ＭＳ Ｐゴシック" pitchFamily="-110" charset="-128"/>
                <a:cs typeface="ＭＳ Ｐゴシック" pitchFamily="-110" charset="-128"/>
              </a:rPr>
              <a:t>See chapter in Krantz!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I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ntellectual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match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Financial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support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Supportive research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group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Availability of mentoring</a:t>
            </a:r>
            <a:endParaRPr lang="en-US" sz="28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onnections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the community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Placement of previous students</a:t>
            </a:r>
            <a:endParaRPr lang="en-US" sz="28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Need to feel good about how you spend the next 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4-6 </a:t>
            </a:r>
            <a:r>
              <a:rPr lang="en-US" sz="2800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267287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Considerations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 successful PhD student will cost an advisor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$200,000 or more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false start is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expensive for both student (time of youth) and advisor (could have had other students or a post-doc – never a lack)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To look worthy of investment, the student should be familiar with a lot of the research of the advisor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To be comfortable, the students should have read a lot of the research of the advisor</a:t>
            </a:r>
          </a:p>
        </p:txBody>
      </p:sp>
    </p:spTree>
    <p:extLst>
      <p:ext uri="{BB962C8B-B14F-4D97-AF65-F5344CB8AC3E}">
        <p14:creationId xmlns:p14="http://schemas.microsoft.com/office/powerpoint/2010/main" val="254580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What advisors want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Brilliance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Creativity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Endurance for long working hours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Full-time availability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Loyalty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Honesty and integrity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Resourcefulness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Patience and joy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Good communication skills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Good reputation with other local faculty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Good marketability (people skills, acceptability within scientific social circles)</a:t>
            </a:r>
          </a:p>
        </p:txBody>
      </p:sp>
    </p:spTree>
    <p:extLst>
      <p:ext uri="{BB962C8B-B14F-4D97-AF65-F5344CB8AC3E}">
        <p14:creationId xmlns:p14="http://schemas.microsoft.com/office/powerpoint/2010/main" val="184462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How to win an advisor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If courses are available, take his or her courses and utterly excel in them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Pursue an independent study with the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prospective advisor and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always be steps ahead of the advisor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Feed the advisor’s own intellect with references and ideas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Fulfill commitments promptly and thoroughly (and other best practices of employment)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Pitch in to help the advisor’s group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Take initiative for personal growth (e.g., ask for papers to read or review, volunteer to present an internal seminar, etc.)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4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Strategize about your committee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Should contain other departmental members</a:t>
            </a:r>
          </a:p>
          <a:p>
            <a:pPr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Should contain outsider(s), at most universities</a:t>
            </a:r>
          </a:p>
          <a:p>
            <a:pPr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Take courses from them before you face them in oral exams</a:t>
            </a:r>
          </a:p>
          <a:p>
            <a:pPr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Know about their work before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you go to their offices</a:t>
            </a:r>
          </a:p>
          <a:p>
            <a:pPr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Consult with your advisor about your committee (about intellectual support base needed for the thesis, and also in case of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political considerations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302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Acknowledgment 2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4114800" cy="45259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Inspired by and adapted from the book by Steven G. Krantz, Mathematics Department,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Washington University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American Mathematical Society, 2003, 222 pp.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Focused on graduate school and early career development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Strongly recommended reading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right away, if not earlier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periodically (e.g., at the beginning of each </a:t>
            </a:r>
            <a:r>
              <a:rPr lang="en-US" sz="2400" dirty="0" smtClean="0"/>
              <a:t>quarter)</a:t>
            </a:r>
            <a:endParaRPr lang="en-US" sz="2400" dirty="0"/>
          </a:p>
        </p:txBody>
      </p:sp>
      <p:pic>
        <p:nvPicPr>
          <p:cNvPr id="17412" name="Picture 8" descr="krantz_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76400"/>
            <a:ext cx="25638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Look for your thesis where you have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advantages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04328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Special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knowledge and interest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Special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access to expertise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Special data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Early insight</a:t>
            </a:r>
          </a:p>
        </p:txBody>
      </p:sp>
    </p:spTree>
    <p:extLst>
      <p:ext uri="{BB962C8B-B14F-4D97-AF65-F5344CB8AC3E}">
        <p14:creationId xmlns:p14="http://schemas.microsoft.com/office/powerpoint/2010/main" val="367800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Draft your thesis abstract </a:t>
            </a:r>
            <a:r>
              <a:rPr lang="en-US" i="1" dirty="0">
                <a:ea typeface="ＭＳ Ｐゴシック" pitchFamily="-110" charset="-128"/>
                <a:cs typeface="ＭＳ Ｐゴシック" pitchFamily="-110" charset="-128"/>
              </a:rPr>
              <a:t>now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100-250 words, projecting your contribution (even if you can’t claim it yet – this is not for publication, but for self guidance)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Focus on what will be original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e.g., “first 3D analysis with multigroup diffusion leading to understanding of interface instability in core collapse supernovae, and comparison to the computational results by X-.Y. Zee at Los Alamos”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Post it above your desk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Read it monthly; use it guide your study, your research, your decisions about conferences, internships, etc.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Update it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continuously</a:t>
            </a:r>
            <a:endParaRPr lang="en-US" sz="28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Develop passion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No passion, no thesis</a:t>
            </a:r>
          </a:p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The PhD is a marathon, not a sprint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895600"/>
            <a:ext cx="5486400" cy="3655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Closing words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The PhD is not for everyone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Don’t fool yourself and get a slow start on life outside of research, if it is not for you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On the other hand, don’t be prematurely discouraged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If you got in </a:t>
            </a:r>
            <a:r>
              <a:rPr lang="en-US" i="1" dirty="0"/>
              <a:t>here</a:t>
            </a:r>
            <a:r>
              <a:rPr lang="en-US" dirty="0"/>
              <a:t>, you can almost certainly get out with a PhD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Only </a:t>
            </a:r>
            <a:r>
              <a:rPr lang="en-US" i="1" dirty="0"/>
              <a:t>you</a:t>
            </a:r>
            <a:r>
              <a:rPr lang="en-US" dirty="0"/>
              <a:t> can make it happen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Your success is one of </a:t>
            </a:r>
            <a:r>
              <a:rPr lang="en-US" i="1" dirty="0">
                <a:ea typeface="ＭＳ Ｐゴシック" pitchFamily="-110" charset="-128"/>
                <a:cs typeface="ＭＳ Ｐゴシック" pitchFamily="-110" charset="-128"/>
              </a:rPr>
              <a:t>our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best chances of success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On the art of procuring reference letters…</a:t>
            </a:r>
          </a:p>
        </p:txBody>
      </p:sp>
    </p:spTree>
    <p:extLst>
      <p:ext uri="{BB962C8B-B14F-4D97-AF65-F5344CB8AC3E}">
        <p14:creationId xmlns:p14="http://schemas.microsoft.com/office/powerpoint/2010/main" val="27510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Entering the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market (1)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Your portfolio consists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Transcripts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Certifications and tests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Statements of purpose (research, teaching, etc.)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Curriculum vitae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Thesis and papers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Letters of reference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If you wait until you are in the market before assembling these materials, you may be too late to present your best possible case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3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Entering the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market (2)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Plan how you are going to build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Transcripts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Certifications and tests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Curriculum vitae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Get advice as you write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Statements of purpose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Time the release of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Papers (long review/acceptance period)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Strategize about how to procure and prepare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Letters of reference</a:t>
            </a:r>
          </a:p>
        </p:txBody>
      </p:sp>
    </p:spTree>
    <p:extLst>
      <p:ext uri="{BB962C8B-B14F-4D97-AF65-F5344CB8AC3E}">
        <p14:creationId xmlns:p14="http://schemas.microsoft.com/office/powerpoint/2010/main" val="149316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Letters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reference (1)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mysterious and invisible part of the portfolio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Typical packet consists of the advisor (extensive) and a complement of people who have known the candidate for just one course or one year (apologetic)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Better packets have multiple extensive authors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But there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 much more …</a:t>
            </a:r>
          </a:p>
        </p:txBody>
      </p:sp>
    </p:spTree>
    <p:extLst>
      <p:ext uri="{BB962C8B-B14F-4D97-AF65-F5344CB8AC3E}">
        <p14:creationId xmlns:p14="http://schemas.microsoft.com/office/powerpoint/2010/main" val="246984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Letters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reference (2)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Aim for impact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(impact) = (acquaintance) × (authority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) ×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(objectivity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Not just someone who knows you well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Not just someone who is famous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Not someone with an obvious conflict of interest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Span the space of application criteria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Each reference has a designed role to expose one or more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your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Brilliance, creativity, background, leadership, motivation, endurance, oral communication, written communication, dependability, fairness, ability to work alone, ability to collaborate in a team, dimensionality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Pare down to only excellent letters 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4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Recruit and Prepare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Consider capacity to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deliver on time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Deliver clear instructions: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deadline and contact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to complete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full set of your materials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explanation of niche and sample paragraphs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Deliver as far in advance as possible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Complete as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much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possible on line or in hardcopy forms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faster compliance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fewer errors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0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http://www.siam.org/students/</a:t>
            </a:r>
          </a:p>
          <a:p>
            <a:r>
              <a:rPr lang="en-US" sz="2000" dirty="0">
                <a:hlinkClick r:id="rId3"/>
              </a:rPr>
              <a:t>http://www.siam.org/careers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http://www.ams.org/profession/student</a:t>
            </a: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http://www.ams.org/profession/career-info/new-phds/new-phds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“On the Art of Procuring Reference Letters” by David </a:t>
            </a:r>
            <a:r>
              <a:rPr lang="en-US" sz="2000" dirty="0" err="1" smtClean="0"/>
              <a:t>Keyes,</a:t>
            </a:r>
            <a:r>
              <a:rPr lang="en-US" sz="2000" dirty="0" err="1" smtClean="0">
                <a:hlinkClick r:id="rId6"/>
              </a:rPr>
              <a:t>http</a:t>
            </a:r>
            <a:r>
              <a:rPr lang="en-US" sz="2000" dirty="0" smtClean="0">
                <a:hlinkClick r:id="rId6"/>
              </a:rPr>
              <a:t>://www.siam.org/news/news.php?id=1777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“</a:t>
            </a:r>
            <a:r>
              <a:rPr lang="en-US" sz="2000" dirty="0"/>
              <a:t>Handbook of Writing for the Mathematical </a:t>
            </a:r>
            <a:r>
              <a:rPr lang="en-US" sz="2000" dirty="0" smtClean="0"/>
              <a:t>Sciences”. N.J. </a:t>
            </a:r>
            <a:r>
              <a:rPr lang="en-US" sz="2000" dirty="0" err="1" smtClean="0"/>
              <a:t>Higham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7"/>
              </a:rPr>
              <a:t>http://epubs.siam.org/doi/book/10.1137/1.9780898719550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4255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Ask from strength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Do not ask for a letter that must be weak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Do your homework thoroughly first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Then ask for advice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After delivering the packet, ask for an appointment or catch your writer casually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Go over details that may not be obvious</a:t>
            </a:r>
          </a:p>
        </p:txBody>
      </p:sp>
    </p:spTree>
    <p:extLst>
      <p:ext uri="{BB962C8B-B14F-4D97-AF65-F5344CB8AC3E}">
        <p14:creationId xmlns:p14="http://schemas.microsoft.com/office/powerpoint/2010/main" val="25397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84" y="245844"/>
            <a:ext cx="8279845" cy="3013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657600"/>
            <a:ext cx="4810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i="1" u="sng" dirty="0" smtClean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Read the rest of the article at</a:t>
            </a:r>
          </a:p>
          <a:p>
            <a:pPr marL="0" lvl="1"/>
            <a:r>
              <a:rPr lang="en-US" u="sng" dirty="0" smtClean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http://www.siam.org/news/news.php?id=1777</a:t>
            </a:r>
            <a:endParaRPr lang="en-US" u="sng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4" y="4744920"/>
            <a:ext cx="8279845" cy="1887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6747" y="3259356"/>
            <a:ext cx="39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2939" y="4337655"/>
            <a:ext cx="28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931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Follow up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Patiently track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compliance of the writer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Let the writers know about outcomes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Pass it 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he payback is to the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next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generation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8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Disclaimer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Graduate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student careers evolve with the changing economy and the changing metrics for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research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Expectations by employers of new graduates are much higher now than when I emerged in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1982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New graduates now have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access to </a:t>
            </a: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much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better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information, but their competition is global for nearly every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position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Like all advice, the advice in this talk should be overruled by adaptation that is local in space and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time.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Take all this advice with a grain of salt and tweak it to apply to YOU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A graduate student’s life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066800"/>
            <a:ext cx="6400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Part I: courses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Analyze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Focus on specialized theory and technique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Build silos of understanding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Structured, like the undergraduate experience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Part II: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Synthesize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Focus on a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Build bridges between the silos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Unstructured, like other creative professionals (playwrights, architects, consultants, etc.)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16088"/>
            <a:ext cx="28956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248400"/>
            <a:ext cx="3505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7200" y="3429000"/>
            <a:ext cx="2438400" cy="1216025"/>
            <a:chOff x="457200" y="3429000"/>
            <a:chExt cx="2438400" cy="1216152"/>
          </a:xfrm>
        </p:grpSpPr>
        <p:sp>
          <p:nvSpPr>
            <p:cNvPr id="7" name="Up-Down Arrow 6"/>
            <p:cNvSpPr/>
            <p:nvPr/>
          </p:nvSpPr>
          <p:spPr>
            <a:xfrm>
              <a:off x="457200" y="3429000"/>
              <a:ext cx="484188" cy="1216152"/>
            </a:xfrm>
            <a:prstGeom prst="up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3733800"/>
              <a:ext cx="19050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n>
                    <a:solidFill>
                      <a:srgbClr val="FF0000"/>
                    </a:solidFill>
                  </a:ln>
                </a:rPr>
                <a:t>The transition can be difficult !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635625"/>
            <a:ext cx="2971800" cy="1563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Your intellectual development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The faculty’s hope,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but </a:t>
            </a:r>
            <a:r>
              <a:rPr lang="en-US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your responsibility</a:t>
            </a:r>
            <a:endParaRPr lang="en-US" dirty="0">
              <a:solidFill>
                <a:srgbClr val="FF0000"/>
              </a:solidFill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The process of discovery has two aspects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Systematic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</a:rPr>
              <a:t>Books, journals, conferences, seminars, courses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</a:rPr>
              <a:t>Priming the pump with exposure to applications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</a:rPr>
              <a:t>Deriving, programming, correlating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Serendipitous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</a:rPr>
              <a:t>Conversations, inspirations, dreams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You need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both; you also need 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skill and providence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breadth and depth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Become a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-shaped student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1447800"/>
            <a:ext cx="3200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5400000">
            <a:off x="2857500" y="3314700"/>
            <a:ext cx="3200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895600" y="15240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B r o a d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3807606" y="3352803"/>
            <a:ext cx="1292662" cy="304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-107" charset="0"/>
                <a:ea typeface="+mn-ea"/>
                <a:cs typeface="+mn-cs"/>
              </a:rPr>
              <a:t>Deep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609600" y="5181600"/>
            <a:ext cx="1905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29000" y="6019800"/>
            <a:ext cx="1905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62000" y="4876800"/>
            <a:ext cx="1676400" cy="1752600"/>
            <a:chOff x="762000" y="4876800"/>
            <a:chExt cx="1676400" cy="1752600"/>
          </a:xfrm>
        </p:grpSpPr>
        <p:sp>
          <p:nvSpPr>
            <p:cNvPr id="16" name="&quot;No&quot; Symbol 15"/>
            <p:cNvSpPr/>
            <p:nvPr/>
          </p:nvSpPr>
          <p:spPr>
            <a:xfrm>
              <a:off x="1066800" y="4876800"/>
              <a:ext cx="914400" cy="914400"/>
            </a:xfrm>
            <a:prstGeom prst="noSmoking">
              <a:avLst>
                <a:gd name="adj" fmla="val 12645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618" name="TextBox 17"/>
            <p:cNvSpPr txBox="1">
              <a:spLocks noChangeArrowheads="1"/>
            </p:cNvSpPr>
            <p:nvPr/>
          </p:nvSpPr>
          <p:spPr bwMode="auto">
            <a:xfrm>
              <a:off x="762000" y="6260068"/>
              <a:ext cx="1676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/>
                <a:t>N a r r o w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505200" y="5486400"/>
            <a:ext cx="1676400" cy="1208088"/>
            <a:chOff x="3505200" y="5486400"/>
            <a:chExt cx="1676400" cy="1207532"/>
          </a:xfrm>
        </p:grpSpPr>
        <p:sp>
          <p:nvSpPr>
            <p:cNvPr id="17" name="&quot;No&quot; Symbol 16"/>
            <p:cNvSpPr/>
            <p:nvPr/>
          </p:nvSpPr>
          <p:spPr>
            <a:xfrm>
              <a:off x="3962400" y="5486400"/>
              <a:ext cx="914400" cy="913979"/>
            </a:xfrm>
            <a:prstGeom prst="noSmoking">
              <a:avLst>
                <a:gd name="adj" fmla="val 12645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616" name="TextBox 19"/>
            <p:cNvSpPr txBox="1">
              <a:spLocks noChangeArrowheads="1"/>
            </p:cNvSpPr>
            <p:nvPr/>
          </p:nvSpPr>
          <p:spPr bwMode="auto">
            <a:xfrm>
              <a:off x="3505200" y="6324600"/>
              <a:ext cx="1676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/>
                <a:t>S h a l l o w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19800" y="1524000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>
                <a:solidFill>
                  <a:srgbClr val="FF0000"/>
                </a:solidFill>
              </a:rPr>
              <a:t>core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24400" y="3276600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>
                <a:solidFill>
                  <a:srgbClr val="FF0000"/>
                </a:solidFill>
              </a:rPr>
              <a:t>track immersion</a:t>
            </a:r>
          </a:p>
        </p:txBody>
      </p:sp>
      <p:pic>
        <p:nvPicPr>
          <p:cNvPr id="18" name="Picture 17" descr="pi-shap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495800"/>
            <a:ext cx="2229243" cy="20046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53200" y="3962400"/>
            <a:ext cx="233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 Pi-Shaped…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119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Your career development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1600200"/>
            <a:ext cx="8534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The faculty’s pride,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but 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your responsibility</a:t>
            </a:r>
            <a:endParaRPr lang="en-US" sz="2800" dirty="0">
              <a:solidFill>
                <a:srgbClr val="FF0000"/>
              </a:solidFill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Start now!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read professional society publications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meet </a:t>
            </a:r>
            <a:r>
              <a:rPr lang="en-US" sz="2400" dirty="0"/>
              <a:t>leaders (including outside your home department)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get </a:t>
            </a:r>
            <a:r>
              <a:rPr lang="en-US" sz="2400" dirty="0"/>
              <a:t>teaching experience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get presentation experience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get someone to seriously criticize your expository writing (before </a:t>
            </a:r>
            <a:r>
              <a:rPr lang="en-US" sz="2400" dirty="0" smtClean="0"/>
              <a:t>writing your thesis)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try out scientific </a:t>
            </a:r>
            <a:r>
              <a:rPr lang="en-US" sz="2400" dirty="0" smtClean="0"/>
              <a:t>roles: organize sessions at conferences, participate in SIAM UW, math fair, 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read </a:t>
            </a:r>
            <a:r>
              <a:rPr lang="en-US" sz="2400" dirty="0"/>
              <a:t>job </a:t>
            </a:r>
            <a:r>
              <a:rPr lang="en-US" sz="2400" dirty="0" smtClean="0"/>
              <a:t>ads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Prioritize short-term work against long-term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goals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Become a professional</a:t>
            </a:r>
            <a:endParaRPr lang="en-US" sz="28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6263</TotalTime>
  <Words>2555</Words>
  <Application>Microsoft Macintosh PowerPoint</Application>
  <PresentationFormat>On-screen Show (4:3)</PresentationFormat>
  <Paragraphs>340</Paragraphs>
  <Slides>42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A PhD Student’s Survival Guide</vt:lpstr>
      <vt:lpstr>Acknowledgment 1</vt:lpstr>
      <vt:lpstr>Acknowledgment 2</vt:lpstr>
      <vt:lpstr>Lots of online resources</vt:lpstr>
      <vt:lpstr>Disclaimer</vt:lpstr>
      <vt:lpstr>A graduate student’s life</vt:lpstr>
      <vt:lpstr>Your intellectual development</vt:lpstr>
      <vt:lpstr>Become a “T”-shaped student</vt:lpstr>
      <vt:lpstr>Your career development</vt:lpstr>
      <vt:lpstr>Miscellaneous words to the wise</vt:lpstr>
      <vt:lpstr>Keep a personal research journal</vt:lpstr>
      <vt:lpstr>Use a “lab notebook” and version control for computer experiments </vt:lpstr>
      <vt:lpstr>Keep a career webpage</vt:lpstr>
      <vt:lpstr>Read the literature</vt:lpstr>
      <vt:lpstr>Apply for Fellowships</vt:lpstr>
      <vt:lpstr>Join (at least) two prof socs</vt:lpstr>
      <vt:lpstr>Try to go to a conference each year </vt:lpstr>
      <vt:lpstr>Participate in the department </vt:lpstr>
      <vt:lpstr>Participate in other departments</vt:lpstr>
      <vt:lpstr>Get some teaching experience </vt:lpstr>
      <vt:lpstr>Get to know your peers </vt:lpstr>
      <vt:lpstr>Learn the simple e-tools </vt:lpstr>
      <vt:lpstr>Stay in communication </vt:lpstr>
      <vt:lpstr>On the art of finding  an advisor…</vt:lpstr>
      <vt:lpstr>Strategize about your advisor</vt:lpstr>
      <vt:lpstr>Considerations </vt:lpstr>
      <vt:lpstr>What advisors want </vt:lpstr>
      <vt:lpstr>How to win an advisor</vt:lpstr>
      <vt:lpstr>Strategize about your committee</vt:lpstr>
      <vt:lpstr>Look for your thesis where you have advantages</vt:lpstr>
      <vt:lpstr>Draft your thesis abstract now </vt:lpstr>
      <vt:lpstr>Develop passion </vt:lpstr>
      <vt:lpstr>Closing words </vt:lpstr>
      <vt:lpstr>On the art of procuring reference letters…</vt:lpstr>
      <vt:lpstr>Entering the market (1)</vt:lpstr>
      <vt:lpstr>Entering the market (2)</vt:lpstr>
      <vt:lpstr>Letters of reference (1)</vt:lpstr>
      <vt:lpstr>Letters of reference (2)</vt:lpstr>
      <vt:lpstr>Recruit and Prepare</vt:lpstr>
      <vt:lpstr>Ask from strength</vt:lpstr>
      <vt:lpstr>PowerPoint Presentation</vt:lpstr>
      <vt:lpstr>Follow up</vt:lpstr>
    </vt:vector>
  </TitlesOfParts>
  <Company>David Keyes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Math 4990:  Introduction to Parallel Scientific Computing</dc:title>
  <dc:creator>David Keyes</dc:creator>
  <cp:lastModifiedBy>Randy LeVeque</cp:lastModifiedBy>
  <cp:revision>77</cp:revision>
  <cp:lastPrinted>2012-01-31T11:04:55Z</cp:lastPrinted>
  <dcterms:created xsi:type="dcterms:W3CDTF">2010-08-24T12:19:27Z</dcterms:created>
  <dcterms:modified xsi:type="dcterms:W3CDTF">2013-11-07T18:46:32Z</dcterms:modified>
</cp:coreProperties>
</file>