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sldIdLst>
    <p:sldId id="256" r:id="rId2"/>
    <p:sldId id="287" r:id="rId3"/>
    <p:sldId id="268" r:id="rId4"/>
    <p:sldId id="269" r:id="rId5"/>
    <p:sldId id="270" r:id="rId6"/>
    <p:sldId id="271" r:id="rId7"/>
    <p:sldId id="285" r:id="rId8"/>
    <p:sldId id="279" r:id="rId9"/>
    <p:sldId id="280" r:id="rId10"/>
    <p:sldId id="272" r:id="rId11"/>
    <p:sldId id="278" r:id="rId12"/>
    <p:sldId id="286" r:id="rId13"/>
    <p:sldId id="282" r:id="rId14"/>
    <p:sldId id="273" r:id="rId15"/>
    <p:sldId id="283" r:id="rId16"/>
    <p:sldId id="274" r:id="rId17"/>
    <p:sldId id="275" r:id="rId18"/>
    <p:sldId id="276" r:id="rId19"/>
    <p:sldId id="277" r:id="rId20"/>
    <p:sldId id="281" r:id="rId21"/>
    <p:sldId id="284" r:id="rId22"/>
    <p:sldId id="257" r:id="rId23"/>
    <p:sldId id="263" r:id="rId24"/>
    <p:sldId id="265" r:id="rId25"/>
    <p:sldId id="258" r:id="rId26"/>
    <p:sldId id="267" r:id="rId27"/>
    <p:sldId id="259" r:id="rId28"/>
    <p:sldId id="266" r:id="rId29"/>
    <p:sldId id="261" r:id="rId30"/>
    <p:sldId id="26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74" d="100"/>
          <a:sy n="74" d="100"/>
        </p:scale>
        <p:origin x="-1336" y="-10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0" d="100"/>
          <a:sy n="70" d="100"/>
        </p:scale>
        <p:origin x="-264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AA7BEF-9C8F-0441-8170-53CEE12B4429}" type="datetimeFigureOut">
              <a:rPr lang="en-US" smtClean="0"/>
              <a:pPr/>
              <a:t>1/31/13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B9F22B-F32F-B14F-A33F-750D2AE957A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Scenes</a:t>
            </a:r>
            <a:r>
              <a:rPr lang="en-US" baseline="0" dirty="0" smtClean="0"/>
              <a:t> of poster sessions. </a:t>
            </a:r>
          </a:p>
          <a:p>
            <a:pPr marL="228600" indent="-228600">
              <a:buAutoNum type="arabicParenR"/>
            </a:pPr>
            <a:r>
              <a:rPr lang="en-US" baseline="0" dirty="0" smtClean="0"/>
              <a:t>Often crowded, a lot of posters competing for attraction</a:t>
            </a:r>
          </a:p>
          <a:p>
            <a:pPr marL="228600" indent="-228600">
              <a:buAutoNum type="arabicParenR"/>
            </a:pPr>
            <a:r>
              <a:rPr lang="en-US" baseline="0" dirty="0" smtClean="0"/>
              <a:t>People are distracted by food and drink and small talk as well</a:t>
            </a:r>
          </a:p>
          <a:p>
            <a:pPr marL="228600" indent="-228600">
              <a:buAutoNum type="arabicParenR"/>
            </a:pPr>
            <a:r>
              <a:rPr lang="en-US" baseline="0" dirty="0" smtClean="0"/>
              <a:t>Ask the audience: how long would you spend reading a poster?</a:t>
            </a:r>
          </a:p>
        </p:txBody>
      </p:sp>
      <p:sp>
        <p:nvSpPr>
          <p:cNvPr id="4" name="Slide Number Placeholder 3"/>
          <p:cNvSpPr>
            <a:spLocks noGrp="1"/>
          </p:cNvSpPr>
          <p:nvPr>
            <p:ph type="sldNum" sz="quarter" idx="10"/>
          </p:nvPr>
        </p:nvSpPr>
        <p:spPr/>
        <p:txBody>
          <a:bodyPr/>
          <a:lstStyle/>
          <a:p>
            <a:fld id="{EFB9F22B-F32F-B14F-A33F-750D2AE957A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ground image used in the right way.</a:t>
            </a:r>
          </a:p>
          <a:p>
            <a:endParaRPr lang="en-US" dirty="0" smtClean="0"/>
          </a:p>
          <a:p>
            <a:r>
              <a:rPr lang="en-US" dirty="0" smtClean="0"/>
              <a:t>Good:</a:t>
            </a:r>
            <a:r>
              <a:rPr lang="en-US" baseline="0" dirty="0" smtClean="0"/>
              <a:t> 1) Notice the text box background colors? The texts are easy to read but the background is also visible.</a:t>
            </a:r>
          </a:p>
          <a:p>
            <a:r>
              <a:rPr lang="en-US" baseline="0" dirty="0" smtClean="0"/>
              <a:t>2) Good design, right fonts and everything, logo at the bottom, very nice</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 from this slide there are two examples of bad coloring. This one</a:t>
            </a:r>
            <a:r>
              <a:rPr lang="en-US" baseline="0" dirty="0" smtClean="0"/>
              <a:t> tried to create a flow between text boxes, but it was </a:t>
            </a:r>
            <a:r>
              <a:rPr lang="en-US" baseline="0" dirty="0" err="1" smtClean="0"/>
              <a:t>kinda</a:t>
            </a:r>
            <a:r>
              <a:rPr lang="en-US" baseline="0" dirty="0" smtClean="0"/>
              <a:t> shaky. Lots of space wasted. Also the colors are terrible</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 they all have to be in different colors?</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 from this </a:t>
            </a:r>
            <a:r>
              <a:rPr lang="en-US" dirty="0" smtClean="0"/>
              <a:t>slide</a:t>
            </a:r>
            <a:r>
              <a:rPr lang="en-US" baseline="0" dirty="0" smtClean="0"/>
              <a:t>: </a:t>
            </a:r>
            <a:r>
              <a:rPr lang="en-US" dirty="0" smtClean="0"/>
              <a:t>nice </a:t>
            </a:r>
            <a:r>
              <a:rPr lang="en-US" dirty="0" smtClean="0"/>
              <a:t>cute</a:t>
            </a:r>
            <a:r>
              <a:rPr lang="en-US" baseline="0" dirty="0" smtClean="0"/>
              <a:t> features in posters.</a:t>
            </a:r>
            <a:r>
              <a:rPr lang="en-US" baseline="0" dirty="0" smtClean="0"/>
              <a:t> </a:t>
            </a:r>
          </a:p>
          <a:p>
            <a:endParaRPr lang="en-US" baseline="0" dirty="0" smtClean="0"/>
          </a:p>
          <a:p>
            <a:r>
              <a:rPr lang="en-US" dirty="0" smtClean="0"/>
              <a:t>Nice </a:t>
            </a:r>
            <a:r>
              <a:rPr lang="en-US" dirty="0" smtClean="0"/>
              <a:t>heading! But what’s with the abstract? </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nice center piece with a little catchy game.</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poster about designing posters. Useful! Checkout the resources too. </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Nice</a:t>
            </a:r>
            <a:r>
              <a:rPr lang="en-US" baseline="0" dirty="0" smtClean="0"/>
              <a:t> design about text box headings. Nice graphic in the center</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Cute consistent “drop” design! </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start with the structural things and then the details</a:t>
            </a:r>
            <a:r>
              <a:rPr lang="en-US" baseline="0" dirty="0" smtClean="0"/>
              <a:t> to pick on this poster</a:t>
            </a:r>
            <a:r>
              <a:rPr lang="en-US" baseline="0" dirty="0" smtClean="0"/>
              <a:t>.</a:t>
            </a:r>
          </a:p>
          <a:p>
            <a:r>
              <a:rPr lang="en-US" dirty="0" smtClean="0"/>
              <a:t>Background: distracting, wastes ink</a:t>
            </a:r>
          </a:p>
          <a:p>
            <a:r>
              <a:rPr lang="en-US" dirty="0" smtClean="0"/>
              <a:t>Title: long, all caps, italicized, perspective</a:t>
            </a:r>
          </a:p>
          <a:p>
            <a:r>
              <a:rPr lang="en-US" dirty="0" smtClean="0"/>
              <a:t>Layout: text boxes disorganized, distracting, too many random colors, poor design, space waste inside the boxes but no empty space between</a:t>
            </a:r>
          </a:p>
          <a:p>
            <a:r>
              <a:rPr lang="en-US" dirty="0" smtClean="0"/>
              <a:t>Story telling: out of proportion, introduction and acknowledgement too long, methods and results too short; wordy, full sentences, poor visualization</a:t>
            </a:r>
          </a:p>
          <a:p>
            <a:r>
              <a:rPr lang="en-US" dirty="0" smtClean="0"/>
              <a:t>Abstract: there should be no such thing</a:t>
            </a:r>
          </a:p>
          <a:p>
            <a:r>
              <a:rPr lang="en-US" dirty="0" smtClean="0"/>
              <a:t>Fonts: justified text makes reading harder and spacing weird. BTW, avoid comic sans</a:t>
            </a:r>
          </a:p>
          <a:p>
            <a:r>
              <a:rPr lang="en-US" dirty="0" smtClean="0"/>
              <a:t>Logo: too provocative, crowding the important stuff</a:t>
            </a:r>
          </a:p>
          <a:p>
            <a:r>
              <a:rPr lang="en-US" dirty="0" smtClean="0"/>
              <a:t>Section headings: too much formatting. BTW, avoid numbering section headings</a:t>
            </a:r>
          </a:p>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are </a:t>
            </a:r>
            <a:r>
              <a:rPr lang="en-US" dirty="0" err="1" smtClean="0"/>
              <a:t>gonna</a:t>
            </a:r>
            <a:r>
              <a:rPr lang="en-US" dirty="0" smtClean="0"/>
              <a:t> show some examples of real posters I found on the web. According to people who uploaded, these</a:t>
            </a:r>
            <a:r>
              <a:rPr lang="en-US" baseline="0" dirty="0" smtClean="0"/>
              <a:t> posters are presented at actual meetings</a:t>
            </a:r>
          </a:p>
          <a:p>
            <a:r>
              <a:rPr lang="en-US" baseline="0" dirty="0" smtClean="0"/>
              <a:t>We’ll start with comparison of layout, comparison of background color or graphics, some examples of catchy “hooks”, cute designs, and such. For each poster, please at least comment on one thing you like/think they did well and one thing you think they could improve.</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Starting this slide, 5 examples of different layouts.</a:t>
            </a:r>
          </a:p>
          <a:p>
            <a:endParaRPr lang="en-US" baseline="0" dirty="0" smtClean="0"/>
          </a:p>
          <a:p>
            <a:r>
              <a:rPr lang="en-US" baseline="0" dirty="0" smtClean="0"/>
              <a:t>Example </a:t>
            </a:r>
            <a:r>
              <a:rPr lang="en-US" baseline="0" dirty="0" smtClean="0"/>
              <a:t>of a poster using separate columns</a:t>
            </a:r>
          </a:p>
          <a:p>
            <a:pPr marL="228600" indent="-228600">
              <a:buAutoNum type="arabicParenR"/>
            </a:pPr>
            <a:r>
              <a:rPr lang="en-US" baseline="0" dirty="0" smtClean="0"/>
              <a:t>Separate columns make it easier for people to read the poster at the same time, and the flow is clear</a:t>
            </a:r>
          </a:p>
          <a:p>
            <a:pPr marL="228600" indent="-228600">
              <a:buAutoNum type="arabicParenR"/>
            </a:pPr>
            <a:r>
              <a:rPr lang="en-US" baseline="0" dirty="0" smtClean="0"/>
              <a:t>Very concise. Used bulletins and pieces of phrases instead of whole sentences. (certain jargons may need speaker to point out and the reader may not know) However, avoid bulleting your section headers</a:t>
            </a:r>
          </a:p>
          <a:p>
            <a:pPr marL="228600" indent="-228600">
              <a:buAutoNum type="arabicParenR"/>
            </a:pPr>
            <a:r>
              <a:rPr lang="en-US" baseline="0" dirty="0" smtClean="0"/>
              <a:t>Text box titles are ok and not formality</a:t>
            </a:r>
          </a:p>
          <a:p>
            <a:pPr marL="228600" indent="-228600">
              <a:buNone/>
            </a:pPr>
            <a:r>
              <a:rPr lang="en-US" baseline="0" dirty="0" smtClean="0"/>
              <a:t>Bad: </a:t>
            </a:r>
          </a:p>
          <a:p>
            <a:pPr marL="228600" indent="-228600">
              <a:buAutoNum type="arabicParenR"/>
            </a:pPr>
            <a:r>
              <a:rPr lang="en-US" baseline="0" dirty="0" smtClean="0"/>
              <a:t>Distractive logos (what’s with the multicolor?)</a:t>
            </a:r>
          </a:p>
          <a:p>
            <a:pPr marL="228600" indent="-228600">
              <a:buAutoNum type="arabicParenR"/>
            </a:pPr>
            <a:r>
              <a:rPr lang="en-US" baseline="0" dirty="0" smtClean="0"/>
              <a:t>Not aligned very well</a:t>
            </a:r>
          </a:p>
          <a:p>
            <a:pPr marL="228600" indent="-228600">
              <a:buAutoNum type="arabicParenR"/>
            </a:pPr>
            <a:endParaRPr lang="en-US" baseline="0" dirty="0" smtClean="0"/>
          </a:p>
          <a:p>
            <a:pPr marL="228600" indent="-228600">
              <a:buAutoNum type="arabicParenR"/>
            </a:pPr>
            <a:endParaRPr lang="en-US" baseline="0" dirty="0" smtClean="0"/>
          </a:p>
        </p:txBody>
      </p:sp>
      <p:sp>
        <p:nvSpPr>
          <p:cNvPr id="4" name="Slide Number Placeholder 3"/>
          <p:cNvSpPr>
            <a:spLocks noGrp="1"/>
          </p:cNvSpPr>
          <p:nvPr>
            <p:ph type="sldNum" sz="quarter" idx="10"/>
          </p:nvPr>
        </p:nvSpPr>
        <p:spPr/>
        <p:txBody>
          <a:bodyPr/>
          <a:lstStyle/>
          <a:p>
            <a:fld id="{EFB9F22B-F32F-B14F-A33F-750D2AE957A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example</a:t>
            </a:r>
            <a:r>
              <a:rPr lang="en-US" baseline="0" dirty="0" smtClean="0"/>
              <a:t> of a poster with a “center piece” and boxes around it. Pro: catchy, and in this case, while sleek. Con: do people have different ways of following the flow?</a:t>
            </a:r>
          </a:p>
          <a:p>
            <a:endParaRPr lang="en-US" baseline="0" dirty="0" smtClean="0"/>
          </a:p>
          <a:p>
            <a:r>
              <a:rPr lang="en-US" baseline="0" dirty="0" smtClean="0"/>
              <a:t>** Experiment with the audience: what sequence do you view the pieces? I was a little confused about why “motivation” and “background” and “results” and “system setup” seem to be not connected</a:t>
            </a:r>
          </a:p>
          <a:p>
            <a:endParaRPr lang="en-US" baseline="0" dirty="0" smtClean="0"/>
          </a:p>
          <a:p>
            <a:r>
              <a:rPr lang="en-US" baseline="0" dirty="0" smtClean="0"/>
              <a:t>Good: </a:t>
            </a:r>
          </a:p>
          <a:p>
            <a:pPr marL="228600" indent="-228600">
              <a:buAutoNum type="arabicParenR"/>
            </a:pPr>
            <a:r>
              <a:rPr lang="en-US" baseline="0" dirty="0" smtClean="0"/>
              <a:t>Nice graphic design</a:t>
            </a:r>
          </a:p>
          <a:p>
            <a:pPr marL="228600" indent="-228600">
              <a:buAutoNum type="arabicParenR"/>
            </a:pPr>
            <a:r>
              <a:rPr lang="en-US" baseline="0" dirty="0" smtClean="0"/>
              <a:t>QR code, presenter picture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example of a </a:t>
            </a:r>
            <a:r>
              <a:rPr lang="en-US" dirty="0" err="1" smtClean="0"/>
              <a:t>centerpieced</a:t>
            </a:r>
            <a:r>
              <a:rPr lang="en-US" dirty="0" smtClean="0"/>
              <a:t> layout, except this time the centerpiece is well connected with text boxes,</a:t>
            </a:r>
            <a:r>
              <a:rPr lang="en-US" baseline="0" dirty="0" smtClean="0"/>
              <a:t> and separated with a column from other chunky texts</a:t>
            </a:r>
          </a:p>
          <a:p>
            <a:endParaRPr lang="en-US" baseline="0" dirty="0" smtClean="0"/>
          </a:p>
          <a:p>
            <a:r>
              <a:rPr lang="en-US" baseline="0" dirty="0" smtClean="0"/>
              <a:t>Good: </a:t>
            </a:r>
          </a:p>
          <a:p>
            <a:pPr marL="228600" indent="-228600">
              <a:buAutoNum type="arabicParenR"/>
            </a:pPr>
            <a:r>
              <a:rPr lang="en-US" baseline="0" dirty="0" smtClean="0"/>
              <a:t>Nice visualization</a:t>
            </a:r>
          </a:p>
          <a:p>
            <a:pPr marL="228600" indent="-228600">
              <a:buAutoNum type="arabicParenR"/>
            </a:pPr>
            <a:r>
              <a:rPr lang="en-US" baseline="0" dirty="0" smtClean="0"/>
              <a:t>Good flow</a:t>
            </a:r>
          </a:p>
          <a:p>
            <a:pPr marL="228600" indent="-228600">
              <a:buAutoNum type="arabicParenR"/>
            </a:pPr>
            <a:r>
              <a:rPr lang="en-US" baseline="0" dirty="0" smtClean="0"/>
              <a:t>Right fonts and everything, though subtitle could be a little larger</a:t>
            </a:r>
          </a:p>
          <a:p>
            <a:pPr marL="228600" indent="-228600">
              <a:buAutoNum type="arabicParenR"/>
            </a:pPr>
            <a:endParaRPr lang="en-US" baseline="0" dirty="0" smtClean="0"/>
          </a:p>
          <a:p>
            <a:pPr marL="228600" indent="-228600">
              <a:buNone/>
            </a:pPr>
            <a:r>
              <a:rPr lang="en-US" baseline="0" dirty="0" smtClean="0"/>
              <a:t>Bad:</a:t>
            </a:r>
          </a:p>
          <a:p>
            <a:pPr marL="228600" indent="-228600">
              <a:buNone/>
            </a:pPr>
            <a:r>
              <a:rPr lang="en-US" baseline="0" dirty="0" smtClean="0"/>
              <a:t>1) ? So many references, necessary? Although justified by use of space</a:t>
            </a:r>
          </a:p>
        </p:txBody>
      </p:sp>
      <p:sp>
        <p:nvSpPr>
          <p:cNvPr id="4" name="Slide Number Placeholder 3"/>
          <p:cNvSpPr>
            <a:spLocks noGrp="1"/>
          </p:cNvSpPr>
          <p:nvPr>
            <p:ph type="sldNum" sz="quarter" idx="10"/>
          </p:nvPr>
        </p:nvSpPr>
        <p:spPr/>
        <p:txBody>
          <a:bodyPr/>
          <a:lstStyle/>
          <a:p>
            <a:fld id="{EFB9F22B-F32F-B14F-A33F-750D2AE957A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vertical posters: you need to take people’s height into consideration. Here’s an example that pushed every minor details into</a:t>
            </a:r>
            <a:r>
              <a:rPr lang="en-US" baseline="0" dirty="0" smtClean="0"/>
              <a:t> the bottom of the poster. Since this is a vertical poster, this is actually nice. Then the rest of the poster is separated into two non-equal parts, clean and organized. </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Giving the center part more proportion to emphasize on the figures</a:t>
            </a:r>
            <a:r>
              <a:rPr lang="en-US" baseline="0" dirty="0" smtClean="0"/>
              <a:t> and results. Also pushing minor details into the bottom. </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a:t>
            </a:r>
            <a:r>
              <a:rPr lang="en-US" baseline="0" dirty="0" smtClean="0"/>
              <a:t> from this slide, there’ll be</a:t>
            </a:r>
            <a:r>
              <a:rPr lang="en-US" baseline="0" dirty="0" smtClean="0"/>
              <a:t> four </a:t>
            </a:r>
            <a:r>
              <a:rPr lang="en-US" baseline="0" dirty="0" smtClean="0"/>
              <a:t>examples of background color/picture use</a:t>
            </a:r>
          </a:p>
          <a:p>
            <a:endParaRPr lang="en-US" baseline="0" dirty="0" smtClean="0"/>
          </a:p>
          <a:p>
            <a:r>
              <a:rPr lang="en-US" baseline="0" dirty="0" smtClean="0"/>
              <a:t>Good: anything? Maybe color coding. Also, thank god they had the sense to make the reference font tiny</a:t>
            </a:r>
          </a:p>
          <a:p>
            <a:r>
              <a:rPr lang="en-US" baseline="0" dirty="0" smtClean="0"/>
              <a:t>Bad: </a:t>
            </a:r>
          </a:p>
          <a:p>
            <a:pPr marL="228600" indent="-228600">
              <a:buAutoNum type="arabicParenR"/>
            </a:pPr>
            <a:r>
              <a:rPr lang="en-US" baseline="0" dirty="0" smtClean="0"/>
              <a:t>Background picture’s not so catchy, and it makes font color more complicated and harder to read</a:t>
            </a:r>
          </a:p>
          <a:p>
            <a:pPr marL="228600" indent="-228600">
              <a:buAutoNum type="arabicParenR"/>
            </a:pPr>
            <a:r>
              <a:rPr lang="en-US" baseline="0" dirty="0" smtClean="0"/>
              <a:t>Color combination kind of throws me off</a:t>
            </a:r>
          </a:p>
          <a:p>
            <a:pPr marL="228600" indent="-228600">
              <a:buAutoNum type="arabicParenR"/>
            </a:pPr>
            <a:r>
              <a:rPr lang="en-US" baseline="0" dirty="0" smtClean="0"/>
              <a:t>Font size of text boxes are larger than the title, while fonts in the figures are so tiny</a:t>
            </a:r>
          </a:p>
          <a:p>
            <a:pPr marL="228600" indent="-228600">
              <a:buAutoNum type="arabicParenR"/>
            </a:pPr>
            <a:r>
              <a:rPr lang="en-US" baseline="0" dirty="0" smtClean="0"/>
              <a:t>Out of proportion: abstract? Please…Also, abstract and introduction took most of the space, are written in lengthy sentences, which squeezed the results into the lower half of the poster (less attention-driving).</a:t>
            </a:r>
            <a:endParaRPr lang="en-US" dirty="0"/>
          </a:p>
        </p:txBody>
      </p:sp>
      <p:sp>
        <p:nvSpPr>
          <p:cNvPr id="4" name="Slide Number Placeholder 3"/>
          <p:cNvSpPr>
            <a:spLocks noGrp="1"/>
          </p:cNvSpPr>
          <p:nvPr>
            <p:ph type="sldNum" sz="quarter" idx="10"/>
          </p:nvPr>
        </p:nvSpPr>
        <p:spPr/>
        <p:txBody>
          <a:bodyPr/>
          <a:lstStyle/>
          <a:p>
            <a:fld id="{EFB9F22B-F32F-B14F-A33F-750D2AE957A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AC1D1-E485-614B-9566-B03A950EB26D}" type="datetimeFigureOut">
              <a:rPr lang="en-US" smtClean="0"/>
              <a:pPr/>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AC1D1-E485-614B-9566-B03A950EB26D}" type="datetimeFigureOut">
              <a:rPr lang="en-US" smtClean="0"/>
              <a:pPr/>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AC1D1-E485-614B-9566-B03A950EB26D}" type="datetimeFigureOut">
              <a:rPr lang="en-US" smtClean="0"/>
              <a:pPr/>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AC1D1-E485-614B-9566-B03A950EB26D}" type="datetimeFigureOut">
              <a:rPr lang="en-US" smtClean="0"/>
              <a:pPr/>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AC1D1-E485-614B-9566-B03A950EB26D}" type="datetimeFigureOut">
              <a:rPr lang="en-US" smtClean="0"/>
              <a:pPr/>
              <a:t>1/31/13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AC1D1-E485-614B-9566-B03A950EB26D}" type="datetimeFigureOut">
              <a:rPr lang="en-US" smtClean="0"/>
              <a:pPr/>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AC1D1-E485-614B-9566-B03A950EB26D}" type="datetimeFigureOut">
              <a:rPr lang="en-US" smtClean="0"/>
              <a:pPr/>
              <a:t>1/31/13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AC1D1-E485-614B-9566-B03A950EB26D}" type="datetimeFigureOut">
              <a:rPr lang="en-US" smtClean="0"/>
              <a:pPr/>
              <a:t>1/31/13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AC1D1-E485-614B-9566-B03A950EB26D}" type="datetimeFigureOut">
              <a:rPr lang="en-US" smtClean="0"/>
              <a:pPr/>
              <a:t>1/31/13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AC1D1-E485-614B-9566-B03A950EB26D}" type="datetimeFigureOut">
              <a:rPr lang="en-US" smtClean="0"/>
              <a:pPr/>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AC1D1-E485-614B-9566-B03A950EB26D}" type="datetimeFigureOut">
              <a:rPr lang="en-US" smtClean="0"/>
              <a:pPr/>
              <a:t>1/31/13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D0AEB-9CBD-514C-8B8B-9CC7AC0795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AC1D1-E485-614B-9566-B03A950EB26D}" type="datetimeFigureOut">
              <a:rPr lang="en-US" smtClean="0"/>
              <a:pPr/>
              <a:t>1/31/13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D0AEB-9CBD-514C-8B8B-9CC7AC0795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hyperlink" Target="http://f1000.com/posters" TargetMode="External"/><Relationship Id="rId4" Type="http://schemas.openxmlformats.org/officeDocument/2006/relationships/hyperlink" Target="http://my.aspb.org/members/group_content_view.asp?group=72494&amp;id=100256&amp;CFID=420808&amp;CFTOKEN=27260839" TargetMode="External"/><Relationship Id="rId5" Type="http://schemas.openxmlformats.org/officeDocument/2006/relationships/hyperlink" Target="http://colinpurrington.com/tips/academic/posterdesign"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884237"/>
            <a:ext cx="7772400" cy="1470025"/>
          </a:xfrm>
        </p:spPr>
        <p:txBody>
          <a:bodyPr>
            <a:normAutofit/>
          </a:bodyPr>
          <a:lstStyle/>
          <a:p>
            <a:r>
              <a:rPr lang="en-US" sz="5400" dirty="0" smtClean="0"/>
              <a:t>Designing a Poster</a:t>
            </a:r>
            <a:endParaRPr lang="en-US" sz="5400" dirty="0"/>
          </a:p>
        </p:txBody>
      </p:sp>
      <p:sp>
        <p:nvSpPr>
          <p:cNvPr id="3" name="Subtitle 2"/>
          <p:cNvSpPr>
            <a:spLocks noGrp="1"/>
          </p:cNvSpPr>
          <p:nvPr>
            <p:ph type="subTitle" idx="1"/>
          </p:nvPr>
        </p:nvSpPr>
        <p:spPr>
          <a:xfrm>
            <a:off x="1435100" y="2124075"/>
            <a:ext cx="6400800" cy="1752600"/>
          </a:xfrm>
        </p:spPr>
        <p:txBody>
          <a:bodyPr/>
          <a:lstStyle/>
          <a:p>
            <a:r>
              <a:rPr lang="en-US" dirty="0" smtClean="0"/>
              <a:t>And Delivering a Poster Talk</a:t>
            </a:r>
            <a:endParaRPr lang="en-US" dirty="0"/>
          </a:p>
        </p:txBody>
      </p:sp>
      <p:pic>
        <p:nvPicPr>
          <p:cNvPr id="4" name="Picture 3" descr="3340151745_12d9163253.jpg"/>
          <p:cNvPicPr>
            <a:picLocks noChangeAspect="1"/>
          </p:cNvPicPr>
          <p:nvPr/>
        </p:nvPicPr>
        <p:blipFill>
          <a:blip r:embed="rId3"/>
          <a:stretch>
            <a:fillRect/>
          </a:stretch>
        </p:blipFill>
        <p:spPr>
          <a:xfrm>
            <a:off x="685799" y="3646170"/>
            <a:ext cx="3638973" cy="2729230"/>
          </a:xfrm>
          <a:prstGeom prst="rect">
            <a:avLst/>
          </a:prstGeom>
        </p:spPr>
      </p:pic>
      <p:pic>
        <p:nvPicPr>
          <p:cNvPr id="5" name="Picture 4" descr="ProvostSeminar-PosterSession.jpg"/>
          <p:cNvPicPr>
            <a:picLocks noChangeAspect="1"/>
          </p:cNvPicPr>
          <p:nvPr/>
        </p:nvPicPr>
        <p:blipFill>
          <a:blip r:embed="rId4"/>
          <a:stretch>
            <a:fillRect/>
          </a:stretch>
        </p:blipFill>
        <p:spPr>
          <a:xfrm>
            <a:off x="4635500" y="3646170"/>
            <a:ext cx="4065892" cy="272923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67039675.jpg"/>
          <p:cNvPicPr>
            <a:picLocks noChangeAspect="1"/>
          </p:cNvPicPr>
          <p:nvPr/>
        </p:nvPicPr>
        <p:blipFill>
          <a:blip r:embed="rId3"/>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338569676_1d2fc556e0_b.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nkposter.jpg"/>
          <p:cNvPicPr>
            <a:picLocks noChangeAspect="1"/>
          </p:cNvPicPr>
          <p:nvPr/>
        </p:nvPicPr>
        <p:blipFill>
          <a:blip r:embed="rId3"/>
          <a:stretch>
            <a:fillRect/>
          </a:stretch>
        </p:blipFill>
        <p:spPr>
          <a:xfrm>
            <a:off x="0" y="0"/>
            <a:ext cx="9149832"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707963484_96e90b1cdd_b.jpg"/>
          <p:cNvPicPr>
            <a:picLocks noChangeAspect="1"/>
          </p:cNvPicPr>
          <p:nvPr/>
        </p:nvPicPr>
        <p:blipFill>
          <a:blip r:embed="rId3"/>
          <a:stretch>
            <a:fillRect/>
          </a:stretch>
        </p:blipFill>
        <p:spPr>
          <a:xfrm>
            <a:off x="217423" y="194183"/>
            <a:ext cx="8509052" cy="629869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21836428.jpg"/>
          <p:cNvPicPr>
            <a:picLocks noChangeAspect="1"/>
          </p:cNvPicPr>
          <p:nvPr/>
        </p:nvPicPr>
        <p:blipFill>
          <a:blip r:embed="rId3"/>
          <a:stretch>
            <a:fillRect/>
          </a:stretch>
        </p:blipFill>
        <p:spPr>
          <a:xfrm>
            <a:off x="1999746" y="0"/>
            <a:ext cx="5144508"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6193567858_1152643b33_b.jpg"/>
          <p:cNvPicPr>
            <a:picLocks noChangeAspect="1"/>
          </p:cNvPicPr>
          <p:nvPr/>
        </p:nvPicPr>
        <p:blipFill>
          <a:blip r:embed="rId3"/>
          <a:stretch>
            <a:fillRect/>
          </a:stretch>
        </p:blipFill>
        <p:spPr>
          <a:xfrm>
            <a:off x="1722373" y="0"/>
            <a:ext cx="4865751" cy="688194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4072353403_22c5ded7fb_b.jpg"/>
          <p:cNvPicPr>
            <a:picLocks noChangeAspect="1"/>
          </p:cNvPicPr>
          <p:nvPr/>
        </p:nvPicPr>
        <p:blipFill>
          <a:blip r:embed="rId3"/>
          <a:stretch>
            <a:fillRect/>
          </a:stretch>
        </p:blipFill>
        <p:spPr>
          <a:xfrm>
            <a:off x="1448561" y="-97663"/>
            <a:ext cx="4917871" cy="695566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4685215850_970812ac27_b.jpg"/>
          <p:cNvPicPr>
            <a:picLocks noChangeAspect="1"/>
          </p:cNvPicPr>
          <p:nvPr/>
        </p:nvPicPr>
        <p:blipFill>
          <a:blip r:embed="rId3"/>
          <a:stretch>
            <a:fillRect/>
          </a:stretch>
        </p:blipFill>
        <p:spPr>
          <a:xfrm>
            <a:off x="0" y="178593"/>
            <a:ext cx="9144000" cy="650081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4924569460_be45ab7c84_b.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240461187_001bf4f004_o.png"/>
          <p:cNvPicPr>
            <a:picLocks noChangeAspect="1"/>
          </p:cNvPicPr>
          <p:nvPr/>
        </p:nvPicPr>
        <p:blipFill>
          <a:blip r:embed="rId3"/>
          <a:stretch>
            <a:fillRect/>
          </a:stretch>
        </p:blipFill>
        <p:spPr>
          <a:xfrm>
            <a:off x="0" y="117289"/>
            <a:ext cx="9144000" cy="662342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poster talk?</a:t>
            </a:r>
            <a:endParaRPr lang="en-US" dirty="0"/>
          </a:p>
        </p:txBody>
      </p:sp>
      <p:sp>
        <p:nvSpPr>
          <p:cNvPr id="3" name="Content Placeholder 2"/>
          <p:cNvSpPr>
            <a:spLocks noGrp="1"/>
          </p:cNvSpPr>
          <p:nvPr>
            <p:ph idx="1"/>
          </p:nvPr>
        </p:nvSpPr>
        <p:spPr/>
        <p:txBody>
          <a:bodyPr/>
          <a:lstStyle/>
          <a:p>
            <a:r>
              <a:rPr lang="en-US" dirty="0" smtClean="0"/>
              <a:t>Informal way of communicating about your research</a:t>
            </a:r>
          </a:p>
          <a:p>
            <a:r>
              <a:rPr lang="en-US" dirty="0" smtClean="0"/>
              <a:t>Poster + talk + networking</a:t>
            </a:r>
          </a:p>
          <a:p>
            <a:r>
              <a:rPr lang="en-US" dirty="0" smtClean="0"/>
              <a:t>Front-load your work: 80% of the work is done before pulling out a graphic design software</a:t>
            </a:r>
          </a:p>
          <a:p>
            <a:r>
              <a:rPr lang="en-US" dirty="0" smtClean="0"/>
              <a:t>In this talk, I won’t get into too much tactics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488592752_1b4dd2e0aa_b.jpg"/>
          <p:cNvPicPr>
            <a:picLocks noChangeAspect="1"/>
          </p:cNvPicPr>
          <p:nvPr/>
        </p:nvPicPr>
        <p:blipFill>
          <a:blip r:embed="rId3"/>
          <a:stretch>
            <a:fillRect/>
          </a:stretch>
        </p:blipFill>
        <p:spPr>
          <a:xfrm>
            <a:off x="2060131" y="0"/>
            <a:ext cx="4877244" cy="689820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Picture 3" descr="6137859960_306c887b3a_b.jpg"/>
          <p:cNvPicPr>
            <a:picLocks noChangeAspect="1"/>
          </p:cNvPicPr>
          <p:nvPr/>
        </p:nvPicPr>
        <p:blipFill>
          <a:blip r:embed="rId3"/>
          <a:stretch>
            <a:fillRect/>
          </a:stretch>
        </p:blipFill>
        <p:spPr>
          <a:xfrm>
            <a:off x="0" y="0"/>
            <a:ext cx="7842250" cy="6762409"/>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Other Posters</a:t>
            </a:r>
            <a:endParaRPr lang="en-US" dirty="0"/>
          </a:p>
        </p:txBody>
      </p:sp>
      <p:sp>
        <p:nvSpPr>
          <p:cNvPr id="3" name="Content Placeholder 2"/>
          <p:cNvSpPr>
            <a:spLocks noGrp="1"/>
          </p:cNvSpPr>
          <p:nvPr>
            <p:ph idx="1"/>
          </p:nvPr>
        </p:nvSpPr>
        <p:spPr>
          <a:xfrm>
            <a:off x="457200" y="1762125"/>
            <a:ext cx="3908425" cy="4159250"/>
          </a:xfrm>
        </p:spPr>
        <p:txBody>
          <a:bodyPr>
            <a:normAutofit fontScale="92500" lnSpcReduction="20000"/>
          </a:bodyPr>
          <a:lstStyle/>
          <a:p>
            <a:pPr>
              <a:buNone/>
            </a:pPr>
            <a:endParaRPr lang="en-US" dirty="0" smtClean="0"/>
          </a:p>
          <a:p>
            <a:r>
              <a:rPr lang="en-US" dirty="0" smtClean="0"/>
              <a:t>Readable: an easy flow of ideas</a:t>
            </a:r>
          </a:p>
          <a:p>
            <a:r>
              <a:rPr lang="en-US" dirty="0" smtClean="0"/>
              <a:t>Be succinct: read it in under 10 minutes. </a:t>
            </a:r>
          </a:p>
          <a:p>
            <a:r>
              <a:rPr lang="en-US" dirty="0" smtClean="0"/>
              <a:t>Legible: fonts big enough to be read 6 feet away</a:t>
            </a:r>
          </a:p>
          <a:p>
            <a:r>
              <a:rPr lang="en-US" dirty="0" smtClean="0"/>
              <a:t>Organized</a:t>
            </a:r>
          </a:p>
          <a:p>
            <a:endParaRPr lang="en-US" dirty="0" smtClean="0"/>
          </a:p>
          <a:p>
            <a:endParaRPr lang="en-US" dirty="0"/>
          </a:p>
        </p:txBody>
      </p:sp>
      <p:sp>
        <p:nvSpPr>
          <p:cNvPr id="5" name="Content Placeholder 2"/>
          <p:cNvSpPr txBox="1">
            <a:spLocks/>
          </p:cNvSpPr>
          <p:nvPr/>
        </p:nvSpPr>
        <p:spPr>
          <a:xfrm>
            <a:off x="4867275" y="1349593"/>
            <a:ext cx="3908425" cy="3612931"/>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sz="3000" dirty="0" smtClean="0"/>
          </a:p>
          <a:p>
            <a:pPr marL="342900" indent="-342900">
              <a:spcBef>
                <a:spcPct val="20000"/>
              </a:spcBef>
              <a:buFont typeface="Arial"/>
              <a:buChar char="•"/>
              <a:defRPr/>
            </a:pPr>
            <a:r>
              <a:rPr lang="en-US" sz="3000" dirty="0" smtClean="0"/>
              <a:t>Disconnected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000" dirty="0" smtClean="0"/>
              <a:t>Too wordy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000" dirty="0" smtClean="0"/>
              <a:t>Distractive colors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000" dirty="0" smtClean="0"/>
              <a:t>Too crowded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000" dirty="0" smtClean="0"/>
              <a:t>Patchy and disorganized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sz="30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1555750" y="1417638"/>
            <a:ext cx="2111375" cy="646331"/>
          </a:xfrm>
          <a:prstGeom prst="rect">
            <a:avLst/>
          </a:prstGeom>
          <a:noFill/>
        </p:spPr>
        <p:txBody>
          <a:bodyPr wrap="square" rtlCol="0">
            <a:spAutoFit/>
          </a:bodyPr>
          <a:lstStyle/>
          <a:p>
            <a:r>
              <a:rPr lang="en-US" sz="3600" dirty="0" smtClean="0"/>
              <a:t>Do’s</a:t>
            </a:r>
            <a:endParaRPr lang="en-US" sz="3600" dirty="0"/>
          </a:p>
        </p:txBody>
      </p:sp>
      <p:sp>
        <p:nvSpPr>
          <p:cNvPr id="7" name="TextBox 6"/>
          <p:cNvSpPr txBox="1"/>
          <p:nvPr/>
        </p:nvSpPr>
        <p:spPr>
          <a:xfrm>
            <a:off x="5597525" y="1417638"/>
            <a:ext cx="2111375" cy="646331"/>
          </a:xfrm>
          <a:prstGeom prst="rect">
            <a:avLst/>
          </a:prstGeom>
          <a:noFill/>
        </p:spPr>
        <p:txBody>
          <a:bodyPr wrap="square" rtlCol="0">
            <a:spAutoFit/>
          </a:bodyPr>
          <a:lstStyle/>
          <a:p>
            <a:r>
              <a:rPr lang="en-US" sz="3600" dirty="0" smtClean="0"/>
              <a:t>Don’ts</a:t>
            </a:r>
            <a:endParaRPr lang="en-US"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Helpful Tips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Poster layout: separate columns vs. central piece</a:t>
            </a:r>
          </a:p>
          <a:p>
            <a:r>
              <a:rPr lang="en-US" dirty="0" smtClean="0"/>
              <a:t>Color coding</a:t>
            </a:r>
          </a:p>
          <a:p>
            <a:r>
              <a:rPr lang="en-US" dirty="0" smtClean="0"/>
              <a:t>Title: try to deliver the punch line</a:t>
            </a:r>
          </a:p>
          <a:p>
            <a:r>
              <a:rPr lang="en-US" dirty="0" smtClean="0"/>
              <a:t>Figure legends: concise, readable (as opposed to in a paper)</a:t>
            </a:r>
          </a:p>
          <a:p>
            <a:r>
              <a:rPr lang="en-US" dirty="0" smtClean="0"/>
              <a:t>Make it easier for your audience: illustrations, arrows, annotations, etc.</a:t>
            </a:r>
          </a:p>
          <a:p>
            <a:r>
              <a:rPr lang="en-US" dirty="0" smtClean="0"/>
              <a:t>Advertise: Why is your research important/fundable?</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643794689_bdd745f9d5_o.jpg"/>
          <p:cNvPicPr>
            <a:picLocks noChangeAspect="1"/>
          </p:cNvPicPr>
          <p:nvPr/>
        </p:nvPicPr>
        <p:blipFill>
          <a:blip r:embed="rId2"/>
          <a:stretch>
            <a:fillRect/>
          </a:stretch>
        </p:blipFill>
        <p:spPr>
          <a:xfrm>
            <a:off x="6778626" y="2778125"/>
            <a:ext cx="1682750" cy="1682750"/>
          </a:xfrm>
          <a:prstGeom prst="rect">
            <a:avLst/>
          </a:prstGeom>
        </p:spPr>
      </p:pic>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457200" y="1190625"/>
            <a:ext cx="8229600" cy="4525963"/>
          </a:xfrm>
        </p:spPr>
        <p:txBody>
          <a:bodyPr>
            <a:normAutofit fontScale="70000" lnSpcReduction="20000"/>
          </a:bodyPr>
          <a:lstStyle/>
          <a:p>
            <a:r>
              <a:rPr lang="en-US" dirty="0" smtClean="0"/>
              <a:t>Critiquing others, good and bad examples</a:t>
            </a:r>
          </a:p>
          <a:p>
            <a:r>
              <a:rPr lang="en-US" dirty="0" smtClean="0"/>
              <a:t>Brainstorming what’s the story you are telling (don’t copy and paste your paper!)</a:t>
            </a:r>
          </a:p>
          <a:p>
            <a:r>
              <a:rPr lang="en-US" dirty="0" smtClean="0"/>
              <a:t>Decide the main message (title), use active voice</a:t>
            </a:r>
          </a:p>
          <a:p>
            <a:r>
              <a:rPr lang="en-US" dirty="0" smtClean="0"/>
              <a:t>Sketch out your poster design on paper, practice your poster talk while designing</a:t>
            </a:r>
          </a:p>
          <a:p>
            <a:r>
              <a:rPr lang="en-US" dirty="0" smtClean="0"/>
              <a:t>Asking people familiar with your work for opinions and modifications</a:t>
            </a:r>
          </a:p>
          <a:p>
            <a:r>
              <a:rPr lang="en-US" dirty="0" smtClean="0"/>
              <a:t>Putting the design into digital form</a:t>
            </a:r>
          </a:p>
          <a:p>
            <a:r>
              <a:rPr lang="en-US" dirty="0" smtClean="0"/>
              <a:t>Considering “</a:t>
            </a:r>
            <a:r>
              <a:rPr lang="en-US" dirty="0" err="1" smtClean="0"/>
              <a:t>hook”s</a:t>
            </a:r>
            <a:r>
              <a:rPr lang="en-US" dirty="0" smtClean="0"/>
              <a:t> or gadgets</a:t>
            </a:r>
          </a:p>
          <a:p>
            <a:r>
              <a:rPr lang="en-US" dirty="0" smtClean="0"/>
              <a:t>Print a “proof” and solicit opinion/questions from as many people as possible</a:t>
            </a:r>
          </a:p>
          <a:p>
            <a:r>
              <a:rPr lang="en-US" dirty="0" smtClean="0"/>
              <a:t>Make modifications and print poster</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4" descr="postitattack.jpg"/>
          <p:cNvPicPr>
            <a:picLocks noChangeAspect="1"/>
          </p:cNvPicPr>
          <p:nvPr/>
        </p:nvPicPr>
        <p:blipFill>
          <a:blip r:embed="rId3"/>
          <a:stretch>
            <a:fillRect/>
          </a:stretch>
        </p:blipFill>
        <p:spPr>
          <a:xfrm>
            <a:off x="5395913" y="4886343"/>
            <a:ext cx="2765425" cy="166049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Ones That Impressed: Using a “Hook”</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Scientists say you only have 11 seconds to attract someone’s attention to your poster</a:t>
            </a:r>
          </a:p>
          <a:p>
            <a:r>
              <a:rPr lang="en-US" dirty="0" smtClean="0"/>
              <a:t>An iPod, </a:t>
            </a:r>
            <a:r>
              <a:rPr lang="en-US" dirty="0" err="1" smtClean="0"/>
              <a:t>iPad</a:t>
            </a:r>
            <a:r>
              <a:rPr lang="en-US" dirty="0" smtClean="0"/>
              <a:t>, laptop for animations (expensive, but if you have a grant, or an old one to spare…). Detach the mobile gadget when speaker absent </a:t>
            </a:r>
          </a:p>
          <a:p>
            <a:r>
              <a:rPr lang="en-US" dirty="0" smtClean="0"/>
              <a:t>Cheap alternatives to the previous bullet: $10 key chain picture frames</a:t>
            </a:r>
          </a:p>
          <a:p>
            <a:r>
              <a:rPr lang="en-US" dirty="0" smtClean="0"/>
              <a:t>Those tricks that museums do to attract children: sound </a:t>
            </a:r>
            <a:r>
              <a:rPr lang="en-US" dirty="0" err="1" smtClean="0"/>
              <a:t>bottons</a:t>
            </a:r>
            <a:r>
              <a:rPr lang="en-US" dirty="0" smtClean="0"/>
              <a:t> (cheap sound equipments available for $10, see article, third bulletin, resource page); flip-up hidden panels, etc.</a:t>
            </a:r>
          </a:p>
          <a:p>
            <a:r>
              <a:rPr lang="en-US" dirty="0" smtClean="0"/>
              <a:t>If you have 3D image…stereoscopic picture that require $20 glasses to view</a:t>
            </a:r>
          </a:p>
          <a:p>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Gadgets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QR code with links to your paper or supplementary materials</a:t>
            </a:r>
          </a:p>
          <a:p>
            <a:r>
              <a:rPr lang="en-US" dirty="0" smtClean="0"/>
              <a:t>Make the poster downloadable. Print out the link</a:t>
            </a:r>
          </a:p>
          <a:p>
            <a:r>
              <a:rPr lang="en-US" dirty="0" smtClean="0"/>
              <a:t>Keep a stack of A4 print-outs of your poster next to it. Put a tag saying “take one”.</a:t>
            </a:r>
          </a:p>
          <a:p>
            <a:r>
              <a:rPr lang="en-US" dirty="0" smtClean="0"/>
              <a:t>I’ve seen people print their photo on the poster. I would suggest, instead, putting a small </a:t>
            </a:r>
            <a:r>
              <a:rPr lang="en-US" dirty="0" err="1" smtClean="0"/>
              <a:t>b&amp;w</a:t>
            </a:r>
            <a:r>
              <a:rPr lang="en-US" dirty="0" smtClean="0"/>
              <a:t> printout of your photo next to it with a tag saying “Questions? Come find me.”</a:t>
            </a:r>
          </a:p>
          <a:p>
            <a:r>
              <a:rPr lang="en-US" dirty="0" smtClean="0"/>
              <a:t>Also, wear name tags so people know you are the presenter</a:t>
            </a:r>
          </a:p>
          <a:p>
            <a:endParaRPr lang="en-US" dirty="0" smtClean="0"/>
          </a:p>
          <a:p>
            <a:endParaRPr lang="en-US" dirty="0"/>
          </a:p>
        </p:txBody>
      </p:sp>
      <p:pic>
        <p:nvPicPr>
          <p:cNvPr id="4" name="Picture 3" descr="6261439906_50e2a8f38a_o.jpg"/>
          <p:cNvPicPr>
            <a:picLocks noChangeAspect="1"/>
          </p:cNvPicPr>
          <p:nvPr/>
        </p:nvPicPr>
        <p:blipFill>
          <a:blip r:embed="rId2"/>
          <a:stretch>
            <a:fillRect/>
          </a:stretch>
        </p:blipFill>
        <p:spPr>
          <a:xfrm>
            <a:off x="7140575" y="274638"/>
            <a:ext cx="1546225" cy="206163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Your Target Audience?</a:t>
            </a:r>
            <a:endParaRPr lang="en-US" dirty="0"/>
          </a:p>
        </p:txBody>
      </p:sp>
      <p:sp>
        <p:nvSpPr>
          <p:cNvPr id="3" name="Content Placeholder 2"/>
          <p:cNvSpPr>
            <a:spLocks noGrp="1"/>
          </p:cNvSpPr>
          <p:nvPr>
            <p:ph idx="1"/>
          </p:nvPr>
        </p:nvSpPr>
        <p:spPr/>
        <p:txBody>
          <a:bodyPr/>
          <a:lstStyle/>
          <a:p>
            <a:r>
              <a:rPr lang="en-US" dirty="0" smtClean="0"/>
              <a:t>If presenting at a Biology conference: avoid too many equations</a:t>
            </a:r>
          </a:p>
          <a:p>
            <a:r>
              <a:rPr lang="en-US" dirty="0" smtClean="0"/>
              <a:t>Rather than throwing abstract ideas, maybe talk with concrete examples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Poster Previews: “Speed Dating for Poster Talks”</a:t>
            </a:r>
            <a:endParaRPr lang="en-US" dirty="0"/>
          </a:p>
        </p:txBody>
      </p:sp>
      <p:sp>
        <p:nvSpPr>
          <p:cNvPr id="3" name="Content Placeholder 2"/>
          <p:cNvSpPr>
            <a:spLocks noGrp="1"/>
          </p:cNvSpPr>
          <p:nvPr>
            <p:ph idx="1"/>
          </p:nvPr>
        </p:nvSpPr>
        <p:spPr/>
        <p:txBody>
          <a:bodyPr/>
          <a:lstStyle/>
          <a:p>
            <a:r>
              <a:rPr lang="en-US" dirty="0" smtClean="0"/>
              <a:t>1 or 2 minutes </a:t>
            </a:r>
            <a:r>
              <a:rPr lang="en-US" dirty="0" err="1" smtClean="0"/>
              <a:t>shpeal</a:t>
            </a:r>
            <a:r>
              <a:rPr lang="en-US" dirty="0" smtClean="0"/>
              <a:t> of your poster</a:t>
            </a:r>
            <a:endParaRPr lang="en-US" dirty="0" smtClean="0"/>
          </a:p>
          <a:p>
            <a:r>
              <a:rPr lang="en-US" dirty="0" smtClean="0"/>
              <a:t>Less is more! Don’t </a:t>
            </a:r>
            <a:r>
              <a:rPr lang="en-US" dirty="0" smtClean="0"/>
              <a:t>bomb the audience with all the details of your results, you’ll end up being shot with a water/laser gun</a:t>
            </a:r>
          </a:p>
          <a:p>
            <a:r>
              <a:rPr lang="en-US" dirty="0" smtClean="0"/>
              <a:t>But you can bring up related things, like cool animations that otherwise cannot be in your poster. </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Technical Details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PPT, Latex, Adobe Illustrator, Photoshop, or other </a:t>
            </a:r>
            <a:r>
              <a:rPr lang="en-US" dirty="0" err="1" smtClean="0"/>
              <a:t>softwares</a:t>
            </a:r>
            <a:r>
              <a:rPr lang="en-US" dirty="0" smtClean="0"/>
              <a:t>. When in doubt, find someone whose poster you like and ask what they used</a:t>
            </a:r>
          </a:p>
          <a:p>
            <a:r>
              <a:rPr lang="en-US" dirty="0" smtClean="0"/>
              <a:t>Using PPT: choose a poster size before starting. Changing the size may result in mal-printing.</a:t>
            </a:r>
          </a:p>
          <a:p>
            <a:r>
              <a:rPr lang="en-US" dirty="0" smtClean="0"/>
              <a:t>Grouping and un-grouping in PPT</a:t>
            </a:r>
          </a:p>
          <a:p>
            <a:r>
              <a:rPr lang="en-US" dirty="0" smtClean="0"/>
              <a:t>Leave at least two days before going to the South Campus printing service.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(Very) Bad Poster</a:t>
            </a:r>
            <a:endParaRPr lang="en-US" dirty="0"/>
          </a:p>
        </p:txBody>
      </p:sp>
      <p:pic>
        <p:nvPicPr>
          <p:cNvPr id="8" name="Picture 7" descr="bad-scientific-poster-example.jpg"/>
          <p:cNvPicPr>
            <a:picLocks noChangeAspect="1"/>
          </p:cNvPicPr>
          <p:nvPr/>
        </p:nvPicPr>
        <p:blipFill>
          <a:blip r:embed="rId3"/>
          <a:stretch>
            <a:fillRect/>
          </a:stretch>
        </p:blipFill>
        <p:spPr>
          <a:xfrm>
            <a:off x="457200" y="1274763"/>
            <a:ext cx="8350250" cy="525466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hlinkClick r:id="rId3"/>
              </a:rPr>
              <a:t>http://f1000.com/posters</a:t>
            </a:r>
            <a:r>
              <a:rPr lang="en-US" dirty="0" smtClean="0"/>
              <a:t> (An open repository for posters. People upload their posters for critiques).</a:t>
            </a:r>
          </a:p>
          <a:p>
            <a:r>
              <a:rPr lang="en-US" dirty="0" smtClean="0">
                <a:hlinkClick r:id="rId4"/>
              </a:rPr>
              <a:t>How to Make a Great Poster</a:t>
            </a:r>
            <a:r>
              <a:rPr lang="en-US" dirty="0" smtClean="0"/>
              <a:t> by Dina F. </a:t>
            </a:r>
            <a:r>
              <a:rPr lang="en-US" dirty="0" err="1" smtClean="0"/>
              <a:t>Mandoli</a:t>
            </a:r>
            <a:endParaRPr lang="en-US" dirty="0" smtClean="0"/>
          </a:p>
          <a:p>
            <a:r>
              <a:rPr lang="en-US" dirty="0" smtClean="0">
                <a:hlinkClick r:id="rId5"/>
              </a:rPr>
              <a:t>Advice on designing scientific posters </a:t>
            </a:r>
            <a:r>
              <a:rPr lang="en-US" dirty="0" smtClean="0"/>
              <a:t>by Colin </a:t>
            </a:r>
            <a:r>
              <a:rPr lang="en-US" dirty="0" err="1" smtClean="0"/>
              <a:t>Purrington</a:t>
            </a:r>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Bad	</a:t>
            </a:r>
            <a:endParaRPr lang="en-US" dirty="0"/>
          </a:p>
        </p:txBody>
      </p:sp>
      <p:sp>
        <p:nvSpPr>
          <p:cNvPr id="3" name="Content Placeholder 2"/>
          <p:cNvSpPr>
            <a:spLocks noGrp="1"/>
          </p:cNvSpPr>
          <p:nvPr>
            <p:ph idx="1"/>
          </p:nvPr>
        </p:nvSpPr>
        <p:spPr>
          <a:xfrm>
            <a:off x="457200" y="1600200"/>
            <a:ext cx="8229600" cy="4749799"/>
          </a:xfrm>
        </p:spPr>
        <p:txBody>
          <a:bodyPr>
            <a:normAutofit fontScale="70000" lnSpcReduction="20000"/>
          </a:bodyPr>
          <a:lstStyle/>
          <a:p>
            <a:r>
              <a:rPr lang="en-US" dirty="0" smtClean="0"/>
              <a:t>Background: distracting, wastes ink</a:t>
            </a:r>
          </a:p>
          <a:p>
            <a:r>
              <a:rPr lang="en-US" dirty="0" smtClean="0"/>
              <a:t>Title: long, all caps, italicized, perspective</a:t>
            </a:r>
          </a:p>
          <a:p>
            <a:r>
              <a:rPr lang="en-US" dirty="0" smtClean="0"/>
              <a:t>Layout: text boxes disorganized, distracting, too many random colors, poor design, space waste inside the boxes but no empty space between</a:t>
            </a:r>
          </a:p>
          <a:p>
            <a:r>
              <a:rPr lang="en-US" dirty="0" smtClean="0"/>
              <a:t>Story telling: out of proportion, introduction and acknowledgement too long, methods and results too short; wordy, full sentences, poor visualization</a:t>
            </a:r>
          </a:p>
          <a:p>
            <a:r>
              <a:rPr lang="en-US" dirty="0" smtClean="0"/>
              <a:t>Abstract: there should be no such thing</a:t>
            </a:r>
          </a:p>
          <a:p>
            <a:r>
              <a:rPr lang="en-US" dirty="0" smtClean="0"/>
              <a:t>Fonts: justified text makes reading harder and spacing weird. BTW, avoid comic sans</a:t>
            </a:r>
          </a:p>
          <a:p>
            <a:r>
              <a:rPr lang="en-US" dirty="0" smtClean="0"/>
              <a:t>Logo: too provocative, crowding the important stuff</a:t>
            </a:r>
          </a:p>
          <a:p>
            <a:r>
              <a:rPr lang="en-US" dirty="0" smtClean="0"/>
              <a:t>Section headings: too much formatting. BTW, avoid numbering section headings</a:t>
            </a:r>
          </a:p>
          <a:p>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5" y="1555750"/>
            <a:ext cx="2301875" cy="2058987"/>
          </a:xfrm>
        </p:spPr>
        <p:txBody>
          <a:bodyPr>
            <a:normAutofit/>
          </a:bodyPr>
          <a:lstStyle/>
          <a:p>
            <a:r>
              <a:rPr lang="en-US" sz="2800" dirty="0" smtClean="0"/>
              <a:t>Example of Real Posters</a:t>
            </a:r>
            <a:endParaRPr lang="en-US" sz="2800" dirty="0"/>
          </a:p>
        </p:txBody>
      </p:sp>
      <p:pic>
        <p:nvPicPr>
          <p:cNvPr id="4" name="Picture 3" descr="195984728.jpg"/>
          <p:cNvPicPr>
            <a:picLocks noChangeAspect="1"/>
          </p:cNvPicPr>
          <p:nvPr/>
        </p:nvPicPr>
        <p:blipFill>
          <a:blip r:embed="rId3"/>
          <a:stretch>
            <a:fillRect/>
          </a:stretch>
        </p:blipFill>
        <p:spPr>
          <a:xfrm>
            <a:off x="238125" y="0"/>
            <a:ext cx="6540500" cy="6540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156542309.jpg"/>
          <p:cNvPicPr>
            <a:picLocks noChangeAspect="1"/>
          </p:cNvPicPr>
          <p:nvPr/>
        </p:nvPicPr>
        <p:blipFill>
          <a:blip r:embed="rId3"/>
          <a:stretch>
            <a:fillRect/>
          </a:stretch>
        </p:blipFill>
        <p:spPr>
          <a:xfrm>
            <a:off x="0" y="194683"/>
            <a:ext cx="9144000" cy="646863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2-03-06 at 3.33.30 PM.png"/>
          <p:cNvPicPr>
            <a:picLocks noChangeAspect="1"/>
          </p:cNvPicPr>
          <p:nvPr/>
        </p:nvPicPr>
        <p:blipFill>
          <a:blip r:embed="rId3"/>
          <a:stretch>
            <a:fillRect/>
          </a:stretch>
        </p:blipFill>
        <p:spPr>
          <a:xfrm>
            <a:off x="342900" y="292100"/>
            <a:ext cx="8458200" cy="6273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5406159226_270fb8bbd4_b.jpg"/>
          <p:cNvPicPr>
            <a:picLocks noChangeAspect="1"/>
          </p:cNvPicPr>
          <p:nvPr/>
        </p:nvPicPr>
        <p:blipFill>
          <a:blip r:embed="rId3"/>
          <a:stretch>
            <a:fillRect/>
          </a:stretch>
        </p:blipFill>
        <p:spPr>
          <a:xfrm>
            <a:off x="2198623" y="0"/>
            <a:ext cx="484882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451179867_fdcabf18c1_b.jpg"/>
          <p:cNvPicPr>
            <a:picLocks noChangeAspect="1"/>
          </p:cNvPicPr>
          <p:nvPr/>
        </p:nvPicPr>
        <p:blipFill>
          <a:blip r:embed="rId3"/>
          <a:stretch>
            <a:fillRect/>
          </a:stretch>
        </p:blipFill>
        <p:spPr>
          <a:xfrm>
            <a:off x="0" y="200918"/>
            <a:ext cx="9144000" cy="645616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803</TotalTime>
  <Words>1712</Words>
  <Application>Microsoft Macintosh PowerPoint</Application>
  <PresentationFormat>On-screen Show (4:3)</PresentationFormat>
  <Paragraphs>176</Paragraphs>
  <Slides>30</Slides>
  <Notes>22</Notes>
  <HiddenSlides>1</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Office Theme</vt:lpstr>
      <vt:lpstr>Designing a Poster</vt:lpstr>
      <vt:lpstr>What is a poster talk?</vt:lpstr>
      <vt:lpstr>Example of a (Very) Bad Poster</vt:lpstr>
      <vt:lpstr>What is Bad </vt:lpstr>
      <vt:lpstr>Example of Real Posters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Critiquing Other Posters</vt:lpstr>
      <vt:lpstr>Other Helpful Tips</vt:lpstr>
      <vt:lpstr>Timeline</vt:lpstr>
      <vt:lpstr>The Ones That Impressed: Using a “Hook”</vt:lpstr>
      <vt:lpstr>Useful Gadgets</vt:lpstr>
      <vt:lpstr>Who’s Your Target Audience?</vt:lpstr>
      <vt:lpstr>Poster Previews: “Speed Dating for Poster Talks”</vt:lpstr>
      <vt:lpstr>The Technical Details</vt:lpstr>
      <vt:lpstr>Resources</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 Poster</dc:title>
  <dc:creator>YING ZHOU</dc:creator>
  <cp:lastModifiedBy>YING ZHOU</cp:lastModifiedBy>
  <cp:revision>27</cp:revision>
  <cp:lastPrinted>2012-03-08T00:29:34Z</cp:lastPrinted>
  <dcterms:created xsi:type="dcterms:W3CDTF">2013-01-31T21:28:05Z</dcterms:created>
  <dcterms:modified xsi:type="dcterms:W3CDTF">2013-01-31T22:14:20Z</dcterms:modified>
</cp:coreProperties>
</file>