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sldIdLst>
    <p:sldId id="256" r:id="rId2"/>
    <p:sldId id="258" r:id="rId3"/>
    <p:sldId id="259" r:id="rId4"/>
    <p:sldId id="269" r:id="rId5"/>
    <p:sldId id="282" r:id="rId6"/>
    <p:sldId id="263" r:id="rId7"/>
    <p:sldId id="260" r:id="rId8"/>
    <p:sldId id="267" r:id="rId9"/>
    <p:sldId id="270" r:id="rId10"/>
    <p:sldId id="271" r:id="rId11"/>
    <p:sldId id="273" r:id="rId12"/>
    <p:sldId id="279" r:id="rId13"/>
    <p:sldId id="280" r:id="rId14"/>
    <p:sldId id="275" r:id="rId15"/>
    <p:sldId id="268" r:id="rId16"/>
    <p:sldId id="281" r:id="rId17"/>
    <p:sldId id="264" r:id="rId18"/>
    <p:sldId id="265" r:id="rId19"/>
    <p:sldId id="28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870"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58AEC-24B1-6345-A8F4-0EF3A13348A6}" type="datetimeFigureOut">
              <a:rPr lang="en-US" smtClean="0"/>
              <a:pPr/>
              <a:t>10/11/2012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2C07E-93E9-9C42-A91B-43C38FD914E7}" type="slidenum">
              <a:rPr lang="en-US" smtClean="0"/>
              <a:pPr/>
              <a:t>‹#›</a:t>
            </a:fld>
            <a:endParaRPr lang="en-US"/>
          </a:p>
        </p:txBody>
      </p:sp>
    </p:spTree>
    <p:extLst>
      <p:ext uri="{BB962C8B-B14F-4D97-AF65-F5344CB8AC3E}">
        <p14:creationId xmlns:p14="http://schemas.microsoft.com/office/powerpoint/2010/main" val="13647398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txBox="1">
            <a:spLocks noGrp="1" noChangeArrowheads="1"/>
          </p:cNvSpPr>
          <p:nvPr/>
        </p:nvSpPr>
        <p:spPr bwMode="auto">
          <a:xfrm>
            <a:off x="3884414" y="8682870"/>
            <a:ext cx="2972098" cy="459619"/>
          </a:xfrm>
          <a:prstGeom prst="rect">
            <a:avLst/>
          </a:prstGeom>
          <a:noFill/>
          <a:ln w="9525">
            <a:noFill/>
            <a:miter lim="800000"/>
            <a:headEnd/>
            <a:tailEnd/>
          </a:ln>
        </p:spPr>
        <p:txBody>
          <a:bodyPr lIns="91403" tIns="45700" rIns="91403" bIns="45700" anchor="b">
            <a:prstTxWarp prst="textNoShape">
              <a:avLst/>
            </a:prstTxWarp>
          </a:bodyPr>
          <a:lstStyle/>
          <a:p>
            <a:pPr algn="r" defTabSz="912983"/>
            <a:fld id="{67515782-E50A-9B44-BC2E-B389C0FF032D}" type="slidenum">
              <a:rPr lang="en-US" sz="1100"/>
              <a:pPr algn="r" defTabSz="912983"/>
              <a:t>7</a:t>
            </a:fld>
            <a:endParaRPr lang="en-US" sz="1100" dirty="0"/>
          </a:p>
        </p:txBody>
      </p:sp>
      <p:sp>
        <p:nvSpPr>
          <p:cNvPr id="311299" name="Rectangle 2"/>
          <p:cNvSpPr>
            <a:spLocks noGrp="1" noRot="1" noChangeAspect="1" noChangeArrowheads="1" noTextEdit="1"/>
          </p:cNvSpPr>
          <p:nvPr>
            <p:ph type="sldImg"/>
          </p:nvPr>
        </p:nvSpPr>
        <p:spPr>
          <a:xfrm>
            <a:off x="1144588" y="684213"/>
            <a:ext cx="4568825" cy="3427412"/>
          </a:xfrm>
          <a:ln/>
        </p:spPr>
      </p:sp>
      <p:sp>
        <p:nvSpPr>
          <p:cNvPr id="311300" name="Rectangle 3"/>
          <p:cNvSpPr>
            <a:spLocks noGrp="1" noChangeArrowheads="1"/>
          </p:cNvSpPr>
          <p:nvPr>
            <p:ph type="body" idx="1"/>
          </p:nvPr>
        </p:nvSpPr>
        <p:spPr>
          <a:xfrm>
            <a:off x="686098" y="4345214"/>
            <a:ext cx="5485805" cy="4113893"/>
          </a:xfrm>
          <a:noFill/>
          <a:ln/>
        </p:spPr>
        <p:txBody>
          <a:bodyPr lIns="91403" tIns="45700" rIns="91403" bIns="45700"/>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706860-B4E7-8F44-9DAC-653766ED1FDF}" type="datetimeFigureOut">
              <a:rPr lang="en-US" smtClean="0"/>
              <a:pPr/>
              <a:t>10/11/2012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4BFE1BD-4924-AC4B-A196-7CE0866A7C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6706860-B4E7-8F44-9DAC-653766ED1FDF}" type="datetimeFigureOut">
              <a:rPr lang="en-US" smtClean="0"/>
              <a:pPr/>
              <a:t>10/11/2012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4BFE1BD-4924-AC4B-A196-7CE0866A7C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706860-B4E7-8F44-9DAC-653766ED1FDF}" type="datetimeFigureOut">
              <a:rPr lang="en-US" smtClean="0"/>
              <a:pPr/>
              <a:t>10/11/2012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4BFE1BD-4924-AC4B-A196-7CE0866A7C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6706860-B4E7-8F44-9DAC-653766ED1FDF}" type="datetimeFigureOut">
              <a:rPr lang="en-US" smtClean="0"/>
              <a:pPr/>
              <a:t>10/11/2012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BFE1BD-4924-AC4B-A196-7CE0866A7C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6706860-B4E7-8F44-9DAC-653766ED1FDF}" type="datetimeFigureOut">
              <a:rPr lang="en-US" smtClean="0"/>
              <a:pPr/>
              <a:t>10/11/2012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BFE1BD-4924-AC4B-A196-7CE0866A7C3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706860-B4E7-8F44-9DAC-653766ED1FDF}" type="datetimeFigureOut">
              <a:rPr lang="en-US" smtClean="0"/>
              <a:pPr/>
              <a:t>10/11/2012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4BFE1BD-4924-AC4B-A196-7CE0866A7C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ants.library.wisc.edu/federal.html" TargetMode="External"/><Relationship Id="rId2" Type="http://schemas.openxmlformats.org/officeDocument/2006/relationships/hyperlink" Target="http://www.grants.gov/" TargetMode="External"/><Relationship Id="rId1" Type="http://schemas.openxmlformats.org/officeDocument/2006/relationships/slideLayout" Target="../slideLayouts/slideLayout2.xml"/><Relationship Id="rId4" Type="http://schemas.openxmlformats.org/officeDocument/2006/relationships/hyperlink" Target="http://www.esri.com/grants/about/funding_resources.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rad.washington.edu/students/fa/gsfei/travel.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sfgrfp.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rellinst.org/csgf/" TargetMode="External"/><Relationship Id="rId2" Type="http://schemas.openxmlformats.org/officeDocument/2006/relationships/hyperlink" Target="http://smart.asee.org/" TargetMode="External"/><Relationship Id="rId1" Type="http://schemas.openxmlformats.org/officeDocument/2006/relationships/slideLayout" Target="../slideLayouts/slideLayout2.xml"/><Relationship Id="rId5" Type="http://schemas.openxmlformats.org/officeDocument/2006/relationships/hyperlink" Target="http://www.npsc.org/index.html" TargetMode="External"/><Relationship Id="rId4" Type="http://schemas.openxmlformats.org/officeDocument/2006/relationships/hyperlink" Target="http://ndseg.as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Scholarships and Conference Travel Funding</a:t>
            </a:r>
            <a:endParaRPr lang="en-US" dirty="0"/>
          </a:p>
        </p:txBody>
      </p:sp>
      <p:sp>
        <p:nvSpPr>
          <p:cNvPr id="3" name="Subtitle 2"/>
          <p:cNvSpPr>
            <a:spLocks noGrp="1"/>
          </p:cNvSpPr>
          <p:nvPr>
            <p:ph type="subTitle" idx="1"/>
          </p:nvPr>
        </p:nvSpPr>
        <p:spPr/>
        <p:txBody>
          <a:bodyPr/>
          <a:lstStyle/>
          <a:p>
            <a:r>
              <a:rPr lang="en-US" dirty="0" smtClean="0"/>
              <a:t>SIAMUW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Recommendations</a:t>
            </a:r>
          </a:p>
        </p:txBody>
      </p:sp>
      <p:sp>
        <p:nvSpPr>
          <p:cNvPr id="5123" name="Rectangle 3"/>
          <p:cNvSpPr>
            <a:spLocks noGrp="1" noChangeArrowheads="1"/>
          </p:cNvSpPr>
          <p:nvPr>
            <p:ph idx="1"/>
          </p:nvPr>
        </p:nvSpPr>
        <p:spPr/>
        <p:txBody>
          <a:bodyPr>
            <a:normAutofit fontScale="92500" lnSpcReduction="20000"/>
          </a:bodyPr>
          <a:lstStyle/>
          <a:p>
            <a:pPr algn="l">
              <a:buFont typeface="Arial"/>
              <a:buChar char="•"/>
            </a:pPr>
            <a:r>
              <a:rPr lang="en-US" sz="2800" dirty="0" smtClean="0">
                <a:latin typeface="Times" charset="0"/>
              </a:rPr>
              <a:t> </a:t>
            </a:r>
            <a:r>
              <a:rPr lang="en-US" sz="2800" dirty="0" smtClean="0">
                <a:solidFill>
                  <a:schemeClr val="tx1"/>
                </a:solidFill>
              </a:rPr>
              <a:t>Ask </a:t>
            </a:r>
            <a:r>
              <a:rPr lang="en-US" sz="2800" dirty="0">
                <a:solidFill>
                  <a:schemeClr val="tx1"/>
                </a:solidFill>
              </a:rPr>
              <a:t>for recommendations early.</a:t>
            </a:r>
            <a:r>
              <a:rPr lang="en-US" sz="2800" dirty="0" smtClean="0">
                <a:solidFill>
                  <a:schemeClr val="tx1"/>
                </a:solidFill>
              </a:rPr>
              <a:t> 2-3 week minimum</a:t>
            </a:r>
          </a:p>
          <a:p>
            <a:pPr algn="l">
              <a:buFont typeface="Arial"/>
              <a:buChar char="•"/>
            </a:pPr>
            <a:r>
              <a:rPr lang="en-US" sz="2800" dirty="0" smtClean="0">
                <a:solidFill>
                  <a:schemeClr val="tx1"/>
                </a:solidFill>
              </a:rPr>
              <a:t> Be kind </a:t>
            </a:r>
            <a:r>
              <a:rPr lang="en-US" sz="2800" dirty="0">
                <a:solidFill>
                  <a:schemeClr val="tx1"/>
                </a:solidFill>
              </a:rPr>
              <a:t>in requesting recommendations – include your CV, drafts of all essays, the solicitation for the NSF GRFP, cover letter and clear instructions on how to access </a:t>
            </a:r>
            <a:r>
              <a:rPr lang="en-US" sz="2800" dirty="0" err="1">
                <a:solidFill>
                  <a:schemeClr val="tx1"/>
                </a:solidFill>
              </a:rPr>
              <a:t>FastLane</a:t>
            </a:r>
            <a:r>
              <a:rPr lang="en-US" sz="2800" dirty="0">
                <a:solidFill>
                  <a:schemeClr val="tx1"/>
                </a:solidFill>
              </a:rPr>
              <a:t>.</a:t>
            </a:r>
            <a:r>
              <a:rPr lang="en-US" sz="2800" dirty="0" smtClean="0">
                <a:solidFill>
                  <a:schemeClr val="tx1"/>
                </a:solidFill>
              </a:rPr>
              <a:t> </a:t>
            </a:r>
          </a:p>
          <a:p>
            <a:pPr algn="l">
              <a:buFont typeface="Arial"/>
              <a:buChar char="•"/>
            </a:pPr>
            <a:r>
              <a:rPr lang="en-US" sz="2800" dirty="0" smtClean="0">
                <a:solidFill>
                  <a:schemeClr val="tx1"/>
                </a:solidFill>
              </a:rPr>
              <a:t> Recommendations </a:t>
            </a:r>
            <a:r>
              <a:rPr lang="en-US" sz="2800" dirty="0">
                <a:solidFill>
                  <a:schemeClr val="tx1"/>
                </a:solidFill>
              </a:rPr>
              <a:t>are submitted online. You will be able to send reminders and see when recommendations have been submitted. Your advisor should be one of your letters of </a:t>
            </a:r>
            <a:r>
              <a:rPr lang="en-US" sz="2800" dirty="0" smtClean="0">
                <a:solidFill>
                  <a:schemeClr val="tx1"/>
                </a:solidFill>
              </a:rPr>
              <a:t>recommendation.</a:t>
            </a:r>
          </a:p>
          <a:p>
            <a:pPr algn="l">
              <a:buFont typeface="Arial"/>
              <a:buChar char="•"/>
            </a:pPr>
            <a:r>
              <a:rPr lang="en-US" sz="2800" dirty="0" smtClean="0">
                <a:solidFill>
                  <a:schemeClr val="tx1"/>
                </a:solidFill>
              </a:rPr>
              <a:t> Write </a:t>
            </a:r>
            <a:r>
              <a:rPr lang="en-US" sz="2800" dirty="0">
                <a:solidFill>
                  <a:schemeClr val="tx1"/>
                </a:solidFill>
              </a:rPr>
              <a:t>a thank you letter.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Essays</a:t>
            </a:r>
          </a:p>
        </p:txBody>
      </p:sp>
      <p:sp>
        <p:nvSpPr>
          <p:cNvPr id="7171" name="Rectangle 3"/>
          <p:cNvSpPr>
            <a:spLocks noGrp="1" noChangeArrowheads="1"/>
          </p:cNvSpPr>
          <p:nvPr>
            <p:ph idx="1"/>
          </p:nvPr>
        </p:nvSpPr>
        <p:spPr/>
        <p:txBody>
          <a:bodyPr/>
          <a:lstStyle/>
          <a:p>
            <a:pPr algn="l">
              <a:buFont typeface="Arial"/>
              <a:buChar char="•"/>
            </a:pPr>
            <a:r>
              <a:rPr lang="en-US" sz="2800" dirty="0" smtClean="0">
                <a:solidFill>
                  <a:srgbClr val="000000"/>
                </a:solidFill>
              </a:rPr>
              <a:t> Make your research sound exciting and attractive. </a:t>
            </a:r>
          </a:p>
          <a:p>
            <a:pPr algn="l">
              <a:buFont typeface="Arial"/>
              <a:buChar char="•"/>
            </a:pPr>
            <a:r>
              <a:rPr lang="en-US" sz="2800" dirty="0" smtClean="0">
                <a:solidFill>
                  <a:srgbClr val="000000"/>
                </a:solidFill>
              </a:rPr>
              <a:t> Make sure you address all requirements</a:t>
            </a:r>
            <a:r>
              <a:rPr lang="en-US" sz="2800" dirty="0">
                <a:solidFill>
                  <a:srgbClr val="000000"/>
                </a:solidFill>
              </a:rPr>
              <a:t>. </a:t>
            </a:r>
            <a:endParaRPr lang="en-US" sz="2800" dirty="0" smtClean="0">
              <a:solidFill>
                <a:srgbClr val="000000"/>
              </a:solidFill>
            </a:endParaRPr>
          </a:p>
          <a:p>
            <a:pPr algn="l">
              <a:buFont typeface="Arial"/>
              <a:buChar char="•"/>
            </a:pPr>
            <a:r>
              <a:rPr lang="en-US" sz="2800" dirty="0" smtClean="0">
                <a:solidFill>
                  <a:srgbClr val="000000"/>
                </a:solidFill>
              </a:rPr>
              <a:t> Use </a:t>
            </a:r>
            <a:r>
              <a:rPr lang="en-US" sz="2800" dirty="0">
                <a:solidFill>
                  <a:srgbClr val="000000"/>
                </a:solidFill>
              </a:rPr>
              <a:t>simple, clear </a:t>
            </a:r>
            <a:r>
              <a:rPr lang="en-US" sz="2800" dirty="0" smtClean="0">
                <a:solidFill>
                  <a:srgbClr val="000000"/>
                </a:solidFill>
              </a:rPr>
              <a:t>language. Readers of your application may not be experts in your area. You need to make sure you don’t throw them off with jargon.</a:t>
            </a:r>
            <a:endParaRPr lang="en-US" sz="28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Personal Statement</a:t>
            </a:r>
          </a:p>
        </p:txBody>
      </p:sp>
      <p:sp>
        <p:nvSpPr>
          <p:cNvPr id="12291" name="Rectangle 3"/>
          <p:cNvSpPr>
            <a:spLocks noGrp="1" noChangeArrowheads="1"/>
          </p:cNvSpPr>
          <p:nvPr>
            <p:ph idx="1"/>
          </p:nvPr>
        </p:nvSpPr>
        <p:spPr/>
        <p:txBody>
          <a:bodyPr/>
          <a:lstStyle/>
          <a:p>
            <a:pPr algn="l">
              <a:buFont typeface="Arial"/>
              <a:buChar char="•"/>
            </a:pPr>
            <a:r>
              <a:rPr lang="en-US" sz="2800" dirty="0">
                <a:solidFill>
                  <a:srgbClr val="000000"/>
                </a:solidFill>
              </a:rPr>
              <a:t>Why are you interested in this project? </a:t>
            </a:r>
          </a:p>
          <a:p>
            <a:pPr algn="l">
              <a:buFont typeface="Arial"/>
              <a:buChar char="•"/>
            </a:pPr>
            <a:r>
              <a:rPr lang="en-US" sz="2800" dirty="0">
                <a:solidFill>
                  <a:srgbClr val="000000"/>
                </a:solidFill>
              </a:rPr>
              <a:t>How did you get here? It is not accidental - Discuss your purposeful journey with confidence and evidence.</a:t>
            </a:r>
          </a:p>
          <a:p>
            <a:pPr algn="l">
              <a:buFont typeface="Arial"/>
              <a:buChar char="•"/>
            </a:pPr>
            <a:r>
              <a:rPr lang="en-US" sz="2800" dirty="0">
                <a:solidFill>
                  <a:srgbClr val="000000"/>
                </a:solidFill>
              </a:rPr>
              <a:t>Are you sincere? </a:t>
            </a:r>
          </a:p>
          <a:p>
            <a:pPr algn="l">
              <a:buFont typeface="Arial"/>
              <a:buChar char="•"/>
            </a:pPr>
            <a:r>
              <a:rPr lang="en-US" sz="2800" dirty="0">
                <a:solidFill>
                  <a:srgbClr val="000000"/>
                </a:solidFill>
              </a:rPr>
              <a:t>What are your long term goals within this graduate program and after?</a:t>
            </a:r>
          </a:p>
          <a:p>
            <a:pPr algn="l">
              <a:buFont typeface="Arial"/>
              <a:buChar char="•"/>
            </a:pPr>
            <a:r>
              <a:rPr lang="en-US" sz="2800" dirty="0">
                <a:solidFill>
                  <a:srgbClr val="000000"/>
                </a:solidFill>
              </a:rPr>
              <a:t>How will the fellowship intersect with previous and proposed research?</a:t>
            </a:r>
            <a:endParaRPr lang="en-US" dirty="0">
              <a:solidFill>
                <a:srgbClr val="000000"/>
              </a:solidFill>
            </a:endParaRPr>
          </a:p>
        </p:txBody>
      </p:sp>
      <p:sp>
        <p:nvSpPr>
          <p:cNvPr id="4" name="TextBox 3"/>
          <p:cNvSpPr txBox="1"/>
          <p:nvPr/>
        </p:nvSpPr>
        <p:spPr>
          <a:xfrm>
            <a:off x="3840481" y="5868084"/>
            <a:ext cx="5303520" cy="646331"/>
          </a:xfrm>
          <a:prstGeom prst="rect">
            <a:avLst/>
          </a:prstGeom>
          <a:noFill/>
        </p:spPr>
        <p:txBody>
          <a:bodyPr wrap="square" rtlCol="0">
            <a:spAutoFit/>
          </a:bodyPr>
          <a:lstStyle/>
          <a:p>
            <a:r>
              <a:rPr lang="en-US" dirty="0" smtClean="0"/>
              <a:t>Slide credit: taken from 2009 presentation by Genevieve K. Walden at SFSU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Proposed Research Plan</a:t>
            </a:r>
          </a:p>
        </p:txBody>
      </p:sp>
      <p:sp>
        <p:nvSpPr>
          <p:cNvPr id="14339" name="Rectangle 3"/>
          <p:cNvSpPr>
            <a:spLocks noGrp="1" noChangeArrowheads="1"/>
          </p:cNvSpPr>
          <p:nvPr>
            <p:ph idx="1"/>
          </p:nvPr>
        </p:nvSpPr>
        <p:spPr>
          <a:xfrm>
            <a:off x="457200" y="1609416"/>
            <a:ext cx="7355840" cy="4846320"/>
          </a:xfrm>
        </p:spPr>
        <p:txBody>
          <a:bodyPr>
            <a:normAutofit fontScale="85000" lnSpcReduction="10000"/>
          </a:bodyPr>
          <a:lstStyle/>
          <a:p>
            <a:pPr algn="l">
              <a:buFont typeface="Arial"/>
              <a:buChar char="•"/>
            </a:pPr>
            <a:r>
              <a:rPr lang="en-US" sz="2800" dirty="0">
                <a:solidFill>
                  <a:srgbClr val="000000"/>
                </a:solidFill>
              </a:rPr>
              <a:t>This is the most important project in the world.</a:t>
            </a:r>
          </a:p>
          <a:p>
            <a:pPr algn="l">
              <a:buFont typeface="Arial"/>
              <a:buChar char="•"/>
            </a:pPr>
            <a:r>
              <a:rPr lang="en-US" sz="2800" dirty="0">
                <a:solidFill>
                  <a:srgbClr val="000000"/>
                </a:solidFill>
              </a:rPr>
              <a:t>Do you have a good research </a:t>
            </a:r>
            <a:r>
              <a:rPr lang="en-US" sz="2800" dirty="0" smtClean="0">
                <a:solidFill>
                  <a:srgbClr val="000000"/>
                </a:solidFill>
              </a:rPr>
              <a:t>hypothesis/question</a:t>
            </a:r>
            <a:r>
              <a:rPr lang="en-US" sz="2800" dirty="0">
                <a:solidFill>
                  <a:srgbClr val="000000"/>
                </a:solidFill>
              </a:rPr>
              <a:t>?</a:t>
            </a:r>
          </a:p>
          <a:p>
            <a:pPr algn="l">
              <a:buFont typeface="Arial"/>
              <a:buChar char="•"/>
            </a:pPr>
            <a:r>
              <a:rPr lang="en-US" sz="2800" dirty="0">
                <a:solidFill>
                  <a:srgbClr val="000000"/>
                </a:solidFill>
              </a:rPr>
              <a:t>Is this a clearly articulated research plan and timeline? </a:t>
            </a:r>
          </a:p>
          <a:p>
            <a:pPr algn="l">
              <a:buFont typeface="Arial"/>
              <a:buChar char="•"/>
            </a:pPr>
            <a:r>
              <a:rPr lang="en-US" sz="2800" dirty="0">
                <a:solidFill>
                  <a:srgbClr val="000000"/>
                </a:solidFill>
              </a:rPr>
              <a:t>Can you accomplish what you are proposing?</a:t>
            </a:r>
          </a:p>
          <a:p>
            <a:pPr algn="l">
              <a:buFont typeface="Arial"/>
              <a:buChar char="•"/>
            </a:pPr>
            <a:r>
              <a:rPr lang="en-US" sz="2800" dirty="0">
                <a:solidFill>
                  <a:srgbClr val="000000"/>
                </a:solidFill>
              </a:rPr>
              <a:t>Do you understand current research principles </a:t>
            </a:r>
            <a:r>
              <a:rPr lang="en-US" sz="2800" dirty="0" smtClean="0">
                <a:solidFill>
                  <a:srgbClr val="000000"/>
                </a:solidFill>
              </a:rPr>
              <a:t>&amp; </a:t>
            </a:r>
            <a:r>
              <a:rPr lang="en-US" sz="2800" dirty="0">
                <a:solidFill>
                  <a:srgbClr val="000000"/>
                </a:solidFill>
              </a:rPr>
              <a:t>techniques in your field?</a:t>
            </a:r>
          </a:p>
          <a:p>
            <a:pPr algn="l">
              <a:buFont typeface="Arial"/>
              <a:buChar char="•"/>
            </a:pPr>
            <a:r>
              <a:rPr lang="en-US" sz="2800" dirty="0">
                <a:solidFill>
                  <a:srgbClr val="000000"/>
                </a:solidFill>
              </a:rPr>
              <a:t>Why is this important? Why do you have to research this project here and now? </a:t>
            </a:r>
          </a:p>
          <a:p>
            <a:pPr algn="l">
              <a:buFont typeface="Arial"/>
              <a:buChar char="•"/>
            </a:pPr>
            <a:r>
              <a:rPr lang="en-US" sz="2800" dirty="0">
                <a:solidFill>
                  <a:srgbClr val="000000"/>
                </a:solidFill>
              </a:rPr>
              <a:t>Is this original research? Really? </a:t>
            </a:r>
            <a:r>
              <a:rPr lang="en-US" sz="2800" dirty="0" smtClean="0">
                <a:solidFill>
                  <a:srgbClr val="000000"/>
                </a:solidFill>
              </a:rPr>
              <a:t>“Our </a:t>
            </a:r>
            <a:r>
              <a:rPr lang="en-US" sz="2800" dirty="0">
                <a:solidFill>
                  <a:srgbClr val="000000"/>
                </a:solidFill>
              </a:rPr>
              <a:t>project is the first</a:t>
            </a:r>
            <a:r>
              <a:rPr lang="en-US" sz="2800" dirty="0" smtClean="0">
                <a:solidFill>
                  <a:srgbClr val="000000"/>
                </a:solidFill>
              </a:rPr>
              <a:t>…”</a:t>
            </a:r>
            <a:endParaRPr lang="en-US" sz="2800" dirty="0">
              <a:solidFill>
                <a:srgbClr val="000000"/>
              </a:solidFill>
            </a:endParaRPr>
          </a:p>
          <a:p>
            <a:pPr algn="l">
              <a:buFont typeface="Arial"/>
              <a:buChar char="•"/>
            </a:pPr>
            <a:r>
              <a:rPr lang="en-US" sz="2800" dirty="0">
                <a:solidFill>
                  <a:srgbClr val="000000"/>
                </a:solidFill>
              </a:rPr>
              <a:t>How does your research fit into the big picture?</a:t>
            </a:r>
            <a:endParaRPr lang="en-US" dirty="0">
              <a:solidFill>
                <a:srgbClr val="000000"/>
              </a:solidFill>
            </a:endParaRPr>
          </a:p>
        </p:txBody>
      </p:sp>
      <p:sp>
        <p:nvSpPr>
          <p:cNvPr id="4" name="TextBox 3"/>
          <p:cNvSpPr txBox="1"/>
          <p:nvPr/>
        </p:nvSpPr>
        <p:spPr>
          <a:xfrm>
            <a:off x="4064001" y="6028690"/>
            <a:ext cx="4988560" cy="646331"/>
          </a:xfrm>
          <a:prstGeom prst="rect">
            <a:avLst/>
          </a:prstGeom>
          <a:noFill/>
        </p:spPr>
        <p:txBody>
          <a:bodyPr wrap="square" rtlCol="0">
            <a:spAutoFit/>
          </a:bodyPr>
          <a:lstStyle/>
          <a:p>
            <a:r>
              <a:rPr lang="en-US" dirty="0" smtClean="0"/>
              <a:t>Slide credit: taken from 2009 presentation by Genevieve K. Walden at SFSU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Intellectual Merit Criterion</a:t>
            </a:r>
          </a:p>
        </p:txBody>
      </p:sp>
      <p:sp>
        <p:nvSpPr>
          <p:cNvPr id="9219" name="Rectangle 3"/>
          <p:cNvSpPr>
            <a:spLocks noGrp="1" noChangeArrowheads="1"/>
          </p:cNvSpPr>
          <p:nvPr>
            <p:ph idx="1"/>
          </p:nvPr>
        </p:nvSpPr>
        <p:spPr/>
        <p:txBody>
          <a:bodyPr>
            <a:normAutofit fontScale="92500" lnSpcReduction="20000"/>
          </a:bodyPr>
          <a:lstStyle/>
          <a:p>
            <a:pPr algn="l">
              <a:buFont typeface="Arial"/>
              <a:buChar char="•"/>
            </a:pPr>
            <a:r>
              <a:rPr lang="en-US" sz="2600" dirty="0">
                <a:solidFill>
                  <a:srgbClr val="000000"/>
                </a:solidFill>
              </a:rPr>
              <a:t>Can you do what you are proposing?</a:t>
            </a:r>
          </a:p>
          <a:p>
            <a:pPr algn="l">
              <a:buFont typeface="Arial"/>
              <a:buChar char="•"/>
            </a:pPr>
            <a:r>
              <a:rPr lang="en-US" sz="2600" dirty="0">
                <a:solidFill>
                  <a:srgbClr val="000000"/>
                </a:solidFill>
              </a:rPr>
              <a:t>Do you have the appropriate depth of experience and training to take on this research?</a:t>
            </a:r>
          </a:p>
          <a:p>
            <a:pPr algn="l">
              <a:buFont typeface="Arial"/>
              <a:buChar char="•"/>
            </a:pPr>
            <a:r>
              <a:rPr lang="en-US" sz="2600" dirty="0">
                <a:solidFill>
                  <a:srgbClr val="000000"/>
                </a:solidFill>
              </a:rPr>
              <a:t>Do you have a proposed remedy for any glaring omissions?  </a:t>
            </a:r>
          </a:p>
          <a:p>
            <a:pPr algn="l">
              <a:buFont typeface="Arial"/>
              <a:buChar char="•"/>
            </a:pPr>
            <a:r>
              <a:rPr lang="en-US" sz="2600" dirty="0">
                <a:solidFill>
                  <a:srgbClr val="000000"/>
                </a:solidFill>
              </a:rPr>
              <a:t>Do you have an advisor that is an expert in the field you are choosing – is this a good match?</a:t>
            </a:r>
          </a:p>
          <a:p>
            <a:pPr algn="l">
              <a:buFont typeface="Arial"/>
              <a:buChar char="•"/>
            </a:pPr>
            <a:r>
              <a:rPr lang="en-US" sz="2600" dirty="0">
                <a:solidFill>
                  <a:srgbClr val="000000"/>
                </a:solidFill>
              </a:rPr>
              <a:t>Is the institution you have chosen for study appropriate? </a:t>
            </a:r>
          </a:p>
          <a:p>
            <a:pPr algn="l">
              <a:buFont typeface="Arial"/>
              <a:buChar char="•"/>
            </a:pPr>
            <a:r>
              <a:rPr lang="en-US" sz="2600" dirty="0">
                <a:solidFill>
                  <a:srgbClr val="000000"/>
                </a:solidFill>
              </a:rPr>
              <a:t>Do you have the resources – facilities, computing needs, permits, access to field sites, collaborators, sister institutions – that are required for this project to succeed?</a:t>
            </a:r>
          </a:p>
          <a:p>
            <a:pPr algn="l">
              <a:buFont typeface="Arial"/>
              <a:buChar char="•"/>
            </a:pPr>
            <a:r>
              <a:rPr lang="en-US" sz="2600" dirty="0">
                <a:solidFill>
                  <a:srgbClr val="000000"/>
                </a:solidFill>
              </a:rPr>
              <a:t>Do you demonstrate leadership?</a:t>
            </a:r>
          </a:p>
        </p:txBody>
      </p:sp>
      <p:sp>
        <p:nvSpPr>
          <p:cNvPr id="4" name="TextBox 3"/>
          <p:cNvSpPr txBox="1"/>
          <p:nvPr/>
        </p:nvSpPr>
        <p:spPr>
          <a:xfrm>
            <a:off x="5796915" y="5650655"/>
            <a:ext cx="3621405" cy="923330"/>
          </a:xfrm>
          <a:prstGeom prst="rect">
            <a:avLst/>
          </a:prstGeom>
          <a:noFill/>
        </p:spPr>
        <p:txBody>
          <a:bodyPr wrap="square" rtlCol="0">
            <a:spAutoFit/>
          </a:bodyPr>
          <a:lstStyle/>
          <a:p>
            <a:r>
              <a:rPr lang="en-US" dirty="0" smtClean="0"/>
              <a:t>Slide credit: taken from 2009 presentation by Genevieve K. Walden at SFSU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and Applying for Grants</a:t>
            </a:r>
            <a:endParaRPr lang="en-US" dirty="0"/>
          </a:p>
        </p:txBody>
      </p:sp>
      <p:sp>
        <p:nvSpPr>
          <p:cNvPr id="3" name="Content Placeholder 2"/>
          <p:cNvSpPr>
            <a:spLocks noGrp="1"/>
          </p:cNvSpPr>
          <p:nvPr>
            <p:ph idx="1"/>
          </p:nvPr>
        </p:nvSpPr>
        <p:spPr/>
        <p:txBody>
          <a:bodyPr/>
          <a:lstStyle/>
          <a:p>
            <a:r>
              <a:rPr lang="en-US" dirty="0" smtClean="0">
                <a:hlinkClick r:id="rId2"/>
              </a:rPr>
              <a:t>www.grants.gov</a:t>
            </a:r>
            <a:r>
              <a:rPr lang="en-US" dirty="0"/>
              <a:t> </a:t>
            </a:r>
            <a:r>
              <a:rPr lang="en-US" dirty="0" smtClean="0"/>
              <a:t>- Federal </a:t>
            </a:r>
            <a:r>
              <a:rPr lang="en-US" dirty="0" err="1" smtClean="0"/>
              <a:t>fundings</a:t>
            </a:r>
            <a:endParaRPr lang="en-US" dirty="0" smtClean="0"/>
          </a:p>
          <a:p>
            <a:r>
              <a:rPr lang="en-US" dirty="0" smtClean="0">
                <a:hlinkClick r:id="rId3"/>
              </a:rPr>
              <a:t>http://grants.library.wisc.edu/federal.html</a:t>
            </a:r>
            <a:r>
              <a:rPr lang="en-US" dirty="0"/>
              <a:t> </a:t>
            </a:r>
            <a:r>
              <a:rPr lang="en-US" dirty="0" smtClean="0"/>
              <a:t>- Grant programs from all kinds of U.S. government departments, agencies, etc.</a:t>
            </a:r>
          </a:p>
          <a:p>
            <a:r>
              <a:rPr lang="en-US" dirty="0" smtClean="0">
                <a:hlinkClick r:id="rId4"/>
              </a:rPr>
              <a:t>http://www.esri.com/grants/about/funding_resources.html</a:t>
            </a:r>
            <a:r>
              <a:rPr lang="en-US" dirty="0"/>
              <a:t> </a:t>
            </a:r>
            <a:r>
              <a:rPr lang="en-US" dirty="0" smtClean="0"/>
              <a:t>- List of federal agencies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Grants from UW library GFIS service</a:t>
            </a:r>
            <a:endParaRPr lang="en-US" dirty="0"/>
          </a:p>
        </p:txBody>
      </p:sp>
      <p:pic>
        <p:nvPicPr>
          <p:cNvPr id="6" name="Content Placeholder 5" descr="Screen shot 2012-10-07 at 3.46.45 PM.png"/>
          <p:cNvPicPr>
            <a:picLocks noGrp="1" noChangeAspect="1"/>
          </p:cNvPicPr>
          <p:nvPr>
            <p:ph idx="1"/>
          </p:nvPr>
        </p:nvPicPr>
        <p:blipFill>
          <a:blip r:embed="rId2"/>
          <a:stretch>
            <a:fillRect/>
          </a:stretch>
        </p:blipFill>
        <p:spPr>
          <a:xfrm>
            <a:off x="457200" y="2014363"/>
            <a:ext cx="7239000" cy="4037361"/>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a:bodyPr>
          <a:lstStyle/>
          <a:p>
            <a:r>
              <a:rPr lang="en-US" dirty="0" smtClean="0"/>
              <a:t>Grant writing may be a HUGE part of your career, depending on what career path you choose</a:t>
            </a:r>
          </a:p>
          <a:p>
            <a:r>
              <a:rPr lang="en-US" dirty="0" smtClean="0"/>
              <a:t>Good to have experience early in your career to see what it is like</a:t>
            </a:r>
          </a:p>
          <a:p>
            <a:r>
              <a:rPr lang="en-US" dirty="0" smtClean="0"/>
              <a:t>May be important to begin building up a track record of obtaining your own funding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Proposals</a:t>
            </a:r>
            <a:endParaRPr lang="en-US" dirty="0"/>
          </a:p>
        </p:txBody>
      </p:sp>
      <p:sp>
        <p:nvSpPr>
          <p:cNvPr id="3" name="Content Placeholder 2"/>
          <p:cNvSpPr>
            <a:spLocks noGrp="1"/>
          </p:cNvSpPr>
          <p:nvPr>
            <p:ph idx="1"/>
          </p:nvPr>
        </p:nvSpPr>
        <p:spPr/>
        <p:txBody>
          <a:bodyPr/>
          <a:lstStyle/>
          <a:p>
            <a:r>
              <a:rPr lang="en-US" dirty="0" smtClean="0"/>
              <a:t>Scientific Writing and Communication: Papers, Proposals, and Presentations, Hofmann, A. H., Oxford University Press.</a:t>
            </a:r>
          </a:p>
          <a:p>
            <a:r>
              <a:rPr lang="en-US" dirty="0" smtClean="0"/>
              <a:t>The Foundations Center: </a:t>
            </a:r>
            <a:r>
              <a:rPr lang="en-US" dirty="0" err="1" smtClean="0"/>
              <a:t>http://foundationcenter.org/getstarted/learnabout/proposalwriting.html</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Funding</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The conference may have travel funding available.  Be sure to apply early! Generally need to be submitting a poster or giving a talk</a:t>
            </a:r>
          </a:p>
          <a:p>
            <a:pPr marL="514350" indent="-514350">
              <a:buFont typeface="+mj-lt"/>
              <a:buAutoNum type="arabicPeriod"/>
            </a:pPr>
            <a:r>
              <a:rPr lang="en-US" dirty="0" smtClean="0"/>
              <a:t>Your advisor has $1500/year/student and generally other travel money from grants, too</a:t>
            </a:r>
          </a:p>
          <a:p>
            <a:pPr marL="514350" indent="-514350">
              <a:buFont typeface="+mj-lt"/>
              <a:buAutoNum type="arabicPeriod"/>
            </a:pPr>
            <a:r>
              <a:rPr lang="en-US" dirty="0" smtClean="0"/>
              <a:t>The department can help if you’ve tried the other avenues</a:t>
            </a:r>
          </a:p>
          <a:p>
            <a:pPr marL="514350" indent="-514350">
              <a:buFont typeface="+mj-lt"/>
              <a:buAutoNum type="arabicPeriod"/>
            </a:pPr>
            <a:r>
              <a:rPr lang="en-US" dirty="0" smtClean="0"/>
              <a:t>The graduate school has small amounts available </a:t>
            </a:r>
            <a:r>
              <a:rPr lang="en-US" dirty="0">
                <a:hlinkClick r:id="rId2"/>
              </a:rPr>
              <a:t>http://www.grad.washington.edu/students/fa/gsfei/travel.shtml</a:t>
            </a:r>
            <a:endParaRPr lang="en-US" dirty="0"/>
          </a:p>
        </p:txBody>
      </p:sp>
    </p:spTree>
    <p:extLst>
      <p:ext uri="{BB962C8B-B14F-4D97-AF65-F5344CB8AC3E}">
        <p14:creationId xmlns:p14="http://schemas.microsoft.com/office/powerpoint/2010/main" val="421750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 Basic Facts</a:t>
            </a:r>
            <a:endParaRPr lang="en-US" dirty="0"/>
          </a:p>
        </p:txBody>
      </p:sp>
      <p:sp>
        <p:nvSpPr>
          <p:cNvPr id="3" name="Content Placeholder 2"/>
          <p:cNvSpPr>
            <a:spLocks noGrp="1"/>
          </p:cNvSpPr>
          <p:nvPr>
            <p:ph idx="1"/>
          </p:nvPr>
        </p:nvSpPr>
        <p:spPr>
          <a:xfrm>
            <a:off x="457200" y="1600200"/>
            <a:ext cx="8229600" cy="4781496"/>
          </a:xfrm>
        </p:spPr>
        <p:txBody>
          <a:bodyPr>
            <a:normAutofit/>
          </a:bodyPr>
          <a:lstStyle/>
          <a:p>
            <a:r>
              <a:rPr lang="en-US" dirty="0"/>
              <a:t>A</a:t>
            </a:r>
            <a:r>
              <a:rPr lang="en-US" dirty="0" smtClean="0"/>
              <a:t>n independent federal agency created by Congress in 1950</a:t>
            </a:r>
          </a:p>
          <a:p>
            <a:r>
              <a:rPr lang="en-US" dirty="0" smtClean="0"/>
              <a:t>Mission: “to promote the progress of science; to advance the national health, prosperity, and welfare; to secure the national defense" </a:t>
            </a:r>
          </a:p>
          <a:p>
            <a:r>
              <a:rPr lang="en-US" dirty="0" smtClean="0"/>
              <a:t>Annual budget of about $6.9 billion (FY 2010),</a:t>
            </a:r>
          </a:p>
          <a:p>
            <a:r>
              <a:rPr lang="en-US" dirty="0" smtClean="0"/>
              <a:t>Funding source for approximately 20 percent of all federally supported basic research conducted by America's colleges and universities. </a:t>
            </a:r>
            <a:endParaRPr lang="en-US" dirty="0"/>
          </a:p>
        </p:txBody>
      </p:sp>
      <p:sp>
        <p:nvSpPr>
          <p:cNvPr id="5" name="TextBox 4"/>
          <p:cNvSpPr txBox="1"/>
          <p:nvPr/>
        </p:nvSpPr>
        <p:spPr>
          <a:xfrm>
            <a:off x="6195387" y="6381696"/>
            <a:ext cx="2871173" cy="369332"/>
          </a:xfrm>
          <a:prstGeom prst="rect">
            <a:avLst/>
          </a:prstGeom>
          <a:noFill/>
        </p:spPr>
        <p:txBody>
          <a:bodyPr wrap="square" rtlCol="0">
            <a:spAutoFit/>
          </a:bodyPr>
          <a:lstStyle/>
          <a:p>
            <a:r>
              <a:rPr lang="en-US" dirty="0" smtClean="0"/>
              <a:t>http://</a:t>
            </a:r>
            <a:r>
              <a:rPr lang="en-US" dirty="0" err="1" smtClean="0"/>
              <a:t>www.nsf.gov</a:t>
            </a:r>
            <a:r>
              <a:rPr lang="en-US" dirty="0" smtClean="0"/>
              <a:t>/about/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 Basic Facts</a:t>
            </a:r>
            <a:endParaRPr lang="en-US" dirty="0"/>
          </a:p>
        </p:txBody>
      </p:sp>
      <p:sp>
        <p:nvSpPr>
          <p:cNvPr id="3" name="Content Placeholder 2"/>
          <p:cNvSpPr>
            <a:spLocks noGrp="1"/>
          </p:cNvSpPr>
          <p:nvPr>
            <p:ph idx="1"/>
          </p:nvPr>
        </p:nvSpPr>
        <p:spPr>
          <a:xfrm>
            <a:off x="457200" y="1600200"/>
            <a:ext cx="8229600" cy="4888468"/>
          </a:xfrm>
        </p:spPr>
        <p:txBody>
          <a:bodyPr>
            <a:normAutofit fontScale="92500"/>
          </a:bodyPr>
          <a:lstStyle/>
          <a:p>
            <a:r>
              <a:rPr lang="en-US" dirty="0" smtClean="0"/>
              <a:t>An agency of the Department of Health and Human Services.</a:t>
            </a:r>
          </a:p>
          <a:p>
            <a:r>
              <a:rPr lang="en-US" dirty="0" smtClean="0"/>
              <a:t>Mission: science in pursuit of fundamental knowledge about the nature and behavior of living systems and the application of that knowledge to extend healthy life and reduce the burdens of illness and disability</a:t>
            </a:r>
          </a:p>
          <a:p>
            <a:r>
              <a:rPr lang="en-US" dirty="0"/>
              <a:t>I</a:t>
            </a:r>
            <a:r>
              <a:rPr lang="en-US" dirty="0" smtClean="0"/>
              <a:t>nvests over $31.2 billion annually in medical research.</a:t>
            </a:r>
          </a:p>
          <a:p>
            <a:r>
              <a:rPr lang="en-US" dirty="0" smtClean="0"/>
              <a:t>More than 80% of the </a:t>
            </a:r>
            <a:r>
              <a:rPr lang="en-US" dirty="0" err="1" smtClean="0"/>
              <a:t>NIH's</a:t>
            </a:r>
            <a:r>
              <a:rPr lang="en-US" dirty="0" smtClean="0"/>
              <a:t> funding is awarded through almost 50,000 competitive grants to more than 325,000 researchers at over 3,000 universities, medical schools, and other research institutions in every state and around the world.</a:t>
            </a:r>
            <a:endParaRPr lang="en-US" dirty="0"/>
          </a:p>
        </p:txBody>
      </p:sp>
      <p:sp>
        <p:nvSpPr>
          <p:cNvPr id="4" name="TextBox 3"/>
          <p:cNvSpPr txBox="1"/>
          <p:nvPr/>
        </p:nvSpPr>
        <p:spPr>
          <a:xfrm>
            <a:off x="5157657" y="6488668"/>
            <a:ext cx="4197373" cy="369332"/>
          </a:xfrm>
          <a:prstGeom prst="rect">
            <a:avLst/>
          </a:prstGeom>
          <a:noFill/>
        </p:spPr>
        <p:txBody>
          <a:bodyPr wrap="square" rtlCol="0">
            <a:spAutoFit/>
          </a:bodyPr>
          <a:lstStyle/>
          <a:p>
            <a:r>
              <a:rPr lang="en-US" dirty="0" smtClean="0"/>
              <a:t>http://</a:t>
            </a:r>
            <a:r>
              <a:rPr lang="en-US" dirty="0" err="1" smtClean="0"/>
              <a:t>www.nih.gov/about/budget.htm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1</a:t>
            </a:r>
            <a:r>
              <a:rPr lang="en-US" baseline="30000" dirty="0" smtClean="0"/>
              <a:t>st</a:t>
            </a:r>
            <a:r>
              <a:rPr lang="en-US" dirty="0" smtClean="0"/>
              <a:t> and 2</a:t>
            </a:r>
            <a:r>
              <a:rPr lang="en-US" baseline="30000" dirty="0" smtClean="0"/>
              <a:t>nd</a:t>
            </a:r>
            <a:r>
              <a:rPr lang="en-US" dirty="0" smtClean="0"/>
              <a:t> years: </a:t>
            </a:r>
            <a:br>
              <a:rPr lang="en-US" dirty="0" smtClean="0"/>
            </a:br>
            <a:r>
              <a:rPr lang="en-US" dirty="0" smtClean="0"/>
              <a:t>NSF fellowship</a:t>
            </a:r>
            <a:endParaRPr lang="en-US" dirty="0"/>
          </a:p>
        </p:txBody>
      </p:sp>
      <p:sp>
        <p:nvSpPr>
          <p:cNvPr id="3" name="Content Placeholder 2"/>
          <p:cNvSpPr>
            <a:spLocks noGrp="1"/>
          </p:cNvSpPr>
          <p:nvPr>
            <p:ph idx="1"/>
          </p:nvPr>
        </p:nvSpPr>
        <p:spPr/>
        <p:txBody>
          <a:bodyPr/>
          <a:lstStyle/>
          <a:p>
            <a:r>
              <a:rPr lang="en-US" dirty="0" smtClean="0"/>
              <a:t>NSF Graduate Research Fellowship</a:t>
            </a:r>
          </a:p>
          <a:p>
            <a:r>
              <a:rPr lang="en-US" dirty="0" smtClean="0">
                <a:hlinkClick r:id="rId2"/>
              </a:rPr>
              <a:t>http://www.nsfgrfp.org/</a:t>
            </a:r>
            <a:endParaRPr lang="en-US" dirty="0" smtClean="0"/>
          </a:p>
          <a:p>
            <a:r>
              <a:rPr lang="en-US" dirty="0" smtClean="0"/>
              <a:t>Deadline Nov 14, 2012 for Mathematics. No late submission ever accepted.</a:t>
            </a:r>
          </a:p>
          <a:p>
            <a:r>
              <a:rPr lang="en-US" dirty="0" smtClean="0"/>
              <a:t>Need to submit through NSF </a:t>
            </a:r>
            <a:r>
              <a:rPr lang="en-US" dirty="0" err="1" smtClean="0"/>
              <a:t>Fastlane</a:t>
            </a:r>
            <a:r>
              <a:rPr lang="en-US" dirty="0" smtClean="0"/>
              <a:t> system.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Fellowships to look at</a:t>
            </a:r>
            <a:endParaRPr lang="en-US" dirty="0"/>
          </a:p>
        </p:txBody>
      </p:sp>
      <p:sp>
        <p:nvSpPr>
          <p:cNvPr id="3" name="Content Placeholder 2"/>
          <p:cNvSpPr>
            <a:spLocks noGrp="1"/>
          </p:cNvSpPr>
          <p:nvPr>
            <p:ph idx="1"/>
          </p:nvPr>
        </p:nvSpPr>
        <p:spPr>
          <a:xfrm>
            <a:off x="457200" y="1609416"/>
            <a:ext cx="7239000" cy="4974264"/>
          </a:xfrm>
        </p:spPr>
        <p:txBody>
          <a:bodyPr>
            <a:normAutofit fontScale="77500" lnSpcReduction="20000"/>
          </a:bodyPr>
          <a:lstStyle/>
          <a:p>
            <a:r>
              <a:rPr lang="en-US" dirty="0" smtClean="0"/>
              <a:t>SMART – </a:t>
            </a:r>
            <a:r>
              <a:rPr lang="en-US" dirty="0" err="1" smtClean="0"/>
              <a:t>DoD</a:t>
            </a:r>
            <a:r>
              <a:rPr lang="en-US" dirty="0" smtClean="0"/>
              <a:t> sponsored scholarship program</a:t>
            </a:r>
          </a:p>
          <a:p>
            <a:pPr lvl="1"/>
            <a:r>
              <a:rPr lang="en-US" dirty="0">
                <a:hlinkClick r:id="rId2"/>
              </a:rPr>
              <a:t>http://smart.asee.org/</a:t>
            </a:r>
            <a:endParaRPr lang="en-US" dirty="0" smtClean="0"/>
          </a:p>
          <a:p>
            <a:r>
              <a:rPr lang="en-US" dirty="0" smtClean="0"/>
              <a:t>DoE CSGF - </a:t>
            </a:r>
            <a:r>
              <a:rPr lang="en-US" dirty="0"/>
              <a:t>Department of Energy Computational Science Graduate </a:t>
            </a:r>
            <a:r>
              <a:rPr lang="en-US" dirty="0" smtClean="0"/>
              <a:t>Fellowship</a:t>
            </a:r>
          </a:p>
          <a:p>
            <a:pPr lvl="1"/>
            <a:r>
              <a:rPr lang="en-US" dirty="0">
                <a:hlinkClick r:id="rId3"/>
              </a:rPr>
              <a:t>http://www.krellinst.org/csgf</a:t>
            </a:r>
            <a:r>
              <a:rPr lang="en-US" dirty="0" smtClean="0">
                <a:hlinkClick r:id="rId3"/>
              </a:rPr>
              <a:t>/</a:t>
            </a:r>
            <a:endParaRPr lang="en-US" dirty="0" smtClean="0"/>
          </a:p>
          <a:p>
            <a:pPr lvl="1"/>
            <a:r>
              <a:rPr lang="en-US" dirty="0" smtClean="0"/>
              <a:t>Due Jan 8</a:t>
            </a:r>
          </a:p>
          <a:p>
            <a:r>
              <a:rPr lang="en-US" dirty="0" smtClean="0"/>
              <a:t>Programs through your home country, for international students</a:t>
            </a:r>
          </a:p>
          <a:p>
            <a:r>
              <a:rPr lang="en-US" dirty="0"/>
              <a:t>AT&amp;T Labs </a:t>
            </a:r>
            <a:r>
              <a:rPr lang="en-US" dirty="0" smtClean="0"/>
              <a:t>Fellowships </a:t>
            </a:r>
            <a:r>
              <a:rPr lang="en-US" dirty="0"/>
              <a:t>for Women and Under-represented Minority </a:t>
            </a:r>
            <a:r>
              <a:rPr lang="en-US" dirty="0" smtClean="0"/>
              <a:t>Students</a:t>
            </a:r>
          </a:p>
          <a:p>
            <a:r>
              <a:rPr lang="en-US" dirty="0" smtClean="0"/>
              <a:t>NDSEG – National Defense Science &amp; Engineering  Graduate Fellowship</a:t>
            </a:r>
          </a:p>
          <a:p>
            <a:pPr lvl="1"/>
            <a:r>
              <a:rPr lang="en-US" dirty="0">
                <a:hlinkClick r:id="rId4"/>
              </a:rPr>
              <a:t>http://ndseg.asee.org</a:t>
            </a:r>
            <a:r>
              <a:rPr lang="en-US" dirty="0" smtClean="0">
                <a:hlinkClick r:id="rId4"/>
              </a:rPr>
              <a:t>/</a:t>
            </a:r>
            <a:endParaRPr lang="en-US" dirty="0" smtClean="0"/>
          </a:p>
          <a:p>
            <a:r>
              <a:rPr lang="en-US" dirty="0" smtClean="0"/>
              <a:t>National Physical Sciences Consortium</a:t>
            </a:r>
          </a:p>
          <a:p>
            <a:pPr lvl="1"/>
            <a:r>
              <a:rPr lang="en-US" dirty="0">
                <a:hlinkClick r:id="rId5"/>
              </a:rPr>
              <a:t>http://</a:t>
            </a:r>
            <a:r>
              <a:rPr lang="en-US" dirty="0" smtClean="0">
                <a:hlinkClick r:id="rId5"/>
              </a:rPr>
              <a:t>www.npsc.org/index.html</a:t>
            </a:r>
            <a:endParaRPr lang="en-US" dirty="0" smtClean="0"/>
          </a:p>
          <a:p>
            <a:pPr lvl="1"/>
            <a:r>
              <a:rPr lang="en-US" dirty="0" smtClean="0"/>
              <a:t>Due Nov 30</a:t>
            </a:r>
          </a:p>
          <a:p>
            <a:pPr lvl="1"/>
            <a:r>
              <a:rPr lang="en-US" dirty="0" smtClean="0"/>
              <a:t>Both for new and dissertation-writing students</a:t>
            </a:r>
            <a:endParaRPr lang="en-US" dirty="0"/>
          </a:p>
        </p:txBody>
      </p:sp>
    </p:spTree>
    <p:extLst>
      <p:ext uri="{BB962C8B-B14F-4D97-AF65-F5344CB8AC3E}">
        <p14:creationId xmlns:p14="http://schemas.microsoft.com/office/powerpoint/2010/main" val="121447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Dissertation grant: </a:t>
            </a:r>
            <a:br>
              <a:rPr lang="en-US" dirty="0" smtClean="0"/>
            </a:br>
            <a:r>
              <a:rPr lang="en-US" dirty="0" smtClean="0"/>
              <a:t>NIH </a:t>
            </a:r>
            <a:r>
              <a:rPr lang="en-US" dirty="0"/>
              <a:t>N</a:t>
            </a:r>
            <a:r>
              <a:rPr lang="en-US" dirty="0" smtClean="0"/>
              <a:t>RSA grant</a:t>
            </a:r>
            <a:endParaRPr lang="en-US" dirty="0"/>
          </a:p>
        </p:txBody>
      </p:sp>
      <p:sp>
        <p:nvSpPr>
          <p:cNvPr id="3" name="Content Placeholder 2"/>
          <p:cNvSpPr>
            <a:spLocks noGrp="1"/>
          </p:cNvSpPr>
          <p:nvPr>
            <p:ph idx="1"/>
          </p:nvPr>
        </p:nvSpPr>
        <p:spPr>
          <a:xfrm>
            <a:off x="457200" y="1600200"/>
            <a:ext cx="8229600" cy="4967371"/>
          </a:xfrm>
        </p:spPr>
        <p:txBody>
          <a:bodyPr>
            <a:normAutofit/>
          </a:bodyPr>
          <a:lstStyle/>
          <a:p>
            <a:r>
              <a:rPr lang="en-US" dirty="0" smtClean="0"/>
              <a:t>Possible source of funding for final years of PhD, for research that has biological/medical applications </a:t>
            </a:r>
          </a:p>
          <a:p>
            <a:r>
              <a:rPr lang="en-US" dirty="0" smtClean="0"/>
              <a:t>Find a mentors on campus with experience applying for NIH grants</a:t>
            </a:r>
          </a:p>
          <a:p>
            <a:pPr lvl="1"/>
            <a:r>
              <a:rPr lang="en-US" dirty="0" smtClean="0"/>
              <a:t>Probably means outside of our department</a:t>
            </a:r>
          </a:p>
          <a:p>
            <a:pPr lvl="1"/>
            <a:r>
              <a:rPr lang="en-US" dirty="0" smtClean="0"/>
              <a:t>Strengthen your “training environment”</a:t>
            </a:r>
          </a:p>
          <a:p>
            <a:pPr lvl="1"/>
            <a:r>
              <a:rPr lang="en-US" dirty="0" smtClean="0"/>
              <a:t>NIH grant writing follows a specific format</a:t>
            </a:r>
          </a:p>
          <a:p>
            <a:r>
              <a:rPr lang="en-US" dirty="0" smtClean="0"/>
              <a:t>Application must be routed through UW Office of Sponsored Programs, talk to </a:t>
            </a:r>
            <a:r>
              <a:rPr lang="en-US" dirty="0" err="1" smtClean="0"/>
              <a:t>Keshanie</a:t>
            </a:r>
            <a:r>
              <a:rPr lang="en-US" dirty="0" smtClean="0"/>
              <a:t> if you plan on applying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p:cNvPicPr>
          <p:nvPr/>
        </p:nvPicPr>
        <p:blipFill>
          <a:blip r:embed="rId3"/>
          <a:stretch>
            <a:fillRect/>
          </a:stretch>
        </p:blipFill>
        <p:spPr>
          <a:xfrm>
            <a:off x="-11707" y="1"/>
            <a:ext cx="9171433" cy="68889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Applying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the Solicitation for Application documents, available from websites of funding agencies. Carefully!</a:t>
            </a:r>
          </a:p>
          <a:p>
            <a:r>
              <a:rPr lang="en-US" dirty="0" smtClean="0"/>
              <a:t>When have questions, call the contact person provided by the funding agency. Their job is to help you.</a:t>
            </a:r>
          </a:p>
          <a:p>
            <a:r>
              <a:rPr lang="en-US" dirty="0" smtClean="0"/>
              <a:t>Contact advisor/mentor etc.</a:t>
            </a:r>
          </a:p>
          <a:p>
            <a:r>
              <a:rPr lang="en-US" dirty="0" smtClean="0"/>
              <a:t>If applying for NSF stuff, get familiar with </a:t>
            </a:r>
            <a:r>
              <a:rPr lang="en-US" dirty="0" err="1" smtClean="0"/>
              <a:t>Fastlane</a:t>
            </a:r>
            <a:r>
              <a:rPr lang="en-US" dirty="0" smtClean="0"/>
              <a:t>. You’ll need to set up an account. Ask UW Office of Sponsored Programs for details.</a:t>
            </a:r>
          </a:p>
          <a:p>
            <a:r>
              <a:rPr lang="en-US" dirty="0" smtClean="0"/>
              <a:t>If applying for grants that require a budget, ask </a:t>
            </a:r>
            <a:r>
              <a:rPr lang="en-US" dirty="0" err="1" smtClean="0"/>
              <a:t>Keshanie</a:t>
            </a:r>
            <a:r>
              <a:rPr lang="en-US" dirty="0" smtClean="0"/>
              <a:t> for UW budget requirements (over-head etc.)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Applying</a:t>
            </a:r>
            <a:endParaRPr lang="en-US" dirty="0"/>
          </a:p>
        </p:txBody>
      </p:sp>
      <p:sp>
        <p:nvSpPr>
          <p:cNvPr id="3" name="Content Placeholder 2"/>
          <p:cNvSpPr>
            <a:spLocks noGrp="1"/>
          </p:cNvSpPr>
          <p:nvPr>
            <p:ph idx="1"/>
          </p:nvPr>
        </p:nvSpPr>
        <p:spPr/>
        <p:txBody>
          <a:bodyPr>
            <a:normAutofit/>
          </a:bodyPr>
          <a:lstStyle/>
          <a:p>
            <a:r>
              <a:rPr lang="en-US" dirty="0" smtClean="0"/>
              <a:t>Start early. </a:t>
            </a:r>
          </a:p>
          <a:p>
            <a:r>
              <a:rPr lang="en-US" dirty="0" smtClean="0"/>
              <a:t>Try to find successful applications to read. Our department has many successful past applicants.</a:t>
            </a:r>
          </a:p>
          <a:p>
            <a:r>
              <a:rPr lang="en-US" dirty="0" smtClean="0"/>
              <a:t>When in doubt, ask. You don’t have to do this alone.</a:t>
            </a:r>
          </a:p>
          <a:p>
            <a:r>
              <a:rPr lang="en-US" dirty="0" smtClean="0"/>
              <a:t>Send your draft to other people for critique. It is very important you get opinions on your draft before you submit your applications.</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160</TotalTime>
  <Words>1134</Words>
  <Application>Microsoft Office PowerPoint</Application>
  <PresentationFormat>On-screen Show (4:3)</PresentationFormat>
  <Paragraphs>104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National Scholarships and Conference Travel Funding</vt:lpstr>
      <vt:lpstr>NSF – Basic Facts</vt:lpstr>
      <vt:lpstr>NIH – Basic Facts</vt:lpstr>
      <vt:lpstr>For 1st and 2nd years:  NSF fellowship</vt:lpstr>
      <vt:lpstr>Other Fellowships to look at</vt:lpstr>
      <vt:lpstr>Dissertation grant:  NIH NRSA grant</vt:lpstr>
      <vt:lpstr>PowerPoint Presentation</vt:lpstr>
      <vt:lpstr>Before Applying</vt:lpstr>
      <vt:lpstr>Before Applying</vt:lpstr>
      <vt:lpstr>Recommendations</vt:lpstr>
      <vt:lpstr>Essays</vt:lpstr>
      <vt:lpstr>Personal Statement</vt:lpstr>
      <vt:lpstr>Proposed Research Plan</vt:lpstr>
      <vt:lpstr>Intellectual Merit Criterion</vt:lpstr>
      <vt:lpstr>Finding and Applying for Grants</vt:lpstr>
      <vt:lpstr>Finding Grants from UW library GFIS service</vt:lpstr>
      <vt:lpstr>Final Thoughts</vt:lpstr>
      <vt:lpstr>Resources for Proposals</vt:lpstr>
      <vt:lpstr>Travel Funding</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Scholarship Talk </dc:title>
  <dc:creator>YING ZHOU</dc:creator>
  <cp:lastModifiedBy>mikalaj</cp:lastModifiedBy>
  <cp:revision>17</cp:revision>
  <dcterms:created xsi:type="dcterms:W3CDTF">2012-10-07T22:07:32Z</dcterms:created>
  <dcterms:modified xsi:type="dcterms:W3CDTF">2012-10-11T15:43:30Z</dcterms:modified>
</cp:coreProperties>
</file>