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5" r:id="rId3"/>
    <p:sldId id="27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7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57AE0-F519-430D-9B5C-DA9635BAE1D5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3C0E0-4186-4A1E-BE88-DD050E432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83A36BC-CC97-4386-AF21-2C53FFBD9838}" type="datetimeFigureOut">
              <a:rPr lang="en-US" smtClean="0"/>
              <a:pPr/>
              <a:t>2/26/2009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BD295F7-6460-4C2E-8FE6-D3DA1FB1F1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27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gif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6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66.png"/><Relationship Id="rId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4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83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jpe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Minimizing Energy </a:t>
            </a:r>
            <a:r>
              <a:rPr lang="en-US" dirty="0" err="1" smtClean="0"/>
              <a:t>Functionals</a:t>
            </a:r>
            <a:r>
              <a:rPr lang="en-US" dirty="0" smtClean="0"/>
              <a:t> to Model Helical Structures</a:t>
            </a:r>
            <a:endParaRPr lang="en-US" dirty="0"/>
          </a:p>
        </p:txBody>
      </p:sp>
      <p:pic>
        <p:nvPicPr>
          <p:cNvPr id="5" name="Picture 4" descr="dna_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819400"/>
            <a:ext cx="30480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elix-Sol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2362200"/>
            <a:ext cx="2250030" cy="2057400"/>
          </a:xfrm>
          <a:prstGeom prst="rect">
            <a:avLst/>
          </a:prstGeom>
        </p:spPr>
      </p:pic>
      <p:pic>
        <p:nvPicPr>
          <p:cNvPr id="6" name="Picture 5" descr="ConicalHeli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343400"/>
            <a:ext cx="2131147" cy="14918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2600" y="5486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Samuel Stapleton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hembio766-F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905000"/>
            <a:ext cx="2376535" cy="320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5269992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Modeling helices has generated much research from physics, biology, chemistry, and engineering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err="1" smtClean="0"/>
              <a:t>Misfolding</a:t>
            </a:r>
            <a:r>
              <a:rPr lang="en-US" sz="1800" dirty="0" smtClean="0"/>
              <a:t> proteins is a major cause of many illnesses including Alzheimer’s, mad cow, and Creutzfeldt-Jakob diseases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Some helical models include the structure of nucleic acids and proteins, polymers, and the morphologies of calcites and silica-barium carbonate</a:t>
            </a:r>
          </a:p>
          <a:p>
            <a:pPr>
              <a:buFont typeface="Wingdings" pitchFamily="2" charset="2"/>
              <a:buChar char="Ø"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Density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Proteins fold into minimum-energy structures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Let us consider energy densities depending on curvature    , torsion    and their derivatives with respect to arc length,     and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We want to minimize the energy functional of the form</a:t>
            </a:r>
          </a:p>
          <a:p>
            <a:pPr>
              <a:buFont typeface="Wingdings" pitchFamily="2" charset="2"/>
              <a:buChar char="Ø"/>
            </a:pPr>
            <a:endParaRPr lang="en-US" sz="1800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2819400"/>
            <a:ext cx="180975" cy="304800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2819400"/>
            <a:ext cx="161925" cy="304800"/>
          </a:xfrm>
          <a:prstGeom prst="rect">
            <a:avLst/>
          </a:prstGeom>
          <a:noFill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9000" y="2514600"/>
            <a:ext cx="133350" cy="304800"/>
          </a:xfrm>
          <a:prstGeom prst="rect">
            <a:avLst/>
          </a:prstGeom>
          <a:noFill/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9600" y="2514600"/>
            <a:ext cx="114300" cy="304800"/>
          </a:xfrm>
          <a:prstGeom prst="rect">
            <a:avLst/>
          </a:prstGeom>
          <a:noFill/>
        </p:spPr>
      </p:pic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4343400"/>
            <a:ext cx="2047875" cy="876300"/>
          </a:xfrm>
          <a:prstGeom prst="rect">
            <a:avLst/>
          </a:prstGeom>
          <a:noFill/>
        </p:spPr>
      </p:pic>
      <p:pic>
        <p:nvPicPr>
          <p:cNvPr id="9" name="Picture 8" descr="protein_foldin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0" y="4343400"/>
            <a:ext cx="2448476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Curvature and Torsion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Curvature and torsion are mathematically defined as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Encodes all geometric info for a 3-D curve up to rotations and translations.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err="1" smtClean="0"/>
              <a:t>Frenet-Serret</a:t>
            </a:r>
            <a:r>
              <a:rPr lang="en-US" sz="1800" dirty="0" smtClean="0"/>
              <a:t> formulae describe how unit tangent, normal, and </a:t>
            </a:r>
            <a:r>
              <a:rPr lang="en-US" sz="1800" dirty="0" err="1" smtClean="0"/>
              <a:t>binormal</a:t>
            </a:r>
            <a:r>
              <a:rPr lang="en-US" sz="1800" dirty="0" smtClean="0"/>
              <a:t> vectors move along a curve: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2133600"/>
            <a:ext cx="3705225" cy="619125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5638800"/>
            <a:ext cx="4362450" cy="304800"/>
          </a:xfrm>
          <a:prstGeom prst="rect">
            <a:avLst/>
          </a:prstGeom>
          <a:noFill/>
        </p:spPr>
      </p:pic>
      <p:pic>
        <p:nvPicPr>
          <p:cNvPr id="9" name="Picture 8" descr="Image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2590800" cy="1529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curvatu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0199" y="1981200"/>
            <a:ext cx="1035283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Variations to the Curve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a variation to the curve of the form: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Variations in tangential direction does not result in information about </a:t>
            </a:r>
          </a:p>
          <a:p>
            <a:pPr>
              <a:buNone/>
            </a:pPr>
            <a:r>
              <a:rPr lang="en-US" sz="1800" dirty="0" smtClean="0"/>
              <a:t>                             but variations in the normal and </a:t>
            </a:r>
            <a:r>
              <a:rPr lang="en-US" sz="1800" dirty="0" err="1" smtClean="0"/>
              <a:t>binormal</a:t>
            </a:r>
            <a:r>
              <a:rPr lang="en-US" sz="1800" dirty="0" smtClean="0"/>
              <a:t> directions gives us the Euler-Lagrange equations</a:t>
            </a:r>
            <a:endParaRPr lang="en-US" sz="1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981200"/>
            <a:ext cx="5524500" cy="3048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3200400"/>
            <a:ext cx="1238250" cy="304800"/>
          </a:xfrm>
          <a:prstGeom prst="rect">
            <a:avLst/>
          </a:prstGeom>
          <a:noFill/>
        </p:spPr>
      </p:pic>
      <p:pic>
        <p:nvPicPr>
          <p:cNvPr id="8" name="Picture 7" descr="helixtn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120486"/>
            <a:ext cx="3124200" cy="2051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Euler-Lagrange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(a)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(b)</a:t>
            </a:r>
            <a:endParaRPr lang="en-US" sz="1800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1447800"/>
            <a:ext cx="5943600" cy="2390775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4114800"/>
            <a:ext cx="5943600" cy="24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the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energy densities of the following forms: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(1)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(2)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(3)</a:t>
            </a:r>
            <a:endParaRPr lang="en-US" sz="18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343400"/>
            <a:ext cx="771525" cy="304800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286000"/>
            <a:ext cx="485775" cy="304800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3276600"/>
            <a:ext cx="685800" cy="304800"/>
          </a:xfrm>
          <a:prstGeom prst="rect">
            <a:avLst/>
          </a:prstGeom>
          <a:noFill/>
        </p:spPr>
      </p:pic>
      <p:pic>
        <p:nvPicPr>
          <p:cNvPr id="11" name="Picture 10" descr="DirkvdM_natural_spir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2362200"/>
            <a:ext cx="2438400" cy="3237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Densities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5117592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Euler-Lagrange equations reduce to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(1a)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(1b)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the case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eqn. (1b) becomes                                       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	(</a:t>
            </a:r>
            <a:r>
              <a:rPr lang="en-US" sz="1800" dirty="0" err="1" smtClean="0"/>
              <a:t>i</a:t>
            </a:r>
            <a:r>
              <a:rPr lang="en-US" sz="1800" dirty="0" smtClean="0"/>
              <a:t>)                     or</a:t>
            </a:r>
          </a:p>
          <a:p>
            <a:pPr>
              <a:buNone/>
            </a:pPr>
            <a:r>
              <a:rPr lang="en-US" sz="1800" dirty="0" smtClean="0"/>
              <a:t>		(ii)		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the case</a:t>
            </a:r>
            <a:endParaRPr lang="en-US" sz="18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533400"/>
            <a:ext cx="1066800" cy="666750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3733800"/>
            <a:ext cx="1038225" cy="304800"/>
          </a:xfrm>
          <a:prstGeom prst="rect">
            <a:avLst/>
          </a:prstGeom>
          <a:noFill/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5029200"/>
            <a:ext cx="657225" cy="304800"/>
          </a:xfrm>
          <a:prstGeom prst="rect">
            <a:avLst/>
          </a:prstGeom>
          <a:noFill/>
        </p:spPr>
      </p:pic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5410200"/>
            <a:ext cx="1466850" cy="304800"/>
          </a:xfrm>
          <a:prstGeom prst="rect">
            <a:avLst/>
          </a:prstGeom>
          <a:noFill/>
        </p:spPr>
      </p:pic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1981200"/>
            <a:ext cx="3448050" cy="600075"/>
          </a:xfrm>
          <a:prstGeom prst="rect">
            <a:avLst/>
          </a:prstGeom>
          <a:noFill/>
        </p:spPr>
      </p:pic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2971800"/>
            <a:ext cx="2286000" cy="571500"/>
          </a:xfrm>
          <a:prstGeom prst="rect">
            <a:avLst/>
          </a:prstGeom>
          <a:noFill/>
        </p:spPr>
      </p:pic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71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4191000"/>
            <a:ext cx="2162175" cy="600075"/>
          </a:xfrm>
          <a:prstGeom prst="rect">
            <a:avLst/>
          </a:prstGeom>
          <a:noFill/>
        </p:spPr>
      </p:pic>
      <p:pic>
        <p:nvPicPr>
          <p:cNvPr id="4097" name="Picture 1" descr="C:\Documents and Settings\Sam\Local Settings\Temporary Internet Files\Content.IE5\S7L6D2NG\MCj04347170000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1981200"/>
            <a:ext cx="1371600" cy="3221268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5943600"/>
            <a:ext cx="571500" cy="50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Eqn. (1a) becomes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Defines a class of energy densities of the form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Circular helices are solutions and can be parameterized by arc length as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</a:p>
          <a:p>
            <a:pPr>
              <a:buNone/>
            </a:pPr>
            <a:r>
              <a:rPr lang="en-US" sz="1800" dirty="0" smtClean="0"/>
              <a:t>	for which       </a:t>
            </a:r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For protein structures, practical values of the helix radius    , and the pitch</a:t>
            </a:r>
          </a:p>
          <a:p>
            <a:pPr>
              <a:buNone/>
            </a:pPr>
            <a:r>
              <a:rPr lang="en-US" sz="1800" dirty="0" smtClean="0"/>
              <a:t>	       , are                   and</a:t>
            </a:r>
            <a:endParaRPr lang="en-US" sz="1800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533400"/>
            <a:ext cx="3006969" cy="68580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2362200"/>
            <a:ext cx="1781175" cy="504825"/>
          </a:xfrm>
          <a:prstGeom prst="rect">
            <a:avLst/>
          </a:prstGeom>
          <a:noFill/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8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4495800"/>
            <a:ext cx="2019300" cy="561975"/>
          </a:xfrm>
          <a:prstGeom prst="rect">
            <a:avLst/>
          </a:prstGeom>
          <a:noFill/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9000" y="5334000"/>
            <a:ext cx="133350" cy="304800"/>
          </a:xfrm>
          <a:prstGeom prst="rect">
            <a:avLst/>
          </a:prstGeom>
          <a:noFill/>
        </p:spPr>
      </p:pic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5715000"/>
            <a:ext cx="390525" cy="304800"/>
          </a:xfrm>
          <a:prstGeom prst="rect">
            <a:avLst/>
          </a:prstGeom>
          <a:noFill/>
        </p:spPr>
      </p:pic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609" name="Picture 3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5715000"/>
            <a:ext cx="1181100" cy="323850"/>
          </a:xfrm>
          <a:prstGeom prst="rect">
            <a:avLst/>
          </a:prstGeom>
          <a:noFill/>
        </p:spPr>
      </p:pic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611" name="Picture 3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5715000"/>
            <a:ext cx="923925" cy="323850"/>
          </a:xfrm>
          <a:prstGeom prst="rect">
            <a:avLst/>
          </a:prstGeom>
          <a:noFill/>
        </p:spPr>
      </p:pic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613" name="Picture 3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3733800"/>
            <a:ext cx="5657850" cy="561975"/>
          </a:xfrm>
          <a:prstGeom prst="rect">
            <a:avLst/>
          </a:prstGeom>
          <a:noFill/>
        </p:spPr>
      </p:pic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615" name="Picture 3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1371600"/>
            <a:ext cx="2352675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(ii)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Eqn. (1b) can be integrated to find that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and therefore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Plug the result for torsion into eqn. (1a) to find that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Note that for a positive curvature, alpha and beta must </a:t>
            </a:r>
          </a:p>
          <a:p>
            <a:pPr>
              <a:buNone/>
            </a:pPr>
            <a:r>
              <a:rPr lang="en-US" sz="1800" dirty="0" smtClean="0"/>
              <a:t>	have opposite signs.  Also,      determines the sign of the </a:t>
            </a:r>
          </a:p>
          <a:p>
            <a:pPr>
              <a:buNone/>
            </a:pPr>
            <a:r>
              <a:rPr lang="en-US" sz="1800" dirty="0" smtClean="0"/>
              <a:t>	torsion which indicates whether the helix is </a:t>
            </a:r>
          </a:p>
          <a:p>
            <a:pPr>
              <a:buNone/>
            </a:pPr>
            <a:r>
              <a:rPr lang="en-US" sz="1800" dirty="0" smtClean="0"/>
              <a:t>	right-handed (+) or left-handed (-).        </a:t>
            </a:r>
            <a:endParaRPr lang="en-US" sz="1800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609600"/>
            <a:ext cx="2943225" cy="619125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1371600"/>
            <a:ext cx="1038225" cy="838200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2800" y="2057400"/>
            <a:ext cx="657225" cy="600075"/>
          </a:xfrm>
          <a:prstGeom prst="rect">
            <a:avLst/>
          </a:prstGeom>
          <a:noFill/>
        </p:spPr>
      </p:pic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2743200"/>
            <a:ext cx="1028700" cy="638175"/>
          </a:xfrm>
          <a:prstGeom prst="rect">
            <a:avLst/>
          </a:prstGeom>
          <a:noFill/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4267200"/>
            <a:ext cx="219075" cy="304800"/>
          </a:xfrm>
          <a:prstGeom prst="rect">
            <a:avLst/>
          </a:prstGeom>
          <a:noFill/>
        </p:spPr>
      </p:pic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" name="Picture 14" descr="R_LHelix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3962400"/>
            <a:ext cx="1685925" cy="1945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Generalized Helices with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If we let               and plug that into the integrated solution for torsion in case (ii), then we can solve for the energy density: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We may then rewrite eqn. (1a) as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If we let            ,  then we recover our circular helices where</a:t>
            </a:r>
            <a:endParaRPr lang="en-US" sz="18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381000"/>
            <a:ext cx="1152525" cy="1019175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1524000"/>
            <a:ext cx="762000" cy="304800"/>
          </a:xfrm>
          <a:prstGeom prst="rect">
            <a:avLst/>
          </a:prstGeom>
          <a:noFill/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2133600"/>
            <a:ext cx="2114550" cy="847725"/>
          </a:xfrm>
          <a:prstGeom prst="rect">
            <a:avLst/>
          </a:prstGeom>
          <a:noFill/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29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4572000"/>
            <a:ext cx="657225" cy="304800"/>
          </a:xfrm>
          <a:prstGeom prst="rect">
            <a:avLst/>
          </a:prstGeom>
          <a:noFill/>
        </p:spPr>
      </p:pic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33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029200"/>
            <a:ext cx="3724275" cy="657225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3505200"/>
            <a:ext cx="4371975" cy="84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However, if we look for conical helices and let                          ,</a:t>
            </a:r>
          </a:p>
          <a:p>
            <a:pPr>
              <a:buNone/>
            </a:pPr>
            <a:r>
              <a:rPr lang="en-US" sz="1800" dirty="0" smtClean="0"/>
              <a:t>	then we</a:t>
            </a:r>
            <a:r>
              <a:rPr lang="en-US" sz="1400" dirty="0" smtClean="0"/>
              <a:t> </a:t>
            </a:r>
            <a:r>
              <a:rPr lang="en-US" sz="1800" dirty="0" smtClean="0"/>
              <a:t>see that such solutions are not permitted.</a:t>
            </a:r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The general solution is fairly complicated and basically describes a helix on the surface of a </a:t>
            </a:r>
            <a:r>
              <a:rPr lang="en-US" sz="1800" dirty="0" err="1" smtClean="0"/>
              <a:t>catenary</a:t>
            </a:r>
            <a:r>
              <a:rPr lang="en-US" sz="1800" dirty="0" smtClean="0"/>
              <a:t> cylinder:</a:t>
            </a:r>
          </a:p>
          <a:p>
            <a:pPr>
              <a:buFont typeface="Wingdings" pitchFamily="2" charset="2"/>
              <a:buChar char="Ø"/>
            </a:pPr>
            <a:endParaRPr lang="en-US" sz="1400" dirty="0" smtClean="0"/>
          </a:p>
          <a:p>
            <a:pPr>
              <a:buFont typeface="Wingdings" pitchFamily="2" charset="2"/>
              <a:buChar char="Ø"/>
            </a:pPr>
            <a:endParaRPr lang="en-US" sz="1400" dirty="0" smtClean="0"/>
          </a:p>
          <a:p>
            <a:pPr>
              <a:buFont typeface="Wingdings" pitchFamily="2" charset="2"/>
              <a:buChar char="Ø"/>
            </a:pPr>
            <a:endParaRPr lang="en-US" sz="1400" dirty="0" smtClean="0"/>
          </a:p>
          <a:p>
            <a:pPr>
              <a:buFont typeface="Wingdings" pitchFamily="2" charset="2"/>
              <a:buChar char="Ø"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	</a:t>
            </a:r>
            <a:r>
              <a:rPr lang="en-US" sz="1800" dirty="0" smtClean="0"/>
              <a:t>where t is related to arc length by</a:t>
            </a:r>
            <a:endParaRPr lang="en-US" sz="14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381000"/>
            <a:ext cx="1400175" cy="514350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2438400"/>
            <a:ext cx="4410075" cy="657225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3810000"/>
            <a:ext cx="3838575" cy="866775"/>
          </a:xfrm>
          <a:prstGeom prst="rect">
            <a:avLst/>
          </a:prstGeom>
          <a:noFill/>
        </p:spPr>
      </p:pic>
      <p:pic>
        <p:nvPicPr>
          <p:cNvPr id="10" name="Picture 9" descr="Catenar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4343400"/>
            <a:ext cx="1981962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Densities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the cases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	(</a:t>
            </a:r>
            <a:r>
              <a:rPr lang="en-US" sz="1800" dirty="0" err="1" smtClean="0"/>
              <a:t>i</a:t>
            </a:r>
            <a:r>
              <a:rPr lang="en-US" sz="1800" dirty="0" smtClean="0"/>
              <a:t>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	(ii)     Conical helices: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533400"/>
            <a:ext cx="1508760" cy="6858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2209800"/>
            <a:ext cx="2171700" cy="3048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3124200"/>
            <a:ext cx="2419350" cy="514350"/>
          </a:xfrm>
          <a:prstGeom prst="rect">
            <a:avLst/>
          </a:prstGeom>
          <a:noFill/>
        </p:spPr>
      </p:pic>
      <p:pic>
        <p:nvPicPr>
          <p:cNvPr id="11" name="Picture 10" descr="conicalhelixplot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3733800"/>
            <a:ext cx="27432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Euler-Lagrange equations become</a:t>
            </a:r>
          </a:p>
          <a:p>
            <a:pPr>
              <a:buNone/>
            </a:pPr>
            <a:endParaRPr lang="en-US" sz="1800" dirty="0" smtClean="0"/>
          </a:p>
          <a:p>
            <a:pPr lvl="1">
              <a:buNone/>
            </a:pPr>
            <a:r>
              <a:rPr lang="en-US" sz="1600" dirty="0" smtClean="0"/>
              <a:t>(2a)     </a:t>
            </a:r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r>
              <a:rPr lang="en-US" sz="1600" dirty="0" smtClean="0"/>
              <a:t>(2b)  </a:t>
            </a:r>
          </a:p>
          <a:p>
            <a:pPr lvl="1">
              <a:buNone/>
            </a:pPr>
            <a:r>
              <a:rPr lang="en-US" sz="1400" dirty="0" smtClean="0"/>
              <a:t>	</a:t>
            </a:r>
          </a:p>
          <a:p>
            <a:pPr lvl="1">
              <a:buNone/>
            </a:pPr>
            <a:endParaRPr lang="en-US" sz="14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Unique Solution: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Substituting                           for more general circular helices yields a weak condition on the energy density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533400"/>
            <a:ext cx="4800600" cy="6858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2133600"/>
            <a:ext cx="2124075" cy="314325"/>
          </a:xfrm>
          <a:prstGeom prst="rect">
            <a:avLst/>
          </a:prstGeom>
          <a:noFill/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3124200"/>
            <a:ext cx="1352550" cy="304800"/>
          </a:xfrm>
          <a:prstGeom prst="rect">
            <a:avLst/>
          </a:prstGeom>
          <a:noFill/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3886200"/>
            <a:ext cx="2914650" cy="638175"/>
          </a:xfrm>
          <a:prstGeom prst="rect">
            <a:avLst/>
          </a:prstGeom>
          <a:noFill/>
        </p:spPr>
      </p:pic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5105400"/>
            <a:ext cx="1362075" cy="304800"/>
          </a:xfrm>
          <a:prstGeom prst="rect">
            <a:avLst/>
          </a:prstGeom>
          <a:noFill/>
        </p:spPr>
      </p:pic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2800" y="5791200"/>
            <a:ext cx="3524250" cy="561975"/>
          </a:xfrm>
          <a:prstGeom prst="rect">
            <a:avLst/>
          </a:prstGeom>
          <a:noFill/>
        </p:spPr>
      </p:pic>
      <p:pic>
        <p:nvPicPr>
          <p:cNvPr id="22" name="Picture 21" descr="helixstai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400" y="1295400"/>
            <a:ext cx="2129589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(ii)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a conical helix with the parameterization of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The definitions of curvature and torsion tell us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Energy densities associated with this conical helix are of the form</a:t>
            </a:r>
            <a:endParaRPr lang="en-US" sz="18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457200"/>
            <a:ext cx="4114800" cy="868409"/>
          </a:xfrm>
          <a:prstGeom prst="rect">
            <a:avLst/>
          </a:prstGeo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1981200"/>
            <a:ext cx="4648200" cy="333375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4114800"/>
            <a:ext cx="5124450" cy="752475"/>
          </a:xfrm>
          <a:prstGeom prst="rect">
            <a:avLst/>
          </a:prstGeom>
          <a:noFill/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2514600"/>
            <a:ext cx="2162175" cy="628650"/>
          </a:xfrm>
          <a:prstGeom prst="rect">
            <a:avLst/>
          </a:prstGeom>
          <a:noFill/>
        </p:spPr>
      </p:pic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5867400"/>
            <a:ext cx="6659033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Densities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Euler-Lagrange equations reduce to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(3a) 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(3b) </a:t>
            </a:r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Consider the cases</a:t>
            </a:r>
          </a:p>
          <a:p>
            <a:pPr>
              <a:buNone/>
            </a:pPr>
            <a:r>
              <a:rPr lang="en-US" sz="1800" dirty="0" smtClean="0"/>
              <a:t>		(</a:t>
            </a:r>
            <a:r>
              <a:rPr lang="en-US" sz="1800" dirty="0" err="1" smtClean="0"/>
              <a:t>i</a:t>
            </a:r>
            <a:r>
              <a:rPr lang="en-US" sz="1800" dirty="0" smtClean="0"/>
              <a:t>)  Circular helices: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	(ii) </a:t>
            </a:r>
          </a:p>
          <a:p>
            <a:pPr>
              <a:buNone/>
            </a:pPr>
            <a:r>
              <a:rPr lang="en-US" sz="1800" dirty="0" smtClean="0"/>
              <a:t>		</a:t>
            </a:r>
          </a:p>
          <a:p>
            <a:pPr>
              <a:buNone/>
            </a:pPr>
            <a:r>
              <a:rPr lang="en-US" sz="1800" dirty="0" smtClean="0"/>
              <a:t> 		(iii) Conical helices: </a:t>
            </a:r>
          </a:p>
          <a:p>
            <a:pPr>
              <a:buNone/>
            </a:pPr>
            <a:endParaRPr lang="en-US" sz="1800" dirty="0" smtClean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533400"/>
            <a:ext cx="1677572" cy="685800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1905000"/>
            <a:ext cx="5943600" cy="1162050"/>
          </a:xfrm>
          <a:prstGeom prst="rect">
            <a:avLst/>
          </a:prstGeom>
          <a:noFill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3276600"/>
            <a:ext cx="4638675" cy="571500"/>
          </a:xfrm>
          <a:prstGeom prst="rect">
            <a:avLst/>
          </a:prstGeom>
          <a:noFill/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4343400"/>
            <a:ext cx="1362075" cy="304800"/>
          </a:xfrm>
          <a:prstGeom prst="rect">
            <a:avLst/>
          </a:prstGeom>
          <a:noFill/>
        </p:spPr>
      </p:pic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5029200"/>
            <a:ext cx="2314575" cy="304800"/>
          </a:xfrm>
          <a:prstGeom prst="rect">
            <a:avLst/>
          </a:prstGeom>
          <a:noFill/>
        </p:spPr>
      </p:pic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89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5562600"/>
            <a:ext cx="2419350" cy="51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Eqn. (3b) vanishes and eqn. (3a) becomes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Defines a class of energy densities of the form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533400"/>
            <a:ext cx="3006969" cy="685800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4800" y="1905000"/>
            <a:ext cx="2352675" cy="561975"/>
          </a:xfrm>
          <a:prstGeom prst="rect">
            <a:avLst/>
          </a:prstGeom>
          <a:noFill/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3352800"/>
            <a:ext cx="2381250" cy="504825"/>
          </a:xfrm>
          <a:prstGeom prst="rect">
            <a:avLst/>
          </a:prstGeom>
          <a:noFill/>
        </p:spPr>
      </p:pic>
      <p:pic>
        <p:nvPicPr>
          <p:cNvPr id="11" name="Picture 10" descr="dna_all.jpg8f81b400-55aa-4126-94c0-6e3ead009a2cLar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4114800"/>
            <a:ext cx="2438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(ii)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Eqn. (3b) can be integrated to find that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and therefore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Plug the result for torsion into eqn. (3a) to find that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Same results as</a:t>
            </a:r>
          </a:p>
          <a:p>
            <a:pPr>
              <a:buFont typeface="Wingdings" pitchFamily="2" charset="2"/>
              <a:buChar char="Ø"/>
            </a:pPr>
            <a:endParaRPr lang="en-US" sz="1800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609600"/>
            <a:ext cx="4667250" cy="619125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1371600"/>
            <a:ext cx="2095500" cy="885825"/>
          </a:xfrm>
          <a:prstGeom prst="rect">
            <a:avLst/>
          </a:prstGeom>
          <a:noFill/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2057400"/>
            <a:ext cx="657225" cy="600075"/>
          </a:xfrm>
          <a:prstGeom prst="rect">
            <a:avLst/>
          </a:prstGeom>
          <a:noFill/>
        </p:spPr>
      </p:pic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9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1800" y="3048000"/>
            <a:ext cx="1028700" cy="638175"/>
          </a:xfrm>
          <a:prstGeom prst="rect">
            <a:avLst/>
          </a:prstGeom>
          <a:noFill/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4267200"/>
            <a:ext cx="1466850" cy="304800"/>
          </a:xfrm>
          <a:prstGeom prst="rect">
            <a:avLst/>
          </a:prstGeom>
          <a:noFill/>
        </p:spPr>
      </p:pic>
      <p:pic>
        <p:nvPicPr>
          <p:cNvPr id="17" name="Picture 16" descr="nano_helices_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399" y="4191000"/>
            <a:ext cx="2008909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From the integrated solution for torsion in case (ii) we know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Therefore eqn. (3a) can be rewritten as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Plugging in                          allows us to further rewrite eqn. (3a) as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1" y="381000"/>
            <a:ext cx="4724400" cy="997063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3352800"/>
            <a:ext cx="4476750" cy="847725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4572000"/>
            <a:ext cx="1400175" cy="514350"/>
          </a:xfrm>
          <a:prstGeom prst="rect">
            <a:avLst/>
          </a:prstGeom>
          <a:noFill/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5257800"/>
            <a:ext cx="4314825" cy="847725"/>
          </a:xfrm>
          <a:prstGeom prst="rect">
            <a:avLst/>
          </a:prstGeom>
          <a:noFill/>
        </p:spPr>
      </p:pic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828800"/>
            <a:ext cx="2276475" cy="84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A sufficient condition is</a:t>
            </a:r>
          </a:p>
          <a:p>
            <a:pPr>
              <a:buNone/>
            </a:pPr>
            <a:r>
              <a:rPr lang="en-US" sz="1800" dirty="0" smtClean="0"/>
              <a:t>	and</a:t>
            </a:r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Solving the PDE from the condition above tells us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and for             the result is</a:t>
            </a:r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Substituting back into eqn. (3a) we get a condition for      :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533400"/>
            <a:ext cx="3286125" cy="561975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990600"/>
            <a:ext cx="1085850" cy="409575"/>
          </a:xfrm>
          <a:prstGeom prst="rect">
            <a:avLst/>
          </a:prstGeom>
          <a:noFill/>
        </p:spPr>
      </p:pic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4648200" cy="600075"/>
          </a:xfrm>
          <a:prstGeom prst="rect">
            <a:avLst/>
          </a:prstGeom>
          <a:noFill/>
        </p:spPr>
      </p:pic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2819400"/>
            <a:ext cx="571500" cy="304800"/>
          </a:xfrm>
          <a:prstGeom prst="rect">
            <a:avLst/>
          </a:prstGeom>
          <a:noFill/>
        </p:spPr>
      </p:pic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2743200"/>
            <a:ext cx="3714750" cy="381000"/>
          </a:xfrm>
          <a:prstGeom prst="rect">
            <a:avLst/>
          </a:prstGeom>
          <a:noFill/>
        </p:spPr>
      </p:pic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84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3429000"/>
            <a:ext cx="228600" cy="304800"/>
          </a:xfrm>
          <a:prstGeom prst="rect">
            <a:avLst/>
          </a:prstGeom>
          <a:noFill/>
        </p:spPr>
      </p:pic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88" name="Picture 2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3886200"/>
            <a:ext cx="3829050" cy="847725"/>
          </a:xfrm>
          <a:prstGeom prst="rect">
            <a:avLst/>
          </a:prstGeom>
          <a:noFill/>
        </p:spPr>
      </p:pic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90" name="Picture 2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953000"/>
            <a:ext cx="1981200" cy="800100"/>
          </a:xfrm>
          <a:prstGeom prst="rect">
            <a:avLst/>
          </a:prstGeom>
          <a:noFill/>
        </p:spPr>
      </p:pic>
      <p:pic>
        <p:nvPicPr>
          <p:cNvPr id="29" name="Picture 28" descr="sweep-hourglass-spring-heli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8400" y="4419600"/>
            <a:ext cx="2438400" cy="1829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800" dirty="0" smtClean="0"/>
              <a:t>For energy densities           we found solutions that yield circular helices and complicated generalized helices but not conical helices.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 For energy densities               we found solutions </a:t>
            </a:r>
            <a:r>
              <a:rPr lang="en-US" sz="1800" smtClean="0"/>
              <a:t>that yield </a:t>
            </a:r>
            <a:r>
              <a:rPr lang="en-US" sz="1800" dirty="0" smtClean="0"/>
              <a:t>circular helices and conical helices.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In a similar manner to the previous two </a:t>
            </a:r>
          </a:p>
          <a:p>
            <a:pPr>
              <a:buNone/>
            </a:pPr>
            <a:r>
              <a:rPr lang="en-US" sz="1800" dirty="0" smtClean="0"/>
              <a:t>	classes of energy densities we found</a:t>
            </a:r>
          </a:p>
          <a:p>
            <a:pPr>
              <a:buNone/>
            </a:pPr>
            <a:r>
              <a:rPr lang="en-US" sz="1800" dirty="0" smtClean="0"/>
              <a:t>	circular and conical helix solutions for</a:t>
            </a:r>
          </a:p>
          <a:p>
            <a:pPr>
              <a:buNone/>
            </a:pPr>
            <a:r>
              <a:rPr lang="en-US" sz="1800" dirty="0" smtClean="0"/>
              <a:t>	energy densities              .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General classes of energy densities that yield helical </a:t>
            </a:r>
            <a:r>
              <a:rPr lang="en-US" sz="1800" dirty="0" err="1" smtClean="0"/>
              <a:t>extremal</a:t>
            </a:r>
            <a:r>
              <a:rPr lang="en-US" sz="1800" dirty="0" smtClean="0"/>
              <a:t> curves could be of use in modeling protein structures and other helical objects.</a:t>
            </a:r>
          </a:p>
        </p:txBody>
      </p:sp>
      <p:pic>
        <p:nvPicPr>
          <p:cNvPr id="6" name="Picture 5" descr="dh_slinky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276600"/>
            <a:ext cx="2438400" cy="1648359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1524000"/>
            <a:ext cx="485775" cy="30480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2514600"/>
            <a:ext cx="685800" cy="3048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4724400"/>
            <a:ext cx="752475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James McCoy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“Helices for Mathematical </a:t>
            </a:r>
            <a:r>
              <a:rPr lang="en-US" sz="1800" dirty="0" err="1" smtClean="0"/>
              <a:t>Modelling</a:t>
            </a:r>
            <a:r>
              <a:rPr lang="en-US" sz="1800" dirty="0" smtClean="0"/>
              <a:t> of Proteins, Nucleic Acids and Polymers”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i="1" dirty="0" smtClean="0"/>
              <a:t>Journal of Mathematical Analysis and Applications</a:t>
            </a:r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r>
              <a:rPr lang="en-US" sz="1800" dirty="0" smtClean="0"/>
              <a:t>Volume: 347</a:t>
            </a:r>
          </a:p>
          <a:p>
            <a:pPr>
              <a:buNone/>
            </a:pPr>
            <a:r>
              <a:rPr lang="en-US" sz="1800" dirty="0" smtClean="0"/>
              <a:t>Pages: 255-265</a:t>
            </a:r>
          </a:p>
          <a:p>
            <a:pPr>
              <a:buNone/>
            </a:pPr>
            <a:r>
              <a:rPr lang="en-US" sz="1800" dirty="0" smtClean="0"/>
              <a:t>2008</a:t>
            </a:r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endParaRPr lang="en-US" sz="18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Ngamta</a:t>
            </a:r>
            <a:r>
              <a:rPr lang="en-US" sz="1800" dirty="0" smtClean="0"/>
              <a:t> </a:t>
            </a:r>
            <a:r>
              <a:rPr lang="en-US" sz="1800" dirty="0" err="1" smtClean="0"/>
              <a:t>Thamwattana</a:t>
            </a:r>
            <a:r>
              <a:rPr lang="en-US" sz="1800" dirty="0" smtClean="0"/>
              <a:t>, </a:t>
            </a:r>
          </a:p>
          <a:p>
            <a:pPr>
              <a:buNone/>
            </a:pPr>
            <a:r>
              <a:rPr lang="en-US" sz="1800" dirty="0" smtClean="0"/>
              <a:t>James A. McCoy, James M. Hill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“Energy Density Functions for Protein Structures”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i="1" dirty="0" smtClean="0"/>
              <a:t>Quarterly Journal of Mechanics and Applied Mathematics</a:t>
            </a:r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r>
              <a:rPr lang="en-US" sz="1800" dirty="0" smtClean="0"/>
              <a:t>Volume: 61</a:t>
            </a:r>
          </a:p>
          <a:p>
            <a:pPr>
              <a:buNone/>
            </a:pPr>
            <a:r>
              <a:rPr lang="en-US" sz="1800" dirty="0" smtClean="0"/>
              <a:t>Pages: 431-451</a:t>
            </a:r>
          </a:p>
          <a:p>
            <a:pPr>
              <a:buNone/>
            </a:pPr>
            <a:r>
              <a:rPr lang="en-US" sz="1800" dirty="0" smtClean="0"/>
              <a:t>2008</a:t>
            </a:r>
            <a:endParaRPr lang="en-US" sz="1800" dirty="0"/>
          </a:p>
        </p:txBody>
      </p:sp>
      <p:pic>
        <p:nvPicPr>
          <p:cNvPr id="33794" name="Picture 2" descr="C:\Documents and Settings\Sam\Local Settings\Temporary Internet Files\Content.IE5\ID1MM2F4\MCj0286456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572000"/>
            <a:ext cx="990600" cy="1258294"/>
          </a:xfrm>
          <a:prstGeom prst="rect">
            <a:avLst/>
          </a:prstGeom>
          <a:noFill/>
        </p:spPr>
      </p:pic>
      <p:pic>
        <p:nvPicPr>
          <p:cNvPr id="33800" name="Picture 8" descr="C:\Documents and Settings\Sam\Local Settings\Temporary Internet Files\Content.IE5\S7L6D2NG\MCj0182990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267200"/>
            <a:ext cx="17526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4F4F4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2379</TotalTime>
  <Words>569</Words>
  <Application>Microsoft Office PowerPoint</Application>
  <PresentationFormat>On-screen Show (4:3)</PresentationFormat>
  <Paragraphs>243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Solstice</vt:lpstr>
      <vt:lpstr>Minimizing Energy Functionals to Model Helical Structures</vt:lpstr>
      <vt:lpstr>Motivation</vt:lpstr>
      <vt:lpstr>Energy Density Functions</vt:lpstr>
      <vt:lpstr>Curvature and Torsion</vt:lpstr>
      <vt:lpstr>Variations to the Curve </vt:lpstr>
      <vt:lpstr>Euler-Lagrange Equations</vt:lpstr>
      <vt:lpstr>Simplifying the Equations</vt:lpstr>
      <vt:lpstr>Energy Densities </vt:lpstr>
      <vt:lpstr>Case (i)</vt:lpstr>
      <vt:lpstr>Case (ii) </vt:lpstr>
      <vt:lpstr>Generalized Helices with </vt:lpstr>
      <vt:lpstr>Slide 12</vt:lpstr>
      <vt:lpstr>Energy Densities </vt:lpstr>
      <vt:lpstr>Case (i)</vt:lpstr>
      <vt:lpstr>Case (ii) </vt:lpstr>
      <vt:lpstr>Energy Densities</vt:lpstr>
      <vt:lpstr>Case (i) </vt:lpstr>
      <vt:lpstr>Case (ii) </vt:lpstr>
      <vt:lpstr>Case (iii)</vt:lpstr>
      <vt:lpstr>Slide 20</vt:lpstr>
      <vt:lpstr>Conclusions</vt:lpstr>
      <vt:lpstr>References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Samuel Stapleton</cp:lastModifiedBy>
  <cp:revision>177</cp:revision>
  <dcterms:created xsi:type="dcterms:W3CDTF">2009-02-10T19:27:25Z</dcterms:created>
  <dcterms:modified xsi:type="dcterms:W3CDTF">2009-02-26T21:45:20Z</dcterms:modified>
</cp:coreProperties>
</file>