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1" r:id="rId1"/>
  </p:sldMasterIdLst>
  <p:notesMasterIdLst>
    <p:notesMasterId r:id="rId25"/>
  </p:notesMasterIdLst>
  <p:handoutMasterIdLst>
    <p:handoutMasterId r:id="rId26"/>
  </p:handoutMasterIdLst>
  <p:sldIdLst>
    <p:sldId id="303" r:id="rId2"/>
    <p:sldId id="386" r:id="rId3"/>
    <p:sldId id="392" r:id="rId4"/>
    <p:sldId id="394" r:id="rId5"/>
    <p:sldId id="372" r:id="rId6"/>
    <p:sldId id="373" r:id="rId7"/>
    <p:sldId id="391" r:id="rId8"/>
    <p:sldId id="395" r:id="rId9"/>
    <p:sldId id="377" r:id="rId10"/>
    <p:sldId id="381" r:id="rId11"/>
    <p:sldId id="388" r:id="rId12"/>
    <p:sldId id="382" r:id="rId13"/>
    <p:sldId id="396" r:id="rId14"/>
    <p:sldId id="384" r:id="rId15"/>
    <p:sldId id="389" r:id="rId16"/>
    <p:sldId id="385" r:id="rId17"/>
    <p:sldId id="390" r:id="rId18"/>
    <p:sldId id="397" r:id="rId19"/>
    <p:sldId id="393" r:id="rId20"/>
    <p:sldId id="379" r:id="rId21"/>
    <p:sldId id="387" r:id="rId22"/>
    <p:sldId id="398" r:id="rId23"/>
    <p:sldId id="380" r:id="rId24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703920"/>
    <a:srgbClr val="FFEFD5"/>
    <a:srgbClr val="A052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3" d="100"/>
          <a:sy n="133" d="100"/>
        </p:scale>
        <p:origin x="-1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-2802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8C2CBB5-7B8A-4440-8F6B-272E8D889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94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E2D09FD-DF1C-445F-BE5D-52E9C9CAFB07}" type="datetime1">
              <a:rPr lang="en-US"/>
              <a:pPr>
                <a:defRPr/>
              </a:pPr>
              <a:t>10/9/2011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1BFD03D-6D3F-4D2F-A5D5-26E879365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452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99EB237-15E3-41DB-8D34-425803AEAE39}" type="datetime1">
              <a:rPr lang="en-US"/>
              <a:pPr>
                <a:defRPr/>
              </a:pPr>
              <a:t>10/9/2011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Kelvin Sung (Use/Modify with permission from © 2010 Larry Snyder, CSE)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E318706-F964-4196-A11F-D2477C80C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618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108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93854-1CD7-407E-876F-6F1B3DCE910E}" type="datetime1">
              <a:rPr lang="en-US"/>
              <a:pPr>
                <a:defRPr/>
              </a:pPr>
              <a:t>10/9/2011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Kelvin Sung (Use/Modify with permission from © 2010 Larry Snyder, CSE)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37C9E-80EB-4E6D-AD8A-8CC5802B9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0841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84908-4458-42B3-A5D6-ACCC8D9A722F}" type="datetime1">
              <a:rPr lang="en-US"/>
              <a:pPr>
                <a:defRPr/>
              </a:pPr>
              <a:t>10/9/2011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Kelvin Sung (Use/Modify with permission from © 2010 Larry Snyder, CSE)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7D5A5-99AA-41B0-84AD-07D4BB9B3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5265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3B665-8B2E-419C-AE6D-4AF4B31D3739}" type="datetime1">
              <a:rPr lang="en-US"/>
              <a:pPr>
                <a:defRPr/>
              </a:pPr>
              <a:t>10/9/2011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Kelvin Sung (Use/Modify with permission from © 2010 Larry Snyder, CSE)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7F0B3-3D77-4E3F-90A1-03BFF7BD1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51976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C8DA88E-CA49-4242-B5C5-37BED15B69DD}" type="datetime1">
              <a:rPr lang="en-US"/>
              <a:pPr>
                <a:defRPr/>
              </a:pPr>
              <a:t>10/9/2011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Kelvin Sung (Use/Modify with permission from © 2010 Larry Snyder, CSE)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422FF41-345D-4A0E-B676-6173FFD19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6160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E1176-E70E-4F9B-9D7A-23DD5833DBC2}" type="datetime1">
              <a:rPr lang="en-US"/>
              <a:pPr>
                <a:defRPr/>
              </a:pPr>
              <a:t>10/9/2011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Kelvin Sung (Use/Modify with permission from © 2010 Larry Snyder, CSE)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3C85E-F170-4511-A986-1E12B0C91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35312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49640-5F34-45A1-9838-02E01530AC03}" type="datetime1">
              <a:rPr lang="en-US"/>
              <a:pPr>
                <a:defRPr/>
              </a:pPr>
              <a:t>10/9/2011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Kelvin Sung (Use/Modify with permission from © 2010 Larry Snyder, CSE)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5DA8C-0FE9-4064-9AD9-55FFC9C9F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6651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EFFCF-C920-445E-B7FC-325CA6D03154}" type="datetime1">
              <a:rPr lang="en-US"/>
              <a:pPr>
                <a:defRPr/>
              </a:pPr>
              <a:t>10/9/2011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Kelvin Sung (Use/Modify with permission from © 2010 Larry Snyder, CSE)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958B7-A942-4BC1-9832-DF566EBC6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9587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6E85B-0DB2-4A54-B451-E3D1A33EC0CB}" type="datetime1">
              <a:rPr lang="en-US"/>
              <a:pPr>
                <a:defRPr/>
              </a:pPr>
              <a:t>10/9/2011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Kelvin Sung (Use/Modify with permission from © 2010 Larry Snyder, CSE)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9B2C7-33DD-4D55-B676-2897FE450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6611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820DC-233D-4533-9517-C54D3A71C3E3}" type="datetime1">
              <a:rPr lang="en-US"/>
              <a:pPr>
                <a:defRPr/>
              </a:pPr>
              <a:t>10/9/2011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Kelvin Sung (Use/Modify with permission from © 2010 Larry Snyder, CSE)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EB36D-29B8-4F13-AD3D-B3652C353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782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7E01A-D5B4-4567-BE3E-86CD6AB1FF6A}" type="datetime1">
              <a:rPr lang="en-US"/>
              <a:pPr>
                <a:defRPr/>
              </a:pPr>
              <a:t>10/9/2011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Kelvin Sung (Use/Modify with permission from © 2010 Larry Snyder, CSE)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D68A3-AFDC-429A-BBB0-6A17C2CF0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3443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invGray">
          <a:xfrm>
            <a:off x="0" y="1066800"/>
            <a:ext cx="9144000" cy="4445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0668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  <a:normAutofit/>
            <a:sp3d prstMaterial="matte">
              <a:bevelT w="50800" h="10160"/>
            </a:sp3d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109728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</a:defRPr>
            </a:lvl1pPr>
          </a:lstStyle>
          <a:p>
            <a:pPr>
              <a:defRPr/>
            </a:pPr>
            <a:fld id="{274E9FD5-B082-488E-BE4C-DDD14D430F5A}" type="datetime1">
              <a:rPr lang="en-US"/>
              <a:pPr>
                <a:defRPr/>
              </a:pPr>
              <a:t>10/9/2011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wrap="square" lIns="45720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</a:defRPr>
            </a:lvl1pPr>
          </a:lstStyle>
          <a:p>
            <a:pPr>
              <a:defRPr/>
            </a:pPr>
            <a:r>
              <a:rPr lang="en-US"/>
              <a:t>Kelvin Sung (Use/Modify with permission from © 2010 Larry Snyder, CSE)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</a:defRPr>
            </a:lvl1pPr>
          </a:lstStyle>
          <a:p>
            <a:pPr>
              <a:defRPr/>
            </a:pPr>
            <a:fld id="{DA434B9B-3161-4266-987F-16A6544560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9" r:id="rId1"/>
    <p:sldLayoutId id="2147484193" r:id="rId2"/>
    <p:sldLayoutId id="2147484200" r:id="rId3"/>
    <p:sldLayoutId id="2147484194" r:id="rId4"/>
    <p:sldLayoutId id="2147484195" r:id="rId5"/>
    <p:sldLayoutId id="2147484196" r:id="rId6"/>
    <p:sldLayoutId id="2147484201" r:id="rId7"/>
    <p:sldLayoutId id="2147484202" r:id="rId8"/>
    <p:sldLayoutId id="2147484197" r:id="rId9"/>
    <p:sldLayoutId id="2147484203" r:id="rId10"/>
    <p:sldLayoutId id="2147484198" r:id="rId11"/>
  </p:sldLayoutIdLst>
  <p:transition/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charset="2"/>
        <a:buChar char="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charset="2"/>
        <a:buChar char="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charset="2"/>
        <a:buChar char=""/>
        <a:defRPr lang="en-US"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washington.edu/education/courses/cse120/11wi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courses.washington.edu/bcusp11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courses.washington.edu/bcusp110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752600"/>
            <a:ext cx="7239000" cy="1905000"/>
          </a:xfrm>
        </p:spPr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eaLnBrk="1" hangingPunct="1">
              <a:defRPr/>
            </a:pPr>
            <a:r>
              <a:rPr lang="en-US" dirty="0" smtClean="0"/>
              <a:t>Digital Thinking: </a:t>
            </a:r>
            <a:br>
              <a:rPr lang="en-US" dirty="0" smtClean="0"/>
            </a:br>
            <a:r>
              <a:rPr lang="en-US" dirty="0" smtClean="0"/>
              <a:t>Animation, Video Games, and the Social Web</a:t>
            </a:r>
            <a:endParaRPr lang="en-US" dirty="0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114800"/>
            <a:ext cx="6705600" cy="685800"/>
          </a:xfrm>
        </p:spPr>
        <p:txBody>
          <a:bodyPr/>
          <a:lstStyle/>
          <a:p>
            <a:pPr eaLnBrk="1" hangingPunct="1"/>
            <a:r>
              <a:rPr lang="en-US" i="1" smtClean="0"/>
              <a:t>Kelvin Sung</a:t>
            </a:r>
          </a:p>
          <a:p>
            <a:pPr eaLnBrk="1" hangingPunct="1"/>
            <a:r>
              <a:rPr lang="en-US" i="1" smtClean="0"/>
              <a:t>University of Washington, Bothell</a:t>
            </a:r>
          </a:p>
          <a:p>
            <a:pPr eaLnBrk="1" hangingPunct="1"/>
            <a:r>
              <a:rPr lang="en-US" sz="1200" i="1" smtClean="0"/>
              <a:t>(* Use/Modification with permission based on Larry Snyder’s </a:t>
            </a:r>
            <a:r>
              <a:rPr lang="en-US" sz="1200" i="1" smtClean="0">
                <a:hlinkClick r:id="rId2"/>
              </a:rPr>
              <a:t>CSE120 from Winter 2011</a:t>
            </a:r>
            <a:r>
              <a:rPr lang="en-US" sz="1200" i="1" smtClean="0"/>
              <a:t>)</a:t>
            </a:r>
            <a:endParaRPr lang="en-US" sz="1200" smtClean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962400" y="6172200"/>
            <a:ext cx="16192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>
                <a:solidFill>
                  <a:schemeClr val="bg2"/>
                </a:solidFill>
              </a:rPr>
              <a:t>© Lawrence Snyder 2004</a:t>
            </a:r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533400" y="533400"/>
            <a:ext cx="6556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B CUSP 110B: A New Course … CS Principles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A Brief Word About Programming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181600"/>
          </a:xfrm>
        </p:spPr>
        <p:txBody>
          <a:bodyPr/>
          <a:lstStyle/>
          <a:p>
            <a:r>
              <a:rPr lang="en-US" smtClean="0"/>
              <a:t>Some people panic at the mention of the word </a:t>
            </a:r>
            <a:r>
              <a:rPr lang="en-US" i="1" smtClean="0"/>
              <a:t>programming </a:t>
            </a:r>
            <a:r>
              <a:rPr lang="en-US" smtClean="0"/>
              <a:t>… as if saying it would cause them to become social outcasts, nerdy, …</a:t>
            </a:r>
          </a:p>
        </p:txBody>
      </p:sp>
      <p:sp>
        <p:nvSpPr>
          <p:cNvPr id="16388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06FF57E-810A-473A-93C6-E7843FBC5516}" type="datetime1">
              <a:rPr lang="en-US" smtClean="0">
                <a:solidFill>
                  <a:srgbClr val="3F3F3F"/>
                </a:solidFill>
              </a:rPr>
              <a:pPr eaLnBrk="1" hangingPunct="1"/>
              <a:t>10/9/2011</a:t>
            </a:fld>
            <a:endParaRPr lang="en-US" smtClean="0">
              <a:solidFill>
                <a:srgbClr val="3F3F3F"/>
              </a:solidFill>
            </a:endParaRPr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3F3F3F"/>
                </a:solidFill>
              </a:rPr>
              <a:t>Kelvin Sung (Use/Modify with permission from © 2010 Larry Snyder, CSE)</a:t>
            </a:r>
          </a:p>
        </p:txBody>
      </p:sp>
      <p:sp>
        <p:nvSpPr>
          <p:cNvPr id="16390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5E7C0FE-4EF4-41ED-9934-64EDE29C9EEE}" type="slidenum">
              <a:rPr lang="en-US" smtClean="0">
                <a:solidFill>
                  <a:srgbClr val="3F3F3F"/>
                </a:solidFill>
              </a:rPr>
              <a:pPr eaLnBrk="1" hangingPunct="1"/>
              <a:t>10</a:t>
            </a:fld>
            <a:endParaRPr lang="en-US" smtClean="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A Brief Word About Programming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181600"/>
          </a:xfrm>
        </p:spPr>
        <p:txBody>
          <a:bodyPr/>
          <a:lstStyle/>
          <a:p>
            <a:r>
              <a:rPr lang="en-US" smtClean="0"/>
              <a:t>Some people panic at the mention of the word </a:t>
            </a:r>
            <a:r>
              <a:rPr lang="en-US" i="1" smtClean="0"/>
              <a:t>programming </a:t>
            </a:r>
            <a:r>
              <a:rPr lang="en-US" smtClean="0"/>
              <a:t>… as if saying it would cause them to become social outcasts, nerdy, …</a:t>
            </a:r>
          </a:p>
          <a:p>
            <a:r>
              <a:rPr lang="en-US" smtClean="0"/>
              <a:t>Programming’s a career; it takes years to learn; it pays really well; normal people do it, too</a:t>
            </a:r>
          </a:p>
          <a:p>
            <a:r>
              <a:rPr lang="en-US" smtClean="0"/>
              <a:t>I teach some programming in this class as part of teaching computational thinking</a:t>
            </a:r>
          </a:p>
          <a:p>
            <a:pPr lvl="1"/>
            <a:r>
              <a:rPr lang="en-US" smtClean="0"/>
              <a:t>You won’t be a programmer at the end</a:t>
            </a:r>
          </a:p>
          <a:p>
            <a:pPr lvl="1"/>
            <a:r>
              <a:rPr lang="en-US" smtClean="0"/>
              <a:t>You will still be however normal as you are today</a:t>
            </a:r>
          </a:p>
          <a:p>
            <a:pPr lvl="1"/>
            <a:r>
              <a:rPr lang="en-US" smtClean="0"/>
              <a:t>You will, I hope, also think differently as a result</a:t>
            </a:r>
          </a:p>
        </p:txBody>
      </p:sp>
      <p:sp>
        <p:nvSpPr>
          <p:cNvPr id="17412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4398D93-7AD5-4DD0-8D90-C7F24384152E}" type="datetime1">
              <a:rPr lang="en-US" smtClean="0">
                <a:solidFill>
                  <a:srgbClr val="3F3F3F"/>
                </a:solidFill>
              </a:rPr>
              <a:pPr eaLnBrk="1" hangingPunct="1"/>
              <a:t>10/9/2011</a:t>
            </a:fld>
            <a:endParaRPr lang="en-US" smtClean="0">
              <a:solidFill>
                <a:srgbClr val="3F3F3F"/>
              </a:solidFill>
            </a:endParaRP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3F3F3F"/>
                </a:solidFill>
              </a:rPr>
              <a:t>Kelvin Sung (Use/Modify with permission from © 2010 Larry Snyder, CSE)</a:t>
            </a:r>
          </a:p>
        </p:txBody>
      </p:sp>
      <p:sp>
        <p:nvSpPr>
          <p:cNvPr id="17414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4CC5178-C880-47B5-B15A-A1D82DDD3BA6}" type="slidenum">
              <a:rPr lang="en-US" smtClean="0">
                <a:solidFill>
                  <a:srgbClr val="3F3F3F"/>
                </a:solidFill>
              </a:rPr>
              <a:pPr eaLnBrk="1" hangingPunct="1"/>
              <a:t>11</a:t>
            </a:fld>
            <a:endParaRPr lang="en-US" smtClean="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Class Structure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r>
              <a:rPr lang="en-US" smtClean="0"/>
              <a:t>lectures – I will talk, demo and we’ll all discuss various topics</a:t>
            </a:r>
          </a:p>
          <a:p>
            <a:r>
              <a:rPr lang="en-US" smtClean="0"/>
              <a:t>In class labs/exercise – practice</a:t>
            </a:r>
          </a:p>
          <a:p>
            <a:r>
              <a:rPr lang="en-US" smtClean="0"/>
              <a:t>Homework – exercises that help push the material further … one hour a day as needed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One 2-week project, Midterm, Final</a:t>
            </a:r>
          </a:p>
          <a:p>
            <a:r>
              <a:rPr lang="en-US" smtClean="0"/>
              <a:t>Wednesday “Surveys” … points for helping with the experiment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914400" y="3733800"/>
            <a:ext cx="6858000" cy="990600"/>
          </a:xfrm>
          <a:prstGeom prst="rect">
            <a:avLst/>
          </a:prstGeom>
          <a:gradFill rotWithShape="1">
            <a:gsLst>
              <a:gs pos="0">
                <a:srgbClr val="FFBF00"/>
              </a:gs>
              <a:gs pos="45000">
                <a:srgbClr val="F1A300"/>
              </a:gs>
              <a:gs pos="100000">
                <a:srgbClr val="CC8900"/>
              </a:gs>
            </a:gsLst>
            <a:lin ang="5400000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39000" dist="254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  <a:latin typeface="Corbel" charset="0"/>
              </a:rPr>
              <a:t>In computing, there are lots and lots of detailed facts that no one ever remembers, so computing people are always looking up information so they don’t have to learn it; we’ll do that, too, esp. in homework</a:t>
            </a:r>
          </a:p>
        </p:txBody>
      </p:sp>
      <p:sp>
        <p:nvSpPr>
          <p:cNvPr id="18437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31D54E2-C538-453E-86C8-26D366E40F30}" type="datetime1">
              <a:rPr lang="en-US" smtClean="0">
                <a:solidFill>
                  <a:srgbClr val="3F3F3F"/>
                </a:solidFill>
              </a:rPr>
              <a:pPr eaLnBrk="1" hangingPunct="1"/>
              <a:t>10/9/2011</a:t>
            </a:fld>
            <a:endParaRPr lang="en-US" smtClean="0">
              <a:solidFill>
                <a:srgbClr val="3F3F3F"/>
              </a:solidFill>
            </a:endParaRPr>
          </a:p>
        </p:txBody>
      </p:sp>
      <p:sp>
        <p:nvSpPr>
          <p:cNvPr id="1843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3F3F3F"/>
                </a:solidFill>
              </a:rPr>
              <a:t>Kelvin Sung (Use/Modify with permission from © 2010 Larry Snyder, CSE)</a:t>
            </a:r>
          </a:p>
        </p:txBody>
      </p:sp>
      <p:sp>
        <p:nvSpPr>
          <p:cNvPr id="18439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B660B70-1B4D-4082-807C-B5DD2B7C1B24}" type="slidenum">
              <a:rPr lang="en-US" smtClean="0">
                <a:solidFill>
                  <a:srgbClr val="3F3F3F"/>
                </a:solidFill>
              </a:rPr>
              <a:pPr eaLnBrk="1" hangingPunct="1"/>
              <a:t>12</a:t>
            </a:fld>
            <a:endParaRPr lang="en-US" smtClean="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Questions or Comments?</a:t>
            </a: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9205CBF-57B1-4B65-89CF-B63EAB1367CA}" type="datetime1">
              <a:rPr lang="en-US" smtClean="0">
                <a:solidFill>
                  <a:srgbClr val="3F3F3F"/>
                </a:solidFill>
              </a:rPr>
              <a:pPr eaLnBrk="1" hangingPunct="1"/>
              <a:t>10/9/2011</a:t>
            </a:fld>
            <a:endParaRPr lang="en-US" smtClean="0">
              <a:solidFill>
                <a:srgbClr val="3F3F3F"/>
              </a:solidFill>
            </a:endParaRP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3F3F3F"/>
                </a:solidFill>
              </a:rPr>
              <a:t>Kelvin Sung (Use/Modify with permission from © 2010 Larry Snyder, CSE)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23CFD34-1347-45B4-B8A2-45CDA37786DC}" type="slidenum">
              <a:rPr lang="en-US" smtClean="0">
                <a:solidFill>
                  <a:srgbClr val="3F3F3F"/>
                </a:solidFill>
              </a:rPr>
              <a:pPr eaLnBrk="1" hangingPunct="1"/>
              <a:t>13</a:t>
            </a:fld>
            <a:endParaRPr lang="en-US" smtClean="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Expectations … yours of me</a:t>
            </a:r>
            <a:endParaRPr lang="en-US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r>
              <a:rPr lang="en-US" smtClean="0"/>
              <a:t>Academically, you can expect me to …</a:t>
            </a:r>
          </a:p>
          <a:p>
            <a:pPr lvl="1"/>
            <a:r>
              <a:rPr lang="en-US" smtClean="0"/>
              <a:t>Select most important topics for the curriculum </a:t>
            </a:r>
          </a:p>
          <a:p>
            <a:pPr lvl="1"/>
            <a:r>
              <a:rPr lang="en-US" smtClean="0"/>
              <a:t>Present the material in the clearest possible way </a:t>
            </a:r>
          </a:p>
          <a:p>
            <a:pPr lvl="1"/>
            <a:r>
              <a:rPr lang="en-US" smtClean="0"/>
              <a:t>Select exercises and lab assignments that </a:t>
            </a:r>
          </a:p>
          <a:p>
            <a:pPr lvl="2"/>
            <a:r>
              <a:rPr lang="en-US" smtClean="0"/>
              <a:t>Further your education in this class</a:t>
            </a:r>
          </a:p>
          <a:p>
            <a:pPr lvl="2"/>
            <a:r>
              <a:rPr lang="en-US" smtClean="0"/>
              <a:t>Are interesting and enjoyable</a:t>
            </a:r>
          </a:p>
          <a:p>
            <a:pPr lvl="2"/>
            <a:r>
              <a:rPr lang="en-US" smtClean="0"/>
              <a:t>Appreciate that you have other things in your life</a:t>
            </a:r>
          </a:p>
          <a:p>
            <a:pPr lvl="1"/>
            <a:endParaRPr lang="en-US" smtClean="0"/>
          </a:p>
        </p:txBody>
      </p:sp>
      <p:sp>
        <p:nvSpPr>
          <p:cNvPr id="20484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822CA54-6E97-4BEC-A6A4-D4B153EE8554}" type="datetime1">
              <a:rPr lang="en-US" smtClean="0">
                <a:solidFill>
                  <a:srgbClr val="3F3F3F"/>
                </a:solidFill>
              </a:rPr>
              <a:pPr eaLnBrk="1" hangingPunct="1"/>
              <a:t>10/9/2011</a:t>
            </a:fld>
            <a:endParaRPr lang="en-US" smtClean="0">
              <a:solidFill>
                <a:srgbClr val="3F3F3F"/>
              </a:solidFill>
            </a:endParaRP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3F3F3F"/>
                </a:solidFill>
              </a:rPr>
              <a:t>Kelvin Sung (Use/Modify with permission from © 2010 Larry Snyder, CSE)</a:t>
            </a:r>
          </a:p>
        </p:txBody>
      </p:sp>
      <p:sp>
        <p:nvSpPr>
          <p:cNvPr id="20486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6E9D861-EBFB-4081-A182-E31D73A615F6}" type="slidenum">
              <a:rPr lang="en-US" smtClean="0">
                <a:solidFill>
                  <a:srgbClr val="3F3F3F"/>
                </a:solidFill>
              </a:rPr>
              <a:pPr eaLnBrk="1" hangingPunct="1"/>
              <a:t>14</a:t>
            </a:fld>
            <a:endParaRPr lang="en-US" smtClean="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Expectations … yours of me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r>
              <a:rPr lang="en-US" smtClean="0"/>
              <a:t>Academically, you can expect me to …</a:t>
            </a:r>
          </a:p>
          <a:p>
            <a:pPr lvl="1"/>
            <a:r>
              <a:rPr lang="en-US" smtClean="0"/>
              <a:t>Select most important topics for the curriculum </a:t>
            </a:r>
          </a:p>
          <a:p>
            <a:pPr lvl="1"/>
            <a:r>
              <a:rPr lang="en-US" smtClean="0"/>
              <a:t>Present the material in the clearest possible way </a:t>
            </a:r>
          </a:p>
          <a:p>
            <a:pPr lvl="1"/>
            <a:r>
              <a:rPr lang="en-US" smtClean="0"/>
              <a:t>Select exercises and lab assignments that </a:t>
            </a:r>
          </a:p>
          <a:p>
            <a:pPr lvl="2"/>
            <a:r>
              <a:rPr lang="en-US" smtClean="0"/>
              <a:t>Further your education in this class</a:t>
            </a:r>
          </a:p>
          <a:p>
            <a:pPr lvl="2"/>
            <a:r>
              <a:rPr lang="en-US" smtClean="0"/>
              <a:t>Are interesting and enjoyable</a:t>
            </a:r>
          </a:p>
          <a:p>
            <a:pPr lvl="2"/>
            <a:r>
              <a:rPr lang="en-US" smtClean="0"/>
              <a:t>Appreciate that you have other things in your life</a:t>
            </a:r>
          </a:p>
          <a:p>
            <a:r>
              <a:rPr lang="en-US" smtClean="0"/>
              <a:t>Personally, you can expect me to be  … </a:t>
            </a:r>
          </a:p>
          <a:p>
            <a:pPr lvl="1"/>
            <a:r>
              <a:rPr lang="en-US" smtClean="0"/>
              <a:t>Respectful, cooperative, understanding, …</a:t>
            </a:r>
          </a:p>
          <a:p>
            <a:pPr lvl="1"/>
            <a:r>
              <a:rPr lang="en-US" smtClean="0"/>
              <a:t>Encouraging, accepting of your contributions, …</a:t>
            </a:r>
          </a:p>
          <a:p>
            <a:pPr lvl="1"/>
            <a:r>
              <a:rPr lang="en-US" smtClean="0"/>
              <a:t>Provide help, both online and 1-on-1</a:t>
            </a:r>
          </a:p>
          <a:p>
            <a:pPr lvl="1"/>
            <a:endParaRPr lang="en-US" smtClean="0"/>
          </a:p>
        </p:txBody>
      </p:sp>
      <p:sp>
        <p:nvSpPr>
          <p:cNvPr id="21508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9433015-756B-458B-9F1E-18F442384008}" type="datetime1">
              <a:rPr lang="en-US" smtClean="0">
                <a:solidFill>
                  <a:srgbClr val="3F3F3F"/>
                </a:solidFill>
              </a:rPr>
              <a:pPr eaLnBrk="1" hangingPunct="1"/>
              <a:t>10/9/2011</a:t>
            </a:fld>
            <a:endParaRPr lang="en-US" smtClean="0">
              <a:solidFill>
                <a:srgbClr val="3F3F3F"/>
              </a:solidFill>
            </a:endParaRP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3F3F3F"/>
                </a:solidFill>
              </a:rPr>
              <a:t>Kelvin Sung (Use/Modify with permission from © 2010 Larry Snyder, CSE)</a:t>
            </a:r>
          </a:p>
        </p:txBody>
      </p:sp>
      <p:sp>
        <p:nvSpPr>
          <p:cNvPr id="21510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C8F041E-9496-4EF2-83DF-BB3ED43DE344}" type="slidenum">
              <a:rPr lang="en-US" smtClean="0">
                <a:solidFill>
                  <a:srgbClr val="3F3F3F"/>
                </a:solidFill>
              </a:rPr>
              <a:pPr eaLnBrk="1" hangingPunct="1"/>
              <a:t>15</a:t>
            </a:fld>
            <a:endParaRPr lang="en-US" smtClean="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Expectations … mine for you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181600"/>
          </a:xfrm>
        </p:spPr>
        <p:txBody>
          <a:bodyPr/>
          <a:lstStyle/>
          <a:p>
            <a:r>
              <a:rPr lang="en-US" smtClean="0"/>
              <a:t>Academically, I expect you …</a:t>
            </a:r>
          </a:p>
          <a:p>
            <a:pPr lvl="1"/>
            <a:r>
              <a:rPr lang="en-US" b="1" smtClean="0"/>
              <a:t>To come to class </a:t>
            </a:r>
            <a:r>
              <a:rPr lang="en-US" smtClean="0"/>
              <a:t>ready to learn CS Principles</a:t>
            </a:r>
          </a:p>
          <a:p>
            <a:pPr lvl="1"/>
            <a:r>
              <a:rPr lang="en-US" smtClean="0"/>
              <a:t>To make a sincere effort to understand the material</a:t>
            </a:r>
          </a:p>
          <a:p>
            <a:pPr lvl="1"/>
            <a:r>
              <a:rPr lang="en-US" smtClean="0"/>
              <a:t>Go online to work on this class each day …</a:t>
            </a:r>
          </a:p>
          <a:p>
            <a:pPr lvl="2"/>
            <a:r>
              <a:rPr lang="en-US" smtClean="0"/>
              <a:t>Submit work that you alone created, except team asmts</a:t>
            </a:r>
          </a:p>
          <a:p>
            <a:pPr lvl="2"/>
            <a:r>
              <a:rPr lang="en-US" smtClean="0"/>
              <a:t>Make constructive comments about improving this class</a:t>
            </a:r>
          </a:p>
          <a:p>
            <a:pPr lvl="1"/>
            <a:endParaRPr lang="en-US" smtClean="0"/>
          </a:p>
        </p:txBody>
      </p:sp>
      <p:sp>
        <p:nvSpPr>
          <p:cNvPr id="22532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FA56643-39E5-4D2C-A69C-9D066FEB0CEE}" type="datetime1">
              <a:rPr lang="en-US" smtClean="0">
                <a:solidFill>
                  <a:srgbClr val="3F3F3F"/>
                </a:solidFill>
              </a:rPr>
              <a:pPr eaLnBrk="1" hangingPunct="1"/>
              <a:t>10/9/2011</a:t>
            </a:fld>
            <a:endParaRPr lang="en-US" smtClean="0">
              <a:solidFill>
                <a:srgbClr val="3F3F3F"/>
              </a:solidFill>
            </a:endParaRPr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3F3F3F"/>
                </a:solidFill>
              </a:rPr>
              <a:t>Kelvin Sung (Use/Modify with permission from © 2010 Larry Snyder, CSE)</a:t>
            </a:r>
          </a:p>
        </p:txBody>
      </p:sp>
      <p:sp>
        <p:nvSpPr>
          <p:cNvPr id="22534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9E12174-1FB2-4041-9BA2-F3DD5264B7B7}" type="slidenum">
              <a:rPr lang="en-US" smtClean="0">
                <a:solidFill>
                  <a:srgbClr val="3F3F3F"/>
                </a:solidFill>
              </a:rPr>
              <a:pPr eaLnBrk="1" hangingPunct="1"/>
              <a:t>16</a:t>
            </a:fld>
            <a:endParaRPr lang="en-US" smtClean="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Expectations … mine for you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181600"/>
          </a:xfrm>
        </p:spPr>
        <p:txBody>
          <a:bodyPr/>
          <a:lstStyle/>
          <a:p>
            <a:r>
              <a:rPr lang="en-US" smtClean="0"/>
              <a:t>Academically, I expect you …</a:t>
            </a:r>
          </a:p>
          <a:p>
            <a:pPr lvl="1"/>
            <a:r>
              <a:rPr lang="en-US" b="1" smtClean="0"/>
              <a:t>To come to class &amp; labs </a:t>
            </a:r>
            <a:r>
              <a:rPr lang="en-US" smtClean="0"/>
              <a:t>ready to learn CS Principles</a:t>
            </a:r>
          </a:p>
          <a:p>
            <a:pPr lvl="1"/>
            <a:r>
              <a:rPr lang="en-US" smtClean="0"/>
              <a:t>To make a sincere effort to understand the material</a:t>
            </a:r>
          </a:p>
          <a:p>
            <a:pPr lvl="1"/>
            <a:r>
              <a:rPr lang="en-US" smtClean="0"/>
              <a:t>Go online to work on this class each day …</a:t>
            </a:r>
          </a:p>
          <a:p>
            <a:pPr lvl="2"/>
            <a:r>
              <a:rPr lang="en-US" smtClean="0"/>
              <a:t>Submit work that you alone created, except team asmts</a:t>
            </a:r>
          </a:p>
          <a:p>
            <a:pPr lvl="2"/>
            <a:r>
              <a:rPr lang="en-US" smtClean="0"/>
              <a:t>Make constructive comments about improving this class</a:t>
            </a:r>
          </a:p>
          <a:p>
            <a:r>
              <a:rPr lang="en-US" smtClean="0"/>
              <a:t>Personally, I expect you to</a:t>
            </a:r>
          </a:p>
          <a:p>
            <a:pPr lvl="1"/>
            <a:r>
              <a:rPr lang="en-US" smtClean="0"/>
              <a:t>Be respectful of me and the other students</a:t>
            </a:r>
          </a:p>
          <a:p>
            <a:pPr lvl="1"/>
            <a:r>
              <a:rPr lang="en-US" smtClean="0"/>
              <a:t>Contribute to helping others on discussion board</a:t>
            </a:r>
          </a:p>
          <a:p>
            <a:pPr lvl="1"/>
            <a:r>
              <a:rPr lang="en-US" smtClean="0"/>
              <a:t> Meet deadlines; ask for extensions in extreme need  </a:t>
            </a:r>
          </a:p>
          <a:p>
            <a:pPr lvl="1"/>
            <a:endParaRPr lang="en-US" smtClean="0"/>
          </a:p>
        </p:txBody>
      </p:sp>
      <p:sp>
        <p:nvSpPr>
          <p:cNvPr id="23556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F5DC62B-F777-4C78-AD63-6A1070B83924}" type="datetime1">
              <a:rPr lang="en-US" smtClean="0">
                <a:solidFill>
                  <a:srgbClr val="3F3F3F"/>
                </a:solidFill>
              </a:rPr>
              <a:pPr eaLnBrk="1" hangingPunct="1"/>
              <a:t>10/9/2011</a:t>
            </a:fld>
            <a:endParaRPr lang="en-US" smtClean="0">
              <a:solidFill>
                <a:srgbClr val="3F3F3F"/>
              </a:solidFill>
            </a:endParaRP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3F3F3F"/>
                </a:solidFill>
              </a:rPr>
              <a:t>Kelvin Sung (Use/Modify with permission from © 2010 Larry Snyder, CSE)</a:t>
            </a:r>
          </a:p>
        </p:txBody>
      </p:sp>
      <p:sp>
        <p:nvSpPr>
          <p:cNvPr id="23558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F3FEAB3-2212-4E7E-A314-BD2A0E115F56}" type="slidenum">
              <a:rPr lang="en-US" smtClean="0">
                <a:solidFill>
                  <a:srgbClr val="3F3F3F"/>
                </a:solidFill>
              </a:rPr>
              <a:pPr eaLnBrk="1" hangingPunct="1"/>
              <a:t>17</a:t>
            </a:fld>
            <a:endParaRPr lang="en-US" smtClean="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Questions or Comments?</a:t>
            </a:r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922D364-5020-44F3-9CBD-E8FDE382F906}" type="datetime1">
              <a:rPr lang="en-US" smtClean="0">
                <a:solidFill>
                  <a:srgbClr val="3F3F3F"/>
                </a:solidFill>
              </a:rPr>
              <a:pPr eaLnBrk="1" hangingPunct="1"/>
              <a:t>10/9/2011</a:t>
            </a:fld>
            <a:endParaRPr lang="en-US" smtClean="0">
              <a:solidFill>
                <a:srgbClr val="3F3F3F"/>
              </a:solidFill>
            </a:endParaRP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3F3F3F"/>
                </a:solidFill>
              </a:rPr>
              <a:t>Kelvin Sung (Use/Modify with permission from © 2010 Larry Snyder, CSE)</a:t>
            </a: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843503D-276E-4410-A547-DFFB352D6522}" type="slidenum">
              <a:rPr lang="en-US" smtClean="0">
                <a:solidFill>
                  <a:srgbClr val="3F3F3F"/>
                </a:solidFill>
              </a:rPr>
              <a:pPr eaLnBrk="1" hangingPunct="1"/>
              <a:t>18</a:t>
            </a:fld>
            <a:endParaRPr lang="en-US" smtClean="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Log-on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Font typeface="Wingdings 2" charset="2"/>
              <a:buNone/>
              <a:defRPr/>
            </a:pPr>
            <a:r>
              <a:rPr lang="en-US" dirty="0" smtClean="0"/>
              <a:t>Can we all log-in and access to the class web-site?</a:t>
            </a:r>
          </a:p>
          <a:p>
            <a:pPr>
              <a:defRPr/>
            </a:pPr>
            <a:endParaRPr lang="en-US" dirty="0"/>
          </a:p>
          <a:p>
            <a:pPr marL="119062" indent="0">
              <a:buFont typeface="Wingdings 2" charset="2"/>
              <a:buNone/>
              <a:defRPr/>
            </a:pPr>
            <a:r>
              <a:rPr lang="en-US" sz="3600" dirty="0" smtClean="0">
                <a:hlinkClick r:id="rId2"/>
              </a:rPr>
              <a:t>http://courses.washington.edu/bcusp110</a:t>
            </a:r>
            <a:endParaRPr lang="en-US" sz="3600" dirty="0" smtClean="0"/>
          </a:p>
        </p:txBody>
      </p:sp>
      <p:sp>
        <p:nvSpPr>
          <p:cNvPr id="2560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069FB45-5B2E-4F39-8FDD-4B521DFC5EA5}" type="datetime1">
              <a:rPr lang="en-US" smtClean="0">
                <a:solidFill>
                  <a:srgbClr val="3F3F3F"/>
                </a:solidFill>
              </a:rPr>
              <a:pPr eaLnBrk="1" hangingPunct="1"/>
              <a:t>10/9/2011</a:t>
            </a:fld>
            <a:endParaRPr lang="en-US" smtClean="0">
              <a:solidFill>
                <a:srgbClr val="3F3F3F"/>
              </a:solidFill>
            </a:endParaRPr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3F3F3F"/>
                </a:solidFill>
              </a:rPr>
              <a:t>Kelvin Sung (Use/Modify with permission from © 2010 Larry Snyder, CSE)</a:t>
            </a:r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00FB5D6-DC56-46AE-94AF-21327FC3BD0D}" type="slidenum">
              <a:rPr lang="en-US" smtClean="0">
                <a:solidFill>
                  <a:srgbClr val="3F3F3F"/>
                </a:solidFill>
              </a:rPr>
              <a:pPr eaLnBrk="1" hangingPunct="1"/>
              <a:t>19</a:t>
            </a:fld>
            <a:endParaRPr lang="en-US" smtClean="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Introductions …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181600"/>
          </a:xfrm>
        </p:spPr>
        <p:txBody>
          <a:bodyPr/>
          <a:lstStyle/>
          <a:p>
            <a:r>
              <a:rPr lang="en-US" smtClean="0"/>
              <a:t>Instructor: Kelvin Sung, Professor</a:t>
            </a:r>
          </a:p>
          <a:p>
            <a:pPr lvl="1"/>
            <a:r>
              <a:rPr lang="en-US" smtClean="0"/>
              <a:t>Computing and Software Systems</a:t>
            </a:r>
          </a:p>
          <a:p>
            <a:pPr lvl="1"/>
            <a:r>
              <a:rPr lang="en-US" smtClean="0"/>
              <a:t>I like travel: watching independent movies, fish (especially raw ones and ones with shells), meat, vegetables, fruits, ok, I like food. I speak 0.9 languages (0.4 Chinese, 0.4 English, and 0.1 Cantonese)</a:t>
            </a:r>
          </a:p>
          <a:p>
            <a:r>
              <a:rPr lang="en-US" smtClean="0"/>
              <a:t>What I do when I am not teaching this course?</a:t>
            </a:r>
          </a:p>
          <a:p>
            <a:pPr lvl="1"/>
            <a:r>
              <a:rPr lang="en-US" smtClean="0"/>
              <a:t>How much time do we have? …</a:t>
            </a:r>
          </a:p>
          <a:p>
            <a:r>
              <a:rPr lang="en-US" smtClean="0"/>
              <a:t>My little secret:  …</a:t>
            </a:r>
          </a:p>
        </p:txBody>
      </p:sp>
      <p:sp>
        <p:nvSpPr>
          <p:cNvPr id="8196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4C0BC23-BF75-4B80-BC56-041DBED81323}" type="datetime1">
              <a:rPr lang="en-US" smtClean="0">
                <a:solidFill>
                  <a:srgbClr val="3F3F3F"/>
                </a:solidFill>
              </a:rPr>
              <a:pPr eaLnBrk="1" hangingPunct="1"/>
              <a:t>10/9/2011</a:t>
            </a:fld>
            <a:endParaRPr lang="en-US" smtClean="0">
              <a:solidFill>
                <a:srgbClr val="3F3F3F"/>
              </a:solidFill>
            </a:endParaRP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3F3F3F"/>
                </a:solidFill>
              </a:rPr>
              <a:t>Kelvin Sung (Use/Modify with permission from © 2010 Larry Snyder, CSE)</a:t>
            </a:r>
          </a:p>
        </p:txBody>
      </p:sp>
      <p:sp>
        <p:nvSpPr>
          <p:cNvPr id="8198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2E4E213-ED93-453C-BA1F-2AC23A1B6411}" type="slidenum">
              <a:rPr lang="en-US" smtClean="0">
                <a:solidFill>
                  <a:srgbClr val="3F3F3F"/>
                </a:solidFill>
              </a:rPr>
              <a:pPr eaLnBrk="1" hangingPunct="1"/>
              <a:t>2</a:t>
            </a:fld>
            <a:endParaRPr lang="en-US" smtClean="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143000" y="3962400"/>
            <a:ext cx="6781800" cy="1524000"/>
          </a:xfrm>
          <a:prstGeom prst="rect">
            <a:avLst/>
          </a:prstGeom>
          <a:gradFill rotWithShape="1">
            <a:gsLst>
              <a:gs pos="0">
                <a:srgbClr val="FFBF00"/>
              </a:gs>
              <a:gs pos="45000">
                <a:srgbClr val="F1A300"/>
              </a:gs>
              <a:gs pos="100000">
                <a:srgbClr val="CC8900"/>
              </a:gs>
            </a:gsLst>
            <a:lin ang="5400000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39000" dist="254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257800"/>
          </a:xfrm>
        </p:spPr>
        <p:txBody>
          <a:bodyPr/>
          <a:lstStyle/>
          <a:p>
            <a:r>
              <a:rPr lang="en-US" smtClean="0"/>
              <a:t>What you need to do today</a:t>
            </a:r>
          </a:p>
          <a:p>
            <a:pPr lvl="1"/>
            <a:r>
              <a:rPr lang="en-US" smtClean="0"/>
              <a:t>“Sign up” for this class – that’s tech lingo for committing yourself to make your part of this work</a:t>
            </a:r>
          </a:p>
          <a:p>
            <a:pPr lvl="1"/>
            <a:r>
              <a:rPr lang="en-US" smtClean="0"/>
              <a:t>Familiarize yourself with the class Web page at </a:t>
            </a:r>
            <a:r>
              <a:rPr lang="en-US" smtClean="0">
                <a:hlinkClick r:id="rId2"/>
              </a:rPr>
              <a:t>http://courses.washington.edu/bcusp110</a:t>
            </a:r>
            <a:r>
              <a:rPr lang="en-US" smtClean="0"/>
              <a:t> including … </a:t>
            </a:r>
          </a:p>
          <a:p>
            <a:pPr lvl="2"/>
            <a:r>
              <a:rPr lang="en-US" smtClean="0"/>
              <a:t>The location of announcements, assignments, etc.</a:t>
            </a:r>
          </a:p>
          <a:p>
            <a:pPr lvl="2"/>
            <a:r>
              <a:rPr lang="en-US" smtClean="0"/>
              <a:t>The Academic Conduct guidelines</a:t>
            </a:r>
          </a:p>
          <a:p>
            <a:pPr lvl="2"/>
            <a:r>
              <a:rPr lang="en-US" smtClean="0"/>
              <a:t>Read “Why to take this class”</a:t>
            </a:r>
          </a:p>
          <a:p>
            <a:pPr lvl="2"/>
            <a:endParaRPr lang="en-US" smtClean="0"/>
          </a:p>
          <a:p>
            <a:r>
              <a:rPr lang="en-US" smtClean="0"/>
              <a:t>Take the Pre-survey, linked from the Web page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987425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26629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38F1A36-9438-4F81-A989-437779BEC6A4}" type="datetime1">
              <a:rPr lang="en-US" smtClean="0">
                <a:solidFill>
                  <a:srgbClr val="3F3F3F"/>
                </a:solidFill>
              </a:rPr>
              <a:pPr eaLnBrk="1" hangingPunct="1"/>
              <a:t>10/9/2011</a:t>
            </a:fld>
            <a:endParaRPr lang="en-US" smtClean="0">
              <a:solidFill>
                <a:srgbClr val="3F3F3F"/>
              </a:solidFill>
            </a:endParaRPr>
          </a:p>
        </p:txBody>
      </p:sp>
      <p:sp>
        <p:nvSpPr>
          <p:cNvPr id="2663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3F3F3F"/>
                </a:solidFill>
              </a:rPr>
              <a:t>Kelvin Sung (Use/Modify with permission from © 2010 Larry Snyder, CSE)</a:t>
            </a:r>
          </a:p>
        </p:txBody>
      </p:sp>
      <p:sp>
        <p:nvSpPr>
          <p:cNvPr id="26631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71C4520-36F1-4AB1-9DC7-C91965C36C18}" type="slidenum">
              <a:rPr lang="en-US" smtClean="0">
                <a:solidFill>
                  <a:srgbClr val="3F3F3F"/>
                </a:solidFill>
              </a:rPr>
              <a:pPr eaLnBrk="1" hangingPunct="1"/>
              <a:t>20</a:t>
            </a:fld>
            <a:endParaRPr lang="en-US" smtClean="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Schedule …</a:t>
            </a:r>
            <a:endParaRPr 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charset="2"/>
              <a:buNone/>
            </a:pPr>
            <a:r>
              <a:rPr lang="en-US" smtClean="0"/>
              <a:t> </a:t>
            </a:r>
          </a:p>
        </p:txBody>
      </p:sp>
      <p:sp>
        <p:nvSpPr>
          <p:cNvPr id="27652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BE20E4E-7234-44BC-8308-4A6FDD6357B5}" type="datetime1">
              <a:rPr lang="en-US" smtClean="0">
                <a:solidFill>
                  <a:srgbClr val="3F3F3F"/>
                </a:solidFill>
              </a:rPr>
              <a:pPr eaLnBrk="1" hangingPunct="1"/>
              <a:t>10/9/2011</a:t>
            </a:fld>
            <a:endParaRPr lang="en-US" smtClean="0">
              <a:solidFill>
                <a:srgbClr val="3F3F3F"/>
              </a:solidFill>
            </a:endParaRP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3F3F3F"/>
                </a:solidFill>
              </a:rPr>
              <a:t>Kelvin Sung (Use/Modify with permission from © 2010 Larry Snyder, CSE)</a:t>
            </a:r>
          </a:p>
        </p:txBody>
      </p:sp>
      <p:sp>
        <p:nvSpPr>
          <p:cNvPr id="27654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FC238F0-4373-41F0-9E1E-ECB9DDB84FEE}" type="slidenum">
              <a:rPr lang="en-US" smtClean="0">
                <a:solidFill>
                  <a:srgbClr val="3F3F3F"/>
                </a:solidFill>
              </a:rPr>
              <a:pPr eaLnBrk="1" hangingPunct="1"/>
              <a:t>21</a:t>
            </a:fld>
            <a:endParaRPr lang="en-US" smtClean="0">
              <a:solidFill>
                <a:srgbClr val="3F3F3F"/>
              </a:solidFill>
            </a:endParaRPr>
          </a:p>
        </p:txBody>
      </p:sp>
      <p:pic>
        <p:nvPicPr>
          <p:cNvPr id="2765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1" t="13634" r="-841" b="-117"/>
          <a:stretch>
            <a:fillRect/>
          </a:stretch>
        </p:blipFill>
        <p:spPr bwMode="auto">
          <a:xfrm>
            <a:off x="304800" y="1295400"/>
            <a:ext cx="5638800" cy="493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6" name="Content Placeholder 2"/>
          <p:cNvSpPr txBox="1">
            <a:spLocks/>
          </p:cNvSpPr>
          <p:nvPr/>
        </p:nvSpPr>
        <p:spPr bwMode="auto">
          <a:xfrm>
            <a:off x="5770563" y="1795463"/>
            <a:ext cx="33528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>
            <a:lvl1pPr marL="438150" indent="-3190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0250" indent="-2730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Clr>
                <a:schemeClr val="accent1"/>
              </a:buClr>
              <a:buSzPct val="80000"/>
              <a:buFont typeface="Wingdings 2" charset="2"/>
              <a:buChar char=""/>
            </a:pPr>
            <a:r>
              <a:rPr lang="en-US" sz="2800">
                <a:latin typeface="Corbel" charset="0"/>
                <a:ea typeface="ＭＳ Ｐゴシック" charset="-128"/>
              </a:rPr>
              <a:t>Lecture notes:</a:t>
            </a:r>
          </a:p>
          <a:p>
            <a:pPr lvl="1">
              <a:spcBef>
                <a:spcPct val="20000"/>
              </a:spcBef>
              <a:buClr>
                <a:schemeClr val="accent2"/>
              </a:buClr>
              <a:buSzPct val="90000"/>
              <a:buFont typeface="Wingdings" charset="2"/>
              <a:buChar char=""/>
            </a:pPr>
            <a:r>
              <a:rPr lang="en-US" sz="2000">
                <a:latin typeface="Corbel" charset="0"/>
                <a:ea typeface="ＭＳ Ｐゴシック" charset="-128"/>
              </a:rPr>
              <a:t>Available one week in advance</a:t>
            </a:r>
          </a:p>
          <a:p>
            <a:pPr lvl="1">
              <a:spcBef>
                <a:spcPct val="20000"/>
              </a:spcBef>
              <a:buClr>
                <a:schemeClr val="accent2"/>
              </a:buClr>
              <a:buSzPct val="90000"/>
              <a:buFont typeface="Wingdings" charset="2"/>
              <a:buChar char=""/>
            </a:pPr>
            <a:r>
              <a:rPr lang="en-US" sz="2000">
                <a:latin typeface="Corbel" charset="0"/>
                <a:ea typeface="ＭＳ Ｐゴシック" charset="-128"/>
              </a:rPr>
              <a:t>Homework and class exercise lecture before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Questions or Comments?</a:t>
            </a:r>
          </a:p>
          <a:p>
            <a:pPr marL="119062" indent="0">
              <a:buFont typeface="Wingdings 2" charset="2"/>
              <a:buNone/>
              <a:defRPr/>
            </a:pPr>
            <a:endParaRPr lang="en-US"/>
          </a:p>
          <a:p>
            <a:pPr marL="119062" indent="0">
              <a:buFont typeface="Wingdings 2" charset="2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Pre-Course Survey</a:t>
            </a:r>
          </a:p>
          <a:p>
            <a:pPr>
              <a:defRPr/>
            </a:pPr>
            <a:r>
              <a:rPr lang="en-US" dirty="0" smtClean="0"/>
              <a:t>Writing Exercise</a:t>
            </a:r>
          </a:p>
          <a:p>
            <a:pPr lvl="1">
              <a:defRPr/>
            </a:pPr>
            <a:r>
              <a:rPr lang="en-US" dirty="0" smtClean="0"/>
              <a:t>Who you really are!?</a:t>
            </a:r>
          </a:p>
          <a:p>
            <a:pPr>
              <a:defRPr/>
            </a:pPr>
            <a:r>
              <a:rPr lang="en-US" dirty="0" smtClean="0"/>
              <a:t>Play some video games!</a:t>
            </a:r>
            <a:endParaRPr lang="en-US" dirty="0"/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82DEDAB-6ED3-4E2A-81A5-DCE706C12C62}" type="datetime1">
              <a:rPr lang="en-US" smtClean="0">
                <a:solidFill>
                  <a:srgbClr val="3F3F3F"/>
                </a:solidFill>
              </a:rPr>
              <a:pPr eaLnBrk="1" hangingPunct="1"/>
              <a:t>10/9/2011</a:t>
            </a:fld>
            <a:endParaRPr lang="en-US" smtClean="0">
              <a:solidFill>
                <a:srgbClr val="3F3F3F"/>
              </a:solidFill>
            </a:endParaRPr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3F3F3F"/>
                </a:solidFill>
              </a:rPr>
              <a:t>Kelvin Sung (Use/Modify with permission from © 2010 Larry Snyder, CSE)</a:t>
            </a:r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A7E63BD-4856-4C43-BBB5-097558746524}" type="slidenum">
              <a:rPr lang="en-US" smtClean="0">
                <a:solidFill>
                  <a:srgbClr val="3F3F3F"/>
                </a:solidFill>
              </a:rPr>
              <a:pPr eaLnBrk="1" hangingPunct="1"/>
              <a:t>22</a:t>
            </a:fld>
            <a:endParaRPr lang="en-US" smtClean="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Assignment 1: </a:t>
            </a:r>
            <a:r>
              <a:rPr lang="en-US" dirty="0" err="1" smtClean="0"/>
              <a:t>Lightbot</a:t>
            </a:r>
            <a:r>
              <a:rPr lang="en-US" dirty="0" smtClean="0"/>
              <a:t> 2.0</a:t>
            </a:r>
            <a:endParaRPr lang="en-US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257800"/>
          </a:xfrm>
        </p:spPr>
        <p:txBody>
          <a:bodyPr/>
          <a:lstStyle/>
          <a:p>
            <a:r>
              <a:rPr lang="en-US" smtClean="0"/>
              <a:t>Lightbot shows up on many gaming sites but whether or not it’s a “game” is a topic for Wed</a:t>
            </a:r>
          </a:p>
          <a:p>
            <a:pPr lvl="1"/>
            <a:r>
              <a:rPr lang="en-US" smtClean="0"/>
              <a:t>You direct a robot around a “blocks world”</a:t>
            </a:r>
          </a:p>
          <a:p>
            <a:pPr lvl="1"/>
            <a:r>
              <a:rPr lang="en-US" smtClean="0"/>
              <a:t>It’s pretty easy, and I hope it’s fun … there is a purpose to doing it</a:t>
            </a:r>
          </a:p>
          <a:p>
            <a:pPr lvl="1"/>
            <a:endParaRPr lang="en-US" smtClean="0"/>
          </a:p>
        </p:txBody>
      </p:sp>
      <p:pic>
        <p:nvPicPr>
          <p:cNvPr id="29700" name="Picture 7" descr="lightbo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625850"/>
            <a:ext cx="5334000" cy="309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1371F74-11E4-4D6C-AD8E-58A623591CA1}" type="datetime1">
              <a:rPr lang="en-US" smtClean="0">
                <a:solidFill>
                  <a:srgbClr val="3F3F3F"/>
                </a:solidFill>
              </a:rPr>
              <a:pPr eaLnBrk="1" hangingPunct="1"/>
              <a:t>10/9/2011</a:t>
            </a:fld>
            <a:endParaRPr lang="en-US" smtClean="0">
              <a:solidFill>
                <a:srgbClr val="3F3F3F"/>
              </a:solidFill>
            </a:endParaRPr>
          </a:p>
        </p:txBody>
      </p:sp>
      <p:sp>
        <p:nvSpPr>
          <p:cNvPr id="2970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3F3F3F"/>
                </a:solidFill>
              </a:rPr>
              <a:t>Kelvin Sung (Use/Modify with permission from © 2010 Larry Snyder, CSE)</a:t>
            </a:r>
          </a:p>
        </p:txBody>
      </p:sp>
      <p:sp>
        <p:nvSpPr>
          <p:cNvPr id="29703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9901D73-3A4A-456D-B5F2-909311A83C4A}" type="slidenum">
              <a:rPr lang="en-US" smtClean="0">
                <a:solidFill>
                  <a:srgbClr val="3F3F3F"/>
                </a:solidFill>
              </a:rPr>
              <a:pPr eaLnBrk="1" hangingPunct="1"/>
              <a:t>23</a:t>
            </a:fld>
            <a:endParaRPr lang="en-US" smtClean="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You?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charset="2"/>
              <a:buChar char=""/>
            </a:pPr>
            <a:r>
              <a:rPr lang="en-US" smtClean="0"/>
              <a:t>Name</a:t>
            </a:r>
          </a:p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charset="2"/>
              <a:buChar char=""/>
            </a:pPr>
            <a:r>
              <a:rPr lang="en-US" smtClean="0"/>
              <a:t>Year (freshmen? Which High school)?</a:t>
            </a:r>
          </a:p>
          <a:p>
            <a:pPr marL="703263" lvl="2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charset="2"/>
              <a:buChar char=""/>
            </a:pPr>
            <a:r>
              <a:rPr lang="en-US" smtClean="0"/>
              <a:t>First Generation College Student? </a:t>
            </a:r>
          </a:p>
          <a:p>
            <a:pPr marL="923925" lvl="3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charset="2"/>
              <a:buChar char=""/>
            </a:pPr>
            <a:r>
              <a:rPr lang="en-US" smtClean="0"/>
              <a:t>My brother took the honor!! </a:t>
            </a:r>
            <a:r>
              <a:rPr lang="en-US" smtClean="0">
                <a:sym typeface="Wingdings" charset="2"/>
              </a:rPr>
              <a:t></a:t>
            </a:r>
            <a:endParaRPr lang="en-US" smtClean="0"/>
          </a:p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charset="2"/>
              <a:buChar char=""/>
            </a:pPr>
            <a:r>
              <a:rPr lang="en-US" smtClean="0"/>
              <a:t>Computing related experiences</a:t>
            </a:r>
          </a:p>
          <a:p>
            <a:pPr marL="703263" lvl="2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charset="2"/>
              <a:buChar char=""/>
            </a:pPr>
            <a:r>
              <a:rPr lang="en-US" smtClean="0"/>
              <a:t>Language/Web-design class?</a:t>
            </a:r>
          </a:p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charset="2"/>
              <a:buChar char=""/>
            </a:pPr>
            <a:r>
              <a:rPr lang="en-US" smtClean="0"/>
              <a:t>Where are you from </a:t>
            </a:r>
          </a:p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charset="2"/>
              <a:buChar char=""/>
            </a:pPr>
            <a:r>
              <a:rPr lang="en-US" smtClean="0"/>
              <a:t>What do you like?</a:t>
            </a:r>
          </a:p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charset="2"/>
              <a:buChar char=""/>
            </a:pPr>
            <a:r>
              <a:rPr lang="en-US" smtClean="0"/>
              <a:t>What language(s) do you speak?</a:t>
            </a:r>
          </a:p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charset="2"/>
              <a:buChar char=""/>
            </a:pPr>
            <a:r>
              <a:rPr lang="en-US" smtClean="0"/>
              <a:t>What else would you like to share?</a:t>
            </a:r>
          </a:p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charset="2"/>
              <a:buChar char=""/>
            </a:pPr>
            <a:r>
              <a:rPr lang="en-US" smtClean="0"/>
              <a:t>If you need more than 2-3 minutes … you must also dance!</a:t>
            </a:r>
          </a:p>
          <a:p>
            <a:endParaRPr lang="en-US" smtClean="0"/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EB4D6B2-3EA0-43EF-A177-F0D520D93C4E}" type="datetime1">
              <a:rPr lang="en-US" smtClean="0">
                <a:solidFill>
                  <a:srgbClr val="3F3F3F"/>
                </a:solidFill>
              </a:rPr>
              <a:pPr eaLnBrk="1" hangingPunct="1"/>
              <a:t>10/9/2011</a:t>
            </a:fld>
            <a:endParaRPr lang="en-US" smtClean="0">
              <a:solidFill>
                <a:srgbClr val="3F3F3F"/>
              </a:solidFill>
            </a:endParaRP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3F3F3F"/>
                </a:solidFill>
              </a:rPr>
              <a:t>Kelvin Sung (Use/Modify with permission from © 2010 Larry Snyder, CSE)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FDACAD9-1740-4896-AC71-5B553F45A3A3}" type="slidenum">
              <a:rPr lang="en-US" smtClean="0">
                <a:solidFill>
                  <a:srgbClr val="3F3F3F"/>
                </a:solidFill>
              </a:rPr>
              <a:pPr eaLnBrk="1" hangingPunct="1"/>
              <a:t>3</a:t>
            </a:fld>
            <a:endParaRPr lang="en-US" smtClean="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Questions or Comments?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16CDD7C-4B29-46D4-BA5D-7A332E65839A}" type="datetime1">
              <a:rPr lang="en-US" smtClean="0">
                <a:solidFill>
                  <a:srgbClr val="3F3F3F"/>
                </a:solidFill>
              </a:rPr>
              <a:pPr eaLnBrk="1" hangingPunct="1"/>
              <a:t>10/9/2011</a:t>
            </a:fld>
            <a:endParaRPr lang="en-US" smtClean="0">
              <a:solidFill>
                <a:srgbClr val="3F3F3F"/>
              </a:solidFill>
            </a:endParaRP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3F3F3F"/>
                </a:solidFill>
              </a:rPr>
              <a:t>Kelvin Sung (Use/Modify with permission from © 2010 Larry Snyder, CSE)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013ACE5-AAA7-4E30-A1A3-75420BA56ED4}" type="slidenum">
              <a:rPr lang="en-US" smtClean="0">
                <a:solidFill>
                  <a:srgbClr val="3F3F3F"/>
                </a:solidFill>
              </a:rPr>
              <a:pPr eaLnBrk="1" hangingPunct="1"/>
              <a:t>4</a:t>
            </a:fld>
            <a:endParaRPr lang="en-US" smtClean="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sz="4000" dirty="0" smtClean="0"/>
              <a:t>Computer Science Principles</a:t>
            </a:r>
            <a:endParaRPr lang="en-US" sz="4000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 A new course developed to be an AP course </a:t>
            </a:r>
          </a:p>
          <a:p>
            <a:r>
              <a:rPr lang="en-US" smtClean="0"/>
              <a:t>Supported by NSF and College Board</a:t>
            </a:r>
          </a:p>
          <a:p>
            <a:pPr lvl="1"/>
            <a:r>
              <a:rPr lang="en-US" smtClean="0"/>
              <a:t>We will have lots of surveys</a:t>
            </a:r>
          </a:p>
          <a:p>
            <a:pPr lvl="1"/>
            <a:r>
              <a:rPr lang="en-US" smtClean="0"/>
              <a:t>Course offered under a microscope – lots of discussion of the “course,” as opposed to the “content” … YOUR opinions are wanted!!</a:t>
            </a:r>
          </a:p>
          <a:p>
            <a:pPr lvl="1"/>
            <a:r>
              <a:rPr lang="en-US" smtClean="0"/>
              <a:t>It’s exciting – you learn the material first</a:t>
            </a:r>
          </a:p>
          <a:p>
            <a:pPr lvl="2"/>
            <a:r>
              <a:rPr lang="en-US" smtClean="0"/>
              <a:t>Lots of effort (and big staff) to help you get it</a:t>
            </a:r>
          </a:p>
          <a:p>
            <a:pPr lvl="2"/>
            <a:r>
              <a:rPr lang="en-US" smtClean="0"/>
              <a:t>Need to be flexible</a:t>
            </a:r>
          </a:p>
          <a:p>
            <a:pPr>
              <a:buFont typeface="Wingdings 2" charset="2"/>
              <a:buNone/>
            </a:pPr>
            <a:endParaRPr lang="en-US" smtClean="0"/>
          </a:p>
        </p:txBody>
      </p:sp>
      <p:sp>
        <p:nvSpPr>
          <p:cNvPr id="11268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473D268-7E3F-4798-8D85-94804E073BEE}" type="datetime1">
              <a:rPr lang="en-US" smtClean="0">
                <a:solidFill>
                  <a:srgbClr val="3F3F3F"/>
                </a:solidFill>
              </a:rPr>
              <a:pPr eaLnBrk="1" hangingPunct="1"/>
              <a:t>10/9/2011</a:t>
            </a:fld>
            <a:endParaRPr lang="en-US" smtClean="0">
              <a:solidFill>
                <a:srgbClr val="3F3F3F"/>
              </a:solidFill>
            </a:endParaRPr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3F3F3F"/>
                </a:solidFill>
              </a:rPr>
              <a:t>Kelvin Sung (Use/Modify with permission from © 2010 Larry Snyder, CSE)</a:t>
            </a:r>
          </a:p>
        </p:txBody>
      </p:sp>
      <p:sp>
        <p:nvSpPr>
          <p:cNvPr id="11270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826C9A2-EEB3-4E53-B8C4-3C13F605D3B9}" type="slidenum">
              <a:rPr lang="en-US" smtClean="0">
                <a:solidFill>
                  <a:srgbClr val="3F3F3F"/>
                </a:solidFill>
              </a:rPr>
              <a:pPr eaLnBrk="1" hangingPunct="1"/>
              <a:t>5</a:t>
            </a:fld>
            <a:endParaRPr lang="en-US" smtClean="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How did it happen?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r>
              <a:rPr lang="en-US" smtClean="0"/>
              <a:t>Started three years ago … “heavy weights” defined the content; now we try it out</a:t>
            </a:r>
          </a:p>
          <a:p>
            <a:r>
              <a:rPr lang="en-US" smtClean="0"/>
              <a:t>Last year: five schools piloted</a:t>
            </a:r>
          </a:p>
          <a:p>
            <a:pPr lvl="1"/>
            <a:r>
              <a:rPr lang="en-US" smtClean="0"/>
              <a:t>UW (CSE 120), UC Berkeley, UC San Diego, Metropolitan State College of Denver, UNC at Charlotte</a:t>
            </a:r>
          </a:p>
          <a:p>
            <a:r>
              <a:rPr lang="en-US" smtClean="0"/>
              <a:t>This year, more college pilots (UWB), and high schools</a:t>
            </a:r>
          </a:p>
          <a:p>
            <a:pPr lvl="1"/>
            <a:r>
              <a:rPr lang="en-US" smtClean="0"/>
              <a:t>In a few years (2014) there will be a standard AP high school course and an AP exam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667000" y="5943600"/>
            <a:ext cx="2984500" cy="523875"/>
          </a:xfrm>
          <a:prstGeom prst="rect">
            <a:avLst/>
          </a:prstGeom>
          <a:gradFill rotWithShape="1">
            <a:gsLst>
              <a:gs pos="0">
                <a:srgbClr val="FFBF00"/>
              </a:gs>
              <a:gs pos="45000">
                <a:srgbClr val="F1A300"/>
              </a:gs>
              <a:gs pos="100000">
                <a:srgbClr val="CC8900"/>
              </a:gs>
            </a:gsLst>
            <a:lin ang="5400000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39000" dist="254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2800" dirty="0" smtClean="0">
                <a:solidFill>
                  <a:srgbClr val="FFFFFF"/>
                </a:solidFill>
                <a:latin typeface="Corbel" charset="0"/>
              </a:rPr>
              <a:t>… and here we are!</a:t>
            </a:r>
          </a:p>
        </p:txBody>
      </p:sp>
      <p:sp>
        <p:nvSpPr>
          <p:cNvPr id="12293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0CEFCBA-8B4A-445A-BDF8-215D53920F9A}" type="datetime1">
              <a:rPr lang="en-US" smtClean="0">
                <a:solidFill>
                  <a:srgbClr val="3F3F3F"/>
                </a:solidFill>
              </a:rPr>
              <a:pPr eaLnBrk="1" hangingPunct="1"/>
              <a:t>10/9/2011</a:t>
            </a:fld>
            <a:endParaRPr lang="en-US" smtClean="0">
              <a:solidFill>
                <a:srgbClr val="3F3F3F"/>
              </a:solidFill>
            </a:endParaRPr>
          </a:p>
        </p:txBody>
      </p:sp>
      <p:sp>
        <p:nvSpPr>
          <p:cNvPr id="1229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3F3F3F"/>
                </a:solidFill>
              </a:rPr>
              <a:t>Kelvin Sung (Use/Modify with permission from © 2010 Larry Snyder, CSE)</a:t>
            </a:r>
          </a:p>
        </p:txBody>
      </p:sp>
      <p:sp>
        <p:nvSpPr>
          <p:cNvPr id="12295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1040EC3-08E1-4518-828E-9CB7D9F37E21}" type="slidenum">
              <a:rPr lang="en-US" smtClean="0">
                <a:solidFill>
                  <a:srgbClr val="3F3F3F"/>
                </a:solidFill>
              </a:rPr>
              <a:pPr eaLnBrk="1" hangingPunct="1"/>
              <a:t>6</a:t>
            </a:fld>
            <a:endParaRPr lang="en-US" smtClean="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Our Experiment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Relationship to Prof. Snyder’s CSE120</a:t>
            </a:r>
          </a:p>
          <a:p>
            <a:r>
              <a:rPr lang="en-US" smtClean="0"/>
              <a:t>Technology vs. Concepts</a:t>
            </a:r>
          </a:p>
          <a:p>
            <a:pPr lvl="1"/>
            <a:r>
              <a:rPr lang="en-US" smtClean="0"/>
              <a:t>Processing (for artists)</a:t>
            </a:r>
          </a:p>
          <a:p>
            <a:pPr lvl="1"/>
            <a:r>
              <a:rPr lang="en-US" smtClean="0"/>
              <a:t>XNA (for video game programmer!)</a:t>
            </a:r>
          </a:p>
          <a:p>
            <a:r>
              <a:rPr lang="en-US" smtClean="0"/>
              <a:t>The surveys</a:t>
            </a:r>
          </a:p>
          <a:p>
            <a:pPr lvl="1"/>
            <a:r>
              <a:rPr lang="en-US" smtClean="0"/>
              <a:t>Pre-Course, Weekly, Mid-Term</a:t>
            </a:r>
          </a:p>
          <a:p>
            <a:pPr lvl="1"/>
            <a:r>
              <a:rPr lang="en-US" smtClean="0"/>
              <a:t>Purpose and accessibility of the survey, </a:t>
            </a:r>
          </a:p>
          <a:p>
            <a:pPr lvl="2"/>
            <a:r>
              <a:rPr lang="en-US" smtClean="0"/>
              <a:t>Professors Hillyard and Hills</a:t>
            </a:r>
          </a:p>
          <a:p>
            <a:r>
              <a:rPr lang="en-US" smtClean="0"/>
              <a:t>Sponsored by Microsoft Research</a:t>
            </a:r>
          </a:p>
          <a:p>
            <a:endParaRPr lang="en-US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B42BB78-5BCB-4A60-8C5F-720DCC9748CF}" type="datetime1">
              <a:rPr lang="en-US" smtClean="0">
                <a:solidFill>
                  <a:srgbClr val="3F3F3F"/>
                </a:solidFill>
              </a:rPr>
              <a:pPr eaLnBrk="1" hangingPunct="1"/>
              <a:t>10/9/2011</a:t>
            </a:fld>
            <a:endParaRPr lang="en-US" smtClean="0">
              <a:solidFill>
                <a:srgbClr val="3F3F3F"/>
              </a:solidFill>
            </a:endParaRP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3F3F3F"/>
                </a:solidFill>
              </a:rPr>
              <a:t>Kelvin Sung (Use/Modify with permission from © 2010 Larry Snyder, CSE)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3CCC533-26A2-4668-87C6-F7C9349C2716}" type="slidenum">
              <a:rPr lang="en-US" smtClean="0">
                <a:solidFill>
                  <a:srgbClr val="3F3F3F"/>
                </a:solidFill>
              </a:rPr>
              <a:pPr eaLnBrk="1" hangingPunct="1"/>
              <a:t>7</a:t>
            </a:fld>
            <a:endParaRPr lang="en-US" smtClean="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Questions or Comments?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B32ACB9-C712-4BA3-963C-F0BDD5A6D7B3}" type="datetime1">
              <a:rPr lang="en-US" smtClean="0">
                <a:solidFill>
                  <a:srgbClr val="3F3F3F"/>
                </a:solidFill>
              </a:rPr>
              <a:pPr eaLnBrk="1" hangingPunct="1"/>
              <a:t>10/9/2011</a:t>
            </a:fld>
            <a:endParaRPr lang="en-US" smtClean="0">
              <a:solidFill>
                <a:srgbClr val="3F3F3F"/>
              </a:solidFill>
            </a:endParaRP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3F3F3F"/>
                </a:solidFill>
              </a:rPr>
              <a:t>Kelvin Sung (Use/Modify with permission from © 2010 Larry Snyder, CSE)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25ECE0B-81F5-4286-8484-542040283AC0}" type="slidenum">
              <a:rPr lang="en-US" smtClean="0">
                <a:solidFill>
                  <a:srgbClr val="3F3F3F"/>
                </a:solidFill>
              </a:rPr>
              <a:pPr eaLnBrk="1" hangingPunct="1"/>
              <a:t>8</a:t>
            </a:fld>
            <a:endParaRPr lang="en-US" smtClean="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How I’m Approaching This Course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181600"/>
          </a:xfrm>
        </p:spPr>
        <p:txBody>
          <a:bodyPr/>
          <a:lstStyle/>
          <a:p>
            <a:r>
              <a:rPr lang="en-US" smtClean="0"/>
              <a:t>I see the task of this course as teaching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Computational Principles </a:t>
            </a:r>
            <a:r>
              <a:rPr lang="en-US" smtClean="0"/>
              <a:t>– “bits can represent all information” – that everyone should know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Computational Thinking </a:t>
            </a:r>
            <a:r>
              <a:rPr lang="en-US" smtClean="0"/>
              <a:t>– thinking approaches you can use to solve (your) problems with computers</a:t>
            </a:r>
          </a:p>
          <a:p>
            <a:r>
              <a:rPr lang="en-US" smtClean="0"/>
              <a:t>If you were thinking this class will be …</a:t>
            </a:r>
          </a:p>
          <a:p>
            <a:pPr lvl="1"/>
            <a:r>
              <a:rPr lang="en-US" smtClean="0"/>
              <a:t>Trivial, forget it: I teach stuff you haven’t had before</a:t>
            </a:r>
          </a:p>
          <a:p>
            <a:pPr lvl="1"/>
            <a:r>
              <a:rPr lang="en-US" smtClean="0"/>
              <a:t>Difficult, forget it: This will eventually be a high school class</a:t>
            </a:r>
          </a:p>
          <a:p>
            <a:pPr lvl="1"/>
            <a:r>
              <a:rPr lang="en-US" smtClean="0"/>
              <a:t>Fun and interesting: Perfect … that’s what it will be</a:t>
            </a:r>
          </a:p>
          <a:p>
            <a:pPr lvl="1"/>
            <a:endParaRPr lang="en-US" smtClean="0"/>
          </a:p>
        </p:txBody>
      </p:sp>
      <p:sp>
        <p:nvSpPr>
          <p:cNvPr id="15364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210EFB6-A58A-4B31-AB22-D54086A98BBF}" type="datetime1">
              <a:rPr lang="en-US" smtClean="0">
                <a:solidFill>
                  <a:srgbClr val="3F3F3F"/>
                </a:solidFill>
              </a:rPr>
              <a:pPr eaLnBrk="1" hangingPunct="1"/>
              <a:t>10/9/2011</a:t>
            </a:fld>
            <a:endParaRPr lang="en-US" smtClean="0">
              <a:solidFill>
                <a:srgbClr val="3F3F3F"/>
              </a:solidFill>
            </a:endParaRP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3F3F3F"/>
                </a:solidFill>
              </a:rPr>
              <a:t>Kelvin Sung (Use/Modify with permission from © 2010 Larry Snyder, CSE)</a:t>
            </a:r>
          </a:p>
        </p:txBody>
      </p:sp>
      <p:sp>
        <p:nvSpPr>
          <p:cNvPr id="15366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B9CA7BA-E5E4-48AC-A6FD-2D01F4BC1051}" type="slidenum">
              <a:rPr lang="en-US" smtClean="0">
                <a:solidFill>
                  <a:srgbClr val="3F3F3F"/>
                </a:solidFill>
              </a:rPr>
              <a:pPr eaLnBrk="1" hangingPunct="1"/>
              <a:t>9</a:t>
            </a:fld>
            <a:endParaRPr lang="en-US" smtClean="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24540&quot;&gt;&lt;property id=&quot;20148&quot; value=&quot;5&quot;/&gt;&lt;property id=&quot;20300&quot; value=&quot;Slide 3 - &amp;quot;Welcome to FIT100 &amp;quot;&quot;/&gt;&lt;property id=&quot;20307&quot; value=&quot;257&quot;/&gt;&lt;/object&gt;&lt;object type=&quot;3&quot; unique_id=&quot;24541&quot;&gt;&lt;property id=&quot;20148&quot; value=&quot;5&quot;/&gt;&lt;property id=&quot;20300&quot; value=&quot;Slide 4 - &amp;quot;INFO100/CSE100&amp;quot;&quot;/&gt;&lt;property id=&quot;20307&quot; value=&quot;258&quot;/&gt;&lt;/object&gt;&lt;object type=&quot;3&quot; unique_id=&quot;24543&quot;&gt;&lt;property id=&quot;20148&quot; value=&quot;5&quot;/&gt;&lt;property id=&quot;20300&quot; value=&quot;Slide 7 - &amp;quot;Being Fluent&amp;quot;&quot;/&gt;&lt;property id=&quot;20307&quot; value=&quot;260&quot;/&gt;&lt;/object&gt;&lt;object type=&quot;3&quot; unique_id=&quot;24544&quot;&gt;&lt;property id=&quot;20148&quot; value=&quot;5&quot;/&gt;&lt;property id=&quot;20300&quot; value=&quot;Slide 8 - &amp;quot;The Content&amp;quot;&quot;/&gt;&lt;property id=&quot;20307&quot; value=&quot;261&quot;/&gt;&lt;/object&gt;&lt;object type=&quot;3&quot; unique_id=&quot;24546&quot;&gt;&lt;property id=&quot;20148&quot; value=&quot;5&quot;/&gt;&lt;property id=&quot;20300&quot; value=&quot;Slide 9 - &amp;quot;About This Class  &amp;quot;&quot;/&gt;&lt;property id=&quot;20307&quot; value=&quot;263&quot;/&gt;&lt;/object&gt;&lt;object type=&quot;3&quot; unique_id=&quot;24547&quot;&gt;&lt;property id=&quot;20148&quot; value=&quot;5&quot;/&gt;&lt;property id=&quot;20300&quot; value=&quot;Slide 10 - &amp;quot;Lifetime of Learning&amp;quot;&quot;/&gt;&lt;property id=&quot;20307&quot; value=&quot;264&quot;/&gt;&lt;/object&gt;&lt;object type=&quot;3&quot; unique_id=&quot;24548&quot;&gt;&lt;property id=&quot;20148&quot; value=&quot;5&quot;/&gt;&lt;property id=&quot;20300&quot; value=&quot;Slide 11 - &amp;quot;Lifetime of Learning&amp;quot;&quot;/&gt;&lt;property id=&quot;20307&quot; value=&quot;265&quot;/&gt;&lt;/object&gt;&lt;object type=&quot;3&quot; unique_id=&quot;24549&quot;&gt;&lt;property id=&quot;20148&quot; value=&quot;5&quot;/&gt;&lt;property id=&quot;20300&quot; value=&quot;Slide 12 - &amp;quot;Is FIT100 for You?&amp;quot;&quot;/&gt;&lt;property id=&quot;20307&quot; value=&quot;266&quot;/&gt;&lt;/object&gt;&lt;object type=&quot;3&quot; unique_id=&quot;24550&quot;&gt;&lt;property id=&quot;20148&quot; value=&quot;5&quot;/&gt;&lt;property id=&quot;20300&quot; value=&quot;Slide 14 - &amp;quot;But, Maybe Not&amp;quot;&quot;/&gt;&lt;property id=&quot;20307&quot; value=&quot;267&quot;/&gt;&lt;/object&gt;&lt;object type=&quot;3&quot; unique_id=&quot;24551&quot;&gt;&lt;property id=&quot;20148&quot; value=&quot;5&quot;/&gt;&lt;property id=&quot;20300&quot; value=&quot;Slide 15 - &amp;quot;Some Stats&amp;quot;&quot;/&gt;&lt;property id=&quot;20307&quot; value=&quot;268&quot;/&gt;&lt;/object&gt;&lt;object type=&quot;3&quot; unique_id=&quot;24552&quot;&gt;&lt;property id=&quot;20148&quot; value=&quot;5&quot;/&gt;&lt;property id=&quot;20300&quot; value=&quot;Slide 16 - &amp;quot;Taking FIT Is Worth It&amp;quot;&quot;/&gt;&lt;property id=&quot;20307&quot; value=&quot;269&quot;/&gt;&lt;/object&gt;&lt;object type=&quot;3&quot; unique_id=&quot;24553&quot;&gt;&lt;property id=&quot;20148&quot; value=&quot;5&quot;/&gt;&lt;property id=&quot;20300&quot; value=&quot;Slide 17 - &amp;quot;Class Mechanics&amp;quot;&quot;/&gt;&lt;property id=&quot;20307&quot; value=&quot;270&quot;/&gt;&lt;/object&gt;&lt;object type=&quot;3&quot; unique_id=&quot;24554&quot;&gt;&lt;property id=&quot;20148&quot; value=&quot;5&quot;/&gt;&lt;property id=&quot;20300&quot; value=&quot;Slide 20 - &amp;quot;Class Mechanics&amp;quot;&quot;/&gt;&lt;property id=&quot;20307&quot; value=&quot;271&quot;/&gt;&lt;/object&gt;&lt;object type=&quot;3&quot; unique_id=&quot;24555&quot;&gt;&lt;property id=&quot;20148&quot; value=&quot;5&quot;/&gt;&lt;property id=&quot;20300&quot; value=&quot;Slide 21 - &amp;quot;FIT100 course Web site&amp;quot;&quot;/&gt;&lt;property id=&quot;20307&quot; value=&quot;272&quot;/&gt;&lt;/object&gt;&lt;object type=&quot;3&quot; unique_id=&quot;24556&quot;&gt;&lt;property id=&quot;20148&quot; value=&quot;5&quot;/&gt;&lt;property id=&quot;20300&quot; value=&quot;Slide 24 - &amp;quot;Teaching Assistants&amp;quot;&quot;/&gt;&lt;property id=&quot;20307&quot; value=&quot;273&quot;/&gt;&lt;/object&gt;&lt;object type=&quot;3&quot; unique_id=&quot;24557&quot;&gt;&lt;property id=&quot;20148&quot; value=&quot;5&quot;/&gt;&lt;property id=&quot;20300&quot; value=&quot;Slide 27 - &amp;quot;CLUE Tutor&amp;quot;&quot;/&gt;&lt;property id=&quot;20307&quot; value=&quot;274&quot;/&gt;&lt;/object&gt;&lt;object type=&quot;3&quot; unique_id=&quot;24558&quot;&gt;&lt;property id=&quot;20148&quot; value=&quot;5&quot;/&gt;&lt;property id=&quot;20300&quot; value=&quot;Slide 28 - &amp;quot;Get Help When You Need It!&amp;quot;&quot;/&gt;&lt;property id=&quot;20307&quot; value=&quot;275&quot;/&gt;&lt;/object&gt;&lt;object type=&quot;3&quot; unique_id=&quot;24559&quot;&gt;&lt;property id=&quot;20148&quot; value=&quot;5&quot;/&gt;&lt;property id=&quot;20300&quot; value=&quot;Slide 29 - &amp;quot;New to computers?&amp;quot;&quot;/&gt;&lt;property id=&quot;20307&quot; value=&quot;276&quot;/&gt;&lt;/object&gt;&lt;object type=&quot;3&quot; unique_id=&quot;24560&quot;&gt;&lt;property id=&quot;20148&quot; value=&quot;5&quot;/&gt;&lt;property id=&quot;20300&quot; value=&quot;Slide 30 - &amp;quot;Class Web Site&amp;quot;&quot;/&gt;&lt;property id=&quot;20307&quot; value=&quot;277&quot;/&gt;&lt;/object&gt;&lt;object type=&quot;3&quot; unique_id=&quot;24561&quot;&gt;&lt;property id=&quot;20148&quot; value=&quot;5&quot;/&gt;&lt;property id=&quot;20300&quot; value=&quot;Slide 31 - &amp;quot;The Calendar&amp;quot;&quot;/&gt;&lt;property id=&quot;20307&quot; value=&quot;278&quot;/&gt;&lt;/object&gt;&lt;object type=&quot;3&quot; unique_id=&quot;24562&quot;&gt;&lt;property id=&quot;20148&quot; value=&quot;5&quot;/&gt;&lt;property id=&quot;20300&quot; value=&quot;Slide 32 - &amp;quot;Readings&amp;quot;&quot;/&gt;&lt;property id=&quot;20307&quot; value=&quot;279&quot;/&gt;&lt;/object&gt;&lt;object type=&quot;3&quot; unique_id=&quot;24563&quot;&gt;&lt;property id=&quot;20148&quot; value=&quot;5&quot;/&gt;&lt;property id=&quot;20300&quot; value=&quot;Slide 35 - &amp;quot;An Assignment&amp;quot;&quot;/&gt;&lt;property id=&quot;20307&quot; value=&quot;280&quot;/&gt;&lt;/object&gt;&lt;object type=&quot;3&quot; unique_id=&quot;24564&quot;&gt;&lt;property id=&quot;20148&quot; value=&quot;5&quot;/&gt;&lt;property id=&quot;20300&quot; value=&quot;Slide 36 - &amp;quot;Summary&amp;quot;&quot;/&gt;&lt;property id=&quot;20307&quot; value=&quot;281&quot;/&gt;&lt;/object&gt;&lt;object type=&quot;3&quot; unique_id=&quot;24728&quot;&gt;&lt;property id=&quot;20148&quot; value=&quot;5&quot;/&gt;&lt;property id=&quot;20300&quot; value=&quot;Slide 6 - &amp;quot;Fluency with Information Technology&amp;quot;&quot;/&gt;&lt;property id=&quot;20307&quot; value=&quot;282&quot;/&gt;&lt;/object&gt;&lt;object type=&quot;3&quot; unique_id=&quot;24821&quot;&gt;&lt;property id=&quot;20148&quot; value=&quot;5&quot;/&gt;&lt;property id=&quot;20300&quot; value=&quot;Slide 23 - &amp;quot;Instructor&amp;quot;&quot;/&gt;&lt;property id=&quot;20307&quot; value=&quot;286&quot;/&gt;&lt;/object&gt;&lt;object type=&quot;3&quot; unique_id=&quot;24912&quot;&gt;&lt;property id=&quot;20148&quot; value=&quot;5&quot;/&gt;&lt;property id=&quot;20300&quot; value=&quot;Slide 25 - &amp;quot;Teaching Assistants&amp;quot;&quot;/&gt;&lt;property id=&quot;20307&quot; value=&quot;288&quot;/&gt;&lt;/object&gt;&lt;object type=&quot;3&quot; unique_id=&quot;24913&quot;&gt;&lt;property id=&quot;20148&quot; value=&quot;5&quot;/&gt;&lt;property id=&quot;20300&quot; value=&quot;Slide 26 - &amp;quot;Teaching Assistants&amp;quot;&quot;/&gt;&lt;property id=&quot;20307&quot; value=&quot;287&quot;/&gt;&lt;/object&gt;&lt;object type=&quot;3&quot; unique_id=&quot;25328&quot;&gt;&lt;property id=&quot;20148&quot; value=&quot;5&quot;/&gt;&lt;property id=&quot;20300&quot; value=&quot;Slide 13 - &amp;quot;Five credits is….&amp;quot;&quot;/&gt;&lt;property id=&quot;20307&quot; value=&quot;289&quot;/&gt;&lt;/object&gt;&lt;object type=&quot;3&quot; unique_id=&quot;25637&quot;&gt;&lt;property id=&quot;20148&quot; value=&quot;5&quot;/&gt;&lt;property id=&quot;20300&quot; value=&quot;Slide 5 - &amp;quot;Clicker question&amp;quot;&quot;/&gt;&lt;property id=&quot;20307&quot; value=&quot;291&quot;/&gt;&lt;/object&gt;&lt;object type=&quot;3&quot; unique_id=&quot;25638&quot;&gt;&lt;property id=&quot;20148&quot; value=&quot;5&quot;/&gt;&lt;property id=&quot;20300&quot; value=&quot;Slide 18 - &amp;quot;Clicker questions&amp;quot;&quot;/&gt;&lt;property id=&quot;20307&quot; value=&quot;292&quot;/&gt;&lt;/object&gt;&lt;object type=&quot;3&quot; unique_id=&quot;26056&quot;&gt;&lt;property id=&quot;20148&quot; value=&quot;5&quot;/&gt;&lt;property id=&quot;20300&quot; value=&quot;Slide 1 - &amp;quot;Announcements&amp;quot;&quot;/&gt;&lt;property id=&quot;20307&quot; value=&quot;293&quot;/&gt;&lt;/object&gt;&lt;object type=&quot;3&quot; unique_id=&quot;26057&quot;&gt;&lt;property id=&quot;20148&quot; value=&quot;5&quot;/&gt;&lt;property id=&quot;20300&quot; value=&quot;Slide 2 - &amp;quot;Announcements&amp;quot;&quot;/&gt;&lt;property id=&quot;20307&quot; value=&quot;295&quot;/&gt;&lt;/object&gt;&lt;object type=&quot;3&quot; unique_id=&quot;26058&quot;&gt;&lt;property id=&quot;20148&quot; value=&quot;5&quot;/&gt;&lt;property id=&quot;20300&quot; value=&quot;Slide 33 - &amp;quot;Clicker Quiz&amp;quot;&quot;/&gt;&lt;property id=&quot;20307&quot; value=&quot;294&quot;/&gt;&lt;/object&gt;&lt;object type=&quot;3&quot; unique_id=&quot;32316&quot;&gt;&lt;property id=&quot;20148&quot; value=&quot;5&quot;/&gt;&lt;property id=&quot;20300&quot; value=&quot;Slide 19 - &amp;quot;Course Web site&amp;quot;&quot;/&gt;&lt;property id=&quot;20307&quot; value=&quot;296&quot;/&gt;&lt;/object&gt;&lt;object type=&quot;3&quot; unique_id=&quot;32497&quot;&gt;&lt;property id=&quot;20148&quot; value=&quot;5&quot;/&gt;&lt;property id=&quot;20300&quot; value=&quot;Slide 22 - &amp;quot;FIT100 Course Web Site&amp;quot;&quot;/&gt;&lt;property id=&quot;20307&quot; value=&quot;297&quot;/&gt;&lt;/object&gt;&lt;object type=&quot;3&quot; unique_id=&quot;32771&quot;&gt;&lt;property id=&quot;20148&quot; value=&quot;5&quot;/&gt;&lt;property id=&quot;20300&quot; value=&quot;Slide 34 - &amp;quot;FIT100 Course Calendar&amp;quot;&quot;/&gt;&lt;property id=&quot;20307&quot; value=&quot;298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2768</TotalTime>
  <Words>1532</Words>
  <Application>Microsoft Office PowerPoint</Application>
  <PresentationFormat>On-screen Show (4:3)</PresentationFormat>
  <Paragraphs>214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Corbel</vt:lpstr>
      <vt:lpstr>ＭＳ Ｐゴシック</vt:lpstr>
      <vt:lpstr>Wingdings 2</vt:lpstr>
      <vt:lpstr>Wingdings</vt:lpstr>
      <vt:lpstr>Wingdings 3</vt:lpstr>
      <vt:lpstr>Calibri</vt:lpstr>
      <vt:lpstr>Module</vt:lpstr>
      <vt:lpstr>Digital Thinking:  Animation, Video Games, and the Social Web</vt:lpstr>
      <vt:lpstr>Introductions …</vt:lpstr>
      <vt:lpstr>You?</vt:lpstr>
      <vt:lpstr>PowerPoint Presentation</vt:lpstr>
      <vt:lpstr>Computer Science Principles</vt:lpstr>
      <vt:lpstr>How did it happen?</vt:lpstr>
      <vt:lpstr>Our Experiment</vt:lpstr>
      <vt:lpstr>PowerPoint Presentation</vt:lpstr>
      <vt:lpstr>How I’m Approaching This Course</vt:lpstr>
      <vt:lpstr>A Brief Word About Programming</vt:lpstr>
      <vt:lpstr>A Brief Word About Programming</vt:lpstr>
      <vt:lpstr>Class Structure</vt:lpstr>
      <vt:lpstr>PowerPoint Presentation</vt:lpstr>
      <vt:lpstr>Expectations … yours of me</vt:lpstr>
      <vt:lpstr>Expectations … yours of me</vt:lpstr>
      <vt:lpstr>Expectations … mine for you</vt:lpstr>
      <vt:lpstr>Expectations … mine for you</vt:lpstr>
      <vt:lpstr>PowerPoint Presentation</vt:lpstr>
      <vt:lpstr>Log-on</vt:lpstr>
      <vt:lpstr>Announcements</vt:lpstr>
      <vt:lpstr>Schedule …</vt:lpstr>
      <vt:lpstr>PowerPoint Presentation</vt:lpstr>
      <vt:lpstr>Assignment 1: Lightbot 2.0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FIT100</dc:title>
  <dc:creator>Information School</dc:creator>
  <cp:lastModifiedBy>Kelvin Sung</cp:lastModifiedBy>
  <cp:revision>113</cp:revision>
  <dcterms:created xsi:type="dcterms:W3CDTF">2011-01-03T19:11:26Z</dcterms:created>
  <dcterms:modified xsi:type="dcterms:W3CDTF">2011-10-09T20:50:33Z</dcterms:modified>
</cp:coreProperties>
</file>