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3"/>
  </p:notesMasterIdLst>
  <p:handoutMasterIdLst>
    <p:handoutMasterId r:id="rId24"/>
  </p:handoutMasterIdLst>
  <p:sldIdLst>
    <p:sldId id="397" r:id="rId2"/>
    <p:sldId id="303" r:id="rId3"/>
    <p:sldId id="373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5" r:id="rId14"/>
    <p:sldId id="386" r:id="rId15"/>
    <p:sldId id="387" r:id="rId16"/>
    <p:sldId id="388" r:id="rId17"/>
    <p:sldId id="389" r:id="rId18"/>
    <p:sldId id="390" r:id="rId19"/>
    <p:sldId id="383" r:id="rId20"/>
    <p:sldId id="396" r:id="rId21"/>
    <p:sldId id="384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956FC3-FB31-4CA5-B3B5-34FCD29C77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37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48C0B1-0C6D-44B9-AD6A-C41056842250}" type="datetime1">
              <a:rPr lang="en-US"/>
              <a:pPr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22392F-AA59-4E90-BA67-AD7C787C4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05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FC6003-F049-4F5B-8E46-D4BD58603262}" type="datetime1">
              <a:rPr lang="en-US" smtClean="0"/>
              <a:t>11/16/2011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432F6E-1719-4B3E-B46A-7EDDBC67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14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EAC03-D458-4A6B-B26A-FAD031887E90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FFB12-840A-4D26-8EF1-236C74130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738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E353C3-A26B-4147-B65E-971B44FCB1F6}" type="datetime1">
              <a:rPr lang="en-US" smtClean="0"/>
              <a:t>11/16/2011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9038-FAF5-48A9-B962-F0FCC61CDB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632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C29103-B051-4F13-A1E1-067DB97B826F}" type="datetime1">
              <a:rPr lang="en-US" smtClean="0"/>
              <a:t>11/16/2011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EC1C6-2DCA-4717-BD01-5F3C9F69A9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8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2BBFF2-BA29-4A06-9BC2-8A838E5C12C3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B1D1-D3C9-4468-AA94-6E82770DE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717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D080B7-8181-472A-8C68-2074EE177F69}" type="datetime1">
              <a:rPr lang="en-US" smtClean="0"/>
              <a:t>11/16/2011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BFDA6D-85B2-4BD4-8E1D-64DC9EB75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B06BC3-CEE9-4A55-868E-036BC6265B37}" type="datetime1">
              <a:rPr lang="en-US" smtClean="0"/>
              <a:t>11/16/2011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D2452-4F1D-4E45-B2DE-27F855468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144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7E8A7-E3D0-4829-9E84-5EC52E0676E3}" type="datetime1">
              <a:rPr lang="en-US" smtClean="0"/>
              <a:t>11/16/2011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FDBAD-6E5D-4F78-BABA-68DF2FCDB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707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B65C4B-9018-4A0B-9EC2-106FD4BDDFBA}" type="datetime1">
              <a:rPr lang="en-US" smtClean="0"/>
              <a:t>11/16/2011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E5169-AE7A-4359-8EC1-30C228F20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19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FF954C-026B-462F-A822-C6A2B472A5D2}" type="datetime1">
              <a:rPr lang="en-US" smtClean="0"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AD1B6-2650-49D5-A722-DE1F5193B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8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9F1ECA-973A-4FAA-B73D-D85DADCEFE05}" type="datetime1">
              <a:rPr lang="en-US" smtClean="0"/>
              <a:t>11/16/2011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2D0EF-590A-4F66-9EA3-CF000853A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66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B21A8784-C415-4EA8-A4FB-9056AA22C8EF}" type="datetime1">
              <a:rPr lang="en-US" smtClean="0"/>
              <a:t>11/16/2011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C6514596-D9B0-4F0C-940D-A0B652CDA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63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fld id="{FAC24C6B-6394-46E9-A3CD-8C8BB24EC8FE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fld id="{93BF6DD9-DBBC-4AA8-B38A-2E4E20613C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08" r:id="rId2"/>
    <p:sldLayoutId id="2147484115" r:id="rId3"/>
    <p:sldLayoutId id="2147484109" r:id="rId4"/>
    <p:sldLayoutId id="2147484110" r:id="rId5"/>
    <p:sldLayoutId id="2147484111" r:id="rId6"/>
    <p:sldLayoutId id="2147484116" r:id="rId7"/>
    <p:sldLayoutId id="2147484117" r:id="rId8"/>
    <p:sldLayoutId id="2147484118" r:id="rId9"/>
    <p:sldLayoutId id="2147484112" r:id="rId10"/>
    <p:sldLayoutId id="2147484119" r:id="rId11"/>
    <p:sldLayoutId id="2147484113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11wi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dirty="0" err="1" smtClean="0"/>
              <a:t>ppt</a:t>
            </a:r>
            <a:r>
              <a:rPr lang="en-US" dirty="0" smtClean="0"/>
              <a:t>: download again</a:t>
            </a:r>
          </a:p>
          <a:p>
            <a:r>
              <a:rPr lang="en-US" dirty="0" smtClean="0"/>
              <a:t>HW10: extension + extra credit</a:t>
            </a:r>
          </a:p>
          <a:p>
            <a:r>
              <a:rPr lang="en-US" dirty="0" smtClean="0"/>
              <a:t>Survey feedback</a:t>
            </a:r>
          </a:p>
          <a:p>
            <a:pPr lvl="1"/>
            <a:r>
              <a:rPr lang="en-US" dirty="0" smtClean="0"/>
              <a:t>Distribution, details in go-post</a:t>
            </a:r>
          </a:p>
          <a:p>
            <a:pPr lvl="1"/>
            <a:r>
              <a:rPr lang="en-US" dirty="0" smtClean="0"/>
              <a:t>Extra credit: (grading in general)</a:t>
            </a:r>
          </a:p>
          <a:p>
            <a:pPr lvl="2"/>
            <a:r>
              <a:rPr lang="en-US" dirty="0" smtClean="0"/>
              <a:t>How? Questions?</a:t>
            </a:r>
          </a:p>
          <a:p>
            <a:pPr lvl="1"/>
            <a:r>
              <a:rPr lang="en-US" dirty="0" smtClean="0"/>
              <a:t>Too much lecture, no break?</a:t>
            </a:r>
          </a:p>
          <a:p>
            <a:pPr lvl="1"/>
            <a:r>
              <a:rPr lang="en-US" dirty="0" smtClean="0"/>
              <a:t>Confusing lecture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Final Project: </a:t>
            </a:r>
            <a:r>
              <a:rPr lang="en-US" smtClean="0"/>
              <a:t>Software Design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BFF2-BA29-4A06-9BC2-8A838E5C12C3}" type="datetime1">
              <a:rPr lang="en-US" smtClean="0"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Kelvin Sung (Use/modify with permission from © 2010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AB1D1-D3C9-4468-AA94-6E82770DE3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9190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24BFD12-ECB1-4BBD-BF5A-9F207BE2CB3A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DFFFD2-CE6C-4B41-80E5-0D7D0D239276}" type="slidenum">
              <a:rPr lang="en-US" sz="1200">
                <a:solidFill>
                  <a:srgbClr val="3F3F3F"/>
                </a:solidFill>
              </a:rPr>
              <a:pPr eaLnBrk="1" hangingPunct="1"/>
              <a:t>10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AA830D5-0EF8-4386-800E-E60ECF2CE7BD}" type="slidenum">
              <a:rPr lang="en-US" sz="1200">
                <a:solidFill>
                  <a:srgbClr val="3F3F3F"/>
                </a:solidFill>
              </a:rPr>
              <a:pPr algn="r" eaLnBrk="1" hangingPunct="1"/>
              <a:t>10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ALU</a:t>
            </a:r>
          </a:p>
        </p:txBody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Arithmetic/Logic Unit </a:t>
            </a:r>
          </a:p>
          <a:p>
            <a:pPr>
              <a:buFont typeface="Wingdings 2" charset="2"/>
              <a:buNone/>
            </a:pPr>
            <a:r>
              <a:rPr lang="en-US" smtClean="0"/>
              <a:t>does the actual computing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057400" y="4953000"/>
            <a:ext cx="5105400" cy="8318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Most computers have only about a 100-150 instructions hard wired</a:t>
            </a:r>
          </a:p>
        </p:txBody>
      </p:sp>
      <p:sp>
        <p:nvSpPr>
          <p:cNvPr id="36873" name="Text Box 5"/>
          <p:cNvSpPr txBox="1">
            <a:spLocks noChangeArrowheads="1"/>
          </p:cNvSpPr>
          <p:nvPr/>
        </p:nvSpPr>
        <p:spPr bwMode="auto">
          <a:xfrm>
            <a:off x="762000" y="2819400"/>
            <a:ext cx="7239000" cy="1930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965200" algn="l"/>
                <a:tab pos="3144838" algn="l"/>
                <a:tab pos="4292600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00"/>
                </a:solidFill>
              </a:rPr>
              <a:t>Each type of data has its own separate instructions 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ADDB 	: add bytes	ADDBU	: add bytes unsigned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ADDH	: add half words	ADDHU	: add halves unsigned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	: add words	ADDU	: add words unsigned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ADDS	: add short decimal numbers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</a:rPr>
              <a:t>ADDD	: add long decimal numbers</a:t>
            </a:r>
          </a:p>
        </p:txBody>
      </p:sp>
      <p:grpSp>
        <p:nvGrpSpPr>
          <p:cNvPr id="36874" name="Group 102"/>
          <p:cNvGrpSpPr>
            <a:grpSpLocks/>
          </p:cNvGrpSpPr>
          <p:nvPr/>
        </p:nvGrpSpPr>
        <p:grpSpPr bwMode="auto">
          <a:xfrm>
            <a:off x="5105400" y="914400"/>
            <a:ext cx="3810000" cy="1905000"/>
            <a:chOff x="5105400" y="1295400"/>
            <a:chExt cx="3810000" cy="1905000"/>
          </a:xfrm>
        </p:grpSpPr>
        <p:sp>
          <p:nvSpPr>
            <p:cNvPr id="36875" name="AutoShape 5"/>
            <p:cNvSpPr>
              <a:spLocks noChangeAspect="1" noChangeArrowheads="1"/>
            </p:cNvSpPr>
            <p:nvPr/>
          </p:nvSpPr>
          <p:spPr bwMode="auto">
            <a:xfrm>
              <a:off x="5114455" y="2288580"/>
              <a:ext cx="2563475" cy="911820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36876" name="AutoShape 6"/>
            <p:cNvSpPr>
              <a:spLocks noChangeAspect="1" noChangeArrowheads="1"/>
            </p:cNvSpPr>
            <p:nvPr/>
          </p:nvSpPr>
          <p:spPr bwMode="auto">
            <a:xfrm>
              <a:off x="7943533" y="2288580"/>
              <a:ext cx="971867" cy="911820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36877" name="AutoShape 7"/>
            <p:cNvSpPr>
              <a:spLocks noChangeAspect="1" noChangeArrowheads="1"/>
            </p:cNvSpPr>
            <p:nvPr/>
          </p:nvSpPr>
          <p:spPr bwMode="auto">
            <a:xfrm>
              <a:off x="5105400" y="1295400"/>
              <a:ext cx="1060401" cy="911821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36878" name="AutoShape 8"/>
            <p:cNvSpPr>
              <a:spLocks noChangeAspect="1" noChangeArrowheads="1"/>
            </p:cNvSpPr>
            <p:nvPr/>
          </p:nvSpPr>
          <p:spPr bwMode="auto">
            <a:xfrm>
              <a:off x="6431405" y="1295400"/>
              <a:ext cx="1237470" cy="911821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6879" name="Line 9"/>
            <p:cNvSpPr>
              <a:spLocks noChangeAspect="1" noChangeShapeType="1"/>
            </p:cNvSpPr>
            <p:nvPr/>
          </p:nvSpPr>
          <p:spPr bwMode="auto">
            <a:xfrm>
              <a:off x="6078273" y="1843088"/>
              <a:ext cx="3531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0" name="Line 10"/>
            <p:cNvSpPr>
              <a:spLocks noChangeAspect="1" noChangeShapeType="1"/>
            </p:cNvSpPr>
            <p:nvPr/>
          </p:nvSpPr>
          <p:spPr bwMode="auto">
            <a:xfrm>
              <a:off x="5547067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1" name="Line 11"/>
            <p:cNvSpPr>
              <a:spLocks noChangeAspect="1" noChangeShapeType="1"/>
            </p:cNvSpPr>
            <p:nvPr/>
          </p:nvSpPr>
          <p:spPr bwMode="auto">
            <a:xfrm>
              <a:off x="6961606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2" name="AutoShape 12"/>
            <p:cNvSpPr>
              <a:spLocks noChangeAspect="1" noChangeArrowheads="1"/>
            </p:cNvSpPr>
            <p:nvPr/>
          </p:nvSpPr>
          <p:spPr bwMode="auto">
            <a:xfrm>
              <a:off x="7933472" y="1295400"/>
              <a:ext cx="972873" cy="911821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36883" name="Line 13"/>
            <p:cNvSpPr>
              <a:spLocks noChangeAspect="1" noChangeShapeType="1"/>
            </p:cNvSpPr>
            <p:nvPr/>
          </p:nvSpPr>
          <p:spPr bwMode="auto">
            <a:xfrm>
              <a:off x="7766464" y="1833166"/>
              <a:ext cx="0" cy="9118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4" name="Line 14"/>
            <p:cNvSpPr>
              <a:spLocks noChangeAspect="1" noChangeShapeType="1"/>
            </p:cNvSpPr>
            <p:nvPr/>
          </p:nvSpPr>
          <p:spPr bwMode="auto">
            <a:xfrm>
              <a:off x="7580340" y="1833166"/>
              <a:ext cx="353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5" name="Line 15"/>
            <p:cNvSpPr>
              <a:spLocks noChangeAspect="1" noChangeShapeType="1"/>
            </p:cNvSpPr>
            <p:nvPr/>
          </p:nvSpPr>
          <p:spPr bwMode="auto">
            <a:xfrm>
              <a:off x="7589395" y="2748955"/>
              <a:ext cx="354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93336C-553F-405F-977D-E5491845C71A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E06108B-A512-46EF-A4D5-B20AE1B4BF44}" type="slidenum">
              <a:rPr lang="en-US" sz="1200">
                <a:solidFill>
                  <a:srgbClr val="3F3F3F"/>
                </a:solidFill>
              </a:rPr>
              <a:pPr eaLnBrk="1" hangingPunct="1"/>
              <a:t>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8194B48-10D8-4804-8C2F-059128B5A119}" type="slidenum">
              <a:rPr lang="en-US" sz="1200">
                <a:solidFill>
                  <a:srgbClr val="3F3F3F"/>
                </a:solidFill>
              </a:rPr>
              <a:pPr algn="r" eaLnBrk="1" hangingPunct="1"/>
              <a:t>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Input/Output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924800" cy="4114800"/>
          </a:xfrm>
        </p:spPr>
        <p:txBody>
          <a:bodyPr/>
          <a:lstStyle/>
          <a:p>
            <a:r>
              <a:rPr lang="en-US" smtClean="0"/>
              <a:t>Input units bring data</a:t>
            </a:r>
          </a:p>
          <a:p>
            <a:pPr>
              <a:buFont typeface="Wingdings 2" charset="2"/>
              <a:buNone/>
            </a:pPr>
            <a:r>
              <a:rPr lang="en-US" smtClean="0"/>
              <a:t>	 to memory from outside world; output units send data to outside world from memory</a:t>
            </a:r>
          </a:p>
          <a:p>
            <a:pPr lvl="2"/>
            <a:r>
              <a:rPr lang="en-US" smtClean="0">
                <a:latin typeface="Arial" charset="0"/>
              </a:rPr>
              <a:t>Most peripheral devices are “dumb” meaning that the processor assists in their operation</a:t>
            </a:r>
          </a:p>
          <a:p>
            <a:pPr lvl="2"/>
            <a:r>
              <a:rPr lang="en-US" smtClean="0">
                <a:latin typeface="Arial" charset="0"/>
              </a:rPr>
              <a:t>Disks are </a:t>
            </a:r>
            <a:r>
              <a:rPr lang="en-US" i="1" smtClean="0">
                <a:latin typeface="Arial" charset="0"/>
              </a:rPr>
              <a:t>memory</a:t>
            </a:r>
            <a:r>
              <a:rPr lang="en-US" smtClean="0">
                <a:latin typeface="Arial" charset="0"/>
              </a:rPr>
              <a:t> devices because they can output information and input it back again  </a:t>
            </a:r>
          </a:p>
          <a:p>
            <a:pPr lvl="2"/>
            <a:endParaRPr lang="en-US" smtClean="0">
              <a:latin typeface="Arial" charset="0"/>
            </a:endParaRPr>
          </a:p>
        </p:txBody>
      </p:sp>
      <p:grpSp>
        <p:nvGrpSpPr>
          <p:cNvPr id="38920" name="Group 102"/>
          <p:cNvGrpSpPr>
            <a:grpSpLocks/>
          </p:cNvGrpSpPr>
          <p:nvPr/>
        </p:nvGrpSpPr>
        <p:grpSpPr bwMode="auto">
          <a:xfrm>
            <a:off x="4876800" y="609600"/>
            <a:ext cx="3810000" cy="1905000"/>
            <a:chOff x="5105400" y="1295400"/>
            <a:chExt cx="3810000" cy="1905000"/>
          </a:xfrm>
        </p:grpSpPr>
        <p:sp>
          <p:nvSpPr>
            <p:cNvPr id="38921" name="AutoShape 5"/>
            <p:cNvSpPr>
              <a:spLocks noChangeAspect="1" noChangeArrowheads="1"/>
            </p:cNvSpPr>
            <p:nvPr/>
          </p:nvSpPr>
          <p:spPr bwMode="auto">
            <a:xfrm>
              <a:off x="5114455" y="2288580"/>
              <a:ext cx="2563475" cy="911820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38922" name="AutoShape 6"/>
            <p:cNvSpPr>
              <a:spLocks noChangeAspect="1" noChangeArrowheads="1"/>
            </p:cNvSpPr>
            <p:nvPr/>
          </p:nvSpPr>
          <p:spPr bwMode="auto">
            <a:xfrm>
              <a:off x="7943533" y="2288580"/>
              <a:ext cx="971867" cy="911820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38923" name="AutoShape 7"/>
            <p:cNvSpPr>
              <a:spLocks noChangeAspect="1" noChangeArrowheads="1"/>
            </p:cNvSpPr>
            <p:nvPr/>
          </p:nvSpPr>
          <p:spPr bwMode="auto">
            <a:xfrm>
              <a:off x="5105400" y="1295400"/>
              <a:ext cx="1060401" cy="911821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38924" name="AutoShape 8"/>
            <p:cNvSpPr>
              <a:spLocks noChangeAspect="1" noChangeArrowheads="1"/>
            </p:cNvSpPr>
            <p:nvPr/>
          </p:nvSpPr>
          <p:spPr bwMode="auto">
            <a:xfrm>
              <a:off x="6431405" y="1295400"/>
              <a:ext cx="1237470" cy="911821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8925" name="Line 9"/>
            <p:cNvSpPr>
              <a:spLocks noChangeAspect="1" noChangeShapeType="1"/>
            </p:cNvSpPr>
            <p:nvPr/>
          </p:nvSpPr>
          <p:spPr bwMode="auto">
            <a:xfrm>
              <a:off x="6078273" y="1843088"/>
              <a:ext cx="3531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6" name="Line 10"/>
            <p:cNvSpPr>
              <a:spLocks noChangeAspect="1" noChangeShapeType="1"/>
            </p:cNvSpPr>
            <p:nvPr/>
          </p:nvSpPr>
          <p:spPr bwMode="auto">
            <a:xfrm>
              <a:off x="5547067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7" name="Line 11"/>
            <p:cNvSpPr>
              <a:spLocks noChangeAspect="1" noChangeShapeType="1"/>
            </p:cNvSpPr>
            <p:nvPr/>
          </p:nvSpPr>
          <p:spPr bwMode="auto">
            <a:xfrm>
              <a:off x="6961606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8" name="AutoShape 12"/>
            <p:cNvSpPr>
              <a:spLocks noChangeAspect="1" noChangeArrowheads="1"/>
            </p:cNvSpPr>
            <p:nvPr/>
          </p:nvSpPr>
          <p:spPr bwMode="auto">
            <a:xfrm>
              <a:off x="7933472" y="1295400"/>
              <a:ext cx="972873" cy="911821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38929" name="Line 13"/>
            <p:cNvSpPr>
              <a:spLocks noChangeAspect="1" noChangeShapeType="1"/>
            </p:cNvSpPr>
            <p:nvPr/>
          </p:nvSpPr>
          <p:spPr bwMode="auto">
            <a:xfrm>
              <a:off x="7766464" y="1833166"/>
              <a:ext cx="0" cy="9118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0" name="Line 14"/>
            <p:cNvSpPr>
              <a:spLocks noChangeAspect="1" noChangeShapeType="1"/>
            </p:cNvSpPr>
            <p:nvPr/>
          </p:nvSpPr>
          <p:spPr bwMode="auto">
            <a:xfrm>
              <a:off x="7580340" y="1833166"/>
              <a:ext cx="353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31" name="Line 15"/>
            <p:cNvSpPr>
              <a:spLocks noChangeAspect="1" noChangeShapeType="1"/>
            </p:cNvSpPr>
            <p:nvPr/>
          </p:nvSpPr>
          <p:spPr bwMode="auto">
            <a:xfrm>
              <a:off x="7589395" y="2748955"/>
              <a:ext cx="354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31788" y="6324600"/>
            <a:ext cx="2133600" cy="274638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6E2481-92A1-419D-991F-279F58C04FD1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514600" y="6324600"/>
            <a:ext cx="5508625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8788" y="6324600"/>
            <a:ext cx="733425" cy="274638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A4DCE8-9ABF-48A8-B5F3-949870E4DBC0}" type="slidenum">
              <a:rPr lang="en-US" sz="1200">
                <a:solidFill>
                  <a:srgbClr val="3F3F3F"/>
                </a:solidFill>
              </a:rPr>
              <a:pPr eaLnBrk="1" hangingPunct="1"/>
              <a:t>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9" name="Slide Number Placeholder 5"/>
          <p:cNvSpPr txBox="1">
            <a:spLocks noGrp="1"/>
          </p:cNvSpPr>
          <p:nvPr/>
        </p:nvSpPr>
        <p:spPr>
          <a:xfrm>
            <a:off x="8078788" y="63246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E1C1669-66D3-4D4F-97E5-9FA1DF8EC9E7}" type="slidenum">
              <a:rPr lang="en-US" sz="1200">
                <a:solidFill>
                  <a:srgbClr val="3F3F3F"/>
                </a:solidFill>
              </a:rPr>
              <a:pPr algn="r" eaLnBrk="1" hangingPunct="1"/>
              <a:t>12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PC’s</a:t>
            </a:r>
            <a:r>
              <a:rPr lang="en-US" dirty="0"/>
              <a:t> PC</a:t>
            </a:r>
          </a:p>
        </p:txBody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program counter (PC) tells where the next instruction comes from</a:t>
            </a:r>
          </a:p>
          <a:p>
            <a:pPr marL="1085850" lvl="2"/>
            <a:r>
              <a:rPr lang="en-US" b="1" smtClean="0"/>
              <a:t>Instructions are a word long, so add 4 to the PC to find the next instruction</a:t>
            </a:r>
          </a:p>
        </p:txBody>
      </p:sp>
      <p:grpSp>
        <p:nvGrpSpPr>
          <p:cNvPr id="40968" name="Group 4"/>
          <p:cNvGrpSpPr>
            <a:grpSpLocks/>
          </p:cNvGrpSpPr>
          <p:nvPr/>
        </p:nvGrpSpPr>
        <p:grpSpPr bwMode="auto">
          <a:xfrm>
            <a:off x="533400" y="4494213"/>
            <a:ext cx="762000" cy="915987"/>
            <a:chOff x="720" y="2207"/>
            <a:chExt cx="480" cy="577"/>
          </a:xfrm>
        </p:grpSpPr>
        <p:sp>
          <p:nvSpPr>
            <p:cNvPr id="41011" name="Rectangle 5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12" name="Text Box 6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110</a:t>
              </a:r>
            </a:p>
          </p:txBody>
        </p:sp>
      </p:grpSp>
      <p:grpSp>
        <p:nvGrpSpPr>
          <p:cNvPr id="40969" name="Group 7"/>
          <p:cNvGrpSpPr>
            <a:grpSpLocks/>
          </p:cNvGrpSpPr>
          <p:nvPr/>
        </p:nvGrpSpPr>
        <p:grpSpPr bwMode="auto">
          <a:xfrm>
            <a:off x="1219200" y="4495800"/>
            <a:ext cx="762000" cy="915988"/>
            <a:chOff x="720" y="2207"/>
            <a:chExt cx="480" cy="577"/>
          </a:xfrm>
        </p:grpSpPr>
        <p:sp>
          <p:nvSpPr>
            <p:cNvPr id="41009" name="Rectangle 8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10" name="Text Box 9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111</a:t>
              </a:r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1905000" y="4495800"/>
            <a:ext cx="762000" cy="915988"/>
            <a:chOff x="720" y="2207"/>
            <a:chExt cx="480" cy="577"/>
          </a:xfrm>
        </p:grpSpPr>
        <p:sp>
          <p:nvSpPr>
            <p:cNvPr id="41007" name="Rectangle 11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08" name="Text Box 12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112</a:t>
              </a:r>
            </a:p>
          </p:txBody>
        </p:sp>
      </p:grpSp>
      <p:grpSp>
        <p:nvGrpSpPr>
          <p:cNvPr id="40971" name="Group 13"/>
          <p:cNvGrpSpPr>
            <a:grpSpLocks/>
          </p:cNvGrpSpPr>
          <p:nvPr/>
        </p:nvGrpSpPr>
        <p:grpSpPr bwMode="auto">
          <a:xfrm>
            <a:off x="2590800" y="4495800"/>
            <a:ext cx="762000" cy="915988"/>
            <a:chOff x="720" y="2207"/>
            <a:chExt cx="480" cy="577"/>
          </a:xfrm>
        </p:grpSpPr>
        <p:sp>
          <p:nvSpPr>
            <p:cNvPr id="41005" name="Rectangle 14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06" name="Text Box 15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113</a:t>
              </a:r>
            </a:p>
          </p:txBody>
        </p:sp>
      </p:grpSp>
      <p:grpSp>
        <p:nvGrpSpPr>
          <p:cNvPr id="40972" name="Group 16"/>
          <p:cNvGrpSpPr>
            <a:grpSpLocks/>
          </p:cNvGrpSpPr>
          <p:nvPr/>
        </p:nvGrpSpPr>
        <p:grpSpPr bwMode="auto">
          <a:xfrm>
            <a:off x="3276600" y="4495800"/>
            <a:ext cx="762000" cy="915988"/>
            <a:chOff x="720" y="2207"/>
            <a:chExt cx="480" cy="577"/>
          </a:xfrm>
        </p:grpSpPr>
        <p:sp>
          <p:nvSpPr>
            <p:cNvPr id="41003" name="Rectangle 17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04" name="Text Box 18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114</a:t>
              </a:r>
            </a:p>
          </p:txBody>
        </p:sp>
      </p:grpSp>
      <p:grpSp>
        <p:nvGrpSpPr>
          <p:cNvPr id="40973" name="Group 19"/>
          <p:cNvGrpSpPr>
            <a:grpSpLocks/>
          </p:cNvGrpSpPr>
          <p:nvPr/>
        </p:nvGrpSpPr>
        <p:grpSpPr bwMode="auto">
          <a:xfrm>
            <a:off x="3962400" y="4495800"/>
            <a:ext cx="762000" cy="915988"/>
            <a:chOff x="720" y="2207"/>
            <a:chExt cx="480" cy="577"/>
          </a:xfrm>
        </p:grpSpPr>
        <p:sp>
          <p:nvSpPr>
            <p:cNvPr id="41001" name="Rectangle 20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41002" name="Text Box 21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115</a:t>
              </a:r>
            </a:p>
          </p:txBody>
        </p:sp>
      </p:grpSp>
      <p:grpSp>
        <p:nvGrpSpPr>
          <p:cNvPr id="40974" name="Group 22"/>
          <p:cNvGrpSpPr>
            <a:grpSpLocks/>
          </p:cNvGrpSpPr>
          <p:nvPr/>
        </p:nvGrpSpPr>
        <p:grpSpPr bwMode="auto">
          <a:xfrm>
            <a:off x="4648200" y="4494213"/>
            <a:ext cx="762000" cy="915987"/>
            <a:chOff x="720" y="2207"/>
            <a:chExt cx="480" cy="577"/>
          </a:xfrm>
        </p:grpSpPr>
        <p:sp>
          <p:nvSpPr>
            <p:cNvPr id="40999" name="Rectangle 23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1000" name="Text Box 24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116</a:t>
              </a:r>
            </a:p>
          </p:txBody>
        </p:sp>
      </p:grpSp>
      <p:grpSp>
        <p:nvGrpSpPr>
          <p:cNvPr id="40975" name="Group 25"/>
          <p:cNvGrpSpPr>
            <a:grpSpLocks/>
          </p:cNvGrpSpPr>
          <p:nvPr/>
        </p:nvGrpSpPr>
        <p:grpSpPr bwMode="auto">
          <a:xfrm>
            <a:off x="5334000" y="4495800"/>
            <a:ext cx="762000" cy="915988"/>
            <a:chOff x="720" y="2207"/>
            <a:chExt cx="480" cy="577"/>
          </a:xfrm>
        </p:grpSpPr>
        <p:sp>
          <p:nvSpPr>
            <p:cNvPr id="40997" name="Rectangle 26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98" name="Text Box 27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117</a:t>
              </a:r>
            </a:p>
          </p:txBody>
        </p:sp>
      </p:grpSp>
      <p:grpSp>
        <p:nvGrpSpPr>
          <p:cNvPr id="40976" name="Group 28"/>
          <p:cNvGrpSpPr>
            <a:grpSpLocks/>
          </p:cNvGrpSpPr>
          <p:nvPr/>
        </p:nvGrpSpPr>
        <p:grpSpPr bwMode="auto">
          <a:xfrm>
            <a:off x="6019800" y="4495800"/>
            <a:ext cx="762000" cy="915988"/>
            <a:chOff x="720" y="2207"/>
            <a:chExt cx="480" cy="577"/>
          </a:xfrm>
        </p:grpSpPr>
        <p:sp>
          <p:nvSpPr>
            <p:cNvPr id="40995" name="Rectangle 29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96" name="Text Box 30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118</a:t>
              </a:r>
            </a:p>
          </p:txBody>
        </p:sp>
      </p:grpSp>
      <p:grpSp>
        <p:nvGrpSpPr>
          <p:cNvPr id="40977" name="Group 31"/>
          <p:cNvGrpSpPr>
            <a:grpSpLocks/>
          </p:cNvGrpSpPr>
          <p:nvPr/>
        </p:nvGrpSpPr>
        <p:grpSpPr bwMode="auto">
          <a:xfrm>
            <a:off x="6705600" y="4495800"/>
            <a:ext cx="762000" cy="915988"/>
            <a:chOff x="720" y="2207"/>
            <a:chExt cx="480" cy="577"/>
          </a:xfrm>
        </p:grpSpPr>
        <p:sp>
          <p:nvSpPr>
            <p:cNvPr id="40993" name="Rectangle 32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94" name="Text Box 33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119</a:t>
              </a:r>
            </a:p>
          </p:txBody>
        </p:sp>
      </p:grpSp>
      <p:grpSp>
        <p:nvGrpSpPr>
          <p:cNvPr id="40978" name="Group 34"/>
          <p:cNvGrpSpPr>
            <a:grpSpLocks/>
          </p:cNvGrpSpPr>
          <p:nvPr/>
        </p:nvGrpSpPr>
        <p:grpSpPr bwMode="auto">
          <a:xfrm>
            <a:off x="7391400" y="4495800"/>
            <a:ext cx="762000" cy="915988"/>
            <a:chOff x="720" y="2207"/>
            <a:chExt cx="480" cy="577"/>
          </a:xfrm>
        </p:grpSpPr>
        <p:sp>
          <p:nvSpPr>
            <p:cNvPr id="40991" name="Rectangle 35"/>
            <p:cNvSpPr>
              <a:spLocks noChangeArrowheads="1"/>
            </p:cNvSpPr>
            <p:nvPr/>
          </p:nvSpPr>
          <p:spPr bwMode="auto">
            <a:xfrm>
              <a:off x="768" y="2448"/>
              <a:ext cx="432" cy="3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0992" name="Text Box 36"/>
            <p:cNvSpPr txBox="1">
              <a:spLocks noChangeArrowheads="1"/>
            </p:cNvSpPr>
            <p:nvPr/>
          </p:nvSpPr>
          <p:spPr bwMode="auto">
            <a:xfrm>
              <a:off x="720" y="2207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120</a:t>
              </a:r>
            </a:p>
          </p:txBody>
        </p:sp>
      </p:grpSp>
      <p:sp>
        <p:nvSpPr>
          <p:cNvPr id="40979" name="Rectangle 37"/>
          <p:cNvSpPr>
            <a:spLocks noChangeArrowheads="1"/>
          </p:cNvSpPr>
          <p:nvPr/>
        </p:nvSpPr>
        <p:spPr bwMode="auto">
          <a:xfrm>
            <a:off x="8153400" y="4878388"/>
            <a:ext cx="76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40980" name="Text Box 38"/>
          <p:cNvSpPr txBox="1">
            <a:spLocks noChangeArrowheads="1"/>
          </p:cNvSpPr>
          <p:nvPr/>
        </p:nvSpPr>
        <p:spPr bwMode="auto">
          <a:xfrm>
            <a:off x="8077200" y="44958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121</a:t>
            </a:r>
          </a:p>
        </p:txBody>
      </p:sp>
      <p:sp>
        <p:nvSpPr>
          <p:cNvPr id="40981" name="Rectangle 39"/>
          <p:cNvSpPr>
            <a:spLocks noChangeArrowheads="1"/>
          </p:cNvSpPr>
          <p:nvPr/>
        </p:nvSpPr>
        <p:spPr bwMode="auto">
          <a:xfrm>
            <a:off x="1981200" y="4876800"/>
            <a:ext cx="27432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Rectangle 40"/>
          <p:cNvSpPr>
            <a:spLocks noChangeArrowheads="1"/>
          </p:cNvSpPr>
          <p:nvPr/>
        </p:nvSpPr>
        <p:spPr bwMode="auto">
          <a:xfrm>
            <a:off x="1981200" y="4876800"/>
            <a:ext cx="27432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ADD 210,216,220</a:t>
            </a:r>
          </a:p>
        </p:txBody>
      </p:sp>
      <p:sp>
        <p:nvSpPr>
          <p:cNvPr id="40983" name="Rectangle 41"/>
          <p:cNvSpPr>
            <a:spLocks noChangeArrowheads="1"/>
          </p:cNvSpPr>
          <p:nvPr/>
        </p:nvSpPr>
        <p:spPr bwMode="auto">
          <a:xfrm>
            <a:off x="4724400" y="4876800"/>
            <a:ext cx="27432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AND 414,418,720</a:t>
            </a:r>
          </a:p>
        </p:txBody>
      </p:sp>
      <p:sp>
        <p:nvSpPr>
          <p:cNvPr id="73770" name="Rectangle 42"/>
          <p:cNvSpPr>
            <a:spLocks noChangeArrowheads="1"/>
          </p:cNvSpPr>
          <p:nvPr/>
        </p:nvSpPr>
        <p:spPr bwMode="auto">
          <a:xfrm>
            <a:off x="838200" y="3276600"/>
            <a:ext cx="3657600" cy="53340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r>
              <a:rPr lang="en-US" sz="2400">
                <a:solidFill>
                  <a:srgbClr val="000000"/>
                </a:solidFill>
              </a:rPr>
              <a:t>Program Counter:      112</a:t>
            </a:r>
          </a:p>
        </p:txBody>
      </p:sp>
      <p:sp>
        <p:nvSpPr>
          <p:cNvPr id="40985" name="Line 43"/>
          <p:cNvSpPr>
            <a:spLocks noChangeShapeType="1"/>
          </p:cNvSpPr>
          <p:nvPr/>
        </p:nvSpPr>
        <p:spPr bwMode="auto">
          <a:xfrm flipH="1">
            <a:off x="2590800" y="3733800"/>
            <a:ext cx="1524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Rectangle 44"/>
          <p:cNvSpPr>
            <a:spLocks noChangeArrowheads="1"/>
          </p:cNvSpPr>
          <p:nvPr/>
        </p:nvSpPr>
        <p:spPr bwMode="auto">
          <a:xfrm>
            <a:off x="7467600" y="48768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OR</a:t>
            </a:r>
          </a:p>
        </p:txBody>
      </p:sp>
      <p:sp>
        <p:nvSpPr>
          <p:cNvPr id="40987" name="Rectangle 45"/>
          <p:cNvSpPr>
            <a:spLocks noChangeArrowheads="1"/>
          </p:cNvSpPr>
          <p:nvPr/>
        </p:nvSpPr>
        <p:spPr bwMode="auto">
          <a:xfrm>
            <a:off x="609600" y="4876800"/>
            <a:ext cx="13716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/>
              <a:t>688,724</a:t>
            </a:r>
          </a:p>
        </p:txBody>
      </p:sp>
      <p:sp>
        <p:nvSpPr>
          <p:cNvPr id="40988" name="Line 46"/>
          <p:cNvSpPr>
            <a:spLocks noChangeShapeType="1"/>
          </p:cNvSpPr>
          <p:nvPr/>
        </p:nvSpPr>
        <p:spPr bwMode="auto">
          <a:xfrm>
            <a:off x="1981200" y="48768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9" name="Line 47"/>
          <p:cNvSpPr>
            <a:spLocks noChangeShapeType="1"/>
          </p:cNvSpPr>
          <p:nvPr/>
        </p:nvSpPr>
        <p:spPr bwMode="auto">
          <a:xfrm>
            <a:off x="4724400" y="48768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Line 48"/>
          <p:cNvSpPr>
            <a:spLocks noChangeShapeType="1"/>
          </p:cNvSpPr>
          <p:nvPr/>
        </p:nvSpPr>
        <p:spPr bwMode="auto">
          <a:xfrm>
            <a:off x="7467600" y="4876800"/>
            <a:ext cx="0" cy="5334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Instruction Execution: The Setup</a:t>
            </a:r>
            <a:endParaRPr 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Run Instruction: 2200:  Add 800, 428, 884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0F5770-9603-44B3-A739-C5EE38B6D937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185FB2-BC0E-4DA6-8422-5B2028A62A75}" type="slidenum">
              <a:rPr lang="en-US" sz="1200">
                <a:solidFill>
                  <a:srgbClr val="3F3F3F"/>
                </a:solidFill>
              </a:rPr>
              <a:pPr eaLnBrk="1" hangingPunct="1"/>
              <a:t>13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3015" name="Picture 6" descr="fe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255000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Instruction Fetch: Get Some Work</a:t>
            </a:r>
            <a:endParaRPr lang="en-US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6D56776-6246-44A1-8000-419504CA43D7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BEC6CC-E5C7-4CF5-A426-5CF9C6A90E8A}" type="slidenum">
              <a:rPr lang="en-US" sz="1200">
                <a:solidFill>
                  <a:srgbClr val="3F3F3F"/>
                </a:solidFill>
              </a:rPr>
              <a:pPr eaLnBrk="1" hangingPunct="1"/>
              <a:t>14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4039" name="Picture 6" descr="fe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Instruction Decode: What To Do?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C680CE-AE52-4BC5-9DC8-3BB958EDD13E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2409EE2-3BCB-430B-B54A-459D529A8FA2}" type="slidenum">
              <a:rPr lang="en-US" sz="1200">
                <a:solidFill>
                  <a:srgbClr val="3F3F3F"/>
                </a:solidFill>
              </a:rPr>
              <a:pPr eaLnBrk="1" hangingPunct="1"/>
              <a:t>15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5063" name="Picture 6" descr="fe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153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Data Fetch: What’s The Input 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EC1E08-EFB1-416A-981E-99111A019E72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1FB0F1-70CA-49DF-87DD-E4365A49A9AB}" type="slidenum">
              <a:rPr lang="en-US" sz="1200">
                <a:solidFill>
                  <a:srgbClr val="3F3F3F"/>
                </a:solidFill>
              </a:rPr>
              <a:pPr eaLnBrk="1" hangingPunct="1"/>
              <a:t>16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6087" name="Picture 6" descr="fe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772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Instruction Execution: Just Do It</a:t>
            </a:r>
            <a:endParaRPr lang="en-US" dirty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660058-D2FA-4FF8-940B-0986DEA36712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2272AB-A31E-442D-803F-5A72A9298C4A}" type="slidenum">
              <a:rPr lang="en-US" sz="1200">
                <a:solidFill>
                  <a:srgbClr val="3F3F3F"/>
                </a:solidFill>
              </a:rPr>
              <a:pPr eaLnBrk="1" hangingPunct="1"/>
              <a:t>17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7111" name="Picture 6" descr="fe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31200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Result Return: Put It Away 4 Future</a:t>
            </a:r>
            <a:endParaRPr 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F9F050-BF2D-45FC-ABF0-D2D64A94BA4F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C51A0D-6DC9-4BB5-AC20-2BACB64B9B5C}" type="slidenum">
              <a:rPr lang="en-US" sz="1200">
                <a:solidFill>
                  <a:srgbClr val="3F3F3F"/>
                </a:solidFill>
              </a:rPr>
              <a:pPr eaLnBrk="1" hangingPunct="1"/>
              <a:t>18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48135" name="Picture 6" descr="fe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96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7C4DD1-0AFB-484C-BA72-82833D32581A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C1AA5D-95E4-4A18-94CE-0D79DD473DF2}" type="slidenum">
              <a:rPr lang="en-US" sz="1200">
                <a:solidFill>
                  <a:srgbClr val="3F3F3F"/>
                </a:solidFill>
              </a:rPr>
              <a:pPr eaLnBrk="1" hangingPunct="1"/>
              <a:t>19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5D060C60-F4BB-41E5-9B47-33D54760356C}" type="slidenum">
              <a:rPr lang="en-US" sz="1200">
                <a:solidFill>
                  <a:srgbClr val="3F3F3F"/>
                </a:solidFill>
              </a:rPr>
              <a:pPr algn="r" eaLnBrk="1" hangingPunct="1"/>
              <a:t>19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Clocks Run The Engine</a:t>
            </a:r>
          </a:p>
        </p:txBody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114800"/>
          </a:xfrm>
        </p:spPr>
        <p:txBody>
          <a:bodyPr/>
          <a:lstStyle/>
          <a:p>
            <a:r>
              <a:rPr lang="en-US" smtClean="0"/>
              <a:t>The rate a computer “spins around” the Fetch/Execute cycle is controlled by it’s clock</a:t>
            </a:r>
          </a:p>
          <a:p>
            <a:pPr lvl="2"/>
            <a:r>
              <a:rPr lang="en-US" b="1" smtClean="0"/>
              <a:t>Current clocks run 2-3 GHz</a:t>
            </a:r>
          </a:p>
          <a:p>
            <a:pPr lvl="2"/>
            <a:r>
              <a:rPr lang="en-US" b="1" smtClean="0"/>
              <a:t>In principle, the computer should do one instruction per cycle, but often it fails to</a:t>
            </a:r>
          </a:p>
          <a:p>
            <a:pPr lvl="2"/>
            <a:r>
              <a:rPr lang="en-US" b="1" smtClean="0"/>
              <a:t>Modern processors try to do more than one instruction per cycle, and often succeed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371600" y="5257800"/>
            <a:ext cx="66294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Clock rate is not a good indicator of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057400"/>
            <a:ext cx="8229600" cy="1143000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Instruction Execution is … Simple, Even A Computer Can Do It</a:t>
            </a:r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467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Remember Back To The Lightbot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0" y="41148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8872" tIns="0" rIns="4572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smtClean="0"/>
              <a:t>Kelvin Sung</a:t>
            </a:r>
          </a:p>
          <a:p>
            <a:pPr eaLnBrk="1" hangingPunct="1"/>
            <a:r>
              <a:rPr lang="en-US" i="1" dirty="0" smtClean="0"/>
              <a:t>University of Washington, Bothell</a:t>
            </a:r>
          </a:p>
          <a:p>
            <a:pPr eaLnBrk="1" hangingPunct="1"/>
            <a:r>
              <a:rPr lang="en-US" sz="1200" i="1" dirty="0" smtClean="0"/>
              <a:t>(* Use/Modification with permission based on Larry Snyder’s </a:t>
            </a:r>
            <a:r>
              <a:rPr lang="en-US" sz="1200" i="1" dirty="0" smtClean="0">
                <a:hlinkClick r:id="rId2"/>
              </a:rPr>
              <a:t>CSE120 from Winter 2011</a:t>
            </a:r>
            <a:r>
              <a:rPr lang="en-US" sz="1200" i="1" dirty="0" smtClean="0"/>
              <a:t>)</a:t>
            </a:r>
            <a:endParaRPr lang="en-US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254BE6-8910-41AB-A43E-379C0311C305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9EADD6-BBA4-4172-B816-4E5BFB76970B}" type="slidenum">
              <a:rPr lang="en-US" sz="1200">
                <a:solidFill>
                  <a:srgbClr val="3F3F3F"/>
                </a:solidFill>
              </a:rPr>
              <a:pPr eaLnBrk="1" hangingPunct="1"/>
              <a:t>20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" name="Slide Number Placeholder 4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E6021980-6D37-4850-9389-7506AAD0BCAC}" type="slidenum">
              <a:rPr lang="en-US" sz="1200">
                <a:solidFill>
                  <a:srgbClr val="3F3F3F"/>
                </a:solidFill>
              </a:rPr>
              <a:pPr algn="r" eaLnBrk="1" hangingPunct="1"/>
              <a:t>20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Intel</a:t>
            </a:r>
            <a:endParaRPr lang="en-US" dirty="0"/>
          </a:p>
        </p:txBody>
      </p:sp>
      <p:pic>
        <p:nvPicPr>
          <p:cNvPr id="51207" name="Picture 5" descr="Nehalem_Die_Shot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88"/>
            <a:ext cx="9144000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BC1DF3-E6F4-4302-BD81-D5F089D80026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430B687-F422-48F6-9202-7C1099573D97}" type="slidenum">
              <a:rPr lang="en-US" sz="1200">
                <a:solidFill>
                  <a:srgbClr val="3F3F3F"/>
                </a:solidFill>
              </a:rPr>
              <a:pPr eaLnBrk="1" hangingPunct="1"/>
              <a:t>21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4CEDF8-CFCB-4006-A274-2C0C4CF3ABAA}" type="slidenum">
              <a:rPr lang="en-US" sz="1200">
                <a:solidFill>
                  <a:srgbClr val="3F3F3F"/>
                </a:solidFill>
              </a:rPr>
              <a:pPr algn="r" eaLnBrk="1" hangingPunct="1"/>
              <a:t>21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Summary</a:t>
            </a:r>
          </a:p>
        </p:txBody>
      </p:sp>
      <p:sp>
        <p:nvSpPr>
          <p:cNvPr id="634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4114800"/>
          </a:xfrm>
        </p:spPr>
        <p:txBody>
          <a:bodyPr/>
          <a:lstStyle/>
          <a:p>
            <a:r>
              <a:rPr lang="en-US" smtClean="0"/>
              <a:t>Fetch/execute cycle runs instructions </a:t>
            </a:r>
          </a:p>
          <a:p>
            <a:pPr lvl="1"/>
            <a:r>
              <a:rPr lang="en-US" smtClean="0"/>
              <a:t>5 steps to interpret machine instructions</a:t>
            </a:r>
          </a:p>
          <a:p>
            <a:pPr lvl="1"/>
            <a:r>
              <a:rPr lang="en-US" smtClean="0"/>
              <a:t>Programs must be in the memory</a:t>
            </a:r>
          </a:p>
          <a:p>
            <a:pPr lvl="1"/>
            <a:r>
              <a:rPr lang="en-US" smtClean="0"/>
              <a:t>Data is moved in and out of memory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219200" y="5181600"/>
            <a:ext cx="6629400" cy="4635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Instructions, data are represented in binary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Recall </a:t>
            </a:r>
            <a:r>
              <a:rPr lang="en-US" dirty="0" err="1" smtClean="0"/>
              <a:t>Lightbot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572000" cy="5181600"/>
          </a:xfrm>
        </p:spPr>
        <p:txBody>
          <a:bodyPr/>
          <a:lstStyle/>
          <a:p>
            <a:r>
              <a:rPr lang="en-US" smtClean="0"/>
              <a:t>Our first discussion of Lightbot noted that the instructions were formed of composite operations …</a:t>
            </a:r>
          </a:p>
          <a:p>
            <a:r>
              <a:rPr lang="en-US" smtClean="0"/>
              <a:t>Today … we see that computer’s instructions are, too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E8C7C48-66FA-4609-A282-46F1A3F3FBEC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0F751D-13E0-4180-B8C3-75AAD7276447}" type="slidenum">
              <a:rPr lang="en-US" sz="1200">
                <a:solidFill>
                  <a:srgbClr val="3F3F3F"/>
                </a:solidFill>
              </a:rPr>
              <a:pPr eaLnBrk="1" hangingPunct="1"/>
              <a:t>3</a:t>
            </a:fld>
            <a:endParaRPr lang="en-US" sz="1200">
              <a:solidFill>
                <a:srgbClr val="3F3F3F"/>
              </a:solidFill>
            </a:endParaRPr>
          </a:p>
        </p:txBody>
      </p:sp>
      <p:pic>
        <p:nvPicPr>
          <p:cNvPr id="23559" name="Picture 6" descr="lightbot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1"/>
          <a:stretch>
            <a:fillRect/>
          </a:stretch>
        </p:blipFill>
        <p:spPr bwMode="auto">
          <a:xfrm>
            <a:off x="4953000" y="1600200"/>
            <a:ext cx="4267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CF7C66-7F55-4933-95E4-5D955E62DD71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5ED802-3DDC-493C-A45A-D6612FD7B088}" type="slidenum">
              <a:rPr lang="en-US" sz="1200">
                <a:solidFill>
                  <a:srgbClr val="3F3F3F"/>
                </a:solidFill>
              </a:rPr>
              <a:pPr eaLnBrk="1" hangingPunct="1"/>
              <a:t>4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069F755-68D8-4314-A73C-68D0FC9EA2EB}" type="slidenum">
              <a:rPr lang="en-US" sz="1200">
                <a:solidFill>
                  <a:srgbClr val="3F3F3F"/>
                </a:solidFill>
              </a:rPr>
              <a:pPr algn="r" eaLnBrk="1" hangingPunct="1"/>
              <a:t>4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13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Computers ...</a:t>
            </a:r>
          </a:p>
        </p:txBody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Deterministically execute instructions to process information</a:t>
            </a:r>
          </a:p>
          <a:p>
            <a:pPr lvl="2">
              <a:buFontTx/>
              <a:buNone/>
            </a:pPr>
            <a:r>
              <a:rPr lang="en-US" b="1" smtClean="0"/>
              <a:t>	“Deterministically” means that when a computer chooses the next instruction to perform it is required by its construction to execute a specific instruction based only on the program and input it is given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514600" y="4495800"/>
            <a:ext cx="4038600" cy="8318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Computers have no free will and they are not cruel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548B8B-D9E6-4B7E-9C51-61607FB2376C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2453C-187C-43BF-A5E8-F584F57A9A19}" type="slidenum">
              <a:rPr lang="en-US" sz="1200">
                <a:solidFill>
                  <a:srgbClr val="3F3F3F"/>
                </a:solidFill>
              </a:rPr>
              <a:pPr eaLnBrk="1" hangingPunct="1"/>
              <a:t>5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5CECB55-0F67-4CFB-A6D1-A7FB2C75AF18}" type="slidenum">
              <a:rPr lang="en-US" sz="1200">
                <a:solidFill>
                  <a:srgbClr val="3F3F3F"/>
                </a:solidFill>
              </a:rPr>
              <a:pPr algn="r" eaLnBrk="1" hangingPunct="1"/>
              <a:t>5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Fetch/Execute Cycle</a:t>
            </a:r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114800"/>
          </a:xfrm>
        </p:spPr>
        <p:txBody>
          <a:bodyPr/>
          <a:lstStyle/>
          <a:p>
            <a:pPr marL="631825" indent="-514350"/>
            <a:r>
              <a:rPr lang="en-US" sz="2800" smtClean="0"/>
              <a:t>Computer = instruction execution engine</a:t>
            </a:r>
          </a:p>
          <a:p>
            <a:pPr lvl="2"/>
            <a:r>
              <a:rPr lang="en-US" sz="2000" b="1" smtClean="0"/>
              <a:t>The fetch/execute cycle is the process that executes instructions</a:t>
            </a:r>
          </a:p>
          <a:p>
            <a:pPr marL="631825" indent="-514350"/>
            <a:endParaRPr lang="en-US" b="1" smtClean="0"/>
          </a:p>
          <a:p>
            <a:pPr marL="631825" indent="-514350"/>
            <a:endParaRPr lang="en-US" b="1" smtClean="0"/>
          </a:p>
          <a:p>
            <a:pPr marL="631825" indent="-514350"/>
            <a:endParaRPr lang="en-US" b="1" smtClean="0"/>
          </a:p>
          <a:p>
            <a:pPr marL="631825" indent="-514350"/>
            <a:endParaRPr lang="en-US" b="1" smtClean="0"/>
          </a:p>
          <a:p>
            <a:pPr marL="631825" indent="-514350"/>
            <a:endParaRPr lang="en-US" b="1" smtClean="0"/>
          </a:p>
          <a:p>
            <a:pPr marL="631825" indent="-514350"/>
            <a:r>
              <a:rPr lang="en-US" sz="2800" smtClean="0"/>
              <a:t>The computer internal parts implement this cycle</a:t>
            </a:r>
          </a:p>
        </p:txBody>
      </p:sp>
      <p:sp>
        <p:nvSpPr>
          <p:cNvPr id="26632" name="Text Box 4"/>
          <p:cNvSpPr txBox="1">
            <a:spLocks noChangeArrowheads="1"/>
          </p:cNvSpPr>
          <p:nvPr/>
        </p:nvSpPr>
        <p:spPr bwMode="auto">
          <a:xfrm>
            <a:off x="2514600" y="2971800"/>
            <a:ext cx="37496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Instruction Fetch (IF)</a:t>
            </a:r>
          </a:p>
          <a:p>
            <a:pPr eaLnBrk="1" hangingPunct="1"/>
            <a:r>
              <a:rPr lang="en-US"/>
              <a:t>Instruction Decode (ID)</a:t>
            </a:r>
          </a:p>
          <a:p>
            <a:pPr eaLnBrk="1" hangingPunct="1"/>
            <a:r>
              <a:rPr lang="en-US"/>
              <a:t>Data Fetch (DF)</a:t>
            </a:r>
          </a:p>
          <a:p>
            <a:pPr eaLnBrk="1" hangingPunct="1"/>
            <a:r>
              <a:rPr lang="en-US"/>
              <a:t>Instruction Execution (EX)</a:t>
            </a:r>
          </a:p>
          <a:p>
            <a:pPr eaLnBrk="1" hangingPunct="1"/>
            <a:r>
              <a:rPr lang="en-US"/>
              <a:t>Result Return (RR)</a:t>
            </a:r>
          </a:p>
        </p:txBody>
      </p:sp>
      <p:sp>
        <p:nvSpPr>
          <p:cNvPr id="26633" name="Line 5"/>
          <p:cNvSpPr>
            <a:spLocks noChangeShapeType="1"/>
          </p:cNvSpPr>
          <p:nvPr/>
        </p:nvSpPr>
        <p:spPr bwMode="auto">
          <a:xfrm>
            <a:off x="3673475" y="491331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6"/>
          <p:cNvSpPr>
            <a:spLocks noChangeShapeType="1"/>
          </p:cNvSpPr>
          <p:nvPr/>
        </p:nvSpPr>
        <p:spPr bwMode="auto">
          <a:xfrm>
            <a:off x="3673475" y="514191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7"/>
          <p:cNvSpPr>
            <a:spLocks noChangeShapeType="1"/>
          </p:cNvSpPr>
          <p:nvPr/>
        </p:nvSpPr>
        <p:spPr bwMode="auto">
          <a:xfrm flipV="1">
            <a:off x="6492875" y="2551113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8"/>
          <p:cNvSpPr>
            <a:spLocks noChangeShapeType="1"/>
          </p:cNvSpPr>
          <p:nvPr/>
        </p:nvSpPr>
        <p:spPr bwMode="auto">
          <a:xfrm flipH="1" flipV="1">
            <a:off x="3597275" y="2551113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9"/>
          <p:cNvSpPr>
            <a:spLocks noChangeShapeType="1"/>
          </p:cNvSpPr>
          <p:nvPr/>
        </p:nvSpPr>
        <p:spPr bwMode="auto">
          <a:xfrm>
            <a:off x="3597275" y="25511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9D5DCA-17F4-4B7A-B02B-138F40EEDF31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9108D8-AE9A-498F-8A50-865A694CD828}" type="slidenum">
              <a:rPr lang="en-US" sz="1200">
                <a:solidFill>
                  <a:srgbClr val="3F3F3F"/>
                </a:solidFill>
              </a:rPr>
              <a:pPr eaLnBrk="1" hangingPunct="1"/>
              <a:t>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4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686E5D4-DDFF-4D88-B083-2C47C19E3148}" type="slidenum">
              <a:rPr lang="en-US" sz="1200">
                <a:solidFill>
                  <a:srgbClr val="3F3F3F"/>
                </a:solidFill>
              </a:rPr>
              <a:pPr algn="r" eaLnBrk="1" hangingPunct="1"/>
              <a:t>6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Anatomy of a Computer</a:t>
            </a:r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324600" cy="3352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2438400" y="5181600"/>
            <a:ext cx="4495800" cy="466725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The Hard Disk is the </a:t>
            </a:r>
            <a:r>
              <a:rPr lang="en-US" b="1">
                <a:solidFill>
                  <a:srgbClr val="FFFFFF"/>
                </a:solidFill>
                <a:latin typeface="Symbol" charset="2"/>
              </a:rPr>
              <a:t>a</a:t>
            </a:r>
            <a:r>
              <a:rPr lang="en-US" b="1">
                <a:solidFill>
                  <a:srgbClr val="FFFFFF"/>
                </a:solidFill>
                <a:latin typeface="Century Gothic" charset="0"/>
              </a:rPr>
              <a:t>-device</a:t>
            </a:r>
          </a:p>
        </p:txBody>
      </p:sp>
      <p:sp>
        <p:nvSpPr>
          <p:cNvPr id="28681" name="Text Box 18"/>
          <p:cNvSpPr txBox="1">
            <a:spLocks noChangeAspect="1" noChangeArrowheads="1"/>
          </p:cNvSpPr>
          <p:nvPr/>
        </p:nvSpPr>
        <p:spPr bwMode="auto">
          <a:xfrm>
            <a:off x="7097713" y="1890713"/>
            <a:ext cx="1360487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noProof="1">
                <a:solidFill>
                  <a:srgbClr val="000000"/>
                </a:solidFill>
              </a:rPr>
              <a:t>Mouse</a:t>
            </a:r>
          </a:p>
          <a:p>
            <a:pPr eaLnBrk="1" hangingPunct="1"/>
            <a:r>
              <a:rPr lang="en-US" sz="1800" noProof="1">
                <a:solidFill>
                  <a:srgbClr val="000000"/>
                </a:solidFill>
              </a:rPr>
              <a:t>Keyboard</a:t>
            </a:r>
          </a:p>
          <a:p>
            <a:pPr eaLnBrk="1" hangingPunct="1">
              <a:spcBef>
                <a:spcPts val="100"/>
              </a:spcBef>
            </a:pPr>
            <a:r>
              <a:rPr lang="en-US" sz="1800" noProof="1">
                <a:solidFill>
                  <a:srgbClr val="000000"/>
                </a:solidFill>
              </a:rPr>
              <a:t>Scanner</a:t>
            </a:r>
          </a:p>
          <a:p>
            <a:pPr eaLnBrk="1" hangingPunct="1">
              <a:spcBef>
                <a:spcPts val="900"/>
              </a:spcBef>
            </a:pPr>
            <a:r>
              <a:rPr lang="en-US" sz="1800" noProof="1">
                <a:solidFill>
                  <a:srgbClr val="000000"/>
                </a:solidFill>
              </a:rPr>
              <a:t>Hard Disk</a:t>
            </a:r>
          </a:p>
          <a:p>
            <a:pPr eaLnBrk="1" hangingPunct="1"/>
            <a:r>
              <a:rPr lang="en-US" sz="1800" noProof="1">
                <a:solidFill>
                  <a:srgbClr val="000000"/>
                </a:solidFill>
              </a:rPr>
              <a:t>Floppy Disk</a:t>
            </a:r>
          </a:p>
          <a:p>
            <a:pPr eaLnBrk="1" hangingPunct="1">
              <a:spcBef>
                <a:spcPts val="1200"/>
              </a:spcBef>
            </a:pPr>
            <a:r>
              <a:rPr lang="en-US" sz="1800" noProof="1">
                <a:solidFill>
                  <a:srgbClr val="000000"/>
                </a:solidFill>
              </a:rPr>
              <a:t>Monitor</a:t>
            </a:r>
          </a:p>
          <a:p>
            <a:pPr eaLnBrk="1" hangingPunct="1">
              <a:spcBef>
                <a:spcPts val="200"/>
              </a:spcBef>
            </a:pPr>
            <a:r>
              <a:rPr lang="en-US" sz="1800" noProof="1">
                <a:solidFill>
                  <a:srgbClr val="000000"/>
                </a:solidFill>
              </a:rPr>
              <a:t>Printer</a:t>
            </a:r>
          </a:p>
          <a:p>
            <a:pPr eaLnBrk="1" hangingPunct="1">
              <a:spcBef>
                <a:spcPts val="200"/>
              </a:spcBef>
            </a:pPr>
            <a:r>
              <a:rPr lang="en-US" sz="1800" noProof="1">
                <a:solidFill>
                  <a:srgbClr val="000000"/>
                </a:solidFill>
              </a:rPr>
              <a:t>Speakers</a:t>
            </a:r>
          </a:p>
        </p:txBody>
      </p:sp>
      <p:grpSp>
        <p:nvGrpSpPr>
          <p:cNvPr id="28682" name="Group 39"/>
          <p:cNvGrpSpPr>
            <a:grpSpLocks/>
          </p:cNvGrpSpPr>
          <p:nvPr/>
        </p:nvGrpSpPr>
        <p:grpSpPr bwMode="auto">
          <a:xfrm>
            <a:off x="685800" y="1600200"/>
            <a:ext cx="6011863" cy="3048000"/>
            <a:chOff x="762000" y="2514600"/>
            <a:chExt cx="6011863" cy="3048000"/>
          </a:xfrm>
        </p:grpSpPr>
        <p:sp>
          <p:nvSpPr>
            <p:cNvPr id="28700" name="AutoShape 5"/>
            <p:cNvSpPr>
              <a:spLocks noChangeAspect="1" noChangeArrowheads="1"/>
            </p:cNvSpPr>
            <p:nvPr/>
          </p:nvSpPr>
          <p:spPr bwMode="auto">
            <a:xfrm>
              <a:off x="776288" y="4103688"/>
              <a:ext cx="4044950" cy="1458912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28701" name="AutoShape 6"/>
            <p:cNvSpPr>
              <a:spLocks noChangeAspect="1" noChangeArrowheads="1"/>
            </p:cNvSpPr>
            <p:nvPr/>
          </p:nvSpPr>
          <p:spPr bwMode="auto">
            <a:xfrm>
              <a:off x="5240338" y="4103688"/>
              <a:ext cx="1533525" cy="1458912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28702" name="AutoShape 7"/>
            <p:cNvSpPr>
              <a:spLocks noChangeAspect="1" noChangeArrowheads="1"/>
            </p:cNvSpPr>
            <p:nvPr/>
          </p:nvSpPr>
          <p:spPr bwMode="auto">
            <a:xfrm>
              <a:off x="762000" y="2514600"/>
              <a:ext cx="1673225" cy="1458913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28703" name="AutoShape 8"/>
            <p:cNvSpPr>
              <a:spLocks noChangeAspect="1" noChangeArrowheads="1"/>
            </p:cNvSpPr>
            <p:nvPr/>
          </p:nvSpPr>
          <p:spPr bwMode="auto">
            <a:xfrm>
              <a:off x="2854325" y="2514600"/>
              <a:ext cx="1952625" cy="1458913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28704" name="Line 9"/>
            <p:cNvSpPr>
              <a:spLocks noChangeAspect="1" noChangeShapeType="1"/>
            </p:cNvSpPr>
            <p:nvPr/>
          </p:nvSpPr>
          <p:spPr bwMode="auto">
            <a:xfrm>
              <a:off x="2297113" y="3390900"/>
              <a:ext cx="5572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5" name="Line 10"/>
            <p:cNvSpPr>
              <a:spLocks noChangeAspect="1" noChangeShapeType="1"/>
            </p:cNvSpPr>
            <p:nvPr/>
          </p:nvSpPr>
          <p:spPr bwMode="auto">
            <a:xfrm>
              <a:off x="1458913" y="3973513"/>
              <a:ext cx="0" cy="292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6" name="Line 11"/>
            <p:cNvSpPr>
              <a:spLocks noChangeAspect="1" noChangeShapeType="1"/>
            </p:cNvSpPr>
            <p:nvPr/>
          </p:nvSpPr>
          <p:spPr bwMode="auto">
            <a:xfrm>
              <a:off x="3690938" y="3973513"/>
              <a:ext cx="0" cy="292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7" name="AutoShape 12"/>
            <p:cNvSpPr>
              <a:spLocks noChangeAspect="1" noChangeArrowheads="1"/>
            </p:cNvSpPr>
            <p:nvPr/>
          </p:nvSpPr>
          <p:spPr bwMode="auto">
            <a:xfrm>
              <a:off x="5224463" y="2514600"/>
              <a:ext cx="1535112" cy="1458913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endParaRPr lang="en-US">
                <a:solidFill>
                  <a:srgbClr val="000000"/>
                </a:solidFill>
              </a:endParaRPr>
            </a:p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28708" name="Line 13"/>
            <p:cNvSpPr>
              <a:spLocks noChangeAspect="1" noChangeShapeType="1"/>
            </p:cNvSpPr>
            <p:nvPr/>
          </p:nvSpPr>
          <p:spPr bwMode="auto">
            <a:xfrm>
              <a:off x="4960938" y="3375025"/>
              <a:ext cx="0" cy="14589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9" name="Line 14"/>
            <p:cNvSpPr>
              <a:spLocks noChangeAspect="1" noChangeShapeType="1"/>
            </p:cNvSpPr>
            <p:nvPr/>
          </p:nvSpPr>
          <p:spPr bwMode="auto">
            <a:xfrm>
              <a:off x="4667250" y="3375025"/>
              <a:ext cx="5572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0" name="Line 15"/>
            <p:cNvSpPr>
              <a:spLocks noChangeAspect="1" noChangeShapeType="1"/>
            </p:cNvSpPr>
            <p:nvPr/>
          </p:nvSpPr>
          <p:spPr bwMode="auto">
            <a:xfrm>
              <a:off x="4681538" y="4840288"/>
              <a:ext cx="558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8683" name="Group 38"/>
          <p:cNvGrpSpPr>
            <a:grpSpLocks/>
          </p:cNvGrpSpPr>
          <p:nvPr/>
        </p:nvGrpSpPr>
        <p:grpSpPr bwMode="auto">
          <a:xfrm>
            <a:off x="6491288" y="1970088"/>
            <a:ext cx="608012" cy="2339975"/>
            <a:chOff x="6491288" y="1970088"/>
            <a:chExt cx="608012" cy="2339975"/>
          </a:xfrm>
        </p:grpSpPr>
        <p:sp>
          <p:nvSpPr>
            <p:cNvPr id="28684" name="Line 16"/>
            <p:cNvSpPr>
              <a:spLocks noChangeAspect="1" noChangeShapeType="1"/>
            </p:cNvSpPr>
            <p:nvPr/>
          </p:nvSpPr>
          <p:spPr bwMode="auto">
            <a:xfrm flipV="1">
              <a:off x="6996113" y="3238500"/>
              <a:ext cx="1031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5" name="Line 17"/>
            <p:cNvSpPr>
              <a:spLocks noChangeAspect="1" noChangeShapeType="1"/>
            </p:cNvSpPr>
            <p:nvPr/>
          </p:nvSpPr>
          <p:spPr bwMode="auto">
            <a:xfrm>
              <a:off x="6894513" y="2973388"/>
              <a:ext cx="1841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6" name="Line 19"/>
            <p:cNvSpPr>
              <a:spLocks noChangeAspect="1" noChangeShapeType="1"/>
            </p:cNvSpPr>
            <p:nvPr/>
          </p:nvSpPr>
          <p:spPr bwMode="auto">
            <a:xfrm>
              <a:off x="6535738" y="1970088"/>
              <a:ext cx="417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7" name="Line 20"/>
            <p:cNvSpPr>
              <a:spLocks noChangeAspect="1" noChangeShapeType="1"/>
            </p:cNvSpPr>
            <p:nvPr/>
          </p:nvSpPr>
          <p:spPr bwMode="auto">
            <a:xfrm>
              <a:off x="6535738" y="2262188"/>
              <a:ext cx="417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Line 21"/>
            <p:cNvSpPr>
              <a:spLocks noChangeAspect="1" noChangeShapeType="1"/>
            </p:cNvSpPr>
            <p:nvPr/>
          </p:nvSpPr>
          <p:spPr bwMode="auto">
            <a:xfrm>
              <a:off x="6542088" y="4310063"/>
              <a:ext cx="419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9" name="Line 22"/>
            <p:cNvSpPr>
              <a:spLocks noChangeAspect="1" noChangeShapeType="1"/>
            </p:cNvSpPr>
            <p:nvPr/>
          </p:nvSpPr>
          <p:spPr bwMode="auto">
            <a:xfrm>
              <a:off x="6542088" y="4027488"/>
              <a:ext cx="417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0" name="Line 23"/>
            <p:cNvSpPr>
              <a:spLocks noChangeAspect="1" noChangeShapeType="1"/>
            </p:cNvSpPr>
            <p:nvPr/>
          </p:nvSpPr>
          <p:spPr bwMode="auto">
            <a:xfrm>
              <a:off x="6542088" y="3736975"/>
              <a:ext cx="417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8691" name="Group 24"/>
            <p:cNvGrpSpPr>
              <a:grpSpLocks noChangeAspect="1"/>
            </p:cNvGrpSpPr>
            <p:nvPr/>
          </p:nvGrpSpPr>
          <p:grpSpPr bwMode="auto">
            <a:xfrm>
              <a:off x="6491288" y="2835275"/>
              <a:ext cx="420687" cy="639763"/>
              <a:chOff x="7852" y="10739"/>
              <a:chExt cx="433" cy="630"/>
            </a:xfrm>
          </p:grpSpPr>
          <p:sp>
            <p:nvSpPr>
              <p:cNvPr id="28697" name="Line 25"/>
              <p:cNvSpPr>
                <a:spLocks noChangeAspect="1" noChangeShapeType="1"/>
              </p:cNvSpPr>
              <p:nvPr/>
            </p:nvSpPr>
            <p:spPr bwMode="auto">
              <a:xfrm>
                <a:off x="7852" y="11369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98" name="Line 26"/>
              <p:cNvSpPr>
                <a:spLocks noChangeAspect="1" noChangeShapeType="1"/>
              </p:cNvSpPr>
              <p:nvPr/>
            </p:nvSpPr>
            <p:spPr bwMode="auto">
              <a:xfrm>
                <a:off x="7853" y="10739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99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8276" y="10740"/>
                <a:ext cx="0" cy="6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28692" name="Group 28"/>
            <p:cNvGrpSpPr>
              <a:grpSpLocks noChangeAspect="1"/>
            </p:cNvGrpSpPr>
            <p:nvPr/>
          </p:nvGrpSpPr>
          <p:grpSpPr bwMode="auto">
            <a:xfrm>
              <a:off x="6586538" y="2720975"/>
              <a:ext cx="419100" cy="638175"/>
              <a:chOff x="7852" y="10739"/>
              <a:chExt cx="433" cy="630"/>
            </a:xfrm>
          </p:grpSpPr>
          <p:sp>
            <p:nvSpPr>
              <p:cNvPr id="28694" name="Line 29"/>
              <p:cNvSpPr>
                <a:spLocks noChangeAspect="1" noChangeShapeType="1"/>
              </p:cNvSpPr>
              <p:nvPr/>
            </p:nvSpPr>
            <p:spPr bwMode="auto">
              <a:xfrm>
                <a:off x="7852" y="11369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95" name="Line 30"/>
              <p:cNvSpPr>
                <a:spLocks noChangeAspect="1" noChangeShapeType="1"/>
              </p:cNvSpPr>
              <p:nvPr/>
            </p:nvSpPr>
            <p:spPr bwMode="auto">
              <a:xfrm>
                <a:off x="7853" y="10739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696" name="Line 31"/>
              <p:cNvSpPr>
                <a:spLocks noChangeAspect="1" noChangeShapeType="1"/>
              </p:cNvSpPr>
              <p:nvPr/>
            </p:nvSpPr>
            <p:spPr bwMode="auto">
              <a:xfrm flipV="1">
                <a:off x="8276" y="10740"/>
                <a:ext cx="0" cy="6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8693" name="Line 32"/>
            <p:cNvSpPr>
              <a:spLocks noChangeAspect="1" noChangeShapeType="1"/>
            </p:cNvSpPr>
            <p:nvPr/>
          </p:nvSpPr>
          <p:spPr bwMode="auto">
            <a:xfrm>
              <a:off x="6542088" y="2546350"/>
              <a:ext cx="419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F8E9D9-5A1F-4A1D-AAA7-8B55F16A3CC5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1887BF-8438-4251-8F59-221C8AC12F69}" type="slidenum">
              <a:rPr lang="en-US" sz="1200">
                <a:solidFill>
                  <a:srgbClr val="3F3F3F"/>
                </a:solidFill>
              </a:rPr>
              <a:pPr eaLnBrk="1" hangingPunct="1"/>
              <a:t>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58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96373E00-7D69-4172-A715-148EC75FBEA9}" type="slidenum">
              <a:rPr lang="en-US" sz="1200">
                <a:solidFill>
                  <a:srgbClr val="3F3F3F"/>
                </a:solidFill>
              </a:rPr>
              <a:pPr algn="r" eaLnBrk="1" hangingPunct="1"/>
              <a:t>7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Memory ...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Programs and their data </a:t>
            </a:r>
          </a:p>
          <a:p>
            <a:pPr>
              <a:buFont typeface="Wingdings 2" charset="2"/>
              <a:buNone/>
            </a:pPr>
            <a:r>
              <a:rPr lang="en-US" smtClean="0"/>
              <a:t>	must be in the memory </a:t>
            </a:r>
          </a:p>
          <a:p>
            <a:pPr>
              <a:buFont typeface="Wingdings 2" charset="2"/>
              <a:buNone/>
            </a:pPr>
            <a:r>
              <a:rPr lang="en-US" smtClean="0"/>
              <a:t>	while they are running</a:t>
            </a:r>
          </a:p>
        </p:txBody>
      </p:sp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609600" y="3962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0729" name="Text Box 6"/>
          <p:cNvSpPr txBox="1">
            <a:spLocks noChangeArrowheads="1"/>
          </p:cNvSpPr>
          <p:nvPr/>
        </p:nvSpPr>
        <p:spPr bwMode="auto">
          <a:xfrm>
            <a:off x="533400" y="35798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0</a:t>
            </a:r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12954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0731" name="Text Box 9"/>
          <p:cNvSpPr txBox="1">
            <a:spLocks noChangeArrowheads="1"/>
          </p:cNvSpPr>
          <p:nvPr/>
        </p:nvSpPr>
        <p:spPr bwMode="auto">
          <a:xfrm>
            <a:off x="12192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19812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o</a:t>
            </a:r>
          </a:p>
        </p:txBody>
      </p:sp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19050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6670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5908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3</a:t>
            </a:r>
          </a:p>
        </p:txBody>
      </p:sp>
      <p:sp>
        <p:nvSpPr>
          <p:cNvPr id="30736" name="Rectangle 17"/>
          <p:cNvSpPr>
            <a:spLocks noChangeArrowheads="1"/>
          </p:cNvSpPr>
          <p:nvPr/>
        </p:nvSpPr>
        <p:spPr bwMode="auto">
          <a:xfrm>
            <a:off x="33528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32766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4</a:t>
            </a:r>
          </a:p>
        </p:txBody>
      </p:sp>
      <p:sp>
        <p:nvSpPr>
          <p:cNvPr id="30738" name="Rectangle 20"/>
          <p:cNvSpPr>
            <a:spLocks noChangeArrowheads="1"/>
          </p:cNvSpPr>
          <p:nvPr/>
        </p:nvSpPr>
        <p:spPr bwMode="auto">
          <a:xfrm>
            <a:off x="40386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30739" name="Text Box 21"/>
          <p:cNvSpPr txBox="1">
            <a:spLocks noChangeArrowheads="1"/>
          </p:cNvSpPr>
          <p:nvPr/>
        </p:nvSpPr>
        <p:spPr bwMode="auto">
          <a:xfrm>
            <a:off x="39624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5</a:t>
            </a:r>
          </a:p>
        </p:txBody>
      </p:sp>
      <p:sp>
        <p:nvSpPr>
          <p:cNvPr id="30740" name="Rectangle 23"/>
          <p:cNvSpPr>
            <a:spLocks noChangeArrowheads="1"/>
          </p:cNvSpPr>
          <p:nvPr/>
        </p:nvSpPr>
        <p:spPr bwMode="auto">
          <a:xfrm>
            <a:off x="4724400" y="3962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30741" name="Text Box 24"/>
          <p:cNvSpPr txBox="1">
            <a:spLocks noChangeArrowheads="1"/>
          </p:cNvSpPr>
          <p:nvPr/>
        </p:nvSpPr>
        <p:spPr bwMode="auto">
          <a:xfrm>
            <a:off x="4648200" y="35798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6</a:t>
            </a:r>
          </a:p>
        </p:txBody>
      </p:sp>
      <p:sp>
        <p:nvSpPr>
          <p:cNvPr id="30742" name="Rectangle 26"/>
          <p:cNvSpPr>
            <a:spLocks noChangeArrowheads="1"/>
          </p:cNvSpPr>
          <p:nvPr/>
        </p:nvSpPr>
        <p:spPr bwMode="auto">
          <a:xfrm>
            <a:off x="54102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</a:t>
            </a:r>
          </a:p>
        </p:txBody>
      </p:sp>
      <p:sp>
        <p:nvSpPr>
          <p:cNvPr id="30743" name="Text Box 27"/>
          <p:cNvSpPr txBox="1">
            <a:spLocks noChangeArrowheads="1"/>
          </p:cNvSpPr>
          <p:nvPr/>
        </p:nvSpPr>
        <p:spPr bwMode="auto">
          <a:xfrm>
            <a:off x="53340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7</a:t>
            </a:r>
          </a:p>
        </p:txBody>
      </p:sp>
      <p:sp>
        <p:nvSpPr>
          <p:cNvPr id="30744" name="Rectangle 29"/>
          <p:cNvSpPr>
            <a:spLocks noChangeArrowheads="1"/>
          </p:cNvSpPr>
          <p:nvPr/>
        </p:nvSpPr>
        <p:spPr bwMode="auto">
          <a:xfrm>
            <a:off x="60960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!</a:t>
            </a:r>
          </a:p>
        </p:txBody>
      </p:sp>
      <p:sp>
        <p:nvSpPr>
          <p:cNvPr id="30745" name="Text Box 30"/>
          <p:cNvSpPr txBox="1">
            <a:spLocks noChangeArrowheads="1"/>
          </p:cNvSpPr>
          <p:nvPr/>
        </p:nvSpPr>
        <p:spPr bwMode="auto">
          <a:xfrm>
            <a:off x="60198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8</a:t>
            </a:r>
          </a:p>
        </p:txBody>
      </p:sp>
      <p:sp>
        <p:nvSpPr>
          <p:cNvPr id="30746" name="Rectangle 32"/>
          <p:cNvSpPr>
            <a:spLocks noChangeArrowheads="1"/>
          </p:cNvSpPr>
          <p:nvPr/>
        </p:nvSpPr>
        <p:spPr bwMode="auto">
          <a:xfrm>
            <a:off x="67818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!</a:t>
            </a:r>
          </a:p>
        </p:txBody>
      </p:sp>
      <p:sp>
        <p:nvSpPr>
          <p:cNvPr id="30747" name="Text Box 33"/>
          <p:cNvSpPr txBox="1">
            <a:spLocks noChangeArrowheads="1"/>
          </p:cNvSpPr>
          <p:nvPr/>
        </p:nvSpPr>
        <p:spPr bwMode="auto">
          <a:xfrm>
            <a:off x="6705600" y="3581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9</a:t>
            </a:r>
          </a:p>
        </p:txBody>
      </p:sp>
      <p:sp>
        <p:nvSpPr>
          <p:cNvPr id="30748" name="Rectangle 35"/>
          <p:cNvSpPr>
            <a:spLocks noChangeArrowheads="1"/>
          </p:cNvSpPr>
          <p:nvPr/>
        </p:nvSpPr>
        <p:spPr bwMode="auto">
          <a:xfrm>
            <a:off x="7467600" y="3963988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49" name="Text Box 36"/>
          <p:cNvSpPr txBox="1">
            <a:spLocks noChangeArrowheads="1"/>
          </p:cNvSpPr>
          <p:nvPr/>
        </p:nvSpPr>
        <p:spPr bwMode="auto">
          <a:xfrm>
            <a:off x="7391400" y="3581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30750" name="Rectangle 37"/>
          <p:cNvSpPr>
            <a:spLocks noChangeArrowheads="1"/>
          </p:cNvSpPr>
          <p:nvPr/>
        </p:nvSpPr>
        <p:spPr bwMode="auto">
          <a:xfrm>
            <a:off x="8153400" y="3963988"/>
            <a:ext cx="762000" cy="533400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30751" name="Text Box 38"/>
          <p:cNvSpPr txBox="1">
            <a:spLocks noChangeArrowheads="1"/>
          </p:cNvSpPr>
          <p:nvPr/>
        </p:nvSpPr>
        <p:spPr bwMode="auto">
          <a:xfrm>
            <a:off x="8077200" y="3581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sp>
        <p:nvSpPr>
          <p:cNvPr id="30752" name="Line 39"/>
          <p:cNvSpPr>
            <a:spLocks noChangeShapeType="1"/>
          </p:cNvSpPr>
          <p:nvPr/>
        </p:nvSpPr>
        <p:spPr bwMode="auto">
          <a:xfrm flipH="1">
            <a:off x="1676400" y="45720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40"/>
          <p:cNvSpPr>
            <a:spLocks noChangeShapeType="1"/>
          </p:cNvSpPr>
          <p:nvPr/>
        </p:nvSpPr>
        <p:spPr bwMode="auto">
          <a:xfrm>
            <a:off x="3352800" y="45720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Rectangle 41"/>
          <p:cNvSpPr>
            <a:spLocks noChangeArrowheads="1"/>
          </p:cNvSpPr>
          <p:nvPr/>
        </p:nvSpPr>
        <p:spPr bwMode="auto">
          <a:xfrm>
            <a:off x="1447800" y="5638800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55" name="Text Box 42"/>
          <p:cNvSpPr txBox="1">
            <a:spLocks noChangeArrowheads="1"/>
          </p:cNvSpPr>
          <p:nvPr/>
        </p:nvSpPr>
        <p:spPr bwMode="auto">
          <a:xfrm>
            <a:off x="2209800" y="5105400"/>
            <a:ext cx="166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byte=8 bits</a:t>
            </a:r>
          </a:p>
        </p:txBody>
      </p:sp>
      <p:sp>
        <p:nvSpPr>
          <p:cNvPr id="30756" name="Rectangle 43"/>
          <p:cNvSpPr>
            <a:spLocks noChangeArrowheads="1"/>
          </p:cNvSpPr>
          <p:nvPr/>
        </p:nvSpPr>
        <p:spPr bwMode="auto">
          <a:xfrm>
            <a:off x="1828800" y="5637213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0757" name="Rectangle 44"/>
          <p:cNvSpPr>
            <a:spLocks noChangeArrowheads="1"/>
          </p:cNvSpPr>
          <p:nvPr/>
        </p:nvSpPr>
        <p:spPr bwMode="auto">
          <a:xfrm>
            <a:off x="2209800" y="5638800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58" name="Rectangle 45"/>
          <p:cNvSpPr>
            <a:spLocks noChangeArrowheads="1"/>
          </p:cNvSpPr>
          <p:nvPr/>
        </p:nvSpPr>
        <p:spPr bwMode="auto">
          <a:xfrm>
            <a:off x="2590800" y="5637213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59" name="Rectangle 46"/>
          <p:cNvSpPr>
            <a:spLocks noChangeArrowheads="1"/>
          </p:cNvSpPr>
          <p:nvPr/>
        </p:nvSpPr>
        <p:spPr bwMode="auto">
          <a:xfrm>
            <a:off x="2971800" y="5638800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60" name="Rectangle 47"/>
          <p:cNvSpPr>
            <a:spLocks noChangeArrowheads="1"/>
          </p:cNvSpPr>
          <p:nvPr/>
        </p:nvSpPr>
        <p:spPr bwMode="auto">
          <a:xfrm>
            <a:off x="3352800" y="5637213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0761" name="Rectangle 48"/>
          <p:cNvSpPr>
            <a:spLocks noChangeArrowheads="1"/>
          </p:cNvSpPr>
          <p:nvPr/>
        </p:nvSpPr>
        <p:spPr bwMode="auto">
          <a:xfrm>
            <a:off x="3733800" y="5638800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62" name="Rectangle 49"/>
          <p:cNvSpPr>
            <a:spLocks noChangeArrowheads="1"/>
          </p:cNvSpPr>
          <p:nvPr/>
        </p:nvSpPr>
        <p:spPr bwMode="auto">
          <a:xfrm>
            <a:off x="4114800" y="5637213"/>
            <a:ext cx="3810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0</a:t>
            </a:r>
          </a:p>
        </p:txBody>
      </p:sp>
      <p:sp>
        <p:nvSpPr>
          <p:cNvPr id="30763" name="Text Box 50"/>
          <p:cNvSpPr txBox="1">
            <a:spLocks noChangeArrowheads="1"/>
          </p:cNvSpPr>
          <p:nvPr/>
        </p:nvSpPr>
        <p:spPr bwMode="auto">
          <a:xfrm>
            <a:off x="4495800" y="3200400"/>
            <a:ext cx="277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</a:rPr>
              <a:t>memory addresses</a:t>
            </a:r>
          </a:p>
        </p:txBody>
      </p:sp>
      <p:sp>
        <p:nvSpPr>
          <p:cNvPr id="30764" name="Line 51"/>
          <p:cNvSpPr>
            <a:spLocks noChangeShapeType="1"/>
          </p:cNvSpPr>
          <p:nvPr/>
        </p:nvSpPr>
        <p:spPr bwMode="auto">
          <a:xfrm>
            <a:off x="7162800" y="3505200"/>
            <a:ext cx="228600" cy="2286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Line 52"/>
          <p:cNvSpPr>
            <a:spLocks noChangeShapeType="1"/>
          </p:cNvSpPr>
          <p:nvPr/>
        </p:nvSpPr>
        <p:spPr bwMode="auto">
          <a:xfrm flipH="1">
            <a:off x="4267200" y="3505200"/>
            <a:ext cx="3048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6" name="Text Box 53"/>
          <p:cNvSpPr txBox="1">
            <a:spLocks noChangeArrowheads="1"/>
          </p:cNvSpPr>
          <p:nvPr/>
        </p:nvSpPr>
        <p:spPr bwMode="auto">
          <a:xfrm>
            <a:off x="228600" y="2997200"/>
            <a:ext cx="2976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FFFF"/>
                </a:solidFill>
              </a:rPr>
              <a:t>Memory locations</a:t>
            </a:r>
          </a:p>
        </p:txBody>
      </p:sp>
      <p:sp>
        <p:nvSpPr>
          <p:cNvPr id="30767" name="Text Box 54"/>
          <p:cNvSpPr txBox="1">
            <a:spLocks noChangeArrowheads="1"/>
          </p:cNvSpPr>
          <p:nvPr/>
        </p:nvSpPr>
        <p:spPr bwMode="auto">
          <a:xfrm>
            <a:off x="4724400" y="4724400"/>
            <a:ext cx="254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memory contents</a:t>
            </a:r>
          </a:p>
        </p:txBody>
      </p:sp>
      <p:sp>
        <p:nvSpPr>
          <p:cNvPr id="30768" name="Line 55"/>
          <p:cNvSpPr>
            <a:spLocks noChangeShapeType="1"/>
          </p:cNvSpPr>
          <p:nvPr/>
        </p:nvSpPr>
        <p:spPr bwMode="auto">
          <a:xfrm flipH="1" flipV="1">
            <a:off x="4495800" y="4343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9" name="Line 56"/>
          <p:cNvSpPr>
            <a:spLocks noChangeShapeType="1"/>
          </p:cNvSpPr>
          <p:nvPr/>
        </p:nvSpPr>
        <p:spPr bwMode="auto">
          <a:xfrm flipV="1">
            <a:off x="7239000" y="4419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5791200" y="5486400"/>
            <a:ext cx="2743200" cy="8318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Groups of four bytes are a </a:t>
            </a:r>
            <a:r>
              <a:rPr lang="en-US" b="1" i="1">
                <a:solidFill>
                  <a:srgbClr val="FFFFFF"/>
                </a:solidFill>
                <a:latin typeface="Century Gothic" charset="0"/>
              </a:rPr>
              <a:t>word</a:t>
            </a:r>
            <a:endParaRPr lang="en-US" b="1">
              <a:solidFill>
                <a:srgbClr val="FFFFFF"/>
              </a:solidFill>
              <a:latin typeface="Century Gothic" charset="0"/>
            </a:endParaRPr>
          </a:p>
        </p:txBody>
      </p:sp>
      <p:grpSp>
        <p:nvGrpSpPr>
          <p:cNvPr id="30771" name="Group 102"/>
          <p:cNvGrpSpPr>
            <a:grpSpLocks/>
          </p:cNvGrpSpPr>
          <p:nvPr/>
        </p:nvGrpSpPr>
        <p:grpSpPr bwMode="auto">
          <a:xfrm>
            <a:off x="5105400" y="1295400"/>
            <a:ext cx="3810000" cy="1905000"/>
            <a:chOff x="5105400" y="1295400"/>
            <a:chExt cx="3810000" cy="1905000"/>
          </a:xfrm>
        </p:grpSpPr>
        <p:sp>
          <p:nvSpPr>
            <p:cNvPr id="30772" name="AutoShape 5"/>
            <p:cNvSpPr>
              <a:spLocks noChangeAspect="1" noChangeArrowheads="1"/>
            </p:cNvSpPr>
            <p:nvPr/>
          </p:nvSpPr>
          <p:spPr bwMode="auto">
            <a:xfrm>
              <a:off x="5114455" y="2288580"/>
              <a:ext cx="2563475" cy="911820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30773" name="AutoShape 6"/>
            <p:cNvSpPr>
              <a:spLocks noChangeAspect="1" noChangeArrowheads="1"/>
            </p:cNvSpPr>
            <p:nvPr/>
          </p:nvSpPr>
          <p:spPr bwMode="auto">
            <a:xfrm>
              <a:off x="7943533" y="2288580"/>
              <a:ext cx="971867" cy="911820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30774" name="AutoShape 7"/>
            <p:cNvSpPr>
              <a:spLocks noChangeAspect="1" noChangeArrowheads="1"/>
            </p:cNvSpPr>
            <p:nvPr/>
          </p:nvSpPr>
          <p:spPr bwMode="auto">
            <a:xfrm>
              <a:off x="5105400" y="1295400"/>
              <a:ext cx="1060401" cy="911821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30775" name="AutoShape 8"/>
            <p:cNvSpPr>
              <a:spLocks noChangeAspect="1" noChangeArrowheads="1"/>
            </p:cNvSpPr>
            <p:nvPr/>
          </p:nvSpPr>
          <p:spPr bwMode="auto">
            <a:xfrm>
              <a:off x="6431405" y="1295400"/>
              <a:ext cx="1237470" cy="911821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0776" name="Line 9"/>
            <p:cNvSpPr>
              <a:spLocks noChangeAspect="1" noChangeShapeType="1"/>
            </p:cNvSpPr>
            <p:nvPr/>
          </p:nvSpPr>
          <p:spPr bwMode="auto">
            <a:xfrm>
              <a:off x="6078273" y="1843088"/>
              <a:ext cx="3531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77" name="Line 10"/>
            <p:cNvSpPr>
              <a:spLocks noChangeAspect="1" noChangeShapeType="1"/>
            </p:cNvSpPr>
            <p:nvPr/>
          </p:nvSpPr>
          <p:spPr bwMode="auto">
            <a:xfrm>
              <a:off x="5547067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78" name="Line 11"/>
            <p:cNvSpPr>
              <a:spLocks noChangeAspect="1" noChangeShapeType="1"/>
            </p:cNvSpPr>
            <p:nvPr/>
          </p:nvSpPr>
          <p:spPr bwMode="auto">
            <a:xfrm>
              <a:off x="6961606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79" name="AutoShape 12"/>
            <p:cNvSpPr>
              <a:spLocks noChangeAspect="1" noChangeArrowheads="1"/>
            </p:cNvSpPr>
            <p:nvPr/>
          </p:nvSpPr>
          <p:spPr bwMode="auto">
            <a:xfrm>
              <a:off x="7933472" y="1295400"/>
              <a:ext cx="972873" cy="911821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30780" name="Line 13"/>
            <p:cNvSpPr>
              <a:spLocks noChangeAspect="1" noChangeShapeType="1"/>
            </p:cNvSpPr>
            <p:nvPr/>
          </p:nvSpPr>
          <p:spPr bwMode="auto">
            <a:xfrm>
              <a:off x="7766464" y="1833166"/>
              <a:ext cx="0" cy="9118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81" name="Line 14"/>
            <p:cNvSpPr>
              <a:spLocks noChangeAspect="1" noChangeShapeType="1"/>
            </p:cNvSpPr>
            <p:nvPr/>
          </p:nvSpPr>
          <p:spPr bwMode="auto">
            <a:xfrm>
              <a:off x="7580340" y="1833166"/>
              <a:ext cx="353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82" name="Line 15"/>
            <p:cNvSpPr>
              <a:spLocks noChangeAspect="1" noChangeShapeType="1"/>
            </p:cNvSpPr>
            <p:nvPr/>
          </p:nvSpPr>
          <p:spPr bwMode="auto">
            <a:xfrm>
              <a:off x="7589395" y="2748955"/>
              <a:ext cx="354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3FC3385-256B-49B3-86B9-031CAA45B296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D88197-E984-4D78-85F3-79D54758FFF0}" type="slidenum">
              <a:rPr lang="en-US" sz="1200">
                <a:solidFill>
                  <a:srgbClr val="3F3F3F"/>
                </a:solidFill>
              </a:rPr>
              <a:pPr eaLnBrk="1" hangingPunct="1"/>
              <a:t>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41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473CA8C-CA28-46FC-AE00-91B907DAF3C0}" type="slidenum">
              <a:rPr lang="en-US" sz="1200">
                <a:solidFill>
                  <a:srgbClr val="3F3F3F"/>
                </a:solidFill>
              </a:rPr>
              <a:pPr algn="r" eaLnBrk="1" hangingPunct="1"/>
              <a:t>8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Control</a:t>
            </a:r>
          </a:p>
        </p:txBody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Fetch/Execute cycle is </a:t>
            </a:r>
          </a:p>
          <a:p>
            <a:pPr>
              <a:buFont typeface="Wingdings 2" charset="2"/>
              <a:buNone/>
            </a:pPr>
            <a:r>
              <a:rPr lang="en-US" smtClean="0"/>
              <a:t>hardwired in computer’s </a:t>
            </a:r>
          </a:p>
          <a:p>
            <a:pPr>
              <a:buFont typeface="Wingdings 2" charset="2"/>
              <a:buNone/>
            </a:pPr>
            <a:r>
              <a:rPr lang="en-US" smtClean="0"/>
              <a:t>control; it’s the “engine”</a:t>
            </a:r>
          </a:p>
        </p:txBody>
      </p:sp>
      <p:sp>
        <p:nvSpPr>
          <p:cNvPr id="32776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565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The instructions executed have the form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	ADDB 20, 10, 16</a:t>
            </a:r>
          </a:p>
        </p:txBody>
      </p:sp>
      <p:grpSp>
        <p:nvGrpSpPr>
          <p:cNvPr id="32777" name="Group 48"/>
          <p:cNvGrpSpPr>
            <a:grpSpLocks/>
          </p:cNvGrpSpPr>
          <p:nvPr/>
        </p:nvGrpSpPr>
        <p:grpSpPr bwMode="auto">
          <a:xfrm>
            <a:off x="457200" y="4876800"/>
            <a:ext cx="8305800" cy="917575"/>
            <a:chOff x="533400" y="3960813"/>
            <a:chExt cx="8305800" cy="917575"/>
          </a:xfrm>
        </p:grpSpPr>
        <p:sp>
          <p:nvSpPr>
            <p:cNvPr id="30760" name="Rectangle 6"/>
            <p:cNvSpPr>
              <a:spLocks noChangeArrowheads="1"/>
            </p:cNvSpPr>
            <p:nvPr/>
          </p:nvSpPr>
          <p:spPr bwMode="auto">
            <a:xfrm>
              <a:off x="609600" y="4343401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6 </a:t>
              </a:r>
            </a:p>
          </p:txBody>
        </p:sp>
        <p:sp>
          <p:nvSpPr>
            <p:cNvPr id="32792" name="Text Box 7"/>
            <p:cNvSpPr txBox="1">
              <a:spLocks noChangeArrowheads="1"/>
            </p:cNvSpPr>
            <p:nvPr/>
          </p:nvSpPr>
          <p:spPr bwMode="auto">
            <a:xfrm>
              <a:off x="533400" y="396081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10</a:t>
              </a:r>
            </a:p>
          </p:txBody>
        </p:sp>
        <p:sp>
          <p:nvSpPr>
            <p:cNvPr id="30758" name="Rectangle 9"/>
            <p:cNvSpPr>
              <a:spLocks noChangeArrowheads="1"/>
            </p:cNvSpPr>
            <p:nvPr/>
          </p:nvSpPr>
          <p:spPr bwMode="auto">
            <a:xfrm>
              <a:off x="12954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794" name="Text Box 10"/>
            <p:cNvSpPr txBox="1">
              <a:spLocks noChangeArrowheads="1"/>
            </p:cNvSpPr>
            <p:nvPr/>
          </p:nvSpPr>
          <p:spPr bwMode="auto">
            <a:xfrm>
              <a:off x="12192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11</a:t>
              </a:r>
            </a:p>
          </p:txBody>
        </p:sp>
        <p:sp>
          <p:nvSpPr>
            <p:cNvPr id="30756" name="Rectangle 12"/>
            <p:cNvSpPr>
              <a:spLocks noChangeArrowheads="1"/>
            </p:cNvSpPr>
            <p:nvPr/>
          </p:nvSpPr>
          <p:spPr bwMode="auto">
            <a:xfrm>
              <a:off x="19812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796" name="Text Box 13"/>
            <p:cNvSpPr txBox="1">
              <a:spLocks noChangeArrowheads="1"/>
            </p:cNvSpPr>
            <p:nvPr/>
          </p:nvSpPr>
          <p:spPr bwMode="auto">
            <a:xfrm>
              <a:off x="19050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12</a:t>
              </a:r>
            </a:p>
          </p:txBody>
        </p:sp>
        <p:sp>
          <p:nvSpPr>
            <p:cNvPr id="30754" name="Rectangle 15"/>
            <p:cNvSpPr>
              <a:spLocks noChangeArrowheads="1"/>
            </p:cNvSpPr>
            <p:nvPr/>
          </p:nvSpPr>
          <p:spPr bwMode="auto">
            <a:xfrm>
              <a:off x="26670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798" name="Text Box 16"/>
            <p:cNvSpPr txBox="1">
              <a:spLocks noChangeArrowheads="1"/>
            </p:cNvSpPr>
            <p:nvPr/>
          </p:nvSpPr>
          <p:spPr bwMode="auto">
            <a:xfrm>
              <a:off x="25908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13</a:t>
              </a:r>
            </a:p>
          </p:txBody>
        </p:sp>
        <p:sp>
          <p:nvSpPr>
            <p:cNvPr id="30752" name="Rectangle 18"/>
            <p:cNvSpPr>
              <a:spLocks noChangeArrowheads="1"/>
            </p:cNvSpPr>
            <p:nvPr/>
          </p:nvSpPr>
          <p:spPr bwMode="auto">
            <a:xfrm>
              <a:off x="33528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800" name="Text Box 19"/>
            <p:cNvSpPr txBox="1">
              <a:spLocks noChangeArrowheads="1"/>
            </p:cNvSpPr>
            <p:nvPr/>
          </p:nvSpPr>
          <p:spPr bwMode="auto">
            <a:xfrm>
              <a:off x="32766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14</a:t>
              </a:r>
            </a:p>
          </p:txBody>
        </p:sp>
        <p:sp>
          <p:nvSpPr>
            <p:cNvPr id="30750" name="Rectangle 21"/>
            <p:cNvSpPr>
              <a:spLocks noChangeArrowheads="1"/>
            </p:cNvSpPr>
            <p:nvPr/>
          </p:nvSpPr>
          <p:spPr bwMode="auto">
            <a:xfrm>
              <a:off x="40386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 </a:t>
              </a:r>
            </a:p>
          </p:txBody>
        </p:sp>
        <p:sp>
          <p:nvSpPr>
            <p:cNvPr id="32802" name="Text Box 22"/>
            <p:cNvSpPr txBox="1">
              <a:spLocks noChangeArrowheads="1"/>
            </p:cNvSpPr>
            <p:nvPr/>
          </p:nvSpPr>
          <p:spPr bwMode="auto">
            <a:xfrm>
              <a:off x="39624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15</a:t>
              </a:r>
            </a:p>
          </p:txBody>
        </p:sp>
        <p:sp>
          <p:nvSpPr>
            <p:cNvPr id="30748" name="Rectangle 24"/>
            <p:cNvSpPr>
              <a:spLocks noChangeArrowheads="1"/>
            </p:cNvSpPr>
            <p:nvPr/>
          </p:nvSpPr>
          <p:spPr bwMode="auto">
            <a:xfrm>
              <a:off x="4724400" y="4343401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12</a:t>
              </a:r>
            </a:p>
          </p:txBody>
        </p:sp>
        <p:sp>
          <p:nvSpPr>
            <p:cNvPr id="32804" name="Text Box 25"/>
            <p:cNvSpPr txBox="1">
              <a:spLocks noChangeArrowheads="1"/>
            </p:cNvSpPr>
            <p:nvPr/>
          </p:nvSpPr>
          <p:spPr bwMode="auto">
            <a:xfrm>
              <a:off x="4648200" y="3960813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16</a:t>
              </a:r>
            </a:p>
          </p:txBody>
        </p:sp>
        <p:sp>
          <p:nvSpPr>
            <p:cNvPr id="30746" name="Rectangle 27"/>
            <p:cNvSpPr>
              <a:spLocks noChangeArrowheads="1"/>
            </p:cNvSpPr>
            <p:nvPr/>
          </p:nvSpPr>
          <p:spPr bwMode="auto">
            <a:xfrm>
              <a:off x="54102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806" name="Text Box 28"/>
            <p:cNvSpPr txBox="1">
              <a:spLocks noChangeArrowheads="1"/>
            </p:cNvSpPr>
            <p:nvPr/>
          </p:nvSpPr>
          <p:spPr bwMode="auto">
            <a:xfrm>
              <a:off x="53340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17</a:t>
              </a:r>
            </a:p>
          </p:txBody>
        </p:sp>
        <p:sp>
          <p:nvSpPr>
            <p:cNvPr id="30744" name="Rectangle 30"/>
            <p:cNvSpPr>
              <a:spLocks noChangeArrowheads="1"/>
            </p:cNvSpPr>
            <p:nvPr/>
          </p:nvSpPr>
          <p:spPr bwMode="auto">
            <a:xfrm>
              <a:off x="60960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808" name="Text Box 31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18</a:t>
              </a:r>
            </a:p>
          </p:txBody>
        </p:sp>
        <p:sp>
          <p:nvSpPr>
            <p:cNvPr id="30742" name="Rectangle 33"/>
            <p:cNvSpPr>
              <a:spLocks noChangeArrowheads="1"/>
            </p:cNvSpPr>
            <p:nvPr/>
          </p:nvSpPr>
          <p:spPr bwMode="auto">
            <a:xfrm>
              <a:off x="67818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2810" name="Text Box 34"/>
            <p:cNvSpPr txBox="1">
              <a:spLocks noChangeArrowheads="1"/>
            </p:cNvSpPr>
            <p:nvPr/>
          </p:nvSpPr>
          <p:spPr bwMode="auto">
            <a:xfrm>
              <a:off x="67056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19</a:t>
              </a:r>
            </a:p>
          </p:txBody>
        </p:sp>
        <p:sp>
          <p:nvSpPr>
            <p:cNvPr id="30740" name="Rectangle 36"/>
            <p:cNvSpPr>
              <a:spLocks noChangeArrowheads="1"/>
            </p:cNvSpPr>
            <p:nvPr/>
          </p:nvSpPr>
          <p:spPr bwMode="auto">
            <a:xfrm>
              <a:off x="7467600" y="4344988"/>
              <a:ext cx="685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18</a:t>
              </a:r>
            </a:p>
          </p:txBody>
        </p:sp>
        <p:sp>
          <p:nvSpPr>
            <p:cNvPr id="32812" name="Text Box 37"/>
            <p:cNvSpPr txBox="1">
              <a:spLocks noChangeArrowheads="1"/>
            </p:cNvSpPr>
            <p:nvPr/>
          </p:nvSpPr>
          <p:spPr bwMode="auto">
            <a:xfrm>
              <a:off x="73914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20</a:t>
              </a:r>
            </a:p>
          </p:txBody>
        </p:sp>
        <p:sp>
          <p:nvSpPr>
            <p:cNvPr id="32813" name="Rectangle 38"/>
            <p:cNvSpPr>
              <a:spLocks noChangeArrowheads="1"/>
            </p:cNvSpPr>
            <p:nvPr/>
          </p:nvSpPr>
          <p:spPr bwMode="auto">
            <a:xfrm>
              <a:off x="8077200" y="4343400"/>
              <a:ext cx="7620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32814" name="Text Box 39"/>
            <p:cNvSpPr txBox="1">
              <a:spLocks noChangeArrowheads="1"/>
            </p:cNvSpPr>
            <p:nvPr/>
          </p:nvSpPr>
          <p:spPr bwMode="auto">
            <a:xfrm>
              <a:off x="8077200" y="3962400"/>
              <a:ext cx="5238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/>
                <a:t>21</a:t>
              </a:r>
            </a:p>
          </p:txBody>
        </p:sp>
      </p:grpSp>
      <p:sp>
        <p:nvSpPr>
          <p:cNvPr id="69672" name="Text Box 40"/>
          <p:cNvSpPr txBox="1">
            <a:spLocks noChangeArrowheads="1"/>
          </p:cNvSpPr>
          <p:nvPr/>
        </p:nvSpPr>
        <p:spPr bwMode="auto">
          <a:xfrm>
            <a:off x="838200" y="3810000"/>
            <a:ext cx="7772400" cy="831850"/>
          </a:xfrm>
          <a:prstGeom prst="rect">
            <a:avLst/>
          </a:prstGeom>
          <a:gradFill rotWithShape="1">
            <a:gsLst>
              <a:gs pos="0">
                <a:srgbClr val="FFBF00"/>
              </a:gs>
              <a:gs pos="45000">
                <a:srgbClr val="F1A300"/>
              </a:gs>
              <a:gs pos="100000">
                <a:srgbClr val="CC8900"/>
              </a:gs>
            </a:gsLst>
            <a:lin ang="5400000"/>
          </a:gradFill>
          <a:ln w="6350" cap="rnd">
            <a:solidFill>
              <a:srgbClr val="F0AC00"/>
            </a:solidFill>
            <a:miter lim="800000"/>
            <a:headEnd/>
            <a:tailEnd/>
          </a:ln>
          <a:effectLst>
            <a:outerShdw blurRad="39000" dist="254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Century Gothic" charset="0"/>
              </a:rPr>
              <a:t>Put in memory location 20 the contents of memory location 10 + contents of memory location 16 </a:t>
            </a:r>
          </a:p>
        </p:txBody>
      </p:sp>
      <p:grpSp>
        <p:nvGrpSpPr>
          <p:cNvPr id="32779" name="Group 102"/>
          <p:cNvGrpSpPr>
            <a:grpSpLocks/>
          </p:cNvGrpSpPr>
          <p:nvPr/>
        </p:nvGrpSpPr>
        <p:grpSpPr bwMode="auto">
          <a:xfrm>
            <a:off x="5029200" y="914400"/>
            <a:ext cx="3810000" cy="1905000"/>
            <a:chOff x="5105400" y="1295400"/>
            <a:chExt cx="3810000" cy="1905000"/>
          </a:xfrm>
        </p:grpSpPr>
        <p:sp>
          <p:nvSpPr>
            <p:cNvPr id="32780" name="AutoShape 5"/>
            <p:cNvSpPr>
              <a:spLocks noChangeAspect="1" noChangeArrowheads="1"/>
            </p:cNvSpPr>
            <p:nvPr/>
          </p:nvSpPr>
          <p:spPr bwMode="auto">
            <a:xfrm>
              <a:off x="5114455" y="2288580"/>
              <a:ext cx="2563475" cy="911820"/>
            </a:xfrm>
            <a:prstGeom prst="cube">
              <a:avLst>
                <a:gd name="adj" fmla="val 25000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32781" name="AutoShape 6"/>
            <p:cNvSpPr>
              <a:spLocks noChangeAspect="1" noChangeArrowheads="1"/>
            </p:cNvSpPr>
            <p:nvPr/>
          </p:nvSpPr>
          <p:spPr bwMode="auto">
            <a:xfrm>
              <a:off x="7943533" y="2288580"/>
              <a:ext cx="971867" cy="911820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Output</a:t>
              </a:r>
            </a:p>
          </p:txBody>
        </p:sp>
        <p:sp>
          <p:nvSpPr>
            <p:cNvPr id="32782" name="AutoShape 7"/>
            <p:cNvSpPr>
              <a:spLocks noChangeAspect="1" noChangeArrowheads="1"/>
            </p:cNvSpPr>
            <p:nvPr/>
          </p:nvSpPr>
          <p:spPr bwMode="auto">
            <a:xfrm>
              <a:off x="5105400" y="1295400"/>
              <a:ext cx="1060401" cy="911821"/>
            </a:xfrm>
            <a:prstGeom prst="cube">
              <a:avLst>
                <a:gd name="adj" fmla="val 25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ALU</a:t>
              </a:r>
            </a:p>
          </p:txBody>
        </p:sp>
        <p:sp>
          <p:nvSpPr>
            <p:cNvPr id="32783" name="AutoShape 8"/>
            <p:cNvSpPr>
              <a:spLocks noChangeAspect="1" noChangeArrowheads="1"/>
            </p:cNvSpPr>
            <p:nvPr/>
          </p:nvSpPr>
          <p:spPr bwMode="auto">
            <a:xfrm>
              <a:off x="6431405" y="1295400"/>
              <a:ext cx="1237470" cy="911821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Control</a:t>
              </a:r>
            </a:p>
          </p:txBody>
        </p:sp>
        <p:sp>
          <p:nvSpPr>
            <p:cNvPr id="32784" name="Line 9"/>
            <p:cNvSpPr>
              <a:spLocks noChangeAspect="1" noChangeShapeType="1"/>
            </p:cNvSpPr>
            <p:nvPr/>
          </p:nvSpPr>
          <p:spPr bwMode="auto">
            <a:xfrm>
              <a:off x="6078273" y="1843088"/>
              <a:ext cx="3531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5" name="Line 10"/>
            <p:cNvSpPr>
              <a:spLocks noChangeAspect="1" noChangeShapeType="1"/>
            </p:cNvSpPr>
            <p:nvPr/>
          </p:nvSpPr>
          <p:spPr bwMode="auto">
            <a:xfrm>
              <a:off x="5547067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6" name="Line 11"/>
            <p:cNvSpPr>
              <a:spLocks noChangeAspect="1" noChangeShapeType="1"/>
            </p:cNvSpPr>
            <p:nvPr/>
          </p:nvSpPr>
          <p:spPr bwMode="auto">
            <a:xfrm>
              <a:off x="6961606" y="2207221"/>
              <a:ext cx="0" cy="182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7" name="AutoShape 12"/>
            <p:cNvSpPr>
              <a:spLocks noChangeAspect="1" noChangeArrowheads="1"/>
            </p:cNvSpPr>
            <p:nvPr/>
          </p:nvSpPr>
          <p:spPr bwMode="auto">
            <a:xfrm>
              <a:off x="7933472" y="1295400"/>
              <a:ext cx="972873" cy="911821"/>
            </a:xfrm>
            <a:prstGeom prst="cube">
              <a:avLst>
                <a:gd name="adj" fmla="val 250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6000"/>
                </a:lnSpc>
                <a:spcBef>
                  <a:spcPts val="1200"/>
                </a:spcBef>
                <a:spcAft>
                  <a:spcPts val="200"/>
                </a:spcAft>
              </a:pPr>
              <a:r>
                <a:rPr lang="en-US">
                  <a:solidFill>
                    <a:srgbClr val="000000"/>
                  </a:solidFill>
                </a:rPr>
                <a:t>Input</a:t>
              </a:r>
            </a:p>
          </p:txBody>
        </p:sp>
        <p:sp>
          <p:nvSpPr>
            <p:cNvPr id="32788" name="Line 13"/>
            <p:cNvSpPr>
              <a:spLocks noChangeAspect="1" noChangeShapeType="1"/>
            </p:cNvSpPr>
            <p:nvPr/>
          </p:nvSpPr>
          <p:spPr bwMode="auto">
            <a:xfrm>
              <a:off x="7766464" y="1833166"/>
              <a:ext cx="0" cy="9118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89" name="Line 14"/>
            <p:cNvSpPr>
              <a:spLocks noChangeAspect="1" noChangeShapeType="1"/>
            </p:cNvSpPr>
            <p:nvPr/>
          </p:nvSpPr>
          <p:spPr bwMode="auto">
            <a:xfrm>
              <a:off x="7580340" y="1833166"/>
              <a:ext cx="353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790" name="Line 15"/>
            <p:cNvSpPr>
              <a:spLocks noChangeAspect="1" noChangeShapeType="1"/>
            </p:cNvSpPr>
            <p:nvPr/>
          </p:nvSpPr>
          <p:spPr bwMode="auto">
            <a:xfrm>
              <a:off x="7589395" y="2748955"/>
              <a:ext cx="354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870F48-2467-4D81-93F3-2FE6E2985182}" type="datetime1">
              <a:rPr lang="en-US" sz="1200" smtClean="0">
                <a:solidFill>
                  <a:srgbClr val="3F3F3F"/>
                </a:solidFill>
              </a:rPr>
              <a:t>11/16/2011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3F3F3F"/>
                </a:solidFill>
              </a:rPr>
              <a:t>Kelvin Sung (Use/modify with permission from © 2010 Larry Snyder, CSE)</a:t>
            </a:r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481459-968C-48C4-B630-8B4CB14F78C1}" type="slidenum">
              <a:rPr lang="en-US" sz="1200">
                <a:solidFill>
                  <a:srgbClr val="3F3F3F"/>
                </a:solidFill>
              </a:rPr>
              <a:pPr eaLnBrk="1" hangingPunct="1"/>
              <a:t>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5" name="Slide Number Placeholder 5"/>
          <p:cNvSpPr txBox="1">
            <a:spLocks noGrp="1"/>
          </p:cNvSpPr>
          <p:nvPr/>
        </p:nvSpPr>
        <p:spPr>
          <a:xfrm>
            <a:off x="8204200" y="6477000"/>
            <a:ext cx="733425" cy="274638"/>
          </a:xfrm>
          <a:prstGeom prst="rect">
            <a:avLst/>
          </a:prstGeom>
          <a:noFill/>
        </p:spPr>
        <p:txBody>
          <a:bodyPr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82BB901-6969-4AF7-9303-AADD61B3F62D}" type="slidenum">
              <a:rPr lang="en-US" sz="1200">
                <a:solidFill>
                  <a:srgbClr val="3F3F3F"/>
                </a:solidFill>
              </a:rPr>
              <a:pPr algn="r" eaLnBrk="1" hangingPunct="1"/>
              <a:t>9</a:t>
            </a:fld>
            <a:endParaRPr lang="en-US" sz="1200">
              <a:solidFill>
                <a:srgbClr val="3F3F3F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987552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/>
              <a:t>Indirect Data Reference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Instructions tell </a:t>
            </a:r>
            <a:r>
              <a:rPr lang="en-US" i="1" smtClean="0"/>
              <a:t>where</a:t>
            </a:r>
            <a:r>
              <a:rPr lang="en-US" smtClean="0"/>
              <a:t> the data is, not </a:t>
            </a:r>
            <a:r>
              <a:rPr lang="en-US" i="1" smtClean="0"/>
              <a:t>what</a:t>
            </a:r>
            <a:r>
              <a:rPr lang="en-US" smtClean="0"/>
              <a:t> the data is … contents change</a:t>
            </a:r>
          </a:p>
        </p:txBody>
      </p:sp>
      <p:sp>
        <p:nvSpPr>
          <p:cNvPr id="34824" name="Text Box 4"/>
          <p:cNvSpPr txBox="1">
            <a:spLocks noChangeArrowheads="1"/>
          </p:cNvSpPr>
          <p:nvPr/>
        </p:nvSpPr>
        <p:spPr bwMode="auto">
          <a:xfrm>
            <a:off x="1752600" y="2590800"/>
            <a:ext cx="4678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One instruction has many effects 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</a:rPr>
              <a:t>	ADDB 20, 10, 16</a:t>
            </a:r>
          </a:p>
        </p:txBody>
      </p:sp>
      <p:sp>
        <p:nvSpPr>
          <p:cNvPr id="34825" name="Rectangle 6"/>
          <p:cNvSpPr>
            <a:spLocks noChangeArrowheads="1"/>
          </p:cNvSpPr>
          <p:nvPr/>
        </p:nvSpPr>
        <p:spPr bwMode="auto">
          <a:xfrm>
            <a:off x="533400" y="4037013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 </a:t>
            </a:r>
          </a:p>
        </p:txBody>
      </p:sp>
      <p:sp>
        <p:nvSpPr>
          <p:cNvPr id="34826" name="Text Box 7"/>
          <p:cNvSpPr txBox="1">
            <a:spLocks noChangeArrowheads="1"/>
          </p:cNvSpPr>
          <p:nvPr/>
        </p:nvSpPr>
        <p:spPr bwMode="auto">
          <a:xfrm>
            <a:off x="457200" y="36544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34827" name="Rectangle 9"/>
          <p:cNvSpPr>
            <a:spLocks noChangeArrowheads="1"/>
          </p:cNvSpPr>
          <p:nvPr/>
        </p:nvSpPr>
        <p:spPr bwMode="auto">
          <a:xfrm>
            <a:off x="12192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28" name="Text Box 10"/>
          <p:cNvSpPr txBox="1">
            <a:spLocks noChangeArrowheads="1"/>
          </p:cNvSpPr>
          <p:nvPr/>
        </p:nvSpPr>
        <p:spPr bwMode="auto">
          <a:xfrm>
            <a:off x="11430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19050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30" name="Text Box 13"/>
          <p:cNvSpPr txBox="1">
            <a:spLocks noChangeArrowheads="1"/>
          </p:cNvSpPr>
          <p:nvPr/>
        </p:nvSpPr>
        <p:spPr bwMode="auto">
          <a:xfrm>
            <a:off x="18288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12</a:t>
            </a: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25908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25146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13</a:t>
            </a:r>
          </a:p>
        </p:txBody>
      </p:sp>
      <p:sp>
        <p:nvSpPr>
          <p:cNvPr id="34833" name="Rectangle 18"/>
          <p:cNvSpPr>
            <a:spLocks noChangeArrowheads="1"/>
          </p:cNvSpPr>
          <p:nvPr/>
        </p:nvSpPr>
        <p:spPr bwMode="auto">
          <a:xfrm>
            <a:off x="32766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34" name="Text Box 19"/>
          <p:cNvSpPr txBox="1">
            <a:spLocks noChangeArrowheads="1"/>
          </p:cNvSpPr>
          <p:nvPr/>
        </p:nvSpPr>
        <p:spPr bwMode="auto">
          <a:xfrm>
            <a:off x="32004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14</a:t>
            </a:r>
          </a:p>
        </p:txBody>
      </p:sp>
      <p:sp>
        <p:nvSpPr>
          <p:cNvPr id="34835" name="Rectangle 21"/>
          <p:cNvSpPr>
            <a:spLocks noChangeArrowheads="1"/>
          </p:cNvSpPr>
          <p:nvPr/>
        </p:nvSpPr>
        <p:spPr bwMode="auto">
          <a:xfrm>
            <a:off x="39624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36" name="Text Box 22"/>
          <p:cNvSpPr txBox="1">
            <a:spLocks noChangeArrowheads="1"/>
          </p:cNvSpPr>
          <p:nvPr/>
        </p:nvSpPr>
        <p:spPr bwMode="auto">
          <a:xfrm>
            <a:off x="38862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15</a:t>
            </a:r>
          </a:p>
        </p:txBody>
      </p:sp>
      <p:sp>
        <p:nvSpPr>
          <p:cNvPr id="34837" name="Rectangle 24"/>
          <p:cNvSpPr>
            <a:spLocks noChangeArrowheads="1"/>
          </p:cNvSpPr>
          <p:nvPr/>
        </p:nvSpPr>
        <p:spPr bwMode="auto">
          <a:xfrm>
            <a:off x="4648200" y="4037013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7</a:t>
            </a:r>
          </a:p>
        </p:txBody>
      </p:sp>
      <p:sp>
        <p:nvSpPr>
          <p:cNvPr id="34838" name="Text Box 25"/>
          <p:cNvSpPr txBox="1">
            <a:spLocks noChangeArrowheads="1"/>
          </p:cNvSpPr>
          <p:nvPr/>
        </p:nvSpPr>
        <p:spPr bwMode="auto">
          <a:xfrm>
            <a:off x="4572000" y="36544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16</a:t>
            </a:r>
          </a:p>
        </p:txBody>
      </p:sp>
      <p:sp>
        <p:nvSpPr>
          <p:cNvPr id="34839" name="Rectangle 27"/>
          <p:cNvSpPr>
            <a:spLocks noChangeArrowheads="1"/>
          </p:cNvSpPr>
          <p:nvPr/>
        </p:nvSpPr>
        <p:spPr bwMode="auto">
          <a:xfrm>
            <a:off x="53340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40" name="Text Box 28"/>
          <p:cNvSpPr txBox="1">
            <a:spLocks noChangeArrowheads="1"/>
          </p:cNvSpPr>
          <p:nvPr/>
        </p:nvSpPr>
        <p:spPr bwMode="auto">
          <a:xfrm>
            <a:off x="52578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17</a:t>
            </a:r>
          </a:p>
        </p:txBody>
      </p:sp>
      <p:sp>
        <p:nvSpPr>
          <p:cNvPr id="34841" name="Rectangle 30"/>
          <p:cNvSpPr>
            <a:spLocks noChangeArrowheads="1"/>
          </p:cNvSpPr>
          <p:nvPr/>
        </p:nvSpPr>
        <p:spPr bwMode="auto">
          <a:xfrm>
            <a:off x="60198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42" name="Text Box 31"/>
          <p:cNvSpPr txBox="1">
            <a:spLocks noChangeArrowheads="1"/>
          </p:cNvSpPr>
          <p:nvPr/>
        </p:nvSpPr>
        <p:spPr bwMode="auto">
          <a:xfrm>
            <a:off x="59436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18</a:t>
            </a:r>
          </a:p>
        </p:txBody>
      </p:sp>
      <p:sp>
        <p:nvSpPr>
          <p:cNvPr id="34843" name="Rectangle 33"/>
          <p:cNvSpPr>
            <a:spLocks noChangeArrowheads="1"/>
          </p:cNvSpPr>
          <p:nvPr/>
        </p:nvSpPr>
        <p:spPr bwMode="auto">
          <a:xfrm>
            <a:off x="67056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44" name="Text Box 34"/>
          <p:cNvSpPr txBox="1">
            <a:spLocks noChangeArrowheads="1"/>
          </p:cNvSpPr>
          <p:nvPr/>
        </p:nvSpPr>
        <p:spPr bwMode="auto">
          <a:xfrm>
            <a:off x="66294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19</a:t>
            </a:r>
          </a:p>
        </p:txBody>
      </p:sp>
      <p:sp>
        <p:nvSpPr>
          <p:cNvPr id="34845" name="Rectangle 36"/>
          <p:cNvSpPr>
            <a:spLocks noChangeArrowheads="1"/>
          </p:cNvSpPr>
          <p:nvPr/>
        </p:nvSpPr>
        <p:spPr bwMode="auto">
          <a:xfrm>
            <a:off x="7391400" y="40386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4846" name="Text Box 37"/>
          <p:cNvSpPr txBox="1">
            <a:spLocks noChangeArrowheads="1"/>
          </p:cNvSpPr>
          <p:nvPr/>
        </p:nvSpPr>
        <p:spPr bwMode="auto">
          <a:xfrm>
            <a:off x="73152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34847" name="Rectangle 38"/>
          <p:cNvSpPr>
            <a:spLocks noChangeArrowheads="1"/>
          </p:cNvSpPr>
          <p:nvPr/>
        </p:nvSpPr>
        <p:spPr bwMode="auto">
          <a:xfrm>
            <a:off x="8077200" y="4038600"/>
            <a:ext cx="762000" cy="5334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34848" name="Text Box 39"/>
          <p:cNvSpPr txBox="1">
            <a:spLocks noChangeArrowheads="1"/>
          </p:cNvSpPr>
          <p:nvPr/>
        </p:nvSpPr>
        <p:spPr bwMode="auto">
          <a:xfrm>
            <a:off x="8001000" y="36560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21</a:t>
            </a:r>
          </a:p>
        </p:txBody>
      </p:sp>
      <p:sp>
        <p:nvSpPr>
          <p:cNvPr id="34849" name="Rectangle 41"/>
          <p:cNvSpPr>
            <a:spLocks noChangeArrowheads="1"/>
          </p:cNvSpPr>
          <p:nvPr/>
        </p:nvSpPr>
        <p:spPr bwMode="auto">
          <a:xfrm>
            <a:off x="533400" y="5103813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60 </a:t>
            </a:r>
          </a:p>
        </p:txBody>
      </p:sp>
      <p:sp>
        <p:nvSpPr>
          <p:cNvPr id="34850" name="Text Box 42"/>
          <p:cNvSpPr txBox="1">
            <a:spLocks noChangeArrowheads="1"/>
          </p:cNvSpPr>
          <p:nvPr/>
        </p:nvSpPr>
        <p:spPr bwMode="auto">
          <a:xfrm>
            <a:off x="457200" y="47212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10</a:t>
            </a:r>
          </a:p>
        </p:txBody>
      </p:sp>
      <p:sp>
        <p:nvSpPr>
          <p:cNvPr id="34851" name="Rectangle 44"/>
          <p:cNvSpPr>
            <a:spLocks noChangeArrowheads="1"/>
          </p:cNvSpPr>
          <p:nvPr/>
        </p:nvSpPr>
        <p:spPr bwMode="auto">
          <a:xfrm>
            <a:off x="12192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52" name="Text Box 45"/>
          <p:cNvSpPr txBox="1">
            <a:spLocks noChangeArrowheads="1"/>
          </p:cNvSpPr>
          <p:nvPr/>
        </p:nvSpPr>
        <p:spPr bwMode="auto">
          <a:xfrm>
            <a:off x="11430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11</a:t>
            </a:r>
          </a:p>
        </p:txBody>
      </p:sp>
      <p:sp>
        <p:nvSpPr>
          <p:cNvPr id="34853" name="Rectangle 47"/>
          <p:cNvSpPr>
            <a:spLocks noChangeArrowheads="1"/>
          </p:cNvSpPr>
          <p:nvPr/>
        </p:nvSpPr>
        <p:spPr bwMode="auto">
          <a:xfrm>
            <a:off x="19050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54" name="Text Box 48"/>
          <p:cNvSpPr txBox="1">
            <a:spLocks noChangeArrowheads="1"/>
          </p:cNvSpPr>
          <p:nvPr/>
        </p:nvSpPr>
        <p:spPr bwMode="auto">
          <a:xfrm>
            <a:off x="18288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12</a:t>
            </a:r>
          </a:p>
        </p:txBody>
      </p:sp>
      <p:sp>
        <p:nvSpPr>
          <p:cNvPr id="34855" name="Rectangle 50"/>
          <p:cNvSpPr>
            <a:spLocks noChangeArrowheads="1"/>
          </p:cNvSpPr>
          <p:nvPr/>
        </p:nvSpPr>
        <p:spPr bwMode="auto">
          <a:xfrm>
            <a:off x="25908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56" name="Text Box 51"/>
          <p:cNvSpPr txBox="1">
            <a:spLocks noChangeArrowheads="1"/>
          </p:cNvSpPr>
          <p:nvPr/>
        </p:nvSpPr>
        <p:spPr bwMode="auto">
          <a:xfrm>
            <a:off x="25146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13</a:t>
            </a:r>
          </a:p>
        </p:txBody>
      </p:sp>
      <p:sp>
        <p:nvSpPr>
          <p:cNvPr id="34857" name="Rectangle 53"/>
          <p:cNvSpPr>
            <a:spLocks noChangeArrowheads="1"/>
          </p:cNvSpPr>
          <p:nvPr/>
        </p:nvSpPr>
        <p:spPr bwMode="auto">
          <a:xfrm>
            <a:off x="32766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58" name="Text Box 54"/>
          <p:cNvSpPr txBox="1">
            <a:spLocks noChangeArrowheads="1"/>
          </p:cNvSpPr>
          <p:nvPr/>
        </p:nvSpPr>
        <p:spPr bwMode="auto">
          <a:xfrm>
            <a:off x="32004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14</a:t>
            </a:r>
          </a:p>
        </p:txBody>
      </p:sp>
      <p:sp>
        <p:nvSpPr>
          <p:cNvPr id="34859" name="Rectangle 56"/>
          <p:cNvSpPr>
            <a:spLocks noChangeArrowheads="1"/>
          </p:cNvSpPr>
          <p:nvPr/>
        </p:nvSpPr>
        <p:spPr bwMode="auto">
          <a:xfrm>
            <a:off x="39624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34860" name="Text Box 57"/>
          <p:cNvSpPr txBox="1">
            <a:spLocks noChangeArrowheads="1"/>
          </p:cNvSpPr>
          <p:nvPr/>
        </p:nvSpPr>
        <p:spPr bwMode="auto">
          <a:xfrm>
            <a:off x="38862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15</a:t>
            </a:r>
          </a:p>
        </p:txBody>
      </p:sp>
      <p:sp>
        <p:nvSpPr>
          <p:cNvPr id="34861" name="Rectangle 59"/>
          <p:cNvSpPr>
            <a:spLocks noChangeArrowheads="1"/>
          </p:cNvSpPr>
          <p:nvPr/>
        </p:nvSpPr>
        <p:spPr bwMode="auto">
          <a:xfrm>
            <a:off x="4648200" y="5103813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-55</a:t>
            </a:r>
          </a:p>
        </p:txBody>
      </p:sp>
      <p:sp>
        <p:nvSpPr>
          <p:cNvPr id="34862" name="Text Box 60"/>
          <p:cNvSpPr txBox="1">
            <a:spLocks noChangeArrowheads="1"/>
          </p:cNvSpPr>
          <p:nvPr/>
        </p:nvSpPr>
        <p:spPr bwMode="auto">
          <a:xfrm>
            <a:off x="4572000" y="47212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16</a:t>
            </a:r>
          </a:p>
        </p:txBody>
      </p:sp>
      <p:sp>
        <p:nvSpPr>
          <p:cNvPr id="34863" name="Rectangle 62"/>
          <p:cNvSpPr>
            <a:spLocks noChangeArrowheads="1"/>
          </p:cNvSpPr>
          <p:nvPr/>
        </p:nvSpPr>
        <p:spPr bwMode="auto">
          <a:xfrm>
            <a:off x="53340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64" name="Text Box 63"/>
          <p:cNvSpPr txBox="1">
            <a:spLocks noChangeArrowheads="1"/>
          </p:cNvSpPr>
          <p:nvPr/>
        </p:nvSpPr>
        <p:spPr bwMode="auto">
          <a:xfrm>
            <a:off x="52578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17</a:t>
            </a:r>
          </a:p>
        </p:txBody>
      </p:sp>
      <p:sp>
        <p:nvSpPr>
          <p:cNvPr id="34865" name="Rectangle 65"/>
          <p:cNvSpPr>
            <a:spLocks noChangeArrowheads="1"/>
          </p:cNvSpPr>
          <p:nvPr/>
        </p:nvSpPr>
        <p:spPr bwMode="auto">
          <a:xfrm>
            <a:off x="60198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66" name="Text Box 66"/>
          <p:cNvSpPr txBox="1">
            <a:spLocks noChangeArrowheads="1"/>
          </p:cNvSpPr>
          <p:nvPr/>
        </p:nvSpPr>
        <p:spPr bwMode="auto">
          <a:xfrm>
            <a:off x="59436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18</a:t>
            </a:r>
          </a:p>
        </p:txBody>
      </p:sp>
      <p:sp>
        <p:nvSpPr>
          <p:cNvPr id="34867" name="Rectangle 68"/>
          <p:cNvSpPr>
            <a:spLocks noChangeArrowheads="1"/>
          </p:cNvSpPr>
          <p:nvPr/>
        </p:nvSpPr>
        <p:spPr bwMode="auto">
          <a:xfrm>
            <a:off x="67056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4868" name="Text Box 69"/>
          <p:cNvSpPr txBox="1">
            <a:spLocks noChangeArrowheads="1"/>
          </p:cNvSpPr>
          <p:nvPr/>
        </p:nvSpPr>
        <p:spPr bwMode="auto">
          <a:xfrm>
            <a:off x="66294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19</a:t>
            </a:r>
          </a:p>
        </p:txBody>
      </p:sp>
      <p:sp>
        <p:nvSpPr>
          <p:cNvPr id="34869" name="Rectangle 71"/>
          <p:cNvSpPr>
            <a:spLocks noChangeArrowheads="1"/>
          </p:cNvSpPr>
          <p:nvPr/>
        </p:nvSpPr>
        <p:spPr bwMode="auto">
          <a:xfrm>
            <a:off x="7391400" y="5105400"/>
            <a:ext cx="685800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870" name="Text Box 72"/>
          <p:cNvSpPr txBox="1">
            <a:spLocks noChangeArrowheads="1"/>
          </p:cNvSpPr>
          <p:nvPr/>
        </p:nvSpPr>
        <p:spPr bwMode="auto">
          <a:xfrm>
            <a:off x="73152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20</a:t>
            </a:r>
          </a:p>
        </p:txBody>
      </p:sp>
      <p:sp>
        <p:nvSpPr>
          <p:cNvPr id="34871" name="Rectangle 73"/>
          <p:cNvSpPr>
            <a:spLocks noChangeArrowheads="1"/>
          </p:cNvSpPr>
          <p:nvPr/>
        </p:nvSpPr>
        <p:spPr bwMode="auto">
          <a:xfrm>
            <a:off x="8077200" y="5105400"/>
            <a:ext cx="762000" cy="5334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/>
              <a:t>...</a:t>
            </a:r>
          </a:p>
        </p:txBody>
      </p:sp>
      <p:sp>
        <p:nvSpPr>
          <p:cNvPr id="34872" name="Text Box 74"/>
          <p:cNvSpPr txBox="1">
            <a:spLocks noChangeArrowheads="1"/>
          </p:cNvSpPr>
          <p:nvPr/>
        </p:nvSpPr>
        <p:spPr bwMode="auto">
          <a:xfrm>
            <a:off x="8001000" y="472281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2308</TotalTime>
  <Words>985</Words>
  <Application>Microsoft Office PowerPoint</Application>
  <PresentationFormat>On-screen Show (4:3)</PresentationFormat>
  <Paragraphs>332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Module</vt:lpstr>
      <vt:lpstr>Announcement</vt:lpstr>
      <vt:lpstr>Instruction Execution is … Simple, Even A Computer Can Do It</vt:lpstr>
      <vt:lpstr>Recall Lightbot …</vt:lpstr>
      <vt:lpstr>Computers ...</vt:lpstr>
      <vt:lpstr>Fetch/Execute Cycle</vt:lpstr>
      <vt:lpstr>Anatomy of a Computer</vt:lpstr>
      <vt:lpstr>Memory ...</vt:lpstr>
      <vt:lpstr>Control</vt:lpstr>
      <vt:lpstr>Indirect Data Reference</vt:lpstr>
      <vt:lpstr>ALU</vt:lpstr>
      <vt:lpstr>Input/Output</vt:lpstr>
      <vt:lpstr>The PC’s PC</vt:lpstr>
      <vt:lpstr>Instruction Execution: The Setup</vt:lpstr>
      <vt:lpstr>Instruction Fetch: Get Some Work</vt:lpstr>
      <vt:lpstr>Instruction Decode: What To Do?</vt:lpstr>
      <vt:lpstr>Data Fetch: What’s The Input </vt:lpstr>
      <vt:lpstr>Instruction Execution: Just Do It</vt:lpstr>
      <vt:lpstr>Result Return: Put It Away 4 Future</vt:lpstr>
      <vt:lpstr>Clocks Run The Engine</vt:lpstr>
      <vt:lpstr>Intel</vt:lpstr>
      <vt:lpstr>Summary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Kelvin Sung</cp:lastModifiedBy>
  <cp:revision>79</cp:revision>
  <cp:lastPrinted>2011-01-26T18:11:01Z</cp:lastPrinted>
  <dcterms:created xsi:type="dcterms:W3CDTF">2011-01-26T18:37:27Z</dcterms:created>
  <dcterms:modified xsi:type="dcterms:W3CDTF">2011-11-16T17:49:41Z</dcterms:modified>
</cp:coreProperties>
</file>