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385" r:id="rId2"/>
    <p:sldId id="303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4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F1DE9C-8D62-45E4-811E-0A5AEA279F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51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BD57B8-2507-4BDB-AFD0-F48A5F746065}" type="datetime1">
              <a:rPr lang="en-US"/>
              <a:pPr/>
              <a:t>11/21/2011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0251FF-FDBF-4A59-A4FD-5358BAFF2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74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C2858-BA49-469B-A4AD-A74E675933EC}" type="datetime1">
              <a:rPr lang="en-US" smtClean="0"/>
              <a:t>11/21/2011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A5CEB8-B6B5-4648-B385-E53AF3FB5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6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F39F6F-F85F-4F09-9DB3-040233413D1C}" type="datetime1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B865D-5F2B-4A3A-BBAB-B4981E7B4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6676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882E8-D7E8-4B60-913B-E6FC3077C70D}" type="datetime1">
              <a:rPr lang="en-US" smtClean="0"/>
              <a:t>11/21/2011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5FA3-30E2-404D-B8CF-140EFD8FA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12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F4A493-8C4E-4E97-A3F0-D7CD63D6EC43}" type="datetime1">
              <a:rPr lang="en-US" smtClean="0"/>
              <a:t>11/21/2011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59DCB-CA06-4ED7-8904-07DE1DAC8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88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358B6-6434-4894-960B-DABABD90FB59}" type="datetime1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A9E71-F7D8-4CA4-A801-BE2DCFACB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52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85AC42-F140-4E9F-BA58-99D9B58F2B06}" type="datetime1">
              <a:rPr lang="en-US" smtClean="0"/>
              <a:t>11/21/2011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A9847-D53F-4174-8BCC-FBB66F9C2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074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B16C95-1E35-4FBB-A974-18BBDB69AA42}" type="datetime1">
              <a:rPr lang="en-US" smtClean="0"/>
              <a:t>11/21/2011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F8729-57F5-488F-9B54-E11787C24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212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25E1A-CFA4-4E7A-9E25-E64068B0F37A}" type="datetime1">
              <a:rPr lang="en-US" smtClean="0"/>
              <a:t>11/21/2011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3CB56-A562-414B-BD30-571AC867B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982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756C7-C6C5-4FF1-8A05-E4381B6FF134}" type="datetime1">
              <a:rPr lang="en-US" smtClean="0"/>
              <a:t>11/21/2011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C9D9B-96B9-4633-A50E-F40CA191C6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55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DAFD5-2DC4-4825-80D8-A8097D9FEB67}" type="datetime1">
              <a:rPr lang="en-US" smtClean="0"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00460-7C6F-4393-9CD9-1E72C14A2F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28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B38EDB-2339-4016-B73E-36A899F53BE9}" type="datetime1">
              <a:rPr lang="en-US" smtClean="0"/>
              <a:t>11/21/2011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9B161-D2EE-455F-8CE5-F4EF8799B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638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02E59406-2EA7-4983-BBC9-DC55F6655600}" type="datetime1">
              <a:rPr lang="en-US" smtClean="0"/>
              <a:t>11/21/2011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0492ADC-07A0-4A2E-AAAE-7E247435F6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9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43439C4A-6639-4EF1-A47A-4D58A0628D98}" type="datetime1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8442F609-9E15-4F54-9E6B-C8E5B1163F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2" r:id="rId2"/>
    <p:sldLayoutId id="2147484079" r:id="rId3"/>
    <p:sldLayoutId id="2147484073" r:id="rId4"/>
    <p:sldLayoutId id="2147484074" r:id="rId5"/>
    <p:sldLayoutId id="2147484075" r:id="rId6"/>
    <p:sldLayoutId id="2147484080" r:id="rId7"/>
    <p:sldLayoutId id="2147484081" r:id="rId8"/>
    <p:sldLayoutId id="2147484082" r:id="rId9"/>
    <p:sldLayoutId id="2147484076" r:id="rId10"/>
    <p:sldLayoutId id="2147484083" r:id="rId11"/>
    <p:sldLayoutId id="2147484077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11w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</a:t>
            </a:r>
            <a:r>
              <a:rPr lang="en-US" dirty="0"/>
              <a:t>#6:</a:t>
            </a:r>
          </a:p>
          <a:p>
            <a:pPr lvl="1"/>
            <a:r>
              <a:rPr lang="en-US" dirty="0"/>
              <a:t>My Bad?!</a:t>
            </a:r>
          </a:p>
          <a:p>
            <a:r>
              <a:rPr lang="en-US" dirty="0" smtClean="0"/>
              <a:t>HW#9 Part 2:</a:t>
            </a:r>
          </a:p>
          <a:p>
            <a:pPr lvl="1"/>
            <a:r>
              <a:rPr lang="en-US" dirty="0" smtClean="0"/>
              <a:t>Diagonal connected, how?</a:t>
            </a:r>
          </a:p>
          <a:p>
            <a:r>
              <a:rPr lang="en-US" dirty="0" smtClean="0"/>
              <a:t>How #10 Extra Credit How?</a:t>
            </a:r>
          </a:p>
          <a:p>
            <a:r>
              <a:rPr lang="en-US"/>
              <a:t>Audio Lecture: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58B6-6434-4894-960B-DABABD90FB59}" type="datetime1">
              <a:rPr lang="en-US" smtClean="0"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A9E71-F7D8-4CA4-A801-BE2DCFACB3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6433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Astonishing Fact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there are thousands of NP-</a:t>
            </a:r>
            <a:r>
              <a:rPr lang="en-US" dirty="0" smtClean="0">
                <a:solidFill>
                  <a:srgbClr val="FF0000"/>
                </a:solidFill>
              </a:rPr>
              <a:t>Hard </a:t>
            </a:r>
            <a:r>
              <a:rPr lang="en-US" dirty="0" smtClean="0"/>
              <a:t>Problems, meaning they’re basically “generate and check” …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NP-</a:t>
            </a:r>
            <a:r>
              <a:rPr lang="en-US" dirty="0" smtClean="0">
                <a:solidFill>
                  <a:srgbClr val="FF0000"/>
                </a:solidFill>
              </a:rPr>
              <a:t>Complete </a:t>
            </a:r>
            <a:r>
              <a:rPr lang="en-US" dirty="0" smtClean="0"/>
              <a:t>computations (like traveling salesman) have the property that if any one of them can be done fast (</a:t>
            </a:r>
            <a:r>
              <a:rPr lang="en-US" dirty="0" err="1" smtClean="0"/>
              <a:t>n</a:t>
            </a:r>
            <a:r>
              <a:rPr lang="en-US" baseline="30000" dirty="0" err="1" smtClean="0"/>
              <a:t>x</a:t>
            </a:r>
            <a:r>
              <a:rPr lang="en-US" dirty="0" smtClean="0"/>
              <a:t>-time, say) then EVERYONE of the related problems can be too!</a:t>
            </a: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endParaRPr lang="en-US" dirty="0" smtClean="0"/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 smtClean="0"/>
              <a:t>“Is Traveling Salesman solvable in </a:t>
            </a:r>
            <a:r>
              <a:rPr lang="en-US" dirty="0" err="1" smtClean="0"/>
              <a:t>n</a:t>
            </a:r>
            <a:r>
              <a:rPr lang="en-US" baseline="30000" dirty="0" err="1" smtClean="0"/>
              <a:t>x</a:t>
            </a:r>
            <a:r>
              <a:rPr lang="en-US" smtClean="0"/>
              <a:t> time” </a:t>
            </a:r>
            <a:r>
              <a:rPr lang="en-US" dirty="0" smtClean="0"/>
              <a:t>is one of the great open questions in computer science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42FC58-C229-4F74-BE1D-4FEE41F795C0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8F37FF2-6DB6-4744-8841-59648BD78C91}" type="slidenum">
              <a:rPr lang="en-US" sz="1200">
                <a:solidFill>
                  <a:srgbClr val="3F3F3F"/>
                </a:solidFill>
              </a:rPr>
              <a:pPr eaLnBrk="1" hangingPunct="1"/>
              <a:t>10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5867400"/>
            <a:ext cx="5443538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charset="0"/>
              </a:rPr>
              <a:t>Be Famous … Answer This Question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There’s Stuff A Computer Can’t Do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Some problems are too big – combinatorial explosive – like checking each chess game to see if there is a guaranteed win for White</a:t>
            </a:r>
          </a:p>
          <a:p>
            <a:pPr lvl="1"/>
            <a:r>
              <a:rPr lang="en-US" dirty="0" smtClean="0"/>
              <a:t>Too many items to check </a:t>
            </a:r>
          </a:p>
          <a:p>
            <a:pPr lvl="1"/>
            <a:r>
              <a:rPr lang="en-US" dirty="0" smtClean="0"/>
              <a:t>Doable in principle, however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NP – non-polynomial computation time</a:t>
            </a:r>
          </a:p>
          <a:p>
            <a:pPr lvl="1"/>
            <a:r>
              <a:rPr lang="en-US" dirty="0" smtClean="0"/>
              <a:t>Exponential Computation time, e.g., 2</a:t>
            </a:r>
            <a:r>
              <a:rPr lang="en-US" sz="2600" baseline="30000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52D205-A4DF-46FE-8626-2A9E641089F4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967750-B6CB-45A4-B1B3-F69EB0ADB039}" type="slidenum">
              <a:rPr lang="en-US" sz="1200">
                <a:solidFill>
                  <a:srgbClr val="3F3F3F"/>
                </a:solidFill>
              </a:rPr>
              <a:pPr eaLnBrk="1" hangingPunct="1"/>
              <a:t>11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Some Well Formed Problems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problem that has a clear specification but can’t be solved is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This seems pretty easy … though running it won’t work because it might not stop … but maybe analysis could find any errors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065E2F-F517-4893-A903-5079B170CBA6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C0807E-EE57-474A-AF07-93199C84DC50}" type="slidenum">
              <a:rPr lang="en-US" sz="1200">
                <a:solidFill>
                  <a:srgbClr val="3F3F3F"/>
                </a:solidFill>
              </a:rPr>
              <a:pPr eaLnBrk="1" hangingPunct="1"/>
              <a:t>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2362200"/>
            <a:ext cx="2611438" cy="523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45000">
                <a:srgbClr val="F1A300"/>
              </a:gs>
              <a:gs pos="100000">
                <a:srgbClr val="CC8900"/>
              </a:gs>
            </a:gsLst>
            <a:lin ang="5400000"/>
          </a:gradFill>
          <a:ln w="6350" cap="rnd">
            <a:solidFill>
              <a:srgbClr val="F0AC00"/>
            </a:solidFill>
            <a:miter lim="800000"/>
            <a:headEnd/>
            <a:tailEnd/>
          </a:ln>
          <a:effectLst>
            <a:outerShdw blurRad="39000" dist="254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FFFF"/>
                </a:solidFill>
                <a:latin typeface="Corbel" charset="0"/>
              </a:rPr>
              <a:t>Halting Problem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2971800"/>
            <a:ext cx="4648200" cy="15700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rotWithShape="0">
              <a:srgbClr val="808080">
                <a:alpha val="42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Decide, given a program P and input Q whether P(Q), that is, P run on input Q, will eventually stop running and give an answer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The Halting </a:t>
            </a:r>
            <a:r>
              <a:rPr lang="en-US" dirty="0"/>
              <a:t>Problem:</a:t>
            </a:r>
          </a:p>
          <a:p>
            <a:pPr lvl="1"/>
            <a:r>
              <a:rPr lang="en-US" dirty="0"/>
              <a:t>Given an arbitrary program, we can prove that the program will running given a particular input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halting problem cannot be solved</a:t>
            </a:r>
          </a:p>
          <a:p>
            <a:pPr marL="703263" lvl="2" indent="-319088">
              <a:spcBef>
                <a:spcPct val="0"/>
              </a:spcBef>
              <a:buClr>
                <a:schemeClr val="accent1"/>
              </a:buClr>
              <a:buSzPct val="80000"/>
              <a:buFont typeface="Wingdings 2" charset="2"/>
              <a:buChar char=""/>
            </a:pPr>
            <a:r>
              <a:rPr lang="en-US" dirty="0"/>
              <a:t>Notice the question is not, does it give the RIGHT answer … just will it give any answer</a:t>
            </a:r>
          </a:p>
          <a:p>
            <a:r>
              <a:rPr lang="en-US" dirty="0" smtClean="0"/>
              <a:t>We will skip the prove … but remember this name:</a:t>
            </a:r>
          </a:p>
          <a:p>
            <a:pPr lvl="1"/>
            <a:r>
              <a:rPr lang="en-US" dirty="0" smtClean="0"/>
              <a:t>Alan Turing – He was first to derived the prove … in 1936!!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694170-8B17-4EBE-9A75-F53353709943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4E01D0-9318-4020-B67D-FA9DE378F350}" type="slidenum">
              <a:rPr lang="en-US" sz="1200">
                <a:solidFill>
                  <a:srgbClr val="3F3F3F"/>
                </a:solidFill>
              </a:rPr>
              <a:pPr eaLnBrk="1" hangingPunct="1"/>
              <a:t>13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2809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have analyzed the complexity of computations, and learned …</a:t>
            </a:r>
          </a:p>
          <a:p>
            <a:pPr lvl="1"/>
            <a:r>
              <a:rPr lang="en-US" smtClean="0"/>
              <a:t>Many computations have </a:t>
            </a:r>
            <a:r>
              <a:rPr lang="en-US" i="1" smtClean="0"/>
              <a:t>time proportional to n</a:t>
            </a:r>
          </a:p>
          <a:p>
            <a:pPr lvl="1"/>
            <a:r>
              <a:rPr lang="en-US" smtClean="0"/>
              <a:t>Many, like sort,  have running </a:t>
            </a:r>
            <a:r>
              <a:rPr lang="en-US" i="1" smtClean="0"/>
              <a:t>time proportional to n</a:t>
            </a:r>
            <a:r>
              <a:rPr lang="en-US" i="1" baseline="30000" smtClean="0"/>
              <a:t>2</a:t>
            </a:r>
          </a:p>
          <a:p>
            <a:pPr lvl="1"/>
            <a:r>
              <a:rPr lang="en-US" smtClean="0"/>
              <a:t>Others have running time proportional to </a:t>
            </a:r>
            <a:r>
              <a:rPr lang="en-US" i="1" smtClean="0"/>
              <a:t>n</a:t>
            </a:r>
            <a:r>
              <a:rPr lang="en-US" i="1" baseline="30000" smtClean="0"/>
              <a:t>3</a:t>
            </a:r>
            <a:r>
              <a:rPr lang="en-US" smtClean="0"/>
              <a:t>, </a:t>
            </a:r>
            <a:r>
              <a:rPr lang="en-US" i="1" smtClean="0"/>
              <a:t>n</a:t>
            </a:r>
            <a:r>
              <a:rPr lang="en-US" i="1" baseline="30000" smtClean="0"/>
              <a:t>4</a:t>
            </a:r>
            <a:r>
              <a:rPr lang="en-US" smtClean="0"/>
              <a:t>, …</a:t>
            </a:r>
          </a:p>
          <a:p>
            <a:pPr lvl="1"/>
            <a:r>
              <a:rPr lang="en-US" smtClean="0"/>
              <a:t>Some computations are computable in principle but not in practice: </a:t>
            </a:r>
            <a:r>
              <a:rPr lang="en-US" i="1" smtClean="0"/>
              <a:t>NP-complete</a:t>
            </a:r>
          </a:p>
          <a:p>
            <a:pPr lvl="1"/>
            <a:r>
              <a:rPr lang="en-US" smtClean="0"/>
              <a:t>Some things cannot be computed at all, such as the </a:t>
            </a:r>
            <a:r>
              <a:rPr lang="en-US" i="1" smtClean="0"/>
              <a:t>Halting Problem</a:t>
            </a:r>
          </a:p>
          <a:p>
            <a:pPr lvl="1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57519CF-B7C2-42D1-AA1D-C932AA7EC6C1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CA26B7-92E5-4BF3-9277-CF01EB869AB5}" type="slidenum">
              <a:rPr lang="en-US" sz="1200">
                <a:solidFill>
                  <a:srgbClr val="3F3F3F"/>
                </a:solidFill>
              </a:rPr>
              <a:pPr eaLnBrk="1" hangingPunct="1"/>
              <a:t>14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Doing What You’re Told</a:t>
            </a:r>
            <a:endParaRPr lang="en-US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33400" y="533400"/>
            <a:ext cx="625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What can a computer be commanded to do?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872" tIns="0" rIns="4572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itchFamily="18" charset="2"/>
              <a:buNone/>
              <a:defRPr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i="1" dirty="0" smtClean="0"/>
              <a:t>Kelvin Sung</a:t>
            </a:r>
          </a:p>
          <a:p>
            <a:pPr eaLnBrk="1" hangingPunct="1"/>
            <a:r>
              <a:rPr lang="en-US" i="1" dirty="0" smtClean="0"/>
              <a:t>University of Washington, Bothell</a:t>
            </a:r>
          </a:p>
          <a:p>
            <a:pPr eaLnBrk="1" hangingPunct="1"/>
            <a:r>
              <a:rPr lang="en-US" sz="1200" i="1" dirty="0" smtClean="0"/>
              <a:t>(* Use/Modification with permission based on Larry Snyder’s </a:t>
            </a:r>
            <a:r>
              <a:rPr lang="en-US" sz="1200" i="1" dirty="0" smtClean="0">
                <a:hlinkClick r:id="rId2"/>
              </a:rPr>
              <a:t>CSE120 from Winter 2011</a:t>
            </a:r>
            <a:r>
              <a:rPr lang="en-US" sz="1200" i="1" dirty="0" smtClean="0"/>
              <a:t>)</a:t>
            </a:r>
            <a:endParaRPr lang="en-US" sz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987425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Thinking About Computing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Computers seem to run really fast … except when they don’t</a:t>
            </a:r>
          </a:p>
          <a:p>
            <a:pPr lvl="1"/>
            <a:r>
              <a:rPr lang="en-US" smtClean="0"/>
              <a:t>Usually we don’t know why</a:t>
            </a:r>
          </a:p>
          <a:p>
            <a:pPr lvl="1"/>
            <a:r>
              <a:rPr lang="en-US" smtClean="0"/>
              <a:t>Often it is communications congestion on I’net</a:t>
            </a:r>
          </a:p>
          <a:p>
            <a:pPr lvl="1"/>
            <a:r>
              <a:rPr lang="en-US" smtClean="0"/>
              <a:t>Other times, when saving files, say, we’re waiting for the hard disk to copy everything</a:t>
            </a:r>
          </a:p>
          <a:p>
            <a:r>
              <a:rPr lang="en-US" smtClean="0"/>
              <a:t>Often the time a computer takes to solve a problem is proportional to how much data there is … more pixels, more time to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C6A272-7AA6-4E81-9300-C21BAF979711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7BEC50C-3C54-4A05-A189-32AF4F7C854F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Time Proportional To </a:t>
            </a:r>
            <a:r>
              <a:rPr lang="en-US" dirty="0" err="1" smtClean="0"/>
              <a:t>n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181600"/>
          </a:xfrm>
        </p:spPr>
        <p:txBody>
          <a:bodyPr/>
          <a:lstStyle/>
          <a:p>
            <a:r>
              <a:rPr lang="en-US" smtClean="0"/>
              <a:t>CS folks say that problems whose work is proportional to n are n-time or linear time </a:t>
            </a:r>
          </a:p>
          <a:p>
            <a:pPr lvl="1"/>
            <a:r>
              <a:rPr lang="en-US" smtClean="0"/>
              <a:t>Making an image lighter in your photo software </a:t>
            </a:r>
          </a:p>
          <a:p>
            <a:pPr lvl="1"/>
            <a:r>
              <a:rPr lang="en-US" smtClean="0"/>
              <a:t>Adding a column of numbers in a spreadsheet</a:t>
            </a:r>
          </a:p>
          <a:p>
            <a:pPr lvl="1"/>
            <a:r>
              <a:rPr lang="en-US" smtClean="0"/>
              <a:t>Crawling the Internet looking for links</a:t>
            </a:r>
          </a:p>
          <a:p>
            <a:pPr lvl="1"/>
            <a:r>
              <a:rPr lang="en-US" smtClean="0"/>
              <a:t>… many more … linear problems are common</a:t>
            </a:r>
          </a:p>
          <a:p>
            <a:pPr lvl="1"/>
            <a:endParaRPr lang="en-US" smtClean="0"/>
          </a:p>
          <a:p>
            <a:r>
              <a:rPr lang="en-US" smtClean="0"/>
              <a:t>Apparently some problems are not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8BB92D-67C9-4D1B-9992-F83215B7B27A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A75F7E-5F1C-4D15-9F3F-32F341B0AFA5}" type="slidenum">
              <a:rPr lang="en-US" sz="1200">
                <a:solidFill>
                  <a:srgbClr val="3F3F3F"/>
                </a:solidFill>
              </a:rPr>
              <a:pPr eaLnBrk="1" hangingPunct="1"/>
              <a:t>4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a sequence of items into alphabetical or numerical order</a:t>
            </a:r>
          </a:p>
          <a:p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walrus  seal  whale  gull  clam</a:t>
            </a:r>
          </a:p>
          <a:p>
            <a:pPr>
              <a:buFont typeface="Wingdings 2" charset="2"/>
              <a:buNone/>
            </a:pP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Algorithm: compare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to all following items , </a:t>
            </a:r>
          </a:p>
          <a:p>
            <a:pPr>
              <a:buFont typeface="Wingdings 2" charset="2"/>
              <a:buNone/>
            </a:pPr>
            <a:r>
              <a:rPr lang="en-US" dirty="0" smtClean="0"/>
              <a:t>reorder if needed</a:t>
            </a:r>
          </a:p>
          <a:p>
            <a:pPr>
              <a:buFont typeface="Wingdings 2" charset="2"/>
              <a:buNone/>
            </a:pPr>
            <a:endParaRPr lang="en-US" dirty="0" smtClean="0"/>
          </a:p>
          <a:p>
            <a:r>
              <a:rPr lang="en-US" dirty="0" smtClean="0"/>
              <a:t>Other ways to sort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0F6382-DAFD-4094-8161-2A3CC146A622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CC9363-0B62-4004-A0DF-AA6F43F2F97D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6082747" y="1848678"/>
            <a:ext cx="2209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wa</a:t>
            </a:r>
            <a:r>
              <a:rPr lang="en-US" dirty="0"/>
              <a:t> se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endParaRPr lang="en-US" dirty="0"/>
          </a:p>
          <a:p>
            <a:pPr eaLnBrk="1" hangingPunct="1"/>
            <a:r>
              <a:rPr lang="en-US" dirty="0"/>
              <a:t>c g se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How Long To Sort </a:t>
            </a:r>
            <a:r>
              <a:rPr lang="en-US" dirty="0" err="1" smtClean="0"/>
              <a:t>w</a:t>
            </a:r>
            <a:r>
              <a:rPr lang="en-US" dirty="0" smtClean="0"/>
              <a:t>/Exchange?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pattern is, for n items</a:t>
            </a:r>
          </a:p>
          <a:p>
            <a:pPr lvl="2">
              <a:buFont typeface="Arial" charset="0"/>
              <a:buNone/>
            </a:pPr>
            <a:r>
              <a:rPr lang="en-US" smtClean="0"/>
              <a:t>n-1 focus on first time</a:t>
            </a:r>
          </a:p>
          <a:p>
            <a:pPr lvl="2">
              <a:buFont typeface="Arial" charset="0"/>
              <a:buNone/>
            </a:pPr>
            <a:r>
              <a:rPr lang="en-US" smtClean="0"/>
              <a:t>n-2 focus on second item</a:t>
            </a:r>
          </a:p>
          <a:p>
            <a:pPr lvl="2">
              <a:buFont typeface="Arial" charset="0"/>
              <a:buNone/>
            </a:pPr>
            <a:r>
              <a:rPr lang="en-US" smtClean="0"/>
              <a:t>n-3 focus on third item</a:t>
            </a:r>
          </a:p>
          <a:p>
            <a:pPr lvl="2">
              <a:buFont typeface="Arial" charset="0"/>
              <a:buNone/>
            </a:pPr>
            <a:r>
              <a:rPr lang="en-US" smtClean="0"/>
              <a:t>…</a:t>
            </a:r>
          </a:p>
          <a:p>
            <a:pPr lvl="2">
              <a:buFont typeface="Arial" charset="0"/>
              <a:buNone/>
            </a:pPr>
            <a:r>
              <a:rPr lang="en-US" smtClean="0"/>
              <a:t>1 on next to last</a:t>
            </a:r>
          </a:p>
          <a:p>
            <a:pPr>
              <a:buFont typeface="Wingdings 2" charset="2"/>
              <a:buNone/>
            </a:pPr>
            <a:r>
              <a:rPr lang="en-US" smtClean="0"/>
              <a:t>n-1 rows in list, ave of each</a:t>
            </a:r>
          </a:p>
          <a:p>
            <a:pPr>
              <a:buFont typeface="Wingdings 2" charset="2"/>
              <a:buNone/>
            </a:pPr>
            <a:r>
              <a:rPr lang="en-US" smtClean="0"/>
              <a:t>row is n/2, so (n-1)×n/2</a:t>
            </a:r>
          </a:p>
          <a:p>
            <a:pPr>
              <a:buFont typeface="Wingdings 2" charset="2"/>
              <a:buNone/>
            </a:pPr>
            <a:r>
              <a:rPr lang="en-US" smtClean="0"/>
              <a:t>     = (n</a:t>
            </a:r>
            <a:r>
              <a:rPr lang="en-US" baseline="30000" smtClean="0"/>
              <a:t>2</a:t>
            </a:r>
            <a:r>
              <a:rPr lang="en-US" smtClean="0"/>
              <a:t> – n)/2</a:t>
            </a:r>
          </a:p>
          <a:p>
            <a:r>
              <a:rPr lang="en-US" smtClean="0"/>
              <a:t>Time proportional to n</a:t>
            </a:r>
            <a:r>
              <a:rPr lang="en-US" baseline="3000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715E54-78EF-49B4-9AF3-A6DE62460441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BF7E5A-13E5-467A-AEB8-E6920B60C2AF}" type="slidenum">
              <a:rPr lang="en-US" sz="1200">
                <a:solidFill>
                  <a:srgbClr val="3F3F3F"/>
                </a:solidFill>
              </a:rPr>
              <a:pPr eaLnBrk="1" hangingPunct="1"/>
              <a:t>6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8996" y="1548882"/>
            <a:ext cx="309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657600" y="411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230665" y="1620078"/>
            <a:ext cx="22098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err="1"/>
              <a:t>wa</a:t>
            </a:r>
            <a:r>
              <a:rPr lang="en-US" dirty="0"/>
              <a:t> se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g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c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c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g</a:t>
            </a:r>
          </a:p>
          <a:p>
            <a:pPr eaLnBrk="1" hangingPunct="1"/>
            <a:r>
              <a:rPr lang="en-US" dirty="0"/>
              <a:t>c </a:t>
            </a:r>
            <a:r>
              <a:rPr lang="en-US" dirty="0">
                <a:solidFill>
                  <a:srgbClr val="FF0000"/>
                </a:solidFill>
              </a:rPr>
              <a:t>g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r>
              <a:rPr lang="en-US" dirty="0"/>
              <a:t> se</a:t>
            </a:r>
          </a:p>
          <a:p>
            <a:pPr eaLnBrk="1" hangingPunct="1"/>
            <a:r>
              <a:rPr lang="en-US" dirty="0"/>
              <a:t>c g </a:t>
            </a:r>
            <a:r>
              <a:rPr lang="en-US" dirty="0">
                <a:solidFill>
                  <a:srgbClr val="FF0000"/>
                </a:solidFill>
              </a:rPr>
              <a:t>se </a:t>
            </a:r>
            <a:r>
              <a:rPr lang="en-US" dirty="0" err="1"/>
              <a:t>wh</a:t>
            </a:r>
            <a:r>
              <a:rPr lang="en-US" dirty="0"/>
              <a:t> </a:t>
            </a:r>
            <a:r>
              <a:rPr lang="en-US" dirty="0" err="1"/>
              <a:t>wa</a:t>
            </a:r>
            <a:endParaRPr lang="en-US" dirty="0"/>
          </a:p>
          <a:p>
            <a:pPr eaLnBrk="1" hangingPunct="1"/>
            <a:r>
              <a:rPr lang="en-US" dirty="0"/>
              <a:t>c g se </a:t>
            </a:r>
            <a:r>
              <a:rPr lang="en-US" dirty="0" err="1">
                <a:solidFill>
                  <a:srgbClr val="FF0000"/>
                </a:solidFill>
              </a:rPr>
              <a:t>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wh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Polynomial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computations have running time</a:t>
            </a:r>
          </a:p>
          <a:p>
            <a:pPr lvl="1"/>
            <a:r>
              <a:rPr lang="en-US" dirty="0" smtClean="0"/>
              <a:t>proportional to n</a:t>
            </a:r>
            <a:r>
              <a:rPr lang="en-US" sz="2700" baseline="30000" dirty="0" smtClean="0"/>
              <a:t>3</a:t>
            </a:r>
            <a:r>
              <a:rPr lang="en-US" dirty="0" smtClean="0"/>
              <a:t> – matrix multiplication</a:t>
            </a:r>
          </a:p>
          <a:p>
            <a:pPr lvl="1"/>
            <a:r>
              <a:rPr lang="en-US" dirty="0" smtClean="0"/>
              <a:t>proportional to n</a:t>
            </a:r>
            <a:r>
              <a:rPr lang="en-US" baseline="30000" dirty="0" smtClean="0"/>
              <a:t>4</a:t>
            </a:r>
            <a:endParaRPr lang="en-US" dirty="0"/>
          </a:p>
          <a:p>
            <a:pPr lvl="8"/>
            <a:endParaRPr lang="en-US" dirty="0" smtClean="0"/>
          </a:p>
          <a:p>
            <a:r>
              <a:rPr lang="en-US" dirty="0" smtClean="0"/>
              <a:t>All of them are lumped together as “</a:t>
            </a:r>
            <a:r>
              <a:rPr lang="en-US" i="1" dirty="0" smtClean="0"/>
              <a:t>polynomial </a:t>
            </a:r>
            <a:r>
              <a:rPr lang="en-US" dirty="0" smtClean="0"/>
              <a:t>time computations”</a:t>
            </a:r>
          </a:p>
          <a:p>
            <a:pPr lvl="1"/>
            <a:r>
              <a:rPr lang="en-US" dirty="0" smtClean="0"/>
              <a:t>Considered to be realistic … a person can wait </a:t>
            </a:r>
          </a:p>
          <a:p>
            <a:pPr lvl="1"/>
            <a:r>
              <a:rPr lang="en-US" dirty="0" smtClean="0"/>
              <a:t>Polynomial, but not linear … get a computer person to help develop your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5613CA-1656-4055-82BB-C9AA26167E0F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44D59F5-D715-48B5-B530-4FD71765FDE2}" type="slidenum">
              <a:rPr lang="en-US" sz="1200">
                <a:solidFill>
                  <a:srgbClr val="3F3F3F"/>
                </a:solidFill>
              </a:rPr>
              <a:pPr eaLnBrk="1" hangingPunct="1"/>
              <a:t>7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To Infinity And Beyond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81600"/>
          </a:xfrm>
        </p:spPr>
        <p:txBody>
          <a:bodyPr/>
          <a:lstStyle/>
          <a:p>
            <a:pPr>
              <a:buFont typeface="Wingdings 2" charset="2"/>
              <a:buNone/>
            </a:pPr>
            <a:r>
              <a:rPr lang="en-US" smtClean="0"/>
              <a:t>There are more complex computations …</a:t>
            </a:r>
          </a:p>
          <a:p>
            <a:pPr lvl="1">
              <a:buFont typeface="Wingdings" charset="2"/>
              <a:buNone/>
            </a:pPr>
            <a:r>
              <a:rPr lang="en-US" smtClean="0"/>
              <a:t>Suppose you want to visit 28 cities in the US (for a rock concert?) and you want to minimize your how much you pay for airplane tickets</a:t>
            </a:r>
          </a:p>
          <a:p>
            <a:pPr lvl="1">
              <a:buFont typeface="Wingdings" charset="2"/>
              <a:buNone/>
            </a:pPr>
            <a:r>
              <a:rPr lang="en-US" smtClean="0"/>
              <a:t>You could select an ordering of cities (SEA </a:t>
            </a:r>
            <a:r>
              <a:rPr lang="en-US" smtClean="0">
                <a:sym typeface="Wingdings" charset="2"/>
              </a:rPr>
              <a:t> PDX  SFO  LAX …) and compute the ticket price.</a:t>
            </a:r>
          </a:p>
          <a:p>
            <a:pPr lvl="1">
              <a:buFont typeface="Wingdings" charset="2"/>
              <a:buNone/>
            </a:pPr>
            <a:r>
              <a:rPr lang="en-US" smtClean="0">
                <a:sym typeface="Wingdings" charset="2"/>
              </a:rPr>
              <a:t>Then pick another ordering (SEA  SFO  LAX  PDX … ), compute this ticket price and compare to the previous one </a:t>
            </a:r>
          </a:p>
          <a:p>
            <a:pPr lvl="1">
              <a:buFont typeface="Wingdings" charset="2"/>
              <a:buNone/>
            </a:pPr>
            <a:r>
              <a:rPr lang="en-US" smtClean="0">
                <a:sym typeface="Wingdings" charset="2"/>
              </a:rPr>
              <a:t>Always keep the cheapest itinerary </a:t>
            </a:r>
          </a:p>
          <a:p>
            <a:pPr>
              <a:buFont typeface="Wingdings 2" charset="2"/>
              <a:buNone/>
            </a:pPr>
            <a:r>
              <a:rPr lang="en-US" smtClean="0"/>
              <a:t>This seems very dumb … isn’t their a better way?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3F4353-E53A-4242-8CE2-01A5C2C74352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42C991D-F46E-4C64-B805-29DF7CA27F86}" type="slidenum">
              <a:rPr lang="en-US" sz="1200">
                <a:solidFill>
                  <a:srgbClr val="3F3F3F"/>
                </a:solidFill>
              </a:rPr>
              <a:pPr eaLnBrk="1" hangingPunct="1"/>
              <a:t>8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Traveling Salesman Problem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/>
          <a:lstStyle/>
          <a:p>
            <a:r>
              <a:rPr lang="en-US" dirty="0" smtClean="0"/>
              <a:t>Actually, no one knows a way to solve this problem significantly faster than checking all routes and picking the cheapest … </a:t>
            </a:r>
          </a:p>
          <a:p>
            <a:r>
              <a:rPr lang="en-US" dirty="0" smtClean="0"/>
              <a:t>Not polynomial time … guessing no poly </a:t>
            </a:r>
            <a:r>
              <a:rPr lang="en-US" dirty="0" err="1" smtClean="0"/>
              <a:t>sol’n</a:t>
            </a:r>
            <a:endParaRPr lang="en-US" dirty="0" smtClean="0"/>
          </a:p>
          <a:p>
            <a:r>
              <a:rPr lang="en-US" dirty="0" smtClean="0"/>
              <a:t>This is an NP-Complete problem</a:t>
            </a:r>
          </a:p>
          <a:p>
            <a:pPr lvl="1"/>
            <a:r>
              <a:rPr lang="en-US" dirty="0" smtClean="0"/>
              <a:t>Many </a:t>
            </a:r>
            <a:r>
              <a:rPr lang="en-US" dirty="0" err="1" smtClean="0"/>
              <a:t>many</a:t>
            </a:r>
            <a:r>
              <a:rPr lang="en-US" dirty="0" smtClean="0"/>
              <a:t> related problems … the best solution is “generate and check”</a:t>
            </a:r>
          </a:p>
          <a:p>
            <a:pPr lvl="2"/>
            <a:r>
              <a:rPr lang="en-US" dirty="0" smtClean="0"/>
              <a:t>Best way to pack a container ship</a:t>
            </a:r>
          </a:p>
          <a:p>
            <a:pPr lvl="2"/>
            <a:r>
              <a:rPr lang="en-US" dirty="0" smtClean="0"/>
              <a:t>Most efficient scheduling for high school students’ classes</a:t>
            </a:r>
          </a:p>
          <a:p>
            <a:pPr lvl="2"/>
            <a:r>
              <a:rPr lang="en-US" dirty="0" smtClean="0"/>
              <a:t>Least fuel to deliver UPS packages in Washington</a:t>
            </a:r>
          </a:p>
          <a:p>
            <a:pPr lvl="2"/>
            <a:r>
              <a:rPr lang="en-US" dirty="0" smtClean="0"/>
              <a:t>Fewest public alert broadcast stations for 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8786FA-A064-44DF-B2B7-1AE39E830D24}" type="datetime1">
              <a:rPr lang="en-US" sz="1200" smtClean="0">
                <a:solidFill>
                  <a:srgbClr val="3F3F3F"/>
                </a:solidFill>
              </a:rPr>
              <a:t>11/21/2011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2F2E3-E3BF-46FC-9311-FDCD167BCEAB}" type="slidenum">
              <a:rPr lang="en-US" sz="1200">
                <a:solidFill>
                  <a:srgbClr val="3F3F3F"/>
                </a:solidFill>
              </a:rPr>
              <a:pPr eaLnBrk="1" hangingPunct="1"/>
              <a:t>9</a:t>
            </a:fld>
            <a:endParaRPr lang="en-US" sz="1200">
              <a:solidFill>
                <a:srgbClr val="3F3F3F"/>
              </a:solidFill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</TotalTime>
  <Words>1177</Words>
  <Application>Microsoft Office PowerPoint</Application>
  <PresentationFormat>On-screen Show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Announcements</vt:lpstr>
      <vt:lpstr>Doing What You’re Told</vt:lpstr>
      <vt:lpstr>Thinking About Computing</vt:lpstr>
      <vt:lpstr>Time Proportional To n</vt:lpstr>
      <vt:lpstr>Sorting</vt:lpstr>
      <vt:lpstr>How Long To Sort w/Exchange?</vt:lpstr>
      <vt:lpstr>Polynomial</vt:lpstr>
      <vt:lpstr>To Infinity And Beyond</vt:lpstr>
      <vt:lpstr>Traveling Salesman Problem</vt:lpstr>
      <vt:lpstr>Astonishing Fact</vt:lpstr>
      <vt:lpstr>There’s Stuff A Computer Can’t Do</vt:lpstr>
      <vt:lpstr>Some Well Formed Problems</vt:lpstr>
      <vt:lpstr>NOT</vt:lpstr>
      <vt:lpstr>Summary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81</cp:revision>
  <dcterms:created xsi:type="dcterms:W3CDTF">2011-01-27T22:58:18Z</dcterms:created>
  <dcterms:modified xsi:type="dcterms:W3CDTF">2011-11-21T16:54:48Z</dcterms:modified>
</cp:coreProperties>
</file>