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1" r:id="rId1"/>
  </p:sldMasterIdLst>
  <p:notesMasterIdLst>
    <p:notesMasterId r:id="rId17"/>
  </p:notesMasterIdLst>
  <p:handoutMasterIdLst>
    <p:handoutMasterId r:id="rId18"/>
  </p:handoutMasterIdLst>
  <p:sldIdLst>
    <p:sldId id="386" r:id="rId2"/>
    <p:sldId id="387" r:id="rId3"/>
    <p:sldId id="303" r:id="rId4"/>
    <p:sldId id="372" r:id="rId5"/>
    <p:sldId id="375" r:id="rId6"/>
    <p:sldId id="376" r:id="rId7"/>
    <p:sldId id="377" r:id="rId8"/>
    <p:sldId id="378" r:id="rId9"/>
    <p:sldId id="380" r:id="rId10"/>
    <p:sldId id="379" r:id="rId11"/>
    <p:sldId id="381" r:id="rId12"/>
    <p:sldId id="382" r:id="rId13"/>
    <p:sldId id="383" r:id="rId14"/>
    <p:sldId id="384" r:id="rId15"/>
    <p:sldId id="385" r:id="rId16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703920"/>
    <a:srgbClr val="FFEFD5"/>
    <a:srgbClr val="A052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27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B3E050-D091-4332-8727-9F8A6B1ED1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968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911F7D-F281-442E-831C-D92F6898F299}" type="datetime1">
              <a:rPr lang="en-US"/>
              <a:pPr/>
              <a:t>11/23/2011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C03220-6CD0-48B3-B487-3A8D625FC5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249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19AD6A-B93A-4AC1-B4DA-D3B299541F1F}" type="datetime1">
              <a:rPr lang="en-US" smtClean="0"/>
              <a:t>11/23/2011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CB0701-4280-4A67-AE4F-30AEF345D7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481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C345BF-FFE1-419E-996B-BE6C776B2EDE}" type="datetime1">
              <a:rPr lang="en-US" smtClean="0"/>
              <a:t>11/23/2011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31F46-BD85-420D-A426-E7ECBDCF50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60881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108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52DCB8-6898-45EE-BEA3-91FB4C887ED1}" type="datetime1">
              <a:rPr lang="en-US" smtClean="0"/>
              <a:t>11/23/2011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9BB59-CC5C-42FB-8C46-53A833A567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18294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2AF2B4-DCEB-4729-9002-EFAB72382D57}" type="datetime1">
              <a:rPr lang="en-US" smtClean="0"/>
              <a:t>11/23/2011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53CEB-52C5-47D1-A322-9D96557525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9265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FC97AB-4A07-41ED-AEB6-E6B9F214FAE3}" type="datetime1">
              <a:rPr lang="en-US" smtClean="0"/>
              <a:t>11/23/2011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4D13F-E5D9-4728-BC94-988ED7ED15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34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FB0DAF-2A54-46BD-A1C3-9F68F1527003}" type="datetime1">
              <a:rPr lang="en-US" smtClean="0"/>
              <a:t>11/23/2011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2540FB-E7BA-4E56-BF1A-4BED15C1EB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143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8B47B8-8F56-489C-9C81-6005B4A1236A}" type="datetime1">
              <a:rPr lang="en-US" smtClean="0"/>
              <a:t>11/23/2011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D0342-CACA-4A23-A6C3-3F702152F6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9660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E631A0-2332-4BE2-94C0-D679F8D28B92}" type="datetime1">
              <a:rPr lang="en-US" smtClean="0"/>
              <a:t>11/23/2011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4AF2B-9B22-496D-BC14-67AD6E3394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87079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877C5D-A5B7-4DBA-BC69-5230CE0143AF}" type="datetime1">
              <a:rPr lang="en-US" smtClean="0"/>
              <a:t>11/23/2011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429DF-FB40-4D6D-9015-7A17131B8B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60816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4DAF2F-4AE5-4942-A2CB-16FF2C5F9D85}" type="datetime1">
              <a:rPr lang="en-US" smtClean="0"/>
              <a:t>11/23/2011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4698D-F6C2-4C50-B7C1-EC966064C4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7901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42FD54-E746-4AC5-B10D-F94598A5193D}" type="datetime1">
              <a:rPr lang="en-US" smtClean="0"/>
              <a:t>11/23/2011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A73B3-8041-412A-8B3C-F8C0A761EA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2442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fld id="{850FAA0C-77DB-483B-B1FF-8B20697FC7E6}" type="datetime1">
              <a:rPr lang="en-US" smtClean="0"/>
              <a:t>11/23/2011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rgbClr val="BCBCBC"/>
                </a:solidFill>
              </a:defRPr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94DE0A7D-AEC7-4C2A-ADA9-EAB47CAF14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858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invGray">
          <a:xfrm>
            <a:off x="0" y="1066800"/>
            <a:ext cx="9144000" cy="4445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0668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  <a:normAutofit/>
            <a:sp3d prstMaterial="matte">
              <a:bevelT w="50800" h="10160"/>
            </a:sp3d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109728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</a:defRPr>
            </a:lvl1pPr>
          </a:lstStyle>
          <a:p>
            <a:fld id="{43A38F50-CE70-4D4C-B153-20B915DD0347}" type="datetime1">
              <a:rPr lang="en-US" smtClean="0"/>
              <a:t>11/23/2011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wrap="square" lIns="45720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</a:defRPr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</a:defRPr>
            </a:lvl1pPr>
          </a:lstStyle>
          <a:p>
            <a:fld id="{553131A9-C67C-4211-B718-51C26F475B3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2" r:id="rId1"/>
    <p:sldLayoutId id="2147484126" r:id="rId2"/>
    <p:sldLayoutId id="2147484133" r:id="rId3"/>
    <p:sldLayoutId id="2147484127" r:id="rId4"/>
    <p:sldLayoutId id="2147484128" r:id="rId5"/>
    <p:sldLayoutId id="2147484129" r:id="rId6"/>
    <p:sldLayoutId id="2147484134" r:id="rId7"/>
    <p:sldLayoutId id="2147484135" r:id="rId8"/>
    <p:sldLayoutId id="2147484136" r:id="rId9"/>
    <p:sldLayoutId id="2147484130" r:id="rId10"/>
    <p:sldLayoutId id="2147484137" r:id="rId11"/>
    <p:sldLayoutId id="2147484131" r:id="rId12"/>
  </p:sldLayoutIdLst>
  <p:transition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charset="2"/>
        <a:buChar char="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charset="2"/>
        <a:buChar char="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charset="2"/>
        <a:buChar char=""/>
        <a:defRPr lang="en-US"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washington.edu/education/courses/cse120/11wi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Points of Exercise 7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Format sensitivity</a:t>
            </a:r>
          </a:p>
          <a:p>
            <a:pPr lvl="1"/>
            <a:r>
              <a:rPr lang="en-US" dirty="0" smtClean="0"/>
              <a:t>Blindness of data (can be anything!!)</a:t>
            </a:r>
          </a:p>
          <a:p>
            <a:pPr lvl="1"/>
            <a:r>
              <a:rPr lang="en-US" dirty="0" smtClean="0"/>
              <a:t>Can I change a .exe to a </a:t>
            </a:r>
            <a:r>
              <a:rPr lang="en-US" smtClean="0"/>
              <a:t>.jpg?</a:t>
            </a:r>
            <a:endParaRPr lang="en-US" dirty="0" smtClean="0"/>
          </a:p>
          <a:p>
            <a:r>
              <a:rPr lang="en-US" dirty="0" smtClean="0"/>
              <a:t>Zia caught a bug! </a:t>
            </a:r>
            <a:r>
              <a:rPr lang="en-US" dirty="0" smtClean="0">
                <a:sym typeface="Wingdings" pitchFamily="2" charset="2"/>
              </a:rPr>
              <a:t> Thanks and Sorry.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Student self reported participation (25% was left out)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97AB-4A07-41ED-AEB6-E6B9F214FAE3}" type="datetime1">
              <a:rPr lang="en-US" smtClean="0"/>
              <a:t>11/23/2011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4D13F-E5D9-4728-BC94-988ED7ED157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8675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Key Question for Today &amp; Always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181600"/>
          </a:xfrm>
        </p:spPr>
        <p:txBody>
          <a:bodyPr/>
          <a:lstStyle/>
          <a:p>
            <a:r>
              <a:rPr lang="en-US" smtClean="0"/>
              <a:t>How do we know that the algorithms work?</a:t>
            </a:r>
          </a:p>
          <a:p>
            <a:pPr lvl="1"/>
            <a:r>
              <a:rPr lang="en-US" smtClean="0"/>
              <a:t>Developing algorithms is not just thinking them up</a:t>
            </a:r>
          </a:p>
          <a:p>
            <a:pPr lvl="1"/>
            <a:r>
              <a:rPr lang="en-US" smtClean="0"/>
              <a:t>It is also reasoning through why they work … you need to know </a:t>
            </a:r>
            <a:r>
              <a:rPr lang="en-US" i="1" smtClean="0"/>
              <a:t>why </a:t>
            </a:r>
            <a:r>
              <a:rPr lang="en-US" smtClean="0"/>
              <a:t>explicitly enough to tell someone else</a:t>
            </a:r>
          </a:p>
          <a:p>
            <a:pPr lvl="1"/>
            <a:endParaRPr lang="en-US" smtClean="0"/>
          </a:p>
          <a:p>
            <a:r>
              <a:rPr lang="en-US" smtClean="0"/>
              <a:t>Let’s see how to do that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9D8EA91-24DD-41AE-8B7F-A3BBF80DEAF2}" type="datetime1">
              <a:rPr lang="en-US" sz="1200" smtClean="0">
                <a:solidFill>
                  <a:srgbClr val="3F3F3F"/>
                </a:solidFill>
              </a:rPr>
              <a:t>11/23/2011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CBEA133-73DD-4868-8F94-EE0CA5AC5387}" type="slidenum">
              <a:rPr lang="en-US" sz="1200">
                <a:solidFill>
                  <a:srgbClr val="3F3F3F"/>
                </a:solidFill>
              </a:rPr>
              <a:pPr eaLnBrk="1" hangingPunct="1"/>
              <a:t>10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Why Does Exchange Sort Work?</a:t>
            </a:r>
            <a:endParaRPr 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smtClean="0"/>
              <a:t>Why do you think it sorts?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532252A-70CB-47F3-8B6C-CFB8CE48934E}" type="datetime1">
              <a:rPr lang="en-US" sz="1200" smtClean="0">
                <a:solidFill>
                  <a:srgbClr val="3F3F3F"/>
                </a:solidFill>
              </a:rPr>
              <a:t>11/23/2011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8A6C4E1-F2AD-4553-8543-40961C0F77F9}" type="slidenum">
              <a:rPr lang="en-US" sz="1200">
                <a:solidFill>
                  <a:srgbClr val="3F3F3F"/>
                </a:solidFill>
              </a:rPr>
              <a:pPr eaLnBrk="1" hangingPunct="1"/>
              <a:t>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791200" y="1676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248400" y="1676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791200" y="2057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705600" y="2057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791200" y="2438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162800" y="2438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791200" y="2819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543800" y="2819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172200" y="3962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6172200" y="3581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172200" y="3200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696200" y="3962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7239000" y="3581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705600" y="3200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6705600" y="46482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6705600" y="42672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7696200" y="46482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7239000" y="42672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7239000" y="50292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7696200" y="50292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4603" name="TextBox 26"/>
          <p:cNvSpPr txBox="1">
            <a:spLocks noChangeArrowheads="1"/>
          </p:cNvSpPr>
          <p:nvPr/>
        </p:nvSpPr>
        <p:spPr bwMode="auto">
          <a:xfrm>
            <a:off x="5715000" y="1219200"/>
            <a:ext cx="27432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wa se wh g    c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</a:rPr>
              <a:t>se </a:t>
            </a:r>
            <a:r>
              <a:rPr lang="en-US"/>
              <a:t>wa wh g    c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</a:rPr>
              <a:t>se </a:t>
            </a:r>
            <a:r>
              <a:rPr lang="en-US"/>
              <a:t>wa wh g    c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</a:rPr>
              <a:t>g   </a:t>
            </a:r>
            <a:r>
              <a:rPr lang="en-US"/>
              <a:t>wa wh se  c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</a:rPr>
              <a:t>c   </a:t>
            </a:r>
            <a:r>
              <a:rPr lang="en-US"/>
              <a:t>wa wh se  g</a:t>
            </a:r>
          </a:p>
          <a:p>
            <a:pPr eaLnBrk="1" hangingPunct="1"/>
            <a:r>
              <a:rPr lang="en-US"/>
              <a:t>c   </a:t>
            </a:r>
            <a:r>
              <a:rPr lang="en-US">
                <a:solidFill>
                  <a:srgbClr val="FF0000"/>
                </a:solidFill>
              </a:rPr>
              <a:t>wa </a:t>
            </a:r>
            <a:r>
              <a:rPr lang="en-US"/>
              <a:t>wh se  g</a:t>
            </a:r>
          </a:p>
          <a:p>
            <a:pPr eaLnBrk="1" hangingPunct="1"/>
            <a:r>
              <a:rPr lang="en-US"/>
              <a:t>c   </a:t>
            </a:r>
            <a:r>
              <a:rPr lang="en-US">
                <a:solidFill>
                  <a:srgbClr val="FF0000"/>
                </a:solidFill>
              </a:rPr>
              <a:t>se  </a:t>
            </a:r>
            <a:r>
              <a:rPr lang="en-US"/>
              <a:t>wh wa g</a:t>
            </a:r>
          </a:p>
          <a:p>
            <a:pPr eaLnBrk="1" hangingPunct="1"/>
            <a:r>
              <a:rPr lang="en-US"/>
              <a:t>c   </a:t>
            </a:r>
            <a:r>
              <a:rPr lang="en-US">
                <a:solidFill>
                  <a:srgbClr val="FF0000"/>
                </a:solidFill>
              </a:rPr>
              <a:t>g    </a:t>
            </a:r>
            <a:r>
              <a:rPr lang="en-US"/>
              <a:t>wh wa se</a:t>
            </a:r>
          </a:p>
          <a:p>
            <a:pPr eaLnBrk="1" hangingPunct="1"/>
            <a:r>
              <a:rPr lang="en-US"/>
              <a:t>c   g    </a:t>
            </a:r>
            <a:r>
              <a:rPr lang="en-US">
                <a:solidFill>
                  <a:srgbClr val="FF0000"/>
                </a:solidFill>
              </a:rPr>
              <a:t>wa </a:t>
            </a:r>
            <a:r>
              <a:rPr lang="en-US"/>
              <a:t>wh se</a:t>
            </a:r>
          </a:p>
          <a:p>
            <a:pPr eaLnBrk="1" hangingPunct="1"/>
            <a:r>
              <a:rPr lang="en-US"/>
              <a:t>c   g    </a:t>
            </a:r>
            <a:r>
              <a:rPr lang="en-US">
                <a:solidFill>
                  <a:srgbClr val="FF0000"/>
                </a:solidFill>
              </a:rPr>
              <a:t>se  </a:t>
            </a:r>
            <a:r>
              <a:rPr lang="en-US"/>
              <a:t>wh wa</a:t>
            </a:r>
          </a:p>
          <a:p>
            <a:pPr eaLnBrk="1" hangingPunct="1"/>
            <a:r>
              <a:rPr lang="en-US"/>
              <a:t>c   g    se  </a:t>
            </a:r>
            <a:r>
              <a:rPr lang="en-US">
                <a:solidFill>
                  <a:srgbClr val="FF0000"/>
                </a:solidFill>
              </a:rPr>
              <a:t>wa </a:t>
            </a:r>
            <a:r>
              <a:rPr lang="en-US"/>
              <a:t>wh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Why Does Exchange Sort Work?</a:t>
            </a:r>
            <a:endParaRPr 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smtClean="0"/>
              <a:t>Why do you think it sorts?</a:t>
            </a:r>
          </a:p>
          <a:p>
            <a:pPr lvl="1"/>
            <a:r>
              <a:rPr lang="en-US" smtClean="0"/>
              <a:t>There are several passes </a:t>
            </a:r>
          </a:p>
          <a:p>
            <a:pPr lvl="1">
              <a:buFont typeface="Wingdings" charset="2"/>
              <a:buNone/>
            </a:pPr>
            <a:r>
              <a:rPr lang="en-US" smtClean="0"/>
              <a:t>through the data with </a:t>
            </a:r>
            <a:r>
              <a:rPr lang="en-US" i="1" smtClean="0"/>
              <a:t>leading</a:t>
            </a:r>
          </a:p>
          <a:p>
            <a:pPr lvl="1">
              <a:buFont typeface="Wingdings" charset="2"/>
              <a:buNone/>
            </a:pPr>
            <a:r>
              <a:rPr lang="en-US" i="1" smtClean="0"/>
              <a:t>item </a:t>
            </a:r>
            <a:r>
              <a:rPr lang="en-US" smtClean="0"/>
              <a:t>fixed (marked with lines)</a:t>
            </a:r>
          </a:p>
          <a:p>
            <a:endParaRPr lang="en-US" smtClean="0"/>
          </a:p>
          <a:p>
            <a:r>
              <a:rPr lang="en-US" smtClean="0"/>
              <a:t>Notice this property: After </a:t>
            </a:r>
          </a:p>
          <a:p>
            <a:pPr>
              <a:buFont typeface="Wingdings 2" charset="2"/>
              <a:buNone/>
            </a:pPr>
            <a:r>
              <a:rPr lang="en-US" smtClean="0"/>
              <a:t>the pass, the </a:t>
            </a:r>
            <a:r>
              <a:rPr lang="en-US" i="1" smtClean="0"/>
              <a:t>leading item</a:t>
            </a:r>
          </a:p>
          <a:p>
            <a:pPr>
              <a:buFont typeface="Wingdings 2" charset="2"/>
              <a:buNone/>
            </a:pPr>
            <a:r>
              <a:rPr lang="en-US" smtClean="0"/>
              <a:t>must be the smallest of all</a:t>
            </a:r>
          </a:p>
          <a:p>
            <a:pPr>
              <a:buFont typeface="Wingdings 2" charset="2"/>
              <a:buNone/>
            </a:pPr>
            <a:r>
              <a:rPr lang="en-US" smtClean="0"/>
              <a:t>processed on the pass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9FFE8FF-4F2C-4D54-A81E-BF62856FFB6A}" type="datetime1">
              <a:rPr lang="en-US" sz="1200" smtClean="0">
                <a:solidFill>
                  <a:srgbClr val="3F3F3F"/>
                </a:solidFill>
              </a:rPr>
              <a:t>11/23/2011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8A5165B-8F36-4795-8413-568B71688F4F}" type="slidenum">
              <a:rPr lang="en-US" sz="1200">
                <a:solidFill>
                  <a:srgbClr val="3F3F3F"/>
                </a:solidFill>
              </a:rPr>
              <a:pPr eaLnBrk="1" hangingPunct="1"/>
              <a:t>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791200" y="1676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248400" y="1676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791200" y="2057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705600" y="2057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791200" y="2438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162800" y="2438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791200" y="2819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543800" y="2819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172200" y="3962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6172200" y="3581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172200" y="3200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696200" y="3962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7239000" y="3581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705600" y="3200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6705600" y="46482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6705600" y="42672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7696200" y="46482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7239000" y="42672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7239000" y="50292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7696200" y="50292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5627" name="TextBox 26"/>
          <p:cNvSpPr txBox="1">
            <a:spLocks noChangeArrowheads="1"/>
          </p:cNvSpPr>
          <p:nvPr/>
        </p:nvSpPr>
        <p:spPr bwMode="auto">
          <a:xfrm>
            <a:off x="5715000" y="1219200"/>
            <a:ext cx="27432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wa se wh g    c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</a:rPr>
              <a:t>se </a:t>
            </a:r>
            <a:r>
              <a:rPr lang="en-US"/>
              <a:t>wa wh g    c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</a:rPr>
              <a:t>se </a:t>
            </a:r>
            <a:r>
              <a:rPr lang="en-US"/>
              <a:t>wa wh g    c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</a:rPr>
              <a:t>g   </a:t>
            </a:r>
            <a:r>
              <a:rPr lang="en-US"/>
              <a:t>wa wh se  c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</a:rPr>
              <a:t>c   </a:t>
            </a:r>
            <a:r>
              <a:rPr lang="en-US"/>
              <a:t>wa wh se  g</a:t>
            </a:r>
          </a:p>
          <a:p>
            <a:pPr eaLnBrk="1" hangingPunct="1"/>
            <a:r>
              <a:rPr lang="en-US"/>
              <a:t>c   </a:t>
            </a:r>
            <a:r>
              <a:rPr lang="en-US">
                <a:solidFill>
                  <a:srgbClr val="FF0000"/>
                </a:solidFill>
              </a:rPr>
              <a:t>wa </a:t>
            </a:r>
            <a:r>
              <a:rPr lang="en-US"/>
              <a:t>wh se  g</a:t>
            </a:r>
          </a:p>
          <a:p>
            <a:pPr eaLnBrk="1" hangingPunct="1"/>
            <a:r>
              <a:rPr lang="en-US"/>
              <a:t>c   </a:t>
            </a:r>
            <a:r>
              <a:rPr lang="en-US">
                <a:solidFill>
                  <a:srgbClr val="FF0000"/>
                </a:solidFill>
              </a:rPr>
              <a:t>se  </a:t>
            </a:r>
            <a:r>
              <a:rPr lang="en-US"/>
              <a:t>wh wa g</a:t>
            </a:r>
          </a:p>
          <a:p>
            <a:pPr eaLnBrk="1" hangingPunct="1"/>
            <a:r>
              <a:rPr lang="en-US"/>
              <a:t>c   </a:t>
            </a:r>
            <a:r>
              <a:rPr lang="en-US">
                <a:solidFill>
                  <a:srgbClr val="FF0000"/>
                </a:solidFill>
              </a:rPr>
              <a:t>g    </a:t>
            </a:r>
            <a:r>
              <a:rPr lang="en-US"/>
              <a:t>wh wa se</a:t>
            </a:r>
          </a:p>
          <a:p>
            <a:pPr eaLnBrk="1" hangingPunct="1"/>
            <a:r>
              <a:rPr lang="en-US"/>
              <a:t>c   g    </a:t>
            </a:r>
            <a:r>
              <a:rPr lang="en-US">
                <a:solidFill>
                  <a:srgbClr val="FF0000"/>
                </a:solidFill>
              </a:rPr>
              <a:t>wa </a:t>
            </a:r>
            <a:r>
              <a:rPr lang="en-US"/>
              <a:t>wh se</a:t>
            </a:r>
          </a:p>
          <a:p>
            <a:pPr eaLnBrk="1" hangingPunct="1"/>
            <a:r>
              <a:rPr lang="en-US"/>
              <a:t>c   g    </a:t>
            </a:r>
            <a:r>
              <a:rPr lang="en-US">
                <a:solidFill>
                  <a:srgbClr val="FF0000"/>
                </a:solidFill>
              </a:rPr>
              <a:t>se  </a:t>
            </a:r>
            <a:r>
              <a:rPr lang="en-US"/>
              <a:t>wh wa</a:t>
            </a:r>
          </a:p>
          <a:p>
            <a:pPr eaLnBrk="1" hangingPunct="1"/>
            <a:r>
              <a:rPr lang="en-US"/>
              <a:t>c   g    se  </a:t>
            </a:r>
            <a:r>
              <a:rPr lang="en-US">
                <a:solidFill>
                  <a:srgbClr val="FF0000"/>
                </a:solidFill>
              </a:rPr>
              <a:t>wa </a:t>
            </a:r>
            <a:r>
              <a:rPr lang="en-US"/>
              <a:t>wh</a:t>
            </a:r>
          </a:p>
        </p:txBody>
      </p:sp>
      <p:cxnSp>
        <p:nvCxnSpPr>
          <p:cNvPr id="29" name="Straight Connector 28"/>
          <p:cNvCxnSpPr>
            <a:cxnSpLocks noChangeShapeType="1"/>
          </p:cNvCxnSpPr>
          <p:nvPr/>
        </p:nvCxnSpPr>
        <p:spPr bwMode="auto">
          <a:xfrm rot="5400000">
            <a:off x="4840288" y="2400300"/>
            <a:ext cx="1446212" cy="1588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Straight Connector 29"/>
          <p:cNvCxnSpPr>
            <a:cxnSpLocks noChangeShapeType="1"/>
          </p:cNvCxnSpPr>
          <p:nvPr/>
        </p:nvCxnSpPr>
        <p:spPr bwMode="auto">
          <a:xfrm rot="5400000">
            <a:off x="5105401" y="3733800"/>
            <a:ext cx="914400" cy="3175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Connector 36"/>
          <p:cNvCxnSpPr>
            <a:cxnSpLocks noChangeShapeType="1"/>
          </p:cNvCxnSpPr>
          <p:nvPr/>
        </p:nvCxnSpPr>
        <p:spPr bwMode="auto">
          <a:xfrm rot="5400000">
            <a:off x="5296694" y="4609306"/>
            <a:ext cx="533400" cy="1588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Straight Connector 38"/>
          <p:cNvCxnSpPr>
            <a:cxnSpLocks noChangeShapeType="1"/>
          </p:cNvCxnSpPr>
          <p:nvPr/>
        </p:nvCxnSpPr>
        <p:spPr bwMode="auto">
          <a:xfrm rot="5400000">
            <a:off x="5449094" y="5142706"/>
            <a:ext cx="228600" cy="1588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Why Does Bubble Sort Work?</a:t>
            </a:r>
            <a:endParaRPr lang="en-US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Why do you think it sorts?</a:t>
            </a:r>
          </a:p>
          <a:p>
            <a:pPr>
              <a:buFont typeface="Wingdings 2" charset="2"/>
              <a:buNone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365D814-C172-407E-8640-2642290E4C45}" type="datetime1">
              <a:rPr lang="en-US" sz="1200" smtClean="0">
                <a:solidFill>
                  <a:srgbClr val="3F3F3F"/>
                </a:solidFill>
              </a:rPr>
              <a:t>11/23/2011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C154F5F-645F-4395-AA8B-94DEA8A2B6F9}" type="slidenum">
              <a:rPr lang="en-US" sz="1200">
                <a:solidFill>
                  <a:srgbClr val="3F3F3F"/>
                </a:solidFill>
              </a:rPr>
              <a:pPr eaLnBrk="1" hangingPunct="1"/>
              <a:t>13</a:t>
            </a:fld>
            <a:endParaRPr lang="en-US" sz="1200">
              <a:solidFill>
                <a:srgbClr val="3F3F3F"/>
              </a:solidFill>
            </a:endParaRPr>
          </a:p>
        </p:txBody>
      </p:sp>
      <p:grpSp>
        <p:nvGrpSpPr>
          <p:cNvPr id="26631" name="Group 27"/>
          <p:cNvGrpSpPr>
            <a:grpSpLocks/>
          </p:cNvGrpSpPr>
          <p:nvPr/>
        </p:nvGrpSpPr>
        <p:grpSpPr bwMode="auto">
          <a:xfrm>
            <a:off x="5638800" y="1371600"/>
            <a:ext cx="2743200" cy="4191000"/>
            <a:chOff x="5638800" y="1371600"/>
            <a:chExt cx="2743200" cy="4191000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5715000" y="18288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6248400" y="18288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6248400" y="22098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6705600" y="22098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6705600" y="25908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7162800" y="25908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7162800" y="29718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7620000" y="29718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6705600" y="4038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6248400" y="3657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715000" y="3276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7162800" y="4038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6705600" y="3657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6248400" y="3276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6248400" y="4800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5715000" y="4419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6705600" y="4800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6248400" y="4419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5715000" y="5181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6248400" y="5181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6652" name="TextBox 26"/>
            <p:cNvSpPr txBox="1">
              <a:spLocks noChangeArrowheads="1"/>
            </p:cNvSpPr>
            <p:nvPr/>
          </p:nvSpPr>
          <p:spPr bwMode="auto">
            <a:xfrm>
              <a:off x="5638800" y="1371600"/>
              <a:ext cx="2743200" cy="41549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wa se  wh  g   c</a:t>
              </a:r>
            </a:p>
            <a:p>
              <a:pPr eaLnBrk="1" hangingPunct="1"/>
              <a:r>
                <a:rPr lang="en-US"/>
                <a:t>se  wa wh  g   c</a:t>
              </a:r>
            </a:p>
            <a:p>
              <a:pPr eaLnBrk="1" hangingPunct="1"/>
              <a:r>
                <a:rPr lang="en-US"/>
                <a:t>se  wa wh  g   c</a:t>
              </a:r>
            </a:p>
            <a:p>
              <a:pPr eaLnBrk="1" hangingPunct="1"/>
              <a:r>
                <a:rPr lang="en-US"/>
                <a:t>se  wa  g   wh c</a:t>
              </a:r>
            </a:p>
            <a:p>
              <a:pPr eaLnBrk="1" hangingPunct="1"/>
              <a:r>
                <a:rPr lang="en-US"/>
                <a:t>se  wa  g   c   wh</a:t>
              </a:r>
            </a:p>
            <a:p>
              <a:pPr eaLnBrk="1" hangingPunct="1"/>
              <a:r>
                <a:rPr lang="en-US"/>
                <a:t>se  wa  g   c   wh</a:t>
              </a:r>
            </a:p>
            <a:p>
              <a:pPr eaLnBrk="1" hangingPunct="1"/>
              <a:r>
                <a:rPr lang="en-US"/>
                <a:t>se  g    wa c   wh</a:t>
              </a:r>
            </a:p>
            <a:p>
              <a:pPr eaLnBrk="1" hangingPunct="1"/>
              <a:r>
                <a:rPr lang="en-US"/>
                <a:t>se  g     c  wa wh</a:t>
              </a:r>
            </a:p>
            <a:p>
              <a:pPr eaLnBrk="1" hangingPunct="1"/>
              <a:r>
                <a:rPr lang="en-US"/>
                <a:t>g    se   c  wa wh</a:t>
              </a:r>
            </a:p>
            <a:p>
              <a:pPr eaLnBrk="1" hangingPunct="1"/>
              <a:r>
                <a:rPr lang="en-US"/>
                <a:t>g    c    se wa wh</a:t>
              </a:r>
            </a:p>
            <a:p>
              <a:pPr eaLnBrk="1" hangingPunct="1"/>
              <a:r>
                <a:rPr lang="en-US"/>
                <a:t>c    g    se wa wh 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Why Does Bubble Sort Work?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Why do you think it sorts?</a:t>
            </a:r>
          </a:p>
          <a:p>
            <a:pPr lvl="1"/>
            <a:r>
              <a:rPr lang="en-US" smtClean="0"/>
              <a:t>There are several passes </a:t>
            </a:r>
          </a:p>
          <a:p>
            <a:pPr lvl="1">
              <a:buFont typeface="Wingdings" charset="2"/>
              <a:buNone/>
            </a:pPr>
            <a:r>
              <a:rPr lang="en-US" smtClean="0"/>
              <a:t>through the data comparing</a:t>
            </a:r>
          </a:p>
          <a:p>
            <a:pPr lvl="1">
              <a:buFont typeface="Wingdings" charset="2"/>
              <a:buNone/>
            </a:pPr>
            <a:r>
              <a:rPr lang="en-US" smtClean="0"/>
              <a:t>pairs of data  (marked w/ lines)</a:t>
            </a:r>
          </a:p>
          <a:p>
            <a:endParaRPr lang="en-US" smtClean="0"/>
          </a:p>
          <a:p>
            <a:r>
              <a:rPr lang="en-US" smtClean="0"/>
              <a:t>Notice this property: After </a:t>
            </a:r>
          </a:p>
          <a:p>
            <a:pPr>
              <a:buFont typeface="Wingdings 2" charset="2"/>
              <a:buNone/>
            </a:pPr>
            <a:r>
              <a:rPr lang="en-US" smtClean="0"/>
              <a:t>the pass, pair compares will </a:t>
            </a:r>
          </a:p>
          <a:p>
            <a:pPr>
              <a:buFont typeface="Wingdings 2" charset="2"/>
              <a:buNone/>
            </a:pPr>
            <a:r>
              <a:rPr lang="en-US" smtClean="0"/>
              <a:t>locate the next largest item</a:t>
            </a:r>
          </a:p>
          <a:p>
            <a:pPr>
              <a:buFont typeface="Wingdings 2" charset="2"/>
              <a:buNone/>
            </a:pPr>
            <a:r>
              <a:rPr lang="en-US" smtClean="0"/>
              <a:t>and bubble it into position</a:t>
            </a:r>
          </a:p>
          <a:p>
            <a:endParaRPr lang="en-US" smtClean="0"/>
          </a:p>
          <a:p>
            <a:pPr>
              <a:buFont typeface="Wingdings 2" charset="2"/>
              <a:buNone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43BC0AF-2643-405C-8CBE-199E6CE4A0A3}" type="datetime1">
              <a:rPr lang="en-US" sz="1200" smtClean="0">
                <a:solidFill>
                  <a:srgbClr val="3F3F3F"/>
                </a:solidFill>
              </a:rPr>
              <a:t>11/23/2011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D17E168-8534-4F6F-8502-2915A5CF789D}" type="slidenum">
              <a:rPr lang="en-US" sz="1200">
                <a:solidFill>
                  <a:srgbClr val="3F3F3F"/>
                </a:solidFill>
              </a:rPr>
              <a:pPr eaLnBrk="1" hangingPunct="1"/>
              <a:t>14</a:t>
            </a:fld>
            <a:endParaRPr lang="en-US" sz="1200">
              <a:solidFill>
                <a:srgbClr val="3F3F3F"/>
              </a:solidFill>
            </a:endParaRPr>
          </a:p>
        </p:txBody>
      </p:sp>
      <p:grpSp>
        <p:nvGrpSpPr>
          <p:cNvPr id="27655" name="Group 27"/>
          <p:cNvGrpSpPr>
            <a:grpSpLocks/>
          </p:cNvGrpSpPr>
          <p:nvPr/>
        </p:nvGrpSpPr>
        <p:grpSpPr bwMode="auto">
          <a:xfrm>
            <a:off x="5638800" y="1371600"/>
            <a:ext cx="2743200" cy="4191000"/>
            <a:chOff x="5638800" y="1371600"/>
            <a:chExt cx="2743200" cy="4191000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5715000" y="18288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6248400" y="18288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6248400" y="22098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6705600" y="22098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6705600" y="25908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7162800" y="25908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7162800" y="29718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7620000" y="29718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6705600" y="4038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6248400" y="3657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715000" y="3276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7162800" y="4038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6705600" y="3657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6248400" y="3276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6248400" y="4800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5715000" y="4419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6705600" y="4800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6248400" y="4419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5715000" y="5181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6248400" y="5181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7680" name="TextBox 26"/>
            <p:cNvSpPr txBox="1">
              <a:spLocks noChangeArrowheads="1"/>
            </p:cNvSpPr>
            <p:nvPr/>
          </p:nvSpPr>
          <p:spPr bwMode="auto">
            <a:xfrm>
              <a:off x="5638800" y="1371600"/>
              <a:ext cx="2743200" cy="41549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wa se  wh  g   c</a:t>
              </a:r>
            </a:p>
            <a:p>
              <a:pPr eaLnBrk="1" hangingPunct="1"/>
              <a:r>
                <a:rPr lang="en-US"/>
                <a:t>se  wa wh  g   c</a:t>
              </a:r>
            </a:p>
            <a:p>
              <a:pPr eaLnBrk="1" hangingPunct="1"/>
              <a:r>
                <a:rPr lang="en-US"/>
                <a:t>se  wa wh  g   c</a:t>
              </a:r>
            </a:p>
            <a:p>
              <a:pPr eaLnBrk="1" hangingPunct="1"/>
              <a:r>
                <a:rPr lang="en-US"/>
                <a:t>se  wa  g   wh c</a:t>
              </a:r>
            </a:p>
            <a:p>
              <a:pPr eaLnBrk="1" hangingPunct="1"/>
              <a:r>
                <a:rPr lang="en-US"/>
                <a:t>se  wa  g   c   wh</a:t>
              </a:r>
            </a:p>
            <a:p>
              <a:pPr eaLnBrk="1" hangingPunct="1"/>
              <a:r>
                <a:rPr lang="en-US"/>
                <a:t>se  wa  g   c   wh</a:t>
              </a:r>
            </a:p>
            <a:p>
              <a:pPr eaLnBrk="1" hangingPunct="1"/>
              <a:r>
                <a:rPr lang="en-US"/>
                <a:t>se  g    wa c   wh</a:t>
              </a:r>
            </a:p>
            <a:p>
              <a:pPr eaLnBrk="1" hangingPunct="1"/>
              <a:r>
                <a:rPr lang="en-US"/>
                <a:t>se  g     c  wa wh</a:t>
              </a:r>
            </a:p>
            <a:p>
              <a:pPr eaLnBrk="1" hangingPunct="1"/>
              <a:r>
                <a:rPr lang="en-US"/>
                <a:t>g    se   c  wa wh</a:t>
              </a:r>
            </a:p>
            <a:p>
              <a:pPr eaLnBrk="1" hangingPunct="1"/>
              <a:r>
                <a:rPr lang="en-US"/>
                <a:t>g    c    se wa wh</a:t>
              </a:r>
            </a:p>
            <a:p>
              <a:pPr eaLnBrk="1" hangingPunct="1"/>
              <a:r>
                <a:rPr lang="en-US"/>
                <a:t>c    g    se wa wh </a:t>
              </a:r>
            </a:p>
          </p:txBody>
        </p:sp>
      </p:grpSp>
      <p:cxnSp>
        <p:nvCxnSpPr>
          <p:cNvPr id="29" name="Straight Connector 28"/>
          <p:cNvCxnSpPr>
            <a:cxnSpLocks noChangeShapeType="1"/>
          </p:cNvCxnSpPr>
          <p:nvPr/>
        </p:nvCxnSpPr>
        <p:spPr bwMode="auto">
          <a:xfrm rot="5400000">
            <a:off x="4840288" y="2552700"/>
            <a:ext cx="1446212" cy="1588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Straight Connector 29"/>
          <p:cNvCxnSpPr>
            <a:cxnSpLocks noChangeShapeType="1"/>
          </p:cNvCxnSpPr>
          <p:nvPr/>
        </p:nvCxnSpPr>
        <p:spPr bwMode="auto">
          <a:xfrm rot="5400000">
            <a:off x="5105401" y="3886200"/>
            <a:ext cx="914400" cy="3175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Connector 30"/>
          <p:cNvCxnSpPr>
            <a:cxnSpLocks noChangeShapeType="1"/>
          </p:cNvCxnSpPr>
          <p:nvPr/>
        </p:nvCxnSpPr>
        <p:spPr bwMode="auto">
          <a:xfrm rot="5400000">
            <a:off x="5296694" y="4761706"/>
            <a:ext cx="533400" cy="1588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Connector 31"/>
          <p:cNvCxnSpPr>
            <a:cxnSpLocks noChangeShapeType="1"/>
          </p:cNvCxnSpPr>
          <p:nvPr/>
        </p:nvCxnSpPr>
        <p:spPr bwMode="auto">
          <a:xfrm rot="5400000">
            <a:off x="5449094" y="5295106"/>
            <a:ext cx="228600" cy="1588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8351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smtClean="0"/>
              <a:t>Summary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It is not sufficient to think up a clever algorithm … you need to know why it works</a:t>
            </a:r>
          </a:p>
          <a:p>
            <a:r>
              <a:rPr lang="en-US" smtClean="0"/>
              <a:t>It’s usually not tough, because the logic of your method typically translates into an explanation of why it works.</a:t>
            </a:r>
          </a:p>
          <a:p>
            <a:endParaRPr lang="en-US" smtClean="0"/>
          </a:p>
          <a:p>
            <a:pPr algn="ctr">
              <a:buFont typeface="Wingdings 2" charset="2"/>
              <a:buNone/>
            </a:pPr>
            <a:r>
              <a:rPr lang="en-US" smtClean="0"/>
              <a:t>But you must think about it!!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FA0A725-3397-4B49-9252-1077407C6B6F}" type="datetime1">
              <a:rPr lang="en-US" sz="1200" smtClean="0">
                <a:solidFill>
                  <a:srgbClr val="3F3F3F"/>
                </a:solidFill>
              </a:rPr>
              <a:t>11/23/2011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CA21D8-3FC8-4044-8998-EBBE588AA6DD}" type="slidenum">
              <a:rPr lang="en-US" sz="1200">
                <a:solidFill>
                  <a:srgbClr val="3F3F3F"/>
                </a:solidFill>
              </a:rPr>
              <a:pPr eaLnBrk="1" hangingPunct="1"/>
              <a:t>15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words on Audio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Audacity</a:t>
            </a:r>
          </a:p>
          <a:p>
            <a:pPr lvl="1"/>
            <a:r>
              <a:rPr lang="en-US" dirty="0"/>
              <a:t>Continuously zoom in …</a:t>
            </a:r>
          </a:p>
          <a:p>
            <a:pPr lvl="2"/>
            <a:r>
              <a:rPr lang="en-US" dirty="0" smtClean="0"/>
              <a:t>Eventually see a bunch of … DOTs!!</a:t>
            </a:r>
          </a:p>
          <a:p>
            <a:pPr lvl="1"/>
            <a:r>
              <a:rPr lang="en-US" dirty="0" smtClean="0"/>
              <a:t>Project Rate: (bottom window)</a:t>
            </a:r>
          </a:p>
          <a:p>
            <a:pPr lvl="2"/>
            <a:r>
              <a:rPr lang="en-US" dirty="0" smtClean="0"/>
              <a:t>Change the rate, export</a:t>
            </a:r>
          </a:p>
          <a:p>
            <a:pPr lvl="3"/>
            <a:r>
              <a:rPr lang="en-US" dirty="0" smtClean="0"/>
              <a:t>Listen to difference and compare wave form</a:t>
            </a:r>
          </a:p>
          <a:p>
            <a:pPr lvl="1"/>
            <a:r>
              <a:rPr lang="en-US" dirty="0" smtClean="0"/>
              <a:t>Height of the wave</a:t>
            </a:r>
          </a:p>
          <a:p>
            <a:pPr lvl="3"/>
            <a:r>
              <a:rPr lang="en-US" dirty="0" smtClean="0"/>
              <a:t>How many volume levels?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97AB-4A07-41ED-AEB6-E6B9F214FAE3}" type="datetime1">
              <a:rPr lang="en-US" smtClean="0"/>
              <a:t>11/23/2011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4D13F-E5D9-4728-BC94-988ED7ED157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5708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362200"/>
            <a:ext cx="8001000" cy="1143000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1" hangingPunct="1">
              <a:defRPr/>
            </a:pPr>
            <a:r>
              <a:rPr lang="en-US" sz="4800" dirty="0" smtClean="0"/>
              <a:t>Algorithmic Design</a:t>
            </a:r>
            <a:endParaRPr lang="en-US" dirty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962400" y="6172200"/>
            <a:ext cx="16192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>
                <a:solidFill>
                  <a:schemeClr val="bg2"/>
                </a:solidFill>
              </a:rPr>
              <a:t>© Lawrence Snyder 2004</a:t>
            </a:r>
          </a:p>
        </p:txBody>
      </p:sp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533400" y="533400"/>
            <a:ext cx="6064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There’s a strategy to thinking up algorithms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62000" y="3962400"/>
            <a:ext cx="6705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8872" tIns="0" rIns="45720" bIns="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6C7D"/>
              </a:buClr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B76D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None/>
              <a:defRPr lang="en-US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i="1" dirty="0" smtClean="0"/>
              <a:t>Kelvin Sung</a:t>
            </a:r>
          </a:p>
          <a:p>
            <a:pPr eaLnBrk="1" hangingPunct="1"/>
            <a:r>
              <a:rPr lang="en-US" i="1" dirty="0" smtClean="0"/>
              <a:t>University of Washington, Bothell</a:t>
            </a:r>
          </a:p>
          <a:p>
            <a:pPr eaLnBrk="1" hangingPunct="1"/>
            <a:r>
              <a:rPr lang="en-US" sz="1200" i="1" dirty="0" smtClean="0"/>
              <a:t>(* Use/Modification with permission based on Larry Snyder’s </a:t>
            </a:r>
            <a:r>
              <a:rPr lang="en-US" sz="1200" i="1" dirty="0" smtClean="0">
                <a:hlinkClick r:id="rId2"/>
              </a:rPr>
              <a:t>CSE120 from Winter 2011</a:t>
            </a:r>
            <a:r>
              <a:rPr lang="en-US" sz="1200" i="1" dirty="0" smtClean="0"/>
              <a:t>)</a:t>
            </a:r>
            <a:endParaRPr lang="en-US" sz="1200" dirty="0" smtClean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987425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181600"/>
          </a:xfrm>
        </p:spPr>
        <p:txBody>
          <a:bodyPr/>
          <a:lstStyle/>
          <a:p>
            <a:r>
              <a:rPr lang="en-US" dirty="0" smtClean="0"/>
              <a:t>Def. </a:t>
            </a:r>
            <a:r>
              <a:rPr lang="en-US" i="1" dirty="0" smtClean="0"/>
              <a:t>An algorithm is a precise, systematic process for an agent to produce a specified result</a:t>
            </a:r>
          </a:p>
          <a:p>
            <a:r>
              <a:rPr lang="en-US" smtClean="0"/>
              <a:t>Five properties characterize algorithms</a:t>
            </a:r>
          </a:p>
          <a:p>
            <a:endParaRPr lang="en-US" smtClean="0"/>
          </a:p>
          <a:p>
            <a:pPr lvl="2"/>
            <a:r>
              <a:rPr lang="en-US" b="1" dirty="0" smtClean="0"/>
              <a:t>Input specified </a:t>
            </a:r>
            <a:r>
              <a:rPr lang="en-US" dirty="0" smtClean="0"/>
              <a:t>– tell form and amount of input required</a:t>
            </a:r>
          </a:p>
          <a:p>
            <a:pPr lvl="2"/>
            <a:r>
              <a:rPr lang="en-US" b="1" dirty="0" smtClean="0"/>
              <a:t>Output specified </a:t>
            </a:r>
            <a:r>
              <a:rPr lang="en-US" dirty="0" smtClean="0"/>
              <a:t>– tell form and amount of output produced</a:t>
            </a:r>
          </a:p>
          <a:p>
            <a:pPr lvl="2"/>
            <a:r>
              <a:rPr lang="en-US" b="1" dirty="0" smtClean="0"/>
              <a:t>Definiteness </a:t>
            </a:r>
            <a:r>
              <a:rPr lang="en-US" dirty="0" smtClean="0"/>
              <a:t>– say explicitly what to do &amp; in what order</a:t>
            </a:r>
          </a:p>
          <a:p>
            <a:pPr lvl="2"/>
            <a:r>
              <a:rPr lang="en-US" b="1" dirty="0" smtClean="0"/>
              <a:t>Effectiveness </a:t>
            </a:r>
            <a:r>
              <a:rPr lang="en-US" dirty="0" smtClean="0"/>
              <a:t>– operations within agent’s abilities</a:t>
            </a:r>
          </a:p>
          <a:p>
            <a:pPr lvl="2"/>
            <a:r>
              <a:rPr lang="en-US" b="1" dirty="0" smtClean="0"/>
              <a:t>Finiteness </a:t>
            </a:r>
            <a:r>
              <a:rPr lang="en-US" dirty="0" smtClean="0"/>
              <a:t>– will stop and give an answer or say “none”</a:t>
            </a:r>
          </a:p>
          <a:p>
            <a:pPr lvl="1"/>
            <a:r>
              <a:rPr lang="en-US" dirty="0" smtClean="0"/>
              <a:t> Programs are algorithms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27E812-F2AB-42E7-8F5A-DBAE2FB72715}" type="datetime1">
              <a:rPr lang="en-US" sz="1200" smtClean="0">
                <a:solidFill>
                  <a:srgbClr val="3F3F3F"/>
                </a:solidFill>
              </a:rPr>
              <a:t>11/23/2011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3A05449-C90E-416F-989D-4D076AB92E2D}" type="slidenum">
              <a:rPr lang="en-US" sz="1200">
                <a:solidFill>
                  <a:srgbClr val="3F3F3F"/>
                </a:solidFill>
              </a:rPr>
              <a:pPr eaLnBrk="1" hangingPunct="1"/>
              <a:t>4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Algorithms At Many Levels of Detail 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181600"/>
          </a:xfrm>
        </p:spPr>
        <p:txBody>
          <a:bodyPr/>
          <a:lstStyle/>
          <a:p>
            <a:r>
              <a:rPr lang="en-US" smtClean="0"/>
              <a:t>The binary code computers execute are algorithms</a:t>
            </a:r>
          </a:p>
          <a:p>
            <a:r>
              <a:rPr lang="en-US" smtClean="0"/>
              <a:t>Software developers create algorithms all the time </a:t>
            </a:r>
          </a:p>
          <a:p>
            <a:pPr lvl="1"/>
            <a:r>
              <a:rPr lang="en-US" smtClean="0"/>
              <a:t>Using languages like C, C++, Java, JavaScript, etc.</a:t>
            </a:r>
          </a:p>
          <a:p>
            <a:pPr lvl="1"/>
            <a:r>
              <a:rPr lang="en-US" smtClean="0"/>
              <a:t>A compiler (it’s a translator) converts to binary code</a:t>
            </a:r>
          </a:p>
          <a:p>
            <a:r>
              <a:rPr lang="en-US" smtClean="0"/>
              <a:t>These cases specify computation in complete detail because computers are clueless</a:t>
            </a:r>
          </a:p>
          <a:p>
            <a:r>
              <a:rPr lang="en-US" smtClean="0"/>
              <a:t>But at other levels the agent is a person 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7ADAD80-4CAB-4B48-B069-54643EEE1389}" type="datetime1">
              <a:rPr lang="en-US" sz="1200" smtClean="0">
                <a:solidFill>
                  <a:srgbClr val="3F3F3F"/>
                </a:solidFill>
              </a:rPr>
              <a:t>11/23/2011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50F8C46-260C-4E4C-BDC8-73CD0EB3E10C}" type="slidenum">
              <a:rPr lang="en-US" sz="1200">
                <a:solidFill>
                  <a:srgbClr val="3F3F3F"/>
                </a:solidFill>
              </a:rPr>
              <a:pPr eaLnBrk="1" hangingPunct="1"/>
              <a:t>5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Google Query Algorithm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181600"/>
          </a:xfrm>
        </p:spPr>
        <p:txBody>
          <a:bodyPr/>
          <a:lstStyle/>
          <a:p>
            <a:r>
              <a:rPr lang="en-US" smtClean="0"/>
              <a:t>In their paper Larry Page and Sergey Brin gave their algorithm for processing a Google query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This algorithm is understandable to readers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4BA03EA-FDA4-4EE9-99C5-86FACA9D58B7}" type="datetime1">
              <a:rPr lang="en-US" sz="1200" smtClean="0">
                <a:solidFill>
                  <a:srgbClr val="3F3F3F"/>
                </a:solidFill>
              </a:rPr>
              <a:t>11/23/2011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E79E24B-38B3-434E-A08E-1FF62D0482C3}" type="slidenum">
              <a:rPr lang="en-US" sz="1200">
                <a:solidFill>
                  <a:srgbClr val="3F3F3F"/>
                </a:solidFill>
              </a:rPr>
              <a:pPr eaLnBrk="1" hangingPunct="1"/>
              <a:t>6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19463" name="Picture 7" descr="pageBrin.pic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09800"/>
            <a:ext cx="7310438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334000" y="2286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791200" y="2286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334000" y="2667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248400" y="2667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334000" y="3048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705600" y="3048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334000" y="3429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7086600" y="3429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715000" y="4572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715000" y="4191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715000" y="3810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7239000" y="4572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781800" y="4191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6248400" y="3810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6248400" y="52578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6248400" y="48768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7239000" y="52578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6781800" y="48768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6781800" y="56388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7239000" y="56388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0502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r>
              <a:rPr lang="en-US" smtClean="0"/>
              <a:t>There are always different algorithms to pick</a:t>
            </a:r>
          </a:p>
          <a:p>
            <a:r>
              <a:rPr lang="en-US" smtClean="0"/>
              <a:t>Consider sorting …</a:t>
            </a:r>
          </a:p>
          <a:p>
            <a:pPr lvl="1"/>
            <a:r>
              <a:rPr lang="en-US" smtClean="0"/>
              <a:t>We’ve discussed </a:t>
            </a:r>
          </a:p>
          <a:p>
            <a:pPr lvl="1"/>
            <a:r>
              <a:rPr lang="en-US" smtClean="0"/>
              <a:t>Exchange Sort for</a:t>
            </a:r>
          </a:p>
          <a:p>
            <a:pPr lvl="2"/>
            <a:r>
              <a:rPr lang="en-US" smtClean="0"/>
              <a:t>walrus</a:t>
            </a:r>
          </a:p>
          <a:p>
            <a:pPr lvl="2"/>
            <a:r>
              <a:rPr lang="en-US" smtClean="0"/>
              <a:t>seal</a:t>
            </a:r>
          </a:p>
          <a:p>
            <a:pPr lvl="2"/>
            <a:r>
              <a:rPr lang="en-US" smtClean="0"/>
              <a:t>whale</a:t>
            </a:r>
          </a:p>
          <a:p>
            <a:pPr lvl="2"/>
            <a:r>
              <a:rPr lang="en-US" smtClean="0"/>
              <a:t>gull</a:t>
            </a:r>
          </a:p>
          <a:p>
            <a:pPr lvl="2"/>
            <a:r>
              <a:rPr lang="en-US" smtClean="0"/>
              <a:t>clam</a:t>
            </a:r>
          </a:p>
          <a:p>
            <a:pPr lvl="1"/>
            <a:r>
              <a:rPr lang="en-US" smtClean="0"/>
              <a:t>Compare with every</a:t>
            </a:r>
          </a:p>
          <a:p>
            <a:pPr lvl="1">
              <a:buFont typeface="Wingdings" charset="2"/>
              <a:buNone/>
            </a:pPr>
            <a:r>
              <a:rPr lang="en-US" smtClean="0"/>
              <a:t>	value following</a:t>
            </a:r>
          </a:p>
          <a:p>
            <a:endParaRPr lang="en-US" smtClean="0"/>
          </a:p>
        </p:txBody>
      </p:sp>
      <p:sp>
        <p:nvSpPr>
          <p:cNvPr id="20503" name="TextBox 6"/>
          <p:cNvSpPr txBox="1">
            <a:spLocks noChangeArrowheads="1"/>
          </p:cNvSpPr>
          <p:nvPr/>
        </p:nvSpPr>
        <p:spPr bwMode="auto">
          <a:xfrm>
            <a:off x="5257800" y="1828800"/>
            <a:ext cx="27432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wa se wh g    c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</a:rPr>
              <a:t>se </a:t>
            </a:r>
            <a:r>
              <a:rPr lang="en-US"/>
              <a:t>wa wh g    c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</a:rPr>
              <a:t>se </a:t>
            </a:r>
            <a:r>
              <a:rPr lang="en-US"/>
              <a:t>wa wh g    c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</a:rPr>
              <a:t>g   </a:t>
            </a:r>
            <a:r>
              <a:rPr lang="en-US"/>
              <a:t>wa wh se  c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</a:rPr>
              <a:t>c   </a:t>
            </a:r>
            <a:r>
              <a:rPr lang="en-US"/>
              <a:t>wa wh se  g</a:t>
            </a:r>
          </a:p>
          <a:p>
            <a:pPr eaLnBrk="1" hangingPunct="1"/>
            <a:r>
              <a:rPr lang="en-US"/>
              <a:t>c   </a:t>
            </a:r>
            <a:r>
              <a:rPr lang="en-US">
                <a:solidFill>
                  <a:srgbClr val="FF0000"/>
                </a:solidFill>
              </a:rPr>
              <a:t>wa </a:t>
            </a:r>
            <a:r>
              <a:rPr lang="en-US"/>
              <a:t>wh se  g</a:t>
            </a:r>
          </a:p>
          <a:p>
            <a:pPr eaLnBrk="1" hangingPunct="1"/>
            <a:r>
              <a:rPr lang="en-US"/>
              <a:t>c   </a:t>
            </a:r>
            <a:r>
              <a:rPr lang="en-US">
                <a:solidFill>
                  <a:srgbClr val="FF0000"/>
                </a:solidFill>
              </a:rPr>
              <a:t>se  </a:t>
            </a:r>
            <a:r>
              <a:rPr lang="en-US"/>
              <a:t>wh wa g</a:t>
            </a:r>
          </a:p>
          <a:p>
            <a:pPr eaLnBrk="1" hangingPunct="1"/>
            <a:r>
              <a:rPr lang="en-US"/>
              <a:t>c   </a:t>
            </a:r>
            <a:r>
              <a:rPr lang="en-US">
                <a:solidFill>
                  <a:srgbClr val="FF0000"/>
                </a:solidFill>
              </a:rPr>
              <a:t>g    </a:t>
            </a:r>
            <a:r>
              <a:rPr lang="en-US"/>
              <a:t>wh wa se</a:t>
            </a:r>
          </a:p>
          <a:p>
            <a:pPr eaLnBrk="1" hangingPunct="1"/>
            <a:r>
              <a:rPr lang="en-US"/>
              <a:t>c   g    </a:t>
            </a:r>
            <a:r>
              <a:rPr lang="en-US">
                <a:solidFill>
                  <a:srgbClr val="FF0000"/>
                </a:solidFill>
              </a:rPr>
              <a:t>wa </a:t>
            </a:r>
            <a:r>
              <a:rPr lang="en-US"/>
              <a:t>wh se</a:t>
            </a:r>
          </a:p>
          <a:p>
            <a:pPr eaLnBrk="1" hangingPunct="1"/>
            <a:r>
              <a:rPr lang="en-US"/>
              <a:t>c   g    </a:t>
            </a:r>
            <a:r>
              <a:rPr lang="en-US">
                <a:solidFill>
                  <a:srgbClr val="FF0000"/>
                </a:solidFill>
              </a:rPr>
              <a:t>se  </a:t>
            </a:r>
            <a:r>
              <a:rPr lang="en-US"/>
              <a:t>wh wa</a:t>
            </a:r>
          </a:p>
          <a:p>
            <a:pPr eaLnBrk="1" hangingPunct="1"/>
            <a:r>
              <a:rPr lang="en-US"/>
              <a:t>c   g    se  </a:t>
            </a:r>
            <a:r>
              <a:rPr lang="en-US">
                <a:solidFill>
                  <a:srgbClr val="FF0000"/>
                </a:solidFill>
              </a:rPr>
              <a:t>wa </a:t>
            </a:r>
            <a:r>
              <a:rPr lang="en-US"/>
              <a:t>wh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Many Alternative Algorithms 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B79E1F0-8253-4D7C-9940-EDCFB76913BE}" type="datetime1">
              <a:rPr lang="en-US" sz="1200" smtClean="0">
                <a:solidFill>
                  <a:srgbClr val="3F3F3F"/>
                </a:solidFill>
              </a:rPr>
              <a:t>11/23/2011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050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A87516F-37DA-4352-B80B-1E86ED8CE449}" type="slidenum">
              <a:rPr lang="en-US" sz="1200">
                <a:solidFill>
                  <a:srgbClr val="3F3F3F"/>
                </a:solidFill>
              </a:rPr>
              <a:pPr eaLnBrk="1" hangingPunct="1"/>
              <a:t>7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334000" y="19812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867400" y="19812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867400" y="23622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324600" y="23622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324600" y="27432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781800" y="27432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781800" y="31242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7239000" y="31242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6324600" y="4191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867400" y="3810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334000" y="3429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781800" y="4191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324600" y="3810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867400" y="3429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5867400" y="4953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334000" y="4572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324600" y="4953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867400" y="4572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5334000" y="5334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867400" y="5334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15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mtClean="0"/>
              <a:t>Bubble Sort for</a:t>
            </a:r>
          </a:p>
          <a:p>
            <a:pPr lvl="2"/>
            <a:r>
              <a:rPr lang="en-US" smtClean="0"/>
              <a:t>walrus</a:t>
            </a:r>
          </a:p>
          <a:p>
            <a:pPr lvl="2"/>
            <a:r>
              <a:rPr lang="en-US" smtClean="0"/>
              <a:t>seal</a:t>
            </a:r>
          </a:p>
          <a:p>
            <a:pPr lvl="2"/>
            <a:r>
              <a:rPr lang="en-US" smtClean="0"/>
              <a:t>whale</a:t>
            </a:r>
          </a:p>
          <a:p>
            <a:pPr lvl="2"/>
            <a:r>
              <a:rPr lang="en-US" smtClean="0"/>
              <a:t>gull</a:t>
            </a:r>
          </a:p>
          <a:p>
            <a:pPr lvl="2"/>
            <a:r>
              <a:rPr lang="en-US" smtClean="0"/>
              <a:t>clam</a:t>
            </a:r>
          </a:p>
          <a:p>
            <a:pPr lvl="1"/>
            <a:r>
              <a:rPr lang="en-US" smtClean="0"/>
              <a:t>Compare in pairs, letting</a:t>
            </a:r>
          </a:p>
          <a:p>
            <a:pPr lvl="1">
              <a:buFont typeface="Wingdings" charset="2"/>
              <a:buNone/>
            </a:pPr>
            <a:r>
              <a:rPr lang="en-US" smtClean="0"/>
              <a:t>	larger values bubble up</a:t>
            </a:r>
          </a:p>
          <a:p>
            <a:pPr lvl="1">
              <a:buFont typeface="Wingdings" charset="2"/>
              <a:buNone/>
            </a:pPr>
            <a:endParaRPr lang="en-US" smtClean="0"/>
          </a:p>
          <a:p>
            <a:endParaRPr lang="en-US" smtClean="0"/>
          </a:p>
        </p:txBody>
      </p:sp>
      <p:sp>
        <p:nvSpPr>
          <p:cNvPr id="21527" name="TextBox 6"/>
          <p:cNvSpPr txBox="1">
            <a:spLocks noChangeArrowheads="1"/>
          </p:cNvSpPr>
          <p:nvPr/>
        </p:nvSpPr>
        <p:spPr bwMode="auto">
          <a:xfrm>
            <a:off x="5257800" y="1524000"/>
            <a:ext cx="27432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wa se  wh  g   c</a:t>
            </a:r>
          </a:p>
          <a:p>
            <a:pPr eaLnBrk="1" hangingPunct="1"/>
            <a:r>
              <a:rPr lang="en-US"/>
              <a:t>se  </a:t>
            </a:r>
            <a:r>
              <a:rPr lang="en-US">
                <a:solidFill>
                  <a:srgbClr val="FF0000"/>
                </a:solidFill>
              </a:rPr>
              <a:t>wa </a:t>
            </a:r>
            <a:r>
              <a:rPr lang="en-US"/>
              <a:t>wh  g   c</a:t>
            </a:r>
          </a:p>
          <a:p>
            <a:pPr eaLnBrk="1" hangingPunct="1"/>
            <a:r>
              <a:rPr lang="en-US"/>
              <a:t>se  wa </a:t>
            </a:r>
            <a:r>
              <a:rPr lang="en-US">
                <a:solidFill>
                  <a:srgbClr val="FF0000"/>
                </a:solidFill>
              </a:rPr>
              <a:t>wh  </a:t>
            </a:r>
            <a:r>
              <a:rPr lang="en-US"/>
              <a:t>g   c</a:t>
            </a:r>
          </a:p>
          <a:p>
            <a:pPr eaLnBrk="1" hangingPunct="1"/>
            <a:r>
              <a:rPr lang="en-US"/>
              <a:t>se  wa  g   </a:t>
            </a:r>
            <a:r>
              <a:rPr lang="en-US">
                <a:solidFill>
                  <a:srgbClr val="FF0000"/>
                </a:solidFill>
              </a:rPr>
              <a:t>wh </a:t>
            </a:r>
            <a:r>
              <a:rPr lang="en-US"/>
              <a:t>c</a:t>
            </a:r>
          </a:p>
          <a:p>
            <a:pPr eaLnBrk="1" hangingPunct="1"/>
            <a:r>
              <a:rPr lang="en-US"/>
              <a:t>se  wa  g   c   </a:t>
            </a:r>
            <a:r>
              <a:rPr lang="en-US">
                <a:solidFill>
                  <a:srgbClr val="FF0000"/>
                </a:solidFill>
              </a:rPr>
              <a:t>wh</a:t>
            </a:r>
          </a:p>
          <a:p>
            <a:pPr eaLnBrk="1" hangingPunct="1"/>
            <a:r>
              <a:rPr lang="en-US"/>
              <a:t>se  </a:t>
            </a:r>
            <a:r>
              <a:rPr lang="en-US">
                <a:solidFill>
                  <a:srgbClr val="FF0000"/>
                </a:solidFill>
              </a:rPr>
              <a:t>wa  </a:t>
            </a:r>
            <a:r>
              <a:rPr lang="en-US"/>
              <a:t>g   c   wh</a:t>
            </a:r>
          </a:p>
          <a:p>
            <a:pPr eaLnBrk="1" hangingPunct="1"/>
            <a:r>
              <a:rPr lang="en-US"/>
              <a:t>se  g    </a:t>
            </a:r>
            <a:r>
              <a:rPr lang="en-US">
                <a:solidFill>
                  <a:srgbClr val="FF0000"/>
                </a:solidFill>
              </a:rPr>
              <a:t>wa </a:t>
            </a:r>
            <a:r>
              <a:rPr lang="en-US"/>
              <a:t>c   wh</a:t>
            </a:r>
          </a:p>
          <a:p>
            <a:pPr eaLnBrk="1" hangingPunct="1"/>
            <a:r>
              <a:rPr lang="en-US"/>
              <a:t>se  g     c  </a:t>
            </a:r>
            <a:r>
              <a:rPr lang="en-US">
                <a:solidFill>
                  <a:srgbClr val="FF0000"/>
                </a:solidFill>
              </a:rPr>
              <a:t>wa </a:t>
            </a:r>
            <a:r>
              <a:rPr lang="en-US"/>
              <a:t>wh</a:t>
            </a:r>
          </a:p>
          <a:p>
            <a:pPr eaLnBrk="1" hangingPunct="1"/>
            <a:r>
              <a:rPr lang="en-US"/>
              <a:t>g    </a:t>
            </a:r>
            <a:r>
              <a:rPr lang="en-US">
                <a:solidFill>
                  <a:srgbClr val="FF0000"/>
                </a:solidFill>
              </a:rPr>
              <a:t>se   </a:t>
            </a:r>
            <a:r>
              <a:rPr lang="en-US"/>
              <a:t>c  wa wh</a:t>
            </a:r>
          </a:p>
          <a:p>
            <a:pPr eaLnBrk="1" hangingPunct="1"/>
            <a:r>
              <a:rPr lang="en-US"/>
              <a:t>g    c    </a:t>
            </a:r>
            <a:r>
              <a:rPr lang="en-US">
                <a:solidFill>
                  <a:srgbClr val="FF0000"/>
                </a:solidFill>
              </a:rPr>
              <a:t>se </a:t>
            </a:r>
            <a:r>
              <a:rPr lang="en-US"/>
              <a:t>wa wh</a:t>
            </a:r>
          </a:p>
          <a:p>
            <a:pPr eaLnBrk="1" hangingPunct="1"/>
            <a:r>
              <a:rPr lang="en-US"/>
              <a:t>c    </a:t>
            </a:r>
            <a:r>
              <a:rPr lang="en-US">
                <a:solidFill>
                  <a:srgbClr val="FF0000"/>
                </a:solidFill>
              </a:rPr>
              <a:t>g</a:t>
            </a:r>
            <a:r>
              <a:rPr lang="en-US"/>
              <a:t>    se wa wh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Now Consider Bubble Sort…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8A2971E-7ED3-4BBA-93CF-1D1EADA7775C}" type="datetime1">
              <a:rPr lang="en-US" sz="1200" smtClean="0">
                <a:solidFill>
                  <a:srgbClr val="3F3F3F"/>
                </a:solidFill>
              </a:rPr>
              <a:t>11/23/2011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153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3C67FE2-C573-4C64-932C-6BD1EE59FEDC}" type="slidenum">
              <a:rPr lang="en-US" sz="1200">
                <a:solidFill>
                  <a:srgbClr val="3F3F3F"/>
                </a:solidFill>
              </a:rPr>
              <a:pPr eaLnBrk="1" hangingPunct="1"/>
              <a:t>8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r>
              <a:rPr lang="en-US" smtClean="0"/>
              <a:t>The two algorithms take the same amount of time, but they are different as we see from the patterns of their comparisons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FCEB253-2116-460B-A0D0-61D5A04414C6}" type="datetime1">
              <a:rPr lang="en-US" sz="1200" smtClean="0">
                <a:solidFill>
                  <a:srgbClr val="3F3F3F"/>
                </a:solidFill>
              </a:rPr>
              <a:t>11/23/2011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4003784-9C16-4304-AB54-FCCCEE2E0A11}" type="slidenum">
              <a:rPr lang="en-US" sz="1200">
                <a:solidFill>
                  <a:srgbClr val="3F3F3F"/>
                </a:solidFill>
              </a:rPr>
              <a:pPr eaLnBrk="1" hangingPunct="1"/>
              <a:t>9</a:t>
            </a:fld>
            <a:endParaRPr lang="en-US" sz="1200">
              <a:solidFill>
                <a:srgbClr val="3F3F3F"/>
              </a:solidFill>
            </a:endParaRPr>
          </a:p>
        </p:txBody>
      </p:sp>
      <p:grpSp>
        <p:nvGrpSpPr>
          <p:cNvPr id="22534" name="Group 52"/>
          <p:cNvGrpSpPr>
            <a:grpSpLocks/>
          </p:cNvGrpSpPr>
          <p:nvPr/>
        </p:nvGrpSpPr>
        <p:grpSpPr bwMode="auto">
          <a:xfrm>
            <a:off x="5486400" y="2667000"/>
            <a:ext cx="1905000" cy="3810000"/>
            <a:chOff x="5486400" y="2667000"/>
            <a:chExt cx="1905000" cy="3810000"/>
          </a:xfrm>
        </p:grpSpPr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5486400" y="2667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5867400" y="2667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5867400" y="3048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6248400" y="3048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6248400" y="3429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6629400" y="3429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6629400" y="3810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7010400" y="3810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6248400" y="4953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5867400" y="4572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5486400" y="4191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6629400" y="4953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6248400" y="4572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5867400" y="4191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5867400" y="5715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5486400" y="5334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6248400" y="5715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5867400" y="5334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5486400" y="6096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5867400" y="6096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The Algorithms Are Different</a:t>
            </a:r>
            <a:endParaRPr lang="en-US" dirty="0"/>
          </a:p>
        </p:txBody>
      </p:sp>
      <p:grpSp>
        <p:nvGrpSpPr>
          <p:cNvPr id="22536" name="Group 51"/>
          <p:cNvGrpSpPr>
            <a:grpSpLocks/>
          </p:cNvGrpSpPr>
          <p:nvPr/>
        </p:nvGrpSpPr>
        <p:grpSpPr bwMode="auto">
          <a:xfrm>
            <a:off x="1828800" y="2667000"/>
            <a:ext cx="1905000" cy="3810000"/>
            <a:chOff x="1828800" y="2667000"/>
            <a:chExt cx="1905000" cy="3810000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828800" y="2667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209800" y="2667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828800" y="3048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590800" y="3048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828800" y="3429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971800" y="3429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828800" y="3810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352800" y="3810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209800" y="4953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209800" y="4572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209800" y="4191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3352800" y="4953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2971800" y="4572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2590800" y="4191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2590800" y="5715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2590800" y="5334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3352800" y="5715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971800" y="5334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971800" y="6096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3352800" y="6096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24540&quot;&gt;&lt;property id=&quot;20148&quot; value=&quot;5&quot;/&gt;&lt;property id=&quot;20300&quot; value=&quot;Slide 3 - &amp;quot;Welcome to FIT100 &amp;quot;&quot;/&gt;&lt;property id=&quot;20307&quot; value=&quot;257&quot;/&gt;&lt;/object&gt;&lt;object type=&quot;3&quot; unique_id=&quot;24541&quot;&gt;&lt;property id=&quot;20148&quot; value=&quot;5&quot;/&gt;&lt;property id=&quot;20300&quot; value=&quot;Slide 4 - &amp;quot;INFO100/CSE100&amp;quot;&quot;/&gt;&lt;property id=&quot;20307&quot; value=&quot;258&quot;/&gt;&lt;/object&gt;&lt;object type=&quot;3&quot; unique_id=&quot;24543&quot;&gt;&lt;property id=&quot;20148&quot; value=&quot;5&quot;/&gt;&lt;property id=&quot;20300&quot; value=&quot;Slide 7 - &amp;quot;Being Fluent&amp;quot;&quot;/&gt;&lt;property id=&quot;20307&quot; value=&quot;260&quot;/&gt;&lt;/object&gt;&lt;object type=&quot;3&quot; unique_id=&quot;24544&quot;&gt;&lt;property id=&quot;20148&quot; value=&quot;5&quot;/&gt;&lt;property id=&quot;20300&quot; value=&quot;Slide 8 - &amp;quot;The Content&amp;quot;&quot;/&gt;&lt;property id=&quot;20307&quot; value=&quot;261&quot;/&gt;&lt;/object&gt;&lt;object type=&quot;3&quot; unique_id=&quot;24546&quot;&gt;&lt;property id=&quot;20148&quot; value=&quot;5&quot;/&gt;&lt;property id=&quot;20300&quot; value=&quot;Slide 9 - &amp;quot;About This Class  &amp;quot;&quot;/&gt;&lt;property id=&quot;20307&quot; value=&quot;263&quot;/&gt;&lt;/object&gt;&lt;object type=&quot;3&quot; unique_id=&quot;24547&quot;&gt;&lt;property id=&quot;20148&quot; value=&quot;5&quot;/&gt;&lt;property id=&quot;20300&quot; value=&quot;Slide 10 - &amp;quot;Lifetime of Learning&amp;quot;&quot;/&gt;&lt;property id=&quot;20307&quot; value=&quot;264&quot;/&gt;&lt;/object&gt;&lt;object type=&quot;3&quot; unique_id=&quot;24548&quot;&gt;&lt;property id=&quot;20148&quot; value=&quot;5&quot;/&gt;&lt;property id=&quot;20300&quot; value=&quot;Slide 11 - &amp;quot;Lifetime of Learning&amp;quot;&quot;/&gt;&lt;property id=&quot;20307&quot; value=&quot;265&quot;/&gt;&lt;/object&gt;&lt;object type=&quot;3&quot; unique_id=&quot;24549&quot;&gt;&lt;property id=&quot;20148&quot; value=&quot;5&quot;/&gt;&lt;property id=&quot;20300&quot; value=&quot;Slide 12 - &amp;quot;Is FIT100 for You?&amp;quot;&quot;/&gt;&lt;property id=&quot;20307&quot; value=&quot;266&quot;/&gt;&lt;/object&gt;&lt;object type=&quot;3&quot; unique_id=&quot;24550&quot;&gt;&lt;property id=&quot;20148&quot; value=&quot;5&quot;/&gt;&lt;property id=&quot;20300&quot; value=&quot;Slide 14 - &amp;quot;But, Maybe Not&amp;quot;&quot;/&gt;&lt;property id=&quot;20307&quot; value=&quot;267&quot;/&gt;&lt;/object&gt;&lt;object type=&quot;3&quot; unique_id=&quot;24551&quot;&gt;&lt;property id=&quot;20148&quot; value=&quot;5&quot;/&gt;&lt;property id=&quot;20300&quot; value=&quot;Slide 15 - &amp;quot;Some Stats&amp;quot;&quot;/&gt;&lt;property id=&quot;20307&quot; value=&quot;268&quot;/&gt;&lt;/object&gt;&lt;object type=&quot;3&quot; unique_id=&quot;24552&quot;&gt;&lt;property id=&quot;20148&quot; value=&quot;5&quot;/&gt;&lt;property id=&quot;20300&quot; value=&quot;Slide 16 - &amp;quot;Taking FIT Is Worth It&amp;quot;&quot;/&gt;&lt;property id=&quot;20307&quot; value=&quot;269&quot;/&gt;&lt;/object&gt;&lt;object type=&quot;3&quot; unique_id=&quot;24553&quot;&gt;&lt;property id=&quot;20148&quot; value=&quot;5&quot;/&gt;&lt;property id=&quot;20300&quot; value=&quot;Slide 17 - &amp;quot;Class Mechanics&amp;quot;&quot;/&gt;&lt;property id=&quot;20307&quot; value=&quot;270&quot;/&gt;&lt;/object&gt;&lt;object type=&quot;3&quot; unique_id=&quot;24554&quot;&gt;&lt;property id=&quot;20148&quot; value=&quot;5&quot;/&gt;&lt;property id=&quot;20300&quot; value=&quot;Slide 20 - &amp;quot;Class Mechanics&amp;quot;&quot;/&gt;&lt;property id=&quot;20307&quot; value=&quot;271&quot;/&gt;&lt;/object&gt;&lt;object type=&quot;3&quot; unique_id=&quot;24555&quot;&gt;&lt;property id=&quot;20148&quot; value=&quot;5&quot;/&gt;&lt;property id=&quot;20300&quot; value=&quot;Slide 21 - &amp;quot;FIT100 course Web site&amp;quot;&quot;/&gt;&lt;property id=&quot;20307&quot; value=&quot;272&quot;/&gt;&lt;/object&gt;&lt;object type=&quot;3&quot; unique_id=&quot;24556&quot;&gt;&lt;property id=&quot;20148&quot; value=&quot;5&quot;/&gt;&lt;property id=&quot;20300&quot; value=&quot;Slide 24 - &amp;quot;Teaching Assistants&amp;quot;&quot;/&gt;&lt;property id=&quot;20307&quot; value=&quot;273&quot;/&gt;&lt;/object&gt;&lt;object type=&quot;3&quot; unique_id=&quot;24557&quot;&gt;&lt;property id=&quot;20148&quot; value=&quot;5&quot;/&gt;&lt;property id=&quot;20300&quot; value=&quot;Slide 27 - &amp;quot;CLUE Tutor&amp;quot;&quot;/&gt;&lt;property id=&quot;20307&quot; value=&quot;274&quot;/&gt;&lt;/object&gt;&lt;object type=&quot;3&quot; unique_id=&quot;24558&quot;&gt;&lt;property id=&quot;20148&quot; value=&quot;5&quot;/&gt;&lt;property id=&quot;20300&quot; value=&quot;Slide 28 - &amp;quot;Get Help When You Need It!&amp;quot;&quot;/&gt;&lt;property id=&quot;20307&quot; value=&quot;275&quot;/&gt;&lt;/object&gt;&lt;object type=&quot;3&quot; unique_id=&quot;24559&quot;&gt;&lt;property id=&quot;20148&quot; value=&quot;5&quot;/&gt;&lt;property id=&quot;20300&quot; value=&quot;Slide 29 - &amp;quot;New to computers?&amp;quot;&quot;/&gt;&lt;property id=&quot;20307&quot; value=&quot;276&quot;/&gt;&lt;/object&gt;&lt;object type=&quot;3&quot; unique_id=&quot;24560&quot;&gt;&lt;property id=&quot;20148&quot; value=&quot;5&quot;/&gt;&lt;property id=&quot;20300&quot; value=&quot;Slide 30 - &amp;quot;Class Web Site&amp;quot;&quot;/&gt;&lt;property id=&quot;20307&quot; value=&quot;277&quot;/&gt;&lt;/object&gt;&lt;object type=&quot;3&quot; unique_id=&quot;24561&quot;&gt;&lt;property id=&quot;20148&quot; value=&quot;5&quot;/&gt;&lt;property id=&quot;20300&quot; value=&quot;Slide 31 - &amp;quot;The Calendar&amp;quot;&quot;/&gt;&lt;property id=&quot;20307&quot; value=&quot;278&quot;/&gt;&lt;/object&gt;&lt;object type=&quot;3&quot; unique_id=&quot;24562&quot;&gt;&lt;property id=&quot;20148&quot; value=&quot;5&quot;/&gt;&lt;property id=&quot;20300&quot; value=&quot;Slide 32 - &amp;quot;Readings&amp;quot;&quot;/&gt;&lt;property id=&quot;20307&quot; value=&quot;279&quot;/&gt;&lt;/object&gt;&lt;object type=&quot;3&quot; unique_id=&quot;24563&quot;&gt;&lt;property id=&quot;20148&quot; value=&quot;5&quot;/&gt;&lt;property id=&quot;20300&quot; value=&quot;Slide 35 - &amp;quot;An Assignment&amp;quot;&quot;/&gt;&lt;property id=&quot;20307&quot; value=&quot;280&quot;/&gt;&lt;/object&gt;&lt;object type=&quot;3&quot; unique_id=&quot;24564&quot;&gt;&lt;property id=&quot;20148&quot; value=&quot;5&quot;/&gt;&lt;property id=&quot;20300&quot; value=&quot;Slide 36 - &amp;quot;Summary&amp;quot;&quot;/&gt;&lt;property id=&quot;20307&quot; value=&quot;281&quot;/&gt;&lt;/object&gt;&lt;object type=&quot;3&quot; unique_id=&quot;24728&quot;&gt;&lt;property id=&quot;20148&quot; value=&quot;5&quot;/&gt;&lt;property id=&quot;20300&quot; value=&quot;Slide 6 - &amp;quot;Fluency with Information Technology&amp;quot;&quot;/&gt;&lt;property id=&quot;20307&quot; value=&quot;282&quot;/&gt;&lt;/object&gt;&lt;object type=&quot;3&quot; unique_id=&quot;24821&quot;&gt;&lt;property id=&quot;20148&quot; value=&quot;5&quot;/&gt;&lt;property id=&quot;20300&quot; value=&quot;Slide 23 - &amp;quot;Instructor&amp;quot;&quot;/&gt;&lt;property id=&quot;20307&quot; value=&quot;286&quot;/&gt;&lt;/object&gt;&lt;object type=&quot;3&quot; unique_id=&quot;24912&quot;&gt;&lt;property id=&quot;20148&quot; value=&quot;5&quot;/&gt;&lt;property id=&quot;20300&quot; value=&quot;Slide 25 - &amp;quot;Teaching Assistants&amp;quot;&quot;/&gt;&lt;property id=&quot;20307&quot; value=&quot;288&quot;/&gt;&lt;/object&gt;&lt;object type=&quot;3&quot; unique_id=&quot;24913&quot;&gt;&lt;property id=&quot;20148&quot; value=&quot;5&quot;/&gt;&lt;property id=&quot;20300&quot; value=&quot;Slide 26 - &amp;quot;Teaching Assistants&amp;quot;&quot;/&gt;&lt;property id=&quot;20307&quot; value=&quot;287&quot;/&gt;&lt;/object&gt;&lt;object type=&quot;3&quot; unique_id=&quot;25328&quot;&gt;&lt;property id=&quot;20148&quot; value=&quot;5&quot;/&gt;&lt;property id=&quot;20300&quot; value=&quot;Slide 13 - &amp;quot;Five credits is….&amp;quot;&quot;/&gt;&lt;property id=&quot;20307&quot; value=&quot;289&quot;/&gt;&lt;/object&gt;&lt;object type=&quot;3&quot; unique_id=&quot;25637&quot;&gt;&lt;property id=&quot;20148&quot; value=&quot;5&quot;/&gt;&lt;property id=&quot;20300&quot; value=&quot;Slide 5 - &amp;quot;Clicker question&amp;quot;&quot;/&gt;&lt;property id=&quot;20307&quot; value=&quot;291&quot;/&gt;&lt;/object&gt;&lt;object type=&quot;3&quot; unique_id=&quot;25638&quot;&gt;&lt;property id=&quot;20148&quot; value=&quot;5&quot;/&gt;&lt;property id=&quot;20300&quot; value=&quot;Slide 18 - &amp;quot;Clicker questions&amp;quot;&quot;/&gt;&lt;property id=&quot;20307&quot; value=&quot;292&quot;/&gt;&lt;/object&gt;&lt;object type=&quot;3&quot; unique_id=&quot;26056&quot;&gt;&lt;property id=&quot;20148&quot; value=&quot;5&quot;/&gt;&lt;property id=&quot;20300&quot; value=&quot;Slide 1 - &amp;quot;Announcements&amp;quot;&quot;/&gt;&lt;property id=&quot;20307&quot; value=&quot;293&quot;/&gt;&lt;/object&gt;&lt;object type=&quot;3&quot; unique_id=&quot;26057&quot;&gt;&lt;property id=&quot;20148&quot; value=&quot;5&quot;/&gt;&lt;property id=&quot;20300&quot; value=&quot;Slide 2 - &amp;quot;Announcements&amp;quot;&quot;/&gt;&lt;property id=&quot;20307&quot; value=&quot;295&quot;/&gt;&lt;/object&gt;&lt;object type=&quot;3&quot; unique_id=&quot;26058&quot;&gt;&lt;property id=&quot;20148&quot; value=&quot;5&quot;/&gt;&lt;property id=&quot;20300&quot; value=&quot;Slide 33 - &amp;quot;Clicker Quiz&amp;quot;&quot;/&gt;&lt;property id=&quot;20307&quot; value=&quot;294&quot;/&gt;&lt;/object&gt;&lt;object type=&quot;3&quot; unique_id=&quot;32316&quot;&gt;&lt;property id=&quot;20148&quot; value=&quot;5&quot;/&gt;&lt;property id=&quot;20300&quot; value=&quot;Slide 19 - &amp;quot;Course Web site&amp;quot;&quot;/&gt;&lt;property id=&quot;20307&quot; value=&quot;296&quot;/&gt;&lt;/object&gt;&lt;object type=&quot;3&quot; unique_id=&quot;32497&quot;&gt;&lt;property id=&quot;20148&quot; value=&quot;5&quot;/&gt;&lt;property id=&quot;20300&quot; value=&quot;Slide 22 - &amp;quot;FIT100 Course Web Site&amp;quot;&quot;/&gt;&lt;property id=&quot;20307&quot; value=&quot;297&quot;/&gt;&lt;/object&gt;&lt;object type=&quot;3&quot; unique_id=&quot;32771&quot;&gt;&lt;property id=&quot;20148&quot; value=&quot;5&quot;/&gt;&lt;property id=&quot;20300&quot; value=&quot;Slide 34 - &amp;quot;FIT100 Course Calendar&amp;quot;&quot;/&gt;&lt;property id=&quot;20307&quot; value=&quot;298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2274</TotalTime>
  <Words>1142</Words>
  <Application>Microsoft Office PowerPoint</Application>
  <PresentationFormat>On-screen Show (4:3)</PresentationFormat>
  <Paragraphs>215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Module</vt:lpstr>
      <vt:lpstr>Announcement</vt:lpstr>
      <vt:lpstr>Some words on Audio</vt:lpstr>
      <vt:lpstr>Algorithmic Design</vt:lpstr>
      <vt:lpstr>Algorithms</vt:lpstr>
      <vt:lpstr>Algorithms At Many Levels of Detail </vt:lpstr>
      <vt:lpstr>Google Query Algorithm</vt:lpstr>
      <vt:lpstr>Many Alternative Algorithms …</vt:lpstr>
      <vt:lpstr>Now Consider Bubble Sort…</vt:lpstr>
      <vt:lpstr>The Algorithms Are Different</vt:lpstr>
      <vt:lpstr>Key Question for Today &amp; Always</vt:lpstr>
      <vt:lpstr>Why Does Exchange Sort Work?</vt:lpstr>
      <vt:lpstr>Why Does Exchange Sort Work?</vt:lpstr>
      <vt:lpstr>Why Does Bubble Sort Work?</vt:lpstr>
      <vt:lpstr>Why Does Bubble Sort Work?</vt:lpstr>
      <vt:lpstr>Summary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FIT100</dc:title>
  <dc:creator>Information School</dc:creator>
  <cp:lastModifiedBy>Kelvin Sung</cp:lastModifiedBy>
  <cp:revision>82</cp:revision>
  <cp:lastPrinted>2011-02-11T17:57:02Z</cp:lastPrinted>
  <dcterms:created xsi:type="dcterms:W3CDTF">2011-02-11T17:52:41Z</dcterms:created>
  <dcterms:modified xsi:type="dcterms:W3CDTF">2011-11-23T17:44:15Z</dcterms:modified>
</cp:coreProperties>
</file>