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1" r:id="rId1"/>
  </p:sldMasterIdLst>
  <p:notesMasterIdLst>
    <p:notesMasterId r:id="rId24"/>
  </p:notesMasterIdLst>
  <p:handoutMasterIdLst>
    <p:handoutMasterId r:id="rId25"/>
  </p:handoutMasterIdLst>
  <p:sldIdLst>
    <p:sldId id="397" r:id="rId2"/>
    <p:sldId id="303" r:id="rId3"/>
    <p:sldId id="392" r:id="rId4"/>
    <p:sldId id="373" r:id="rId5"/>
    <p:sldId id="384" r:id="rId6"/>
    <p:sldId id="385" r:id="rId7"/>
    <p:sldId id="376" r:id="rId8"/>
    <p:sldId id="395" r:id="rId9"/>
    <p:sldId id="387" r:id="rId10"/>
    <p:sldId id="377" r:id="rId11"/>
    <p:sldId id="378" r:id="rId12"/>
    <p:sldId id="379" r:id="rId13"/>
    <p:sldId id="380" r:id="rId14"/>
    <p:sldId id="381" r:id="rId15"/>
    <p:sldId id="389" r:id="rId16"/>
    <p:sldId id="390" r:id="rId17"/>
    <p:sldId id="396" r:id="rId18"/>
    <p:sldId id="393" r:id="rId19"/>
    <p:sldId id="382" r:id="rId20"/>
    <p:sldId id="383" r:id="rId21"/>
    <p:sldId id="386" r:id="rId22"/>
    <p:sldId id="391" r:id="rId23"/>
  </p:sldIdLst>
  <p:sldSz cx="9144000" cy="6858000" type="screen4x3"/>
  <p:notesSz cx="6858000" cy="9144000"/>
  <p:custDataLst>
    <p:tags r:id="rId2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703920"/>
    <a:srgbClr val="FFEFD5"/>
    <a:srgbClr val="A052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27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CFB1456-D951-45A0-911B-6E7E33A65C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2397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80C0FA-0933-4B65-8E76-865E1189CB99}" type="datetime1">
              <a:rPr lang="en-US"/>
              <a:pPr/>
              <a:t>11/23/2011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160B16A-7062-4435-8F44-331D40B2EA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7453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9D0949-58F1-46CD-A8D7-3DE8CBAFC03C}" type="datetime1">
              <a:rPr lang="en-US" smtClean="0"/>
              <a:t>11/23/2011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B90AF15-63C5-48E9-A6A1-C2986F2636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1821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D4E636-9D93-49C6-B824-04FA85ADB94E}" type="datetime1">
              <a:rPr lang="en-US" smtClean="0"/>
              <a:t>11/23/2011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90BA19-AED6-4B84-A841-6101CD9A62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40360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108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BD2025-BD6C-47DE-9841-A55B15192325}" type="datetime1">
              <a:rPr lang="en-US" smtClean="0"/>
              <a:t>11/23/2011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91DE3-386A-4569-A116-485589871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19950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3CDF72-18F0-47F8-98D2-ECB111F19A6F}" type="datetime1">
              <a:rPr lang="en-US" smtClean="0"/>
              <a:t>11/23/2011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9B636-028D-4B75-89CB-8FD4CA492B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33123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24C8B3-12F1-46FC-A891-C3A8E97456EB}" type="datetime1">
              <a:rPr lang="en-US" smtClean="0"/>
              <a:t>11/23/2011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F5617-1B2F-429F-8CF8-EDC0A2A339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74088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0C13CD-E3E2-4B87-BF83-E8B83381D9F4}" type="datetime1">
              <a:rPr lang="en-US" smtClean="0"/>
              <a:t>11/23/2011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C6CEF8-A46A-4470-AA8C-737F1B7523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7352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BE9FBF-3CA2-4783-8FCF-FAC7F374B0A0}" type="datetime1">
              <a:rPr lang="en-US" smtClean="0"/>
              <a:t>11/23/2011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6DAAF3-152F-4891-978F-4D10F3A8F0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64616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BB2699-62B8-4702-B2DB-FA9A7778DA21}" type="datetime1">
              <a:rPr lang="en-US" smtClean="0"/>
              <a:t>11/23/2011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717205-0949-41A1-8286-A3CA0759D6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64514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B14317-3497-4A4D-9B58-699E6B64EF5A}" type="datetime1">
              <a:rPr lang="en-US" smtClean="0"/>
              <a:t>11/23/2011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94A135-97FF-45A8-BC06-FC62329696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1652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5F1EE0-5849-4306-93AC-36822548C36B}" type="datetime1">
              <a:rPr lang="en-US" smtClean="0"/>
              <a:t>11/23/2011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61724-5759-4E6F-92CA-BEB3EB75BD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90100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87B7E1-CE7B-4AAB-899A-75275AAF8F17}" type="datetime1">
              <a:rPr lang="en-US" smtClean="0"/>
              <a:t>11/23/2011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009D60-344C-4660-92BA-D3B6775368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6093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fld id="{3261EE0C-C5C8-403A-A76C-FF452B79B577}" type="datetime1">
              <a:rPr lang="en-US" smtClean="0"/>
              <a:t>11/23/2011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rgbClr val="BCBCBC"/>
                </a:solidFill>
              </a:defRPr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DAD3A82E-8E83-4B38-B27B-F35ADC1BF8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4571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invGray">
          <a:xfrm>
            <a:off x="0" y="1066800"/>
            <a:ext cx="9144000" cy="4445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0668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  <a:prstGeom prst="rect">
            <a:avLst/>
          </a:prstGeom>
        </p:spPr>
        <p:txBody>
          <a:bodyPr vert="horz" wrap="square" lIns="91440" tIns="45720" rIns="45720" bIns="45720" numCol="1" anchor="ctr" anchorCtr="0" compatLnSpc="1">
            <a:prstTxWarp prst="textNoShape">
              <a:avLst/>
            </a:prstTxWarp>
            <a:normAutofit/>
            <a:sp3d prstMaterial="matte">
              <a:bevelT w="50800" h="10160"/>
            </a:sp3d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wrap="square" lIns="109728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3F3F"/>
                </a:solidFill>
              </a:defRPr>
            </a:lvl1pPr>
          </a:lstStyle>
          <a:p>
            <a:fld id="{2A177E40-3789-4C12-8969-13F77455F779}" type="datetime1">
              <a:rPr lang="en-US" smtClean="0"/>
              <a:t>11/23/2011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wrap="square" lIns="45720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3F3F"/>
                </a:solidFill>
              </a:defRPr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</a:defRPr>
            </a:lvl1pPr>
          </a:lstStyle>
          <a:p>
            <a:fld id="{30FFA088-7E35-4B0A-8ED5-5C82B527C2F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0" r:id="rId1"/>
    <p:sldLayoutId id="2147484144" r:id="rId2"/>
    <p:sldLayoutId id="2147484151" r:id="rId3"/>
    <p:sldLayoutId id="2147484145" r:id="rId4"/>
    <p:sldLayoutId id="2147484146" r:id="rId5"/>
    <p:sldLayoutId id="2147484147" r:id="rId6"/>
    <p:sldLayoutId id="2147484152" r:id="rId7"/>
    <p:sldLayoutId id="2147484153" r:id="rId8"/>
    <p:sldLayoutId id="2147484154" r:id="rId9"/>
    <p:sldLayoutId id="2147484148" r:id="rId10"/>
    <p:sldLayoutId id="2147484155" r:id="rId11"/>
    <p:sldLayoutId id="2147484149" r:id="rId12"/>
  </p:sldLayoutIdLst>
  <p:transition/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charset="2"/>
        <a:buChar char="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charset="2"/>
        <a:buChar char="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charset="2"/>
        <a:buChar char=""/>
        <a:defRPr lang="en-US"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washington.edu/education/courses/cse120/11wi/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/>
              <a:t>Redeem some dignity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fumble from previous lecture …</a:t>
            </a:r>
          </a:p>
          <a:p>
            <a:pPr lvl="1"/>
            <a:r>
              <a:rPr lang="en-US" dirty="0" smtClean="0"/>
              <a:t>Connected diagonal circles of random size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0761609-4A17-4BBB-BF7F-94889C913DC6}" type="datetime1">
              <a:rPr lang="en-US" sz="1200" smtClean="0">
                <a:solidFill>
                  <a:srgbClr val="3F3F3F"/>
                </a:solidFill>
              </a:rPr>
              <a:t>11/23/2011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B1F1F67-F9CD-45CD-9721-3DFCD9AF987D}" type="slidenum">
              <a:rPr lang="en-US" sz="1200">
                <a:solidFill>
                  <a:srgbClr val="3F3F3F"/>
                </a:solidFill>
              </a:rPr>
              <a:pPr eaLnBrk="1" hangingPunct="1"/>
              <a:t>1</a:t>
            </a:fld>
            <a:endParaRPr lang="en-US" sz="120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7516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1ED9A9E-BF5C-4277-9B61-A36D7E8AA634}" type="slidenum">
              <a:rPr lang="en-US" sz="1200">
                <a:solidFill>
                  <a:srgbClr val="3F3F3F"/>
                </a:solidFill>
              </a:rPr>
              <a:pPr eaLnBrk="1" hangingPunct="1"/>
              <a:t>10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/>
              <a:t>Seeming To Be Intelligent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Joel Weizenbaum’s “Doctor” [a\k\a “Eliza”] was a program that </a:t>
            </a:r>
            <a:r>
              <a:rPr lang="en-US" i="1" smtClean="0"/>
              <a:t>appeared</a:t>
            </a:r>
            <a:r>
              <a:rPr lang="en-US" smtClean="0"/>
              <a:t> intelligent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i="1" smtClean="0"/>
              <a:t>User</a:t>
            </a:r>
            <a:r>
              <a:rPr lang="en-US" smtClean="0"/>
              <a:t>: I’m depressed.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i="1" smtClean="0"/>
              <a:t>Doctor</a:t>
            </a:r>
            <a:r>
              <a:rPr lang="en-US" smtClean="0"/>
              <a:t>: Why are you depressed?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i="1" smtClean="0"/>
              <a:t>User</a:t>
            </a:r>
            <a:r>
              <a:rPr lang="en-US" smtClean="0"/>
              <a:t>: My mother is not speaking to me.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i="1" smtClean="0"/>
              <a:t>Doctor</a:t>
            </a:r>
            <a:r>
              <a:rPr lang="en-US" smtClean="0"/>
              <a:t>: Tell me about your mother.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i="1" smtClean="0"/>
              <a:t>User</a:t>
            </a:r>
            <a:r>
              <a:rPr lang="en-US" smtClean="0"/>
              <a:t>: She doesn’t want me to major in CS.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i="1" smtClean="0"/>
              <a:t>Doctor</a:t>
            </a:r>
            <a:r>
              <a:rPr lang="en-US" smtClean="0"/>
              <a:t>: No?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i="1" smtClean="0"/>
              <a:t>User</a:t>
            </a:r>
            <a:r>
              <a:rPr lang="en-US" smtClean="0"/>
              <a:t>: No, she wants me to go into medicine.</a:t>
            </a: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1905000" y="5334000"/>
            <a:ext cx="4724400" cy="461963"/>
          </a:xfrm>
          <a:prstGeom prst="rect">
            <a:avLst/>
          </a:prstGeom>
          <a:gradFill rotWithShape="1">
            <a:gsLst>
              <a:gs pos="0">
                <a:srgbClr val="FFBF00"/>
              </a:gs>
              <a:gs pos="45000">
                <a:srgbClr val="F1A300"/>
              </a:gs>
              <a:gs pos="100000">
                <a:srgbClr val="CC8900"/>
              </a:gs>
            </a:gsLst>
            <a:lin ang="5400000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39000" dist="254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FFFF"/>
                </a:solidFill>
                <a:latin typeface="Century Gothic" charset="0"/>
              </a:rPr>
              <a:t>Doctor was basically scripted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9274-6CAC-4DA7-B186-12C30DBE75EE}" type="datetime1">
              <a:rPr lang="en-US" smtClean="0"/>
              <a:t>11/23/2011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8C8FDD4-6A9E-424D-9B02-610F465C43DB}" type="slidenum">
              <a:rPr lang="en-US" sz="1200">
                <a:solidFill>
                  <a:srgbClr val="3F3F3F"/>
                </a:solidFill>
              </a:rPr>
              <a:pPr eaLnBrk="1" hangingPunct="1"/>
              <a:t>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/>
              <a:t>Artificial Intelligence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820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The study of making computers act intelligently 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They already act intelligent … e.g. they can correct your spelling mistakes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Is this intelligent behavior?  Most AI researchers would say “no” … algorithmic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Playing grandmaster level chess in a tournament became an AI goal (1952)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mtClean="0"/>
              <a:t>		- Minimizes real world knowledge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mtClean="0"/>
              <a:t>		- Clear goal, formal system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FAF48-318A-47BA-8610-70E724E19F26}" type="datetime1">
              <a:rPr lang="en-US" smtClean="0"/>
              <a:t>11/23/2011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04200" y="6172200"/>
            <a:ext cx="733425" cy="274638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2B49452-8922-469E-AB8A-46CDC550AE91}" type="slidenum">
              <a:rPr lang="en-US" sz="1200">
                <a:solidFill>
                  <a:srgbClr val="3F3F3F"/>
                </a:solidFill>
              </a:rPr>
              <a:pPr eaLnBrk="1" hangingPunct="1"/>
              <a:t>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/>
              <a:t>Playing Chess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534400" cy="4876800"/>
          </a:xfrm>
        </p:spPr>
        <p:txBody>
          <a:bodyPr/>
          <a:lstStyle/>
          <a:p>
            <a:r>
              <a:rPr lang="en-US" smtClean="0"/>
              <a:t>Chess is a game, so it uses a game tree</a:t>
            </a:r>
          </a:p>
          <a:p>
            <a:pPr lvl="2"/>
            <a:r>
              <a:rPr lang="en-US" smtClean="0"/>
              <a:t>At each node is a ‘board’-- easily digitized</a:t>
            </a:r>
          </a:p>
          <a:p>
            <a:pPr lvl="2"/>
            <a:r>
              <a:rPr lang="en-US" smtClean="0"/>
              <a:t>Below it are all boards created in 1 move; below those, all boards needing another move</a:t>
            </a:r>
          </a:p>
        </p:txBody>
      </p:sp>
      <p:sp>
        <p:nvSpPr>
          <p:cNvPr id="24598" name="Text Box 300"/>
          <p:cNvSpPr txBox="1">
            <a:spLocks noChangeArrowheads="1"/>
          </p:cNvSpPr>
          <p:nvPr/>
        </p:nvSpPr>
        <p:spPr bwMode="auto">
          <a:xfrm>
            <a:off x="5638800" y="3276600"/>
            <a:ext cx="3124200" cy="1938338"/>
          </a:xfrm>
          <a:prstGeom prst="rect">
            <a:avLst/>
          </a:prstGeom>
          <a:gradFill rotWithShape="1">
            <a:gsLst>
              <a:gs pos="0">
                <a:srgbClr val="FFF5DA"/>
              </a:gs>
              <a:gs pos="64999">
                <a:srgbClr val="FFE6A6"/>
              </a:gs>
              <a:gs pos="100000">
                <a:srgbClr val="FFDE7F"/>
              </a:gs>
            </a:gsLst>
            <a:lin ang="5400000" scaled="1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  <a:latin typeface="Corbel" charset="0"/>
              </a:rPr>
              <a:t>An objective function evaluates “goodness” of the position: go for highest … opponent goes for lowest</a:t>
            </a:r>
          </a:p>
        </p:txBody>
      </p:sp>
      <p:grpSp>
        <p:nvGrpSpPr>
          <p:cNvPr id="32774" name="Group 311"/>
          <p:cNvGrpSpPr>
            <a:grpSpLocks/>
          </p:cNvGrpSpPr>
          <p:nvPr/>
        </p:nvGrpSpPr>
        <p:grpSpPr bwMode="auto">
          <a:xfrm>
            <a:off x="1295400" y="3200400"/>
            <a:ext cx="3962400" cy="2819400"/>
            <a:chOff x="1676400" y="3276600"/>
            <a:chExt cx="3962400" cy="2819400"/>
          </a:xfrm>
        </p:grpSpPr>
        <p:grpSp>
          <p:nvGrpSpPr>
            <p:cNvPr id="32775" name="Group 4"/>
            <p:cNvGrpSpPr>
              <a:grpSpLocks/>
            </p:cNvGrpSpPr>
            <p:nvPr/>
          </p:nvGrpSpPr>
          <p:grpSpPr bwMode="auto">
            <a:xfrm>
              <a:off x="3733800" y="3276600"/>
              <a:ext cx="457200" cy="457200"/>
              <a:chOff x="2256" y="2256"/>
              <a:chExt cx="288" cy="288"/>
            </a:xfrm>
          </p:grpSpPr>
          <p:sp>
            <p:nvSpPr>
              <p:cNvPr id="33050" name="Rectangle 5"/>
              <p:cNvSpPr>
                <a:spLocks noChangeArrowheads="1"/>
              </p:cNvSpPr>
              <p:nvPr/>
            </p:nvSpPr>
            <p:spPr bwMode="auto">
              <a:xfrm>
                <a:off x="2256" y="2256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51" name="Line 6"/>
              <p:cNvSpPr>
                <a:spLocks noChangeShapeType="1"/>
              </p:cNvSpPr>
              <p:nvPr/>
            </p:nvSpPr>
            <p:spPr bwMode="auto">
              <a:xfrm>
                <a:off x="2256" y="2304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52" name="Line 7"/>
              <p:cNvSpPr>
                <a:spLocks noChangeShapeType="1"/>
              </p:cNvSpPr>
              <p:nvPr/>
            </p:nvSpPr>
            <p:spPr bwMode="auto">
              <a:xfrm>
                <a:off x="2256" y="2352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53" name="Line 8"/>
              <p:cNvSpPr>
                <a:spLocks noChangeShapeType="1"/>
              </p:cNvSpPr>
              <p:nvPr/>
            </p:nvSpPr>
            <p:spPr bwMode="auto">
              <a:xfrm>
                <a:off x="2256" y="240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54" name="Line 9"/>
              <p:cNvSpPr>
                <a:spLocks noChangeShapeType="1"/>
              </p:cNvSpPr>
              <p:nvPr/>
            </p:nvSpPr>
            <p:spPr bwMode="auto">
              <a:xfrm>
                <a:off x="2256" y="2448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55" name="Line 10"/>
              <p:cNvSpPr>
                <a:spLocks noChangeShapeType="1"/>
              </p:cNvSpPr>
              <p:nvPr/>
            </p:nvSpPr>
            <p:spPr bwMode="auto">
              <a:xfrm>
                <a:off x="2256" y="249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56" name="Line 11"/>
              <p:cNvSpPr>
                <a:spLocks noChangeShapeType="1"/>
              </p:cNvSpPr>
              <p:nvPr/>
            </p:nvSpPr>
            <p:spPr bwMode="auto">
              <a:xfrm flipV="1">
                <a:off x="2304" y="225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57" name="Line 12"/>
              <p:cNvSpPr>
                <a:spLocks noChangeShapeType="1"/>
              </p:cNvSpPr>
              <p:nvPr/>
            </p:nvSpPr>
            <p:spPr bwMode="auto">
              <a:xfrm flipV="1">
                <a:off x="2352" y="225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58" name="Line 13"/>
              <p:cNvSpPr>
                <a:spLocks noChangeShapeType="1"/>
              </p:cNvSpPr>
              <p:nvPr/>
            </p:nvSpPr>
            <p:spPr bwMode="auto">
              <a:xfrm flipV="1">
                <a:off x="2400" y="225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59" name="Line 14"/>
              <p:cNvSpPr>
                <a:spLocks noChangeShapeType="1"/>
              </p:cNvSpPr>
              <p:nvPr/>
            </p:nvSpPr>
            <p:spPr bwMode="auto">
              <a:xfrm flipV="1">
                <a:off x="2496" y="225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60" name="Line 15"/>
              <p:cNvSpPr>
                <a:spLocks noChangeShapeType="1"/>
              </p:cNvSpPr>
              <p:nvPr/>
            </p:nvSpPr>
            <p:spPr bwMode="auto">
              <a:xfrm flipV="1">
                <a:off x="2448" y="225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61" name="Rectangle 16"/>
              <p:cNvSpPr>
                <a:spLocks noChangeArrowheads="1"/>
              </p:cNvSpPr>
              <p:nvPr/>
            </p:nvSpPr>
            <p:spPr bwMode="auto">
              <a:xfrm>
                <a:off x="2256" y="2496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62" name="Rectangle 17"/>
              <p:cNvSpPr>
                <a:spLocks noChangeArrowheads="1"/>
              </p:cNvSpPr>
              <p:nvPr/>
            </p:nvSpPr>
            <p:spPr bwMode="auto">
              <a:xfrm>
                <a:off x="2352" y="2496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63" name="Rectangle 18"/>
              <p:cNvSpPr>
                <a:spLocks noChangeArrowheads="1"/>
              </p:cNvSpPr>
              <p:nvPr/>
            </p:nvSpPr>
            <p:spPr bwMode="auto">
              <a:xfrm>
                <a:off x="2448" y="2496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64" name="Rectangle 19"/>
              <p:cNvSpPr>
                <a:spLocks noChangeArrowheads="1"/>
              </p:cNvSpPr>
              <p:nvPr/>
            </p:nvSpPr>
            <p:spPr bwMode="auto">
              <a:xfrm>
                <a:off x="2304" y="2448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65" name="Rectangle 20"/>
              <p:cNvSpPr>
                <a:spLocks noChangeArrowheads="1"/>
              </p:cNvSpPr>
              <p:nvPr/>
            </p:nvSpPr>
            <p:spPr bwMode="auto">
              <a:xfrm>
                <a:off x="2400" y="2448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66" name="Rectangle 21"/>
              <p:cNvSpPr>
                <a:spLocks noChangeArrowheads="1"/>
              </p:cNvSpPr>
              <p:nvPr/>
            </p:nvSpPr>
            <p:spPr bwMode="auto">
              <a:xfrm>
                <a:off x="2496" y="2448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67" name="Rectangle 22"/>
              <p:cNvSpPr>
                <a:spLocks noChangeArrowheads="1"/>
              </p:cNvSpPr>
              <p:nvPr/>
            </p:nvSpPr>
            <p:spPr bwMode="auto">
              <a:xfrm>
                <a:off x="2256" y="2400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68" name="Rectangle 23"/>
              <p:cNvSpPr>
                <a:spLocks noChangeArrowheads="1"/>
              </p:cNvSpPr>
              <p:nvPr/>
            </p:nvSpPr>
            <p:spPr bwMode="auto">
              <a:xfrm>
                <a:off x="2352" y="2400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69" name="Rectangle 24"/>
              <p:cNvSpPr>
                <a:spLocks noChangeArrowheads="1"/>
              </p:cNvSpPr>
              <p:nvPr/>
            </p:nvSpPr>
            <p:spPr bwMode="auto">
              <a:xfrm>
                <a:off x="2448" y="2400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70" name="Rectangle 25"/>
              <p:cNvSpPr>
                <a:spLocks noChangeArrowheads="1"/>
              </p:cNvSpPr>
              <p:nvPr/>
            </p:nvSpPr>
            <p:spPr bwMode="auto">
              <a:xfrm>
                <a:off x="2304" y="2352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71" name="Rectangle 26"/>
              <p:cNvSpPr>
                <a:spLocks noChangeArrowheads="1"/>
              </p:cNvSpPr>
              <p:nvPr/>
            </p:nvSpPr>
            <p:spPr bwMode="auto">
              <a:xfrm>
                <a:off x="2400" y="2352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72" name="Rectangle 27"/>
              <p:cNvSpPr>
                <a:spLocks noChangeArrowheads="1"/>
              </p:cNvSpPr>
              <p:nvPr/>
            </p:nvSpPr>
            <p:spPr bwMode="auto">
              <a:xfrm>
                <a:off x="2496" y="2352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73" name="Rectangle 28"/>
              <p:cNvSpPr>
                <a:spLocks noChangeArrowheads="1"/>
              </p:cNvSpPr>
              <p:nvPr/>
            </p:nvSpPr>
            <p:spPr bwMode="auto">
              <a:xfrm>
                <a:off x="2256" y="2304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74" name="Rectangle 29"/>
              <p:cNvSpPr>
                <a:spLocks noChangeArrowheads="1"/>
              </p:cNvSpPr>
              <p:nvPr/>
            </p:nvSpPr>
            <p:spPr bwMode="auto">
              <a:xfrm>
                <a:off x="2352" y="2304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75" name="Rectangle 30"/>
              <p:cNvSpPr>
                <a:spLocks noChangeArrowheads="1"/>
              </p:cNvSpPr>
              <p:nvPr/>
            </p:nvSpPr>
            <p:spPr bwMode="auto">
              <a:xfrm>
                <a:off x="2448" y="2304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76" name="Rectangle 31"/>
              <p:cNvSpPr>
                <a:spLocks noChangeArrowheads="1"/>
              </p:cNvSpPr>
              <p:nvPr/>
            </p:nvSpPr>
            <p:spPr bwMode="auto">
              <a:xfrm>
                <a:off x="2304" y="2256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77" name="Rectangle 32"/>
              <p:cNvSpPr>
                <a:spLocks noChangeArrowheads="1"/>
              </p:cNvSpPr>
              <p:nvPr/>
            </p:nvSpPr>
            <p:spPr bwMode="auto">
              <a:xfrm>
                <a:off x="2400" y="2256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78" name="Rectangle 33"/>
              <p:cNvSpPr>
                <a:spLocks noChangeArrowheads="1"/>
              </p:cNvSpPr>
              <p:nvPr/>
            </p:nvSpPr>
            <p:spPr bwMode="auto">
              <a:xfrm>
                <a:off x="2496" y="2256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79" name="AutoShape 34"/>
              <p:cNvSpPr>
                <a:spLocks noChangeArrowheads="1"/>
              </p:cNvSpPr>
              <p:nvPr/>
            </p:nvSpPr>
            <p:spPr bwMode="auto">
              <a:xfrm>
                <a:off x="2352" y="2304"/>
                <a:ext cx="48" cy="48"/>
              </a:xfrm>
              <a:prstGeom prst="plus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80" name="AutoShape 35"/>
              <p:cNvSpPr>
                <a:spLocks noChangeArrowheads="1"/>
              </p:cNvSpPr>
              <p:nvPr/>
            </p:nvSpPr>
            <p:spPr bwMode="auto">
              <a:xfrm>
                <a:off x="2352" y="2448"/>
                <a:ext cx="48" cy="48"/>
              </a:xfrm>
              <a:prstGeom prst="plus">
                <a:avLst>
                  <a:gd name="adj" fmla="val 25000"/>
                </a:avLst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2776" name="Group 36"/>
            <p:cNvGrpSpPr>
              <a:grpSpLocks/>
            </p:cNvGrpSpPr>
            <p:nvPr/>
          </p:nvGrpSpPr>
          <p:grpSpPr bwMode="auto">
            <a:xfrm>
              <a:off x="2209800" y="4191000"/>
              <a:ext cx="457200" cy="457200"/>
              <a:chOff x="2256" y="2256"/>
              <a:chExt cx="288" cy="288"/>
            </a:xfrm>
          </p:grpSpPr>
          <p:sp>
            <p:nvSpPr>
              <p:cNvPr id="33019" name="Rectangle 37"/>
              <p:cNvSpPr>
                <a:spLocks noChangeArrowheads="1"/>
              </p:cNvSpPr>
              <p:nvPr/>
            </p:nvSpPr>
            <p:spPr bwMode="auto">
              <a:xfrm>
                <a:off x="2256" y="2256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20" name="Line 38"/>
              <p:cNvSpPr>
                <a:spLocks noChangeShapeType="1"/>
              </p:cNvSpPr>
              <p:nvPr/>
            </p:nvSpPr>
            <p:spPr bwMode="auto">
              <a:xfrm>
                <a:off x="2256" y="2304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21" name="Line 39"/>
              <p:cNvSpPr>
                <a:spLocks noChangeShapeType="1"/>
              </p:cNvSpPr>
              <p:nvPr/>
            </p:nvSpPr>
            <p:spPr bwMode="auto">
              <a:xfrm>
                <a:off x="2256" y="2352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22" name="Line 40"/>
              <p:cNvSpPr>
                <a:spLocks noChangeShapeType="1"/>
              </p:cNvSpPr>
              <p:nvPr/>
            </p:nvSpPr>
            <p:spPr bwMode="auto">
              <a:xfrm>
                <a:off x="2256" y="240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23" name="Line 41"/>
              <p:cNvSpPr>
                <a:spLocks noChangeShapeType="1"/>
              </p:cNvSpPr>
              <p:nvPr/>
            </p:nvSpPr>
            <p:spPr bwMode="auto">
              <a:xfrm>
                <a:off x="2256" y="2448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24" name="Line 42"/>
              <p:cNvSpPr>
                <a:spLocks noChangeShapeType="1"/>
              </p:cNvSpPr>
              <p:nvPr/>
            </p:nvSpPr>
            <p:spPr bwMode="auto">
              <a:xfrm>
                <a:off x="2256" y="249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25" name="Line 43"/>
              <p:cNvSpPr>
                <a:spLocks noChangeShapeType="1"/>
              </p:cNvSpPr>
              <p:nvPr/>
            </p:nvSpPr>
            <p:spPr bwMode="auto">
              <a:xfrm flipV="1">
                <a:off x="2304" y="225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26" name="Line 44"/>
              <p:cNvSpPr>
                <a:spLocks noChangeShapeType="1"/>
              </p:cNvSpPr>
              <p:nvPr/>
            </p:nvSpPr>
            <p:spPr bwMode="auto">
              <a:xfrm flipV="1">
                <a:off x="2352" y="225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27" name="Line 45"/>
              <p:cNvSpPr>
                <a:spLocks noChangeShapeType="1"/>
              </p:cNvSpPr>
              <p:nvPr/>
            </p:nvSpPr>
            <p:spPr bwMode="auto">
              <a:xfrm flipV="1">
                <a:off x="2400" y="225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28" name="Line 46"/>
              <p:cNvSpPr>
                <a:spLocks noChangeShapeType="1"/>
              </p:cNvSpPr>
              <p:nvPr/>
            </p:nvSpPr>
            <p:spPr bwMode="auto">
              <a:xfrm flipV="1">
                <a:off x="2496" y="225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29" name="Line 47"/>
              <p:cNvSpPr>
                <a:spLocks noChangeShapeType="1"/>
              </p:cNvSpPr>
              <p:nvPr/>
            </p:nvSpPr>
            <p:spPr bwMode="auto">
              <a:xfrm flipV="1">
                <a:off x="2448" y="225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30" name="Rectangle 48"/>
              <p:cNvSpPr>
                <a:spLocks noChangeArrowheads="1"/>
              </p:cNvSpPr>
              <p:nvPr/>
            </p:nvSpPr>
            <p:spPr bwMode="auto">
              <a:xfrm>
                <a:off x="2256" y="2496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31" name="Rectangle 49"/>
              <p:cNvSpPr>
                <a:spLocks noChangeArrowheads="1"/>
              </p:cNvSpPr>
              <p:nvPr/>
            </p:nvSpPr>
            <p:spPr bwMode="auto">
              <a:xfrm>
                <a:off x="2352" y="2496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32" name="Rectangle 50"/>
              <p:cNvSpPr>
                <a:spLocks noChangeArrowheads="1"/>
              </p:cNvSpPr>
              <p:nvPr/>
            </p:nvSpPr>
            <p:spPr bwMode="auto">
              <a:xfrm>
                <a:off x="2448" y="2496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33" name="Rectangle 51"/>
              <p:cNvSpPr>
                <a:spLocks noChangeArrowheads="1"/>
              </p:cNvSpPr>
              <p:nvPr/>
            </p:nvSpPr>
            <p:spPr bwMode="auto">
              <a:xfrm>
                <a:off x="2304" y="2448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34" name="Rectangle 52"/>
              <p:cNvSpPr>
                <a:spLocks noChangeArrowheads="1"/>
              </p:cNvSpPr>
              <p:nvPr/>
            </p:nvSpPr>
            <p:spPr bwMode="auto">
              <a:xfrm>
                <a:off x="2400" y="2448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35" name="Rectangle 53"/>
              <p:cNvSpPr>
                <a:spLocks noChangeArrowheads="1"/>
              </p:cNvSpPr>
              <p:nvPr/>
            </p:nvSpPr>
            <p:spPr bwMode="auto">
              <a:xfrm>
                <a:off x="2496" y="2448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36" name="Rectangle 54"/>
              <p:cNvSpPr>
                <a:spLocks noChangeArrowheads="1"/>
              </p:cNvSpPr>
              <p:nvPr/>
            </p:nvSpPr>
            <p:spPr bwMode="auto">
              <a:xfrm>
                <a:off x="2256" y="2400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37" name="Rectangle 55"/>
              <p:cNvSpPr>
                <a:spLocks noChangeArrowheads="1"/>
              </p:cNvSpPr>
              <p:nvPr/>
            </p:nvSpPr>
            <p:spPr bwMode="auto">
              <a:xfrm>
                <a:off x="2352" y="2400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38" name="Rectangle 56"/>
              <p:cNvSpPr>
                <a:spLocks noChangeArrowheads="1"/>
              </p:cNvSpPr>
              <p:nvPr/>
            </p:nvSpPr>
            <p:spPr bwMode="auto">
              <a:xfrm>
                <a:off x="2448" y="2400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39" name="Rectangle 57"/>
              <p:cNvSpPr>
                <a:spLocks noChangeArrowheads="1"/>
              </p:cNvSpPr>
              <p:nvPr/>
            </p:nvSpPr>
            <p:spPr bwMode="auto">
              <a:xfrm>
                <a:off x="2304" y="2352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40" name="Rectangle 58"/>
              <p:cNvSpPr>
                <a:spLocks noChangeArrowheads="1"/>
              </p:cNvSpPr>
              <p:nvPr/>
            </p:nvSpPr>
            <p:spPr bwMode="auto">
              <a:xfrm>
                <a:off x="2400" y="2352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41" name="Rectangle 59"/>
              <p:cNvSpPr>
                <a:spLocks noChangeArrowheads="1"/>
              </p:cNvSpPr>
              <p:nvPr/>
            </p:nvSpPr>
            <p:spPr bwMode="auto">
              <a:xfrm>
                <a:off x="2496" y="2352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42" name="Rectangle 60"/>
              <p:cNvSpPr>
                <a:spLocks noChangeArrowheads="1"/>
              </p:cNvSpPr>
              <p:nvPr/>
            </p:nvSpPr>
            <p:spPr bwMode="auto">
              <a:xfrm>
                <a:off x="2256" y="2304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43" name="Rectangle 61"/>
              <p:cNvSpPr>
                <a:spLocks noChangeArrowheads="1"/>
              </p:cNvSpPr>
              <p:nvPr/>
            </p:nvSpPr>
            <p:spPr bwMode="auto">
              <a:xfrm>
                <a:off x="2352" y="2304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44" name="Rectangle 62"/>
              <p:cNvSpPr>
                <a:spLocks noChangeArrowheads="1"/>
              </p:cNvSpPr>
              <p:nvPr/>
            </p:nvSpPr>
            <p:spPr bwMode="auto">
              <a:xfrm>
                <a:off x="2448" y="2304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45" name="Rectangle 63"/>
              <p:cNvSpPr>
                <a:spLocks noChangeArrowheads="1"/>
              </p:cNvSpPr>
              <p:nvPr/>
            </p:nvSpPr>
            <p:spPr bwMode="auto">
              <a:xfrm>
                <a:off x="2304" y="2256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46" name="Rectangle 64"/>
              <p:cNvSpPr>
                <a:spLocks noChangeArrowheads="1"/>
              </p:cNvSpPr>
              <p:nvPr/>
            </p:nvSpPr>
            <p:spPr bwMode="auto">
              <a:xfrm>
                <a:off x="2400" y="2256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47" name="Rectangle 65"/>
              <p:cNvSpPr>
                <a:spLocks noChangeArrowheads="1"/>
              </p:cNvSpPr>
              <p:nvPr/>
            </p:nvSpPr>
            <p:spPr bwMode="auto">
              <a:xfrm>
                <a:off x="2496" y="2256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48" name="AutoShape 66"/>
              <p:cNvSpPr>
                <a:spLocks noChangeArrowheads="1"/>
              </p:cNvSpPr>
              <p:nvPr/>
            </p:nvSpPr>
            <p:spPr bwMode="auto">
              <a:xfrm>
                <a:off x="2352" y="2304"/>
                <a:ext cx="48" cy="48"/>
              </a:xfrm>
              <a:prstGeom prst="plus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49" name="AutoShape 67"/>
              <p:cNvSpPr>
                <a:spLocks noChangeArrowheads="1"/>
              </p:cNvSpPr>
              <p:nvPr/>
            </p:nvSpPr>
            <p:spPr bwMode="auto">
              <a:xfrm>
                <a:off x="2352" y="2448"/>
                <a:ext cx="48" cy="48"/>
              </a:xfrm>
              <a:prstGeom prst="plus">
                <a:avLst>
                  <a:gd name="adj" fmla="val 25000"/>
                </a:avLst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2777" name="Group 68"/>
            <p:cNvGrpSpPr>
              <a:grpSpLocks/>
            </p:cNvGrpSpPr>
            <p:nvPr/>
          </p:nvGrpSpPr>
          <p:grpSpPr bwMode="auto">
            <a:xfrm>
              <a:off x="3200400" y="4191000"/>
              <a:ext cx="457200" cy="457200"/>
              <a:chOff x="2256" y="2256"/>
              <a:chExt cx="288" cy="288"/>
            </a:xfrm>
          </p:grpSpPr>
          <p:sp>
            <p:nvSpPr>
              <p:cNvPr id="32988" name="Rectangle 69"/>
              <p:cNvSpPr>
                <a:spLocks noChangeArrowheads="1"/>
              </p:cNvSpPr>
              <p:nvPr/>
            </p:nvSpPr>
            <p:spPr bwMode="auto">
              <a:xfrm>
                <a:off x="2256" y="2256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89" name="Line 70"/>
              <p:cNvSpPr>
                <a:spLocks noChangeShapeType="1"/>
              </p:cNvSpPr>
              <p:nvPr/>
            </p:nvSpPr>
            <p:spPr bwMode="auto">
              <a:xfrm>
                <a:off x="2256" y="2304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90" name="Line 71"/>
              <p:cNvSpPr>
                <a:spLocks noChangeShapeType="1"/>
              </p:cNvSpPr>
              <p:nvPr/>
            </p:nvSpPr>
            <p:spPr bwMode="auto">
              <a:xfrm>
                <a:off x="2256" y="2352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91" name="Line 72"/>
              <p:cNvSpPr>
                <a:spLocks noChangeShapeType="1"/>
              </p:cNvSpPr>
              <p:nvPr/>
            </p:nvSpPr>
            <p:spPr bwMode="auto">
              <a:xfrm>
                <a:off x="2256" y="240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92" name="Line 73"/>
              <p:cNvSpPr>
                <a:spLocks noChangeShapeType="1"/>
              </p:cNvSpPr>
              <p:nvPr/>
            </p:nvSpPr>
            <p:spPr bwMode="auto">
              <a:xfrm>
                <a:off x="2256" y="2448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93" name="Line 74"/>
              <p:cNvSpPr>
                <a:spLocks noChangeShapeType="1"/>
              </p:cNvSpPr>
              <p:nvPr/>
            </p:nvSpPr>
            <p:spPr bwMode="auto">
              <a:xfrm>
                <a:off x="2256" y="249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94" name="Line 75"/>
              <p:cNvSpPr>
                <a:spLocks noChangeShapeType="1"/>
              </p:cNvSpPr>
              <p:nvPr/>
            </p:nvSpPr>
            <p:spPr bwMode="auto">
              <a:xfrm flipV="1">
                <a:off x="2304" y="225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95" name="Line 76"/>
              <p:cNvSpPr>
                <a:spLocks noChangeShapeType="1"/>
              </p:cNvSpPr>
              <p:nvPr/>
            </p:nvSpPr>
            <p:spPr bwMode="auto">
              <a:xfrm flipV="1">
                <a:off x="2352" y="225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96" name="Line 77"/>
              <p:cNvSpPr>
                <a:spLocks noChangeShapeType="1"/>
              </p:cNvSpPr>
              <p:nvPr/>
            </p:nvSpPr>
            <p:spPr bwMode="auto">
              <a:xfrm flipV="1">
                <a:off x="2400" y="225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97" name="Line 78"/>
              <p:cNvSpPr>
                <a:spLocks noChangeShapeType="1"/>
              </p:cNvSpPr>
              <p:nvPr/>
            </p:nvSpPr>
            <p:spPr bwMode="auto">
              <a:xfrm flipV="1">
                <a:off x="2496" y="225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98" name="Line 79"/>
              <p:cNvSpPr>
                <a:spLocks noChangeShapeType="1"/>
              </p:cNvSpPr>
              <p:nvPr/>
            </p:nvSpPr>
            <p:spPr bwMode="auto">
              <a:xfrm flipV="1">
                <a:off x="2448" y="225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99" name="Rectangle 80"/>
              <p:cNvSpPr>
                <a:spLocks noChangeArrowheads="1"/>
              </p:cNvSpPr>
              <p:nvPr/>
            </p:nvSpPr>
            <p:spPr bwMode="auto">
              <a:xfrm>
                <a:off x="2256" y="2496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00" name="Rectangle 81"/>
              <p:cNvSpPr>
                <a:spLocks noChangeArrowheads="1"/>
              </p:cNvSpPr>
              <p:nvPr/>
            </p:nvSpPr>
            <p:spPr bwMode="auto">
              <a:xfrm>
                <a:off x="2352" y="2496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01" name="Rectangle 82"/>
              <p:cNvSpPr>
                <a:spLocks noChangeArrowheads="1"/>
              </p:cNvSpPr>
              <p:nvPr/>
            </p:nvSpPr>
            <p:spPr bwMode="auto">
              <a:xfrm>
                <a:off x="2448" y="2496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02" name="Rectangle 83"/>
              <p:cNvSpPr>
                <a:spLocks noChangeArrowheads="1"/>
              </p:cNvSpPr>
              <p:nvPr/>
            </p:nvSpPr>
            <p:spPr bwMode="auto">
              <a:xfrm>
                <a:off x="2304" y="2448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03" name="Rectangle 84"/>
              <p:cNvSpPr>
                <a:spLocks noChangeArrowheads="1"/>
              </p:cNvSpPr>
              <p:nvPr/>
            </p:nvSpPr>
            <p:spPr bwMode="auto">
              <a:xfrm>
                <a:off x="2400" y="2448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04" name="Rectangle 85"/>
              <p:cNvSpPr>
                <a:spLocks noChangeArrowheads="1"/>
              </p:cNvSpPr>
              <p:nvPr/>
            </p:nvSpPr>
            <p:spPr bwMode="auto">
              <a:xfrm>
                <a:off x="2496" y="2448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05" name="Rectangle 86"/>
              <p:cNvSpPr>
                <a:spLocks noChangeArrowheads="1"/>
              </p:cNvSpPr>
              <p:nvPr/>
            </p:nvSpPr>
            <p:spPr bwMode="auto">
              <a:xfrm>
                <a:off x="2256" y="2400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06" name="Rectangle 87"/>
              <p:cNvSpPr>
                <a:spLocks noChangeArrowheads="1"/>
              </p:cNvSpPr>
              <p:nvPr/>
            </p:nvSpPr>
            <p:spPr bwMode="auto">
              <a:xfrm>
                <a:off x="2352" y="2400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07" name="Rectangle 88"/>
              <p:cNvSpPr>
                <a:spLocks noChangeArrowheads="1"/>
              </p:cNvSpPr>
              <p:nvPr/>
            </p:nvSpPr>
            <p:spPr bwMode="auto">
              <a:xfrm>
                <a:off x="2448" y="2400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08" name="Rectangle 89"/>
              <p:cNvSpPr>
                <a:spLocks noChangeArrowheads="1"/>
              </p:cNvSpPr>
              <p:nvPr/>
            </p:nvSpPr>
            <p:spPr bwMode="auto">
              <a:xfrm>
                <a:off x="2304" y="2352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09" name="Rectangle 90"/>
              <p:cNvSpPr>
                <a:spLocks noChangeArrowheads="1"/>
              </p:cNvSpPr>
              <p:nvPr/>
            </p:nvSpPr>
            <p:spPr bwMode="auto">
              <a:xfrm>
                <a:off x="2400" y="2352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10" name="Rectangle 91"/>
              <p:cNvSpPr>
                <a:spLocks noChangeArrowheads="1"/>
              </p:cNvSpPr>
              <p:nvPr/>
            </p:nvSpPr>
            <p:spPr bwMode="auto">
              <a:xfrm>
                <a:off x="2496" y="2352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11" name="Rectangle 92"/>
              <p:cNvSpPr>
                <a:spLocks noChangeArrowheads="1"/>
              </p:cNvSpPr>
              <p:nvPr/>
            </p:nvSpPr>
            <p:spPr bwMode="auto">
              <a:xfrm>
                <a:off x="2256" y="2304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12" name="Rectangle 93"/>
              <p:cNvSpPr>
                <a:spLocks noChangeArrowheads="1"/>
              </p:cNvSpPr>
              <p:nvPr/>
            </p:nvSpPr>
            <p:spPr bwMode="auto">
              <a:xfrm>
                <a:off x="2352" y="2304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13" name="Rectangle 94"/>
              <p:cNvSpPr>
                <a:spLocks noChangeArrowheads="1"/>
              </p:cNvSpPr>
              <p:nvPr/>
            </p:nvSpPr>
            <p:spPr bwMode="auto">
              <a:xfrm>
                <a:off x="2448" y="2304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14" name="Rectangle 95"/>
              <p:cNvSpPr>
                <a:spLocks noChangeArrowheads="1"/>
              </p:cNvSpPr>
              <p:nvPr/>
            </p:nvSpPr>
            <p:spPr bwMode="auto">
              <a:xfrm>
                <a:off x="2304" y="2256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15" name="Rectangle 96"/>
              <p:cNvSpPr>
                <a:spLocks noChangeArrowheads="1"/>
              </p:cNvSpPr>
              <p:nvPr/>
            </p:nvSpPr>
            <p:spPr bwMode="auto">
              <a:xfrm>
                <a:off x="2400" y="2256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16" name="Rectangle 97"/>
              <p:cNvSpPr>
                <a:spLocks noChangeArrowheads="1"/>
              </p:cNvSpPr>
              <p:nvPr/>
            </p:nvSpPr>
            <p:spPr bwMode="auto">
              <a:xfrm>
                <a:off x="2496" y="2256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17" name="AutoShape 98"/>
              <p:cNvSpPr>
                <a:spLocks noChangeArrowheads="1"/>
              </p:cNvSpPr>
              <p:nvPr/>
            </p:nvSpPr>
            <p:spPr bwMode="auto">
              <a:xfrm>
                <a:off x="2352" y="2304"/>
                <a:ext cx="48" cy="48"/>
              </a:xfrm>
              <a:prstGeom prst="plus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18" name="AutoShape 99"/>
              <p:cNvSpPr>
                <a:spLocks noChangeArrowheads="1"/>
              </p:cNvSpPr>
              <p:nvPr/>
            </p:nvSpPr>
            <p:spPr bwMode="auto">
              <a:xfrm>
                <a:off x="2352" y="2448"/>
                <a:ext cx="48" cy="48"/>
              </a:xfrm>
              <a:prstGeom prst="plus">
                <a:avLst>
                  <a:gd name="adj" fmla="val 25000"/>
                </a:avLst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2778" name="Group 100"/>
            <p:cNvGrpSpPr>
              <a:grpSpLocks/>
            </p:cNvGrpSpPr>
            <p:nvPr/>
          </p:nvGrpSpPr>
          <p:grpSpPr bwMode="auto">
            <a:xfrm>
              <a:off x="4191000" y="4191000"/>
              <a:ext cx="457200" cy="457200"/>
              <a:chOff x="2256" y="2256"/>
              <a:chExt cx="288" cy="288"/>
            </a:xfrm>
          </p:grpSpPr>
          <p:sp>
            <p:nvSpPr>
              <p:cNvPr id="32957" name="Rectangle 101"/>
              <p:cNvSpPr>
                <a:spLocks noChangeArrowheads="1"/>
              </p:cNvSpPr>
              <p:nvPr/>
            </p:nvSpPr>
            <p:spPr bwMode="auto">
              <a:xfrm>
                <a:off x="2256" y="2256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58" name="Line 102"/>
              <p:cNvSpPr>
                <a:spLocks noChangeShapeType="1"/>
              </p:cNvSpPr>
              <p:nvPr/>
            </p:nvSpPr>
            <p:spPr bwMode="auto">
              <a:xfrm>
                <a:off x="2256" y="2304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59" name="Line 103"/>
              <p:cNvSpPr>
                <a:spLocks noChangeShapeType="1"/>
              </p:cNvSpPr>
              <p:nvPr/>
            </p:nvSpPr>
            <p:spPr bwMode="auto">
              <a:xfrm>
                <a:off x="2256" y="2352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60" name="Line 104"/>
              <p:cNvSpPr>
                <a:spLocks noChangeShapeType="1"/>
              </p:cNvSpPr>
              <p:nvPr/>
            </p:nvSpPr>
            <p:spPr bwMode="auto">
              <a:xfrm>
                <a:off x="2256" y="240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61" name="Line 105"/>
              <p:cNvSpPr>
                <a:spLocks noChangeShapeType="1"/>
              </p:cNvSpPr>
              <p:nvPr/>
            </p:nvSpPr>
            <p:spPr bwMode="auto">
              <a:xfrm>
                <a:off x="2256" y="2448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62" name="Line 106"/>
              <p:cNvSpPr>
                <a:spLocks noChangeShapeType="1"/>
              </p:cNvSpPr>
              <p:nvPr/>
            </p:nvSpPr>
            <p:spPr bwMode="auto">
              <a:xfrm>
                <a:off x="2256" y="249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63" name="Line 107"/>
              <p:cNvSpPr>
                <a:spLocks noChangeShapeType="1"/>
              </p:cNvSpPr>
              <p:nvPr/>
            </p:nvSpPr>
            <p:spPr bwMode="auto">
              <a:xfrm flipV="1">
                <a:off x="2304" y="225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64" name="Line 108"/>
              <p:cNvSpPr>
                <a:spLocks noChangeShapeType="1"/>
              </p:cNvSpPr>
              <p:nvPr/>
            </p:nvSpPr>
            <p:spPr bwMode="auto">
              <a:xfrm flipV="1">
                <a:off x="2352" y="225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65" name="Line 109"/>
              <p:cNvSpPr>
                <a:spLocks noChangeShapeType="1"/>
              </p:cNvSpPr>
              <p:nvPr/>
            </p:nvSpPr>
            <p:spPr bwMode="auto">
              <a:xfrm flipV="1">
                <a:off x="2400" y="225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66" name="Line 110"/>
              <p:cNvSpPr>
                <a:spLocks noChangeShapeType="1"/>
              </p:cNvSpPr>
              <p:nvPr/>
            </p:nvSpPr>
            <p:spPr bwMode="auto">
              <a:xfrm flipV="1">
                <a:off x="2496" y="225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67" name="Line 111"/>
              <p:cNvSpPr>
                <a:spLocks noChangeShapeType="1"/>
              </p:cNvSpPr>
              <p:nvPr/>
            </p:nvSpPr>
            <p:spPr bwMode="auto">
              <a:xfrm flipV="1">
                <a:off x="2448" y="225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68" name="Rectangle 112"/>
              <p:cNvSpPr>
                <a:spLocks noChangeArrowheads="1"/>
              </p:cNvSpPr>
              <p:nvPr/>
            </p:nvSpPr>
            <p:spPr bwMode="auto">
              <a:xfrm>
                <a:off x="2256" y="2496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69" name="Rectangle 113"/>
              <p:cNvSpPr>
                <a:spLocks noChangeArrowheads="1"/>
              </p:cNvSpPr>
              <p:nvPr/>
            </p:nvSpPr>
            <p:spPr bwMode="auto">
              <a:xfrm>
                <a:off x="2352" y="2496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70" name="Rectangle 114"/>
              <p:cNvSpPr>
                <a:spLocks noChangeArrowheads="1"/>
              </p:cNvSpPr>
              <p:nvPr/>
            </p:nvSpPr>
            <p:spPr bwMode="auto">
              <a:xfrm>
                <a:off x="2448" y="2496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71" name="Rectangle 115"/>
              <p:cNvSpPr>
                <a:spLocks noChangeArrowheads="1"/>
              </p:cNvSpPr>
              <p:nvPr/>
            </p:nvSpPr>
            <p:spPr bwMode="auto">
              <a:xfrm>
                <a:off x="2304" y="2448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72" name="Rectangle 116"/>
              <p:cNvSpPr>
                <a:spLocks noChangeArrowheads="1"/>
              </p:cNvSpPr>
              <p:nvPr/>
            </p:nvSpPr>
            <p:spPr bwMode="auto">
              <a:xfrm>
                <a:off x="2400" y="2448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73" name="Rectangle 117"/>
              <p:cNvSpPr>
                <a:spLocks noChangeArrowheads="1"/>
              </p:cNvSpPr>
              <p:nvPr/>
            </p:nvSpPr>
            <p:spPr bwMode="auto">
              <a:xfrm>
                <a:off x="2496" y="2448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74" name="Rectangle 118"/>
              <p:cNvSpPr>
                <a:spLocks noChangeArrowheads="1"/>
              </p:cNvSpPr>
              <p:nvPr/>
            </p:nvSpPr>
            <p:spPr bwMode="auto">
              <a:xfrm>
                <a:off x="2256" y="2400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75" name="Rectangle 119"/>
              <p:cNvSpPr>
                <a:spLocks noChangeArrowheads="1"/>
              </p:cNvSpPr>
              <p:nvPr/>
            </p:nvSpPr>
            <p:spPr bwMode="auto">
              <a:xfrm>
                <a:off x="2352" y="2400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76" name="Rectangle 120"/>
              <p:cNvSpPr>
                <a:spLocks noChangeArrowheads="1"/>
              </p:cNvSpPr>
              <p:nvPr/>
            </p:nvSpPr>
            <p:spPr bwMode="auto">
              <a:xfrm>
                <a:off x="2448" y="2400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77" name="Rectangle 121"/>
              <p:cNvSpPr>
                <a:spLocks noChangeArrowheads="1"/>
              </p:cNvSpPr>
              <p:nvPr/>
            </p:nvSpPr>
            <p:spPr bwMode="auto">
              <a:xfrm>
                <a:off x="2304" y="2352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78" name="Rectangle 122"/>
              <p:cNvSpPr>
                <a:spLocks noChangeArrowheads="1"/>
              </p:cNvSpPr>
              <p:nvPr/>
            </p:nvSpPr>
            <p:spPr bwMode="auto">
              <a:xfrm>
                <a:off x="2400" y="2352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79" name="Rectangle 123"/>
              <p:cNvSpPr>
                <a:spLocks noChangeArrowheads="1"/>
              </p:cNvSpPr>
              <p:nvPr/>
            </p:nvSpPr>
            <p:spPr bwMode="auto">
              <a:xfrm>
                <a:off x="2496" y="2352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80" name="Rectangle 124"/>
              <p:cNvSpPr>
                <a:spLocks noChangeArrowheads="1"/>
              </p:cNvSpPr>
              <p:nvPr/>
            </p:nvSpPr>
            <p:spPr bwMode="auto">
              <a:xfrm>
                <a:off x="2256" y="2304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81" name="Rectangle 125"/>
              <p:cNvSpPr>
                <a:spLocks noChangeArrowheads="1"/>
              </p:cNvSpPr>
              <p:nvPr/>
            </p:nvSpPr>
            <p:spPr bwMode="auto">
              <a:xfrm>
                <a:off x="2352" y="2304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82" name="Rectangle 126"/>
              <p:cNvSpPr>
                <a:spLocks noChangeArrowheads="1"/>
              </p:cNvSpPr>
              <p:nvPr/>
            </p:nvSpPr>
            <p:spPr bwMode="auto">
              <a:xfrm>
                <a:off x="2448" y="2304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83" name="Rectangle 127"/>
              <p:cNvSpPr>
                <a:spLocks noChangeArrowheads="1"/>
              </p:cNvSpPr>
              <p:nvPr/>
            </p:nvSpPr>
            <p:spPr bwMode="auto">
              <a:xfrm>
                <a:off x="2304" y="2256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84" name="Rectangle 128"/>
              <p:cNvSpPr>
                <a:spLocks noChangeArrowheads="1"/>
              </p:cNvSpPr>
              <p:nvPr/>
            </p:nvSpPr>
            <p:spPr bwMode="auto">
              <a:xfrm>
                <a:off x="2400" y="2256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85" name="Rectangle 129"/>
              <p:cNvSpPr>
                <a:spLocks noChangeArrowheads="1"/>
              </p:cNvSpPr>
              <p:nvPr/>
            </p:nvSpPr>
            <p:spPr bwMode="auto">
              <a:xfrm>
                <a:off x="2496" y="2256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86" name="AutoShape 130"/>
              <p:cNvSpPr>
                <a:spLocks noChangeArrowheads="1"/>
              </p:cNvSpPr>
              <p:nvPr/>
            </p:nvSpPr>
            <p:spPr bwMode="auto">
              <a:xfrm>
                <a:off x="2352" y="2304"/>
                <a:ext cx="48" cy="48"/>
              </a:xfrm>
              <a:prstGeom prst="plus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87" name="AutoShape 131"/>
              <p:cNvSpPr>
                <a:spLocks noChangeArrowheads="1"/>
              </p:cNvSpPr>
              <p:nvPr/>
            </p:nvSpPr>
            <p:spPr bwMode="auto">
              <a:xfrm>
                <a:off x="2352" y="2448"/>
                <a:ext cx="48" cy="48"/>
              </a:xfrm>
              <a:prstGeom prst="plus">
                <a:avLst>
                  <a:gd name="adj" fmla="val 25000"/>
                </a:avLst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2779" name="Group 132"/>
            <p:cNvGrpSpPr>
              <a:grpSpLocks/>
            </p:cNvGrpSpPr>
            <p:nvPr/>
          </p:nvGrpSpPr>
          <p:grpSpPr bwMode="auto">
            <a:xfrm>
              <a:off x="5181600" y="4191000"/>
              <a:ext cx="457200" cy="457200"/>
              <a:chOff x="2256" y="2256"/>
              <a:chExt cx="288" cy="288"/>
            </a:xfrm>
          </p:grpSpPr>
          <p:sp>
            <p:nvSpPr>
              <p:cNvPr id="32926" name="Rectangle 133"/>
              <p:cNvSpPr>
                <a:spLocks noChangeArrowheads="1"/>
              </p:cNvSpPr>
              <p:nvPr/>
            </p:nvSpPr>
            <p:spPr bwMode="auto">
              <a:xfrm>
                <a:off x="2256" y="2256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27" name="Line 134"/>
              <p:cNvSpPr>
                <a:spLocks noChangeShapeType="1"/>
              </p:cNvSpPr>
              <p:nvPr/>
            </p:nvSpPr>
            <p:spPr bwMode="auto">
              <a:xfrm>
                <a:off x="2256" y="2304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28" name="Line 135"/>
              <p:cNvSpPr>
                <a:spLocks noChangeShapeType="1"/>
              </p:cNvSpPr>
              <p:nvPr/>
            </p:nvSpPr>
            <p:spPr bwMode="auto">
              <a:xfrm>
                <a:off x="2256" y="2352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29" name="Line 136"/>
              <p:cNvSpPr>
                <a:spLocks noChangeShapeType="1"/>
              </p:cNvSpPr>
              <p:nvPr/>
            </p:nvSpPr>
            <p:spPr bwMode="auto">
              <a:xfrm>
                <a:off x="2256" y="240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30" name="Line 137"/>
              <p:cNvSpPr>
                <a:spLocks noChangeShapeType="1"/>
              </p:cNvSpPr>
              <p:nvPr/>
            </p:nvSpPr>
            <p:spPr bwMode="auto">
              <a:xfrm>
                <a:off x="2256" y="2448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31" name="Line 138"/>
              <p:cNvSpPr>
                <a:spLocks noChangeShapeType="1"/>
              </p:cNvSpPr>
              <p:nvPr/>
            </p:nvSpPr>
            <p:spPr bwMode="auto">
              <a:xfrm>
                <a:off x="2256" y="249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32" name="Line 139"/>
              <p:cNvSpPr>
                <a:spLocks noChangeShapeType="1"/>
              </p:cNvSpPr>
              <p:nvPr/>
            </p:nvSpPr>
            <p:spPr bwMode="auto">
              <a:xfrm flipV="1">
                <a:off x="2304" y="225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33" name="Line 140"/>
              <p:cNvSpPr>
                <a:spLocks noChangeShapeType="1"/>
              </p:cNvSpPr>
              <p:nvPr/>
            </p:nvSpPr>
            <p:spPr bwMode="auto">
              <a:xfrm flipV="1">
                <a:off x="2352" y="225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34" name="Line 141"/>
              <p:cNvSpPr>
                <a:spLocks noChangeShapeType="1"/>
              </p:cNvSpPr>
              <p:nvPr/>
            </p:nvSpPr>
            <p:spPr bwMode="auto">
              <a:xfrm flipV="1">
                <a:off x="2400" y="225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35" name="Line 142"/>
              <p:cNvSpPr>
                <a:spLocks noChangeShapeType="1"/>
              </p:cNvSpPr>
              <p:nvPr/>
            </p:nvSpPr>
            <p:spPr bwMode="auto">
              <a:xfrm flipV="1">
                <a:off x="2496" y="225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36" name="Line 143"/>
              <p:cNvSpPr>
                <a:spLocks noChangeShapeType="1"/>
              </p:cNvSpPr>
              <p:nvPr/>
            </p:nvSpPr>
            <p:spPr bwMode="auto">
              <a:xfrm flipV="1">
                <a:off x="2448" y="225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37" name="Rectangle 144"/>
              <p:cNvSpPr>
                <a:spLocks noChangeArrowheads="1"/>
              </p:cNvSpPr>
              <p:nvPr/>
            </p:nvSpPr>
            <p:spPr bwMode="auto">
              <a:xfrm>
                <a:off x="2256" y="2496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38" name="Rectangle 145"/>
              <p:cNvSpPr>
                <a:spLocks noChangeArrowheads="1"/>
              </p:cNvSpPr>
              <p:nvPr/>
            </p:nvSpPr>
            <p:spPr bwMode="auto">
              <a:xfrm>
                <a:off x="2352" y="2496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39" name="Rectangle 146"/>
              <p:cNvSpPr>
                <a:spLocks noChangeArrowheads="1"/>
              </p:cNvSpPr>
              <p:nvPr/>
            </p:nvSpPr>
            <p:spPr bwMode="auto">
              <a:xfrm>
                <a:off x="2448" y="2496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40" name="Rectangle 147"/>
              <p:cNvSpPr>
                <a:spLocks noChangeArrowheads="1"/>
              </p:cNvSpPr>
              <p:nvPr/>
            </p:nvSpPr>
            <p:spPr bwMode="auto">
              <a:xfrm>
                <a:off x="2304" y="2448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41" name="Rectangle 148"/>
              <p:cNvSpPr>
                <a:spLocks noChangeArrowheads="1"/>
              </p:cNvSpPr>
              <p:nvPr/>
            </p:nvSpPr>
            <p:spPr bwMode="auto">
              <a:xfrm>
                <a:off x="2400" y="2448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42" name="Rectangle 149"/>
              <p:cNvSpPr>
                <a:spLocks noChangeArrowheads="1"/>
              </p:cNvSpPr>
              <p:nvPr/>
            </p:nvSpPr>
            <p:spPr bwMode="auto">
              <a:xfrm>
                <a:off x="2496" y="2448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43" name="Rectangle 150"/>
              <p:cNvSpPr>
                <a:spLocks noChangeArrowheads="1"/>
              </p:cNvSpPr>
              <p:nvPr/>
            </p:nvSpPr>
            <p:spPr bwMode="auto">
              <a:xfrm>
                <a:off x="2256" y="2400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44" name="Rectangle 151"/>
              <p:cNvSpPr>
                <a:spLocks noChangeArrowheads="1"/>
              </p:cNvSpPr>
              <p:nvPr/>
            </p:nvSpPr>
            <p:spPr bwMode="auto">
              <a:xfrm>
                <a:off x="2352" y="2400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45" name="Rectangle 152"/>
              <p:cNvSpPr>
                <a:spLocks noChangeArrowheads="1"/>
              </p:cNvSpPr>
              <p:nvPr/>
            </p:nvSpPr>
            <p:spPr bwMode="auto">
              <a:xfrm>
                <a:off x="2448" y="2400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46" name="Rectangle 153"/>
              <p:cNvSpPr>
                <a:spLocks noChangeArrowheads="1"/>
              </p:cNvSpPr>
              <p:nvPr/>
            </p:nvSpPr>
            <p:spPr bwMode="auto">
              <a:xfrm>
                <a:off x="2304" y="2352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47" name="Rectangle 154"/>
              <p:cNvSpPr>
                <a:spLocks noChangeArrowheads="1"/>
              </p:cNvSpPr>
              <p:nvPr/>
            </p:nvSpPr>
            <p:spPr bwMode="auto">
              <a:xfrm>
                <a:off x="2400" y="2352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48" name="Rectangle 155"/>
              <p:cNvSpPr>
                <a:spLocks noChangeArrowheads="1"/>
              </p:cNvSpPr>
              <p:nvPr/>
            </p:nvSpPr>
            <p:spPr bwMode="auto">
              <a:xfrm>
                <a:off x="2496" y="2352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49" name="Rectangle 156"/>
              <p:cNvSpPr>
                <a:spLocks noChangeArrowheads="1"/>
              </p:cNvSpPr>
              <p:nvPr/>
            </p:nvSpPr>
            <p:spPr bwMode="auto">
              <a:xfrm>
                <a:off x="2256" y="2304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50" name="Rectangle 157"/>
              <p:cNvSpPr>
                <a:spLocks noChangeArrowheads="1"/>
              </p:cNvSpPr>
              <p:nvPr/>
            </p:nvSpPr>
            <p:spPr bwMode="auto">
              <a:xfrm>
                <a:off x="2352" y="2304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51" name="Rectangle 158"/>
              <p:cNvSpPr>
                <a:spLocks noChangeArrowheads="1"/>
              </p:cNvSpPr>
              <p:nvPr/>
            </p:nvSpPr>
            <p:spPr bwMode="auto">
              <a:xfrm>
                <a:off x="2448" y="2304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52" name="Rectangle 159"/>
              <p:cNvSpPr>
                <a:spLocks noChangeArrowheads="1"/>
              </p:cNvSpPr>
              <p:nvPr/>
            </p:nvSpPr>
            <p:spPr bwMode="auto">
              <a:xfrm>
                <a:off x="2304" y="2256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53" name="Rectangle 160"/>
              <p:cNvSpPr>
                <a:spLocks noChangeArrowheads="1"/>
              </p:cNvSpPr>
              <p:nvPr/>
            </p:nvSpPr>
            <p:spPr bwMode="auto">
              <a:xfrm>
                <a:off x="2400" y="2256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54" name="Rectangle 161"/>
              <p:cNvSpPr>
                <a:spLocks noChangeArrowheads="1"/>
              </p:cNvSpPr>
              <p:nvPr/>
            </p:nvSpPr>
            <p:spPr bwMode="auto">
              <a:xfrm>
                <a:off x="2496" y="2256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55" name="AutoShape 162"/>
              <p:cNvSpPr>
                <a:spLocks noChangeArrowheads="1"/>
              </p:cNvSpPr>
              <p:nvPr/>
            </p:nvSpPr>
            <p:spPr bwMode="auto">
              <a:xfrm>
                <a:off x="2352" y="2304"/>
                <a:ext cx="48" cy="48"/>
              </a:xfrm>
              <a:prstGeom prst="plus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56" name="AutoShape 163"/>
              <p:cNvSpPr>
                <a:spLocks noChangeArrowheads="1"/>
              </p:cNvSpPr>
              <p:nvPr/>
            </p:nvSpPr>
            <p:spPr bwMode="auto">
              <a:xfrm>
                <a:off x="2352" y="2448"/>
                <a:ext cx="48" cy="48"/>
              </a:xfrm>
              <a:prstGeom prst="plus">
                <a:avLst>
                  <a:gd name="adj" fmla="val 25000"/>
                </a:avLst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2780" name="Line 164"/>
            <p:cNvSpPr>
              <a:spLocks noChangeShapeType="1"/>
            </p:cNvSpPr>
            <p:nvPr/>
          </p:nvSpPr>
          <p:spPr bwMode="auto">
            <a:xfrm flipH="1">
              <a:off x="2438400" y="3733800"/>
              <a:ext cx="15240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1" name="Line 165"/>
            <p:cNvSpPr>
              <a:spLocks noChangeShapeType="1"/>
            </p:cNvSpPr>
            <p:nvPr/>
          </p:nvSpPr>
          <p:spPr bwMode="auto">
            <a:xfrm flipH="1">
              <a:off x="3429000" y="3733800"/>
              <a:ext cx="5334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2" name="Line 166"/>
            <p:cNvSpPr>
              <a:spLocks noChangeShapeType="1"/>
            </p:cNvSpPr>
            <p:nvPr/>
          </p:nvSpPr>
          <p:spPr bwMode="auto">
            <a:xfrm>
              <a:off x="3962400" y="3733800"/>
              <a:ext cx="4572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3" name="Line 167"/>
            <p:cNvSpPr>
              <a:spLocks noChangeShapeType="1"/>
            </p:cNvSpPr>
            <p:nvPr/>
          </p:nvSpPr>
          <p:spPr bwMode="auto">
            <a:xfrm>
              <a:off x="3962400" y="3733800"/>
              <a:ext cx="14478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4" name="Line 168"/>
            <p:cNvSpPr>
              <a:spLocks noChangeShapeType="1"/>
            </p:cNvSpPr>
            <p:nvPr/>
          </p:nvSpPr>
          <p:spPr bwMode="auto">
            <a:xfrm flipH="1">
              <a:off x="1905000" y="4648200"/>
              <a:ext cx="5334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5" name="Line 169"/>
            <p:cNvSpPr>
              <a:spLocks noChangeShapeType="1"/>
            </p:cNvSpPr>
            <p:nvPr/>
          </p:nvSpPr>
          <p:spPr bwMode="auto">
            <a:xfrm>
              <a:off x="2438400" y="4648200"/>
              <a:ext cx="4572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2786" name="Group 170"/>
            <p:cNvGrpSpPr>
              <a:grpSpLocks/>
            </p:cNvGrpSpPr>
            <p:nvPr/>
          </p:nvGrpSpPr>
          <p:grpSpPr bwMode="auto">
            <a:xfrm>
              <a:off x="1676400" y="5105400"/>
              <a:ext cx="457200" cy="457200"/>
              <a:chOff x="2256" y="2256"/>
              <a:chExt cx="288" cy="288"/>
            </a:xfrm>
          </p:grpSpPr>
          <p:sp>
            <p:nvSpPr>
              <p:cNvPr id="32895" name="Rectangle 171"/>
              <p:cNvSpPr>
                <a:spLocks noChangeArrowheads="1"/>
              </p:cNvSpPr>
              <p:nvPr/>
            </p:nvSpPr>
            <p:spPr bwMode="auto">
              <a:xfrm>
                <a:off x="2256" y="2256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96" name="Line 172"/>
              <p:cNvSpPr>
                <a:spLocks noChangeShapeType="1"/>
              </p:cNvSpPr>
              <p:nvPr/>
            </p:nvSpPr>
            <p:spPr bwMode="auto">
              <a:xfrm>
                <a:off x="2256" y="2304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97" name="Line 173"/>
              <p:cNvSpPr>
                <a:spLocks noChangeShapeType="1"/>
              </p:cNvSpPr>
              <p:nvPr/>
            </p:nvSpPr>
            <p:spPr bwMode="auto">
              <a:xfrm>
                <a:off x="2256" y="2352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98" name="Line 174"/>
              <p:cNvSpPr>
                <a:spLocks noChangeShapeType="1"/>
              </p:cNvSpPr>
              <p:nvPr/>
            </p:nvSpPr>
            <p:spPr bwMode="auto">
              <a:xfrm>
                <a:off x="2256" y="240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99" name="Line 175"/>
              <p:cNvSpPr>
                <a:spLocks noChangeShapeType="1"/>
              </p:cNvSpPr>
              <p:nvPr/>
            </p:nvSpPr>
            <p:spPr bwMode="auto">
              <a:xfrm>
                <a:off x="2256" y="2448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00" name="Line 176"/>
              <p:cNvSpPr>
                <a:spLocks noChangeShapeType="1"/>
              </p:cNvSpPr>
              <p:nvPr/>
            </p:nvSpPr>
            <p:spPr bwMode="auto">
              <a:xfrm>
                <a:off x="2256" y="249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01" name="Line 177"/>
              <p:cNvSpPr>
                <a:spLocks noChangeShapeType="1"/>
              </p:cNvSpPr>
              <p:nvPr/>
            </p:nvSpPr>
            <p:spPr bwMode="auto">
              <a:xfrm flipV="1">
                <a:off x="2304" y="225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02" name="Line 178"/>
              <p:cNvSpPr>
                <a:spLocks noChangeShapeType="1"/>
              </p:cNvSpPr>
              <p:nvPr/>
            </p:nvSpPr>
            <p:spPr bwMode="auto">
              <a:xfrm flipV="1">
                <a:off x="2352" y="225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03" name="Line 179"/>
              <p:cNvSpPr>
                <a:spLocks noChangeShapeType="1"/>
              </p:cNvSpPr>
              <p:nvPr/>
            </p:nvSpPr>
            <p:spPr bwMode="auto">
              <a:xfrm flipV="1">
                <a:off x="2400" y="225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04" name="Line 180"/>
              <p:cNvSpPr>
                <a:spLocks noChangeShapeType="1"/>
              </p:cNvSpPr>
              <p:nvPr/>
            </p:nvSpPr>
            <p:spPr bwMode="auto">
              <a:xfrm flipV="1">
                <a:off x="2496" y="225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05" name="Line 181"/>
              <p:cNvSpPr>
                <a:spLocks noChangeShapeType="1"/>
              </p:cNvSpPr>
              <p:nvPr/>
            </p:nvSpPr>
            <p:spPr bwMode="auto">
              <a:xfrm flipV="1">
                <a:off x="2448" y="225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06" name="Rectangle 182"/>
              <p:cNvSpPr>
                <a:spLocks noChangeArrowheads="1"/>
              </p:cNvSpPr>
              <p:nvPr/>
            </p:nvSpPr>
            <p:spPr bwMode="auto">
              <a:xfrm>
                <a:off x="2256" y="2496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07" name="Rectangle 183"/>
              <p:cNvSpPr>
                <a:spLocks noChangeArrowheads="1"/>
              </p:cNvSpPr>
              <p:nvPr/>
            </p:nvSpPr>
            <p:spPr bwMode="auto">
              <a:xfrm>
                <a:off x="2352" y="2496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08" name="Rectangle 184"/>
              <p:cNvSpPr>
                <a:spLocks noChangeArrowheads="1"/>
              </p:cNvSpPr>
              <p:nvPr/>
            </p:nvSpPr>
            <p:spPr bwMode="auto">
              <a:xfrm>
                <a:off x="2448" y="2496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09" name="Rectangle 185"/>
              <p:cNvSpPr>
                <a:spLocks noChangeArrowheads="1"/>
              </p:cNvSpPr>
              <p:nvPr/>
            </p:nvSpPr>
            <p:spPr bwMode="auto">
              <a:xfrm>
                <a:off x="2304" y="2448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10" name="Rectangle 186"/>
              <p:cNvSpPr>
                <a:spLocks noChangeArrowheads="1"/>
              </p:cNvSpPr>
              <p:nvPr/>
            </p:nvSpPr>
            <p:spPr bwMode="auto">
              <a:xfrm>
                <a:off x="2400" y="2448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11" name="Rectangle 187"/>
              <p:cNvSpPr>
                <a:spLocks noChangeArrowheads="1"/>
              </p:cNvSpPr>
              <p:nvPr/>
            </p:nvSpPr>
            <p:spPr bwMode="auto">
              <a:xfrm>
                <a:off x="2496" y="2448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12" name="Rectangle 188"/>
              <p:cNvSpPr>
                <a:spLocks noChangeArrowheads="1"/>
              </p:cNvSpPr>
              <p:nvPr/>
            </p:nvSpPr>
            <p:spPr bwMode="auto">
              <a:xfrm>
                <a:off x="2256" y="2400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13" name="Rectangle 189"/>
              <p:cNvSpPr>
                <a:spLocks noChangeArrowheads="1"/>
              </p:cNvSpPr>
              <p:nvPr/>
            </p:nvSpPr>
            <p:spPr bwMode="auto">
              <a:xfrm>
                <a:off x="2352" y="2400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14" name="Rectangle 190"/>
              <p:cNvSpPr>
                <a:spLocks noChangeArrowheads="1"/>
              </p:cNvSpPr>
              <p:nvPr/>
            </p:nvSpPr>
            <p:spPr bwMode="auto">
              <a:xfrm>
                <a:off x="2448" y="2400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15" name="Rectangle 191"/>
              <p:cNvSpPr>
                <a:spLocks noChangeArrowheads="1"/>
              </p:cNvSpPr>
              <p:nvPr/>
            </p:nvSpPr>
            <p:spPr bwMode="auto">
              <a:xfrm>
                <a:off x="2304" y="2352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16" name="Rectangle 192"/>
              <p:cNvSpPr>
                <a:spLocks noChangeArrowheads="1"/>
              </p:cNvSpPr>
              <p:nvPr/>
            </p:nvSpPr>
            <p:spPr bwMode="auto">
              <a:xfrm>
                <a:off x="2400" y="2352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17" name="Rectangle 193"/>
              <p:cNvSpPr>
                <a:spLocks noChangeArrowheads="1"/>
              </p:cNvSpPr>
              <p:nvPr/>
            </p:nvSpPr>
            <p:spPr bwMode="auto">
              <a:xfrm>
                <a:off x="2496" y="2352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18" name="Rectangle 194"/>
              <p:cNvSpPr>
                <a:spLocks noChangeArrowheads="1"/>
              </p:cNvSpPr>
              <p:nvPr/>
            </p:nvSpPr>
            <p:spPr bwMode="auto">
              <a:xfrm>
                <a:off x="2256" y="2304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19" name="Rectangle 195"/>
              <p:cNvSpPr>
                <a:spLocks noChangeArrowheads="1"/>
              </p:cNvSpPr>
              <p:nvPr/>
            </p:nvSpPr>
            <p:spPr bwMode="auto">
              <a:xfrm>
                <a:off x="2352" y="2304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20" name="Rectangle 196"/>
              <p:cNvSpPr>
                <a:spLocks noChangeArrowheads="1"/>
              </p:cNvSpPr>
              <p:nvPr/>
            </p:nvSpPr>
            <p:spPr bwMode="auto">
              <a:xfrm>
                <a:off x="2448" y="2304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21" name="Rectangle 197"/>
              <p:cNvSpPr>
                <a:spLocks noChangeArrowheads="1"/>
              </p:cNvSpPr>
              <p:nvPr/>
            </p:nvSpPr>
            <p:spPr bwMode="auto">
              <a:xfrm>
                <a:off x="2304" y="2256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22" name="Rectangle 198"/>
              <p:cNvSpPr>
                <a:spLocks noChangeArrowheads="1"/>
              </p:cNvSpPr>
              <p:nvPr/>
            </p:nvSpPr>
            <p:spPr bwMode="auto">
              <a:xfrm>
                <a:off x="2400" y="2256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23" name="Rectangle 199"/>
              <p:cNvSpPr>
                <a:spLocks noChangeArrowheads="1"/>
              </p:cNvSpPr>
              <p:nvPr/>
            </p:nvSpPr>
            <p:spPr bwMode="auto">
              <a:xfrm>
                <a:off x="2496" y="2256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24" name="AutoShape 200"/>
              <p:cNvSpPr>
                <a:spLocks noChangeArrowheads="1"/>
              </p:cNvSpPr>
              <p:nvPr/>
            </p:nvSpPr>
            <p:spPr bwMode="auto">
              <a:xfrm>
                <a:off x="2352" y="2304"/>
                <a:ext cx="48" cy="48"/>
              </a:xfrm>
              <a:prstGeom prst="plus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25" name="AutoShape 201"/>
              <p:cNvSpPr>
                <a:spLocks noChangeArrowheads="1"/>
              </p:cNvSpPr>
              <p:nvPr/>
            </p:nvSpPr>
            <p:spPr bwMode="auto">
              <a:xfrm>
                <a:off x="2352" y="2448"/>
                <a:ext cx="48" cy="48"/>
              </a:xfrm>
              <a:prstGeom prst="plus">
                <a:avLst>
                  <a:gd name="adj" fmla="val 25000"/>
                </a:avLst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2787" name="Group 202"/>
            <p:cNvGrpSpPr>
              <a:grpSpLocks/>
            </p:cNvGrpSpPr>
            <p:nvPr/>
          </p:nvGrpSpPr>
          <p:grpSpPr bwMode="auto">
            <a:xfrm>
              <a:off x="2667000" y="5105400"/>
              <a:ext cx="457200" cy="457200"/>
              <a:chOff x="2256" y="2256"/>
              <a:chExt cx="288" cy="288"/>
            </a:xfrm>
          </p:grpSpPr>
          <p:sp>
            <p:nvSpPr>
              <p:cNvPr id="32864" name="Rectangle 203"/>
              <p:cNvSpPr>
                <a:spLocks noChangeArrowheads="1"/>
              </p:cNvSpPr>
              <p:nvPr/>
            </p:nvSpPr>
            <p:spPr bwMode="auto">
              <a:xfrm>
                <a:off x="2256" y="2256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65" name="Line 204"/>
              <p:cNvSpPr>
                <a:spLocks noChangeShapeType="1"/>
              </p:cNvSpPr>
              <p:nvPr/>
            </p:nvSpPr>
            <p:spPr bwMode="auto">
              <a:xfrm>
                <a:off x="2256" y="2304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66" name="Line 205"/>
              <p:cNvSpPr>
                <a:spLocks noChangeShapeType="1"/>
              </p:cNvSpPr>
              <p:nvPr/>
            </p:nvSpPr>
            <p:spPr bwMode="auto">
              <a:xfrm>
                <a:off x="2256" y="2352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67" name="Line 206"/>
              <p:cNvSpPr>
                <a:spLocks noChangeShapeType="1"/>
              </p:cNvSpPr>
              <p:nvPr/>
            </p:nvSpPr>
            <p:spPr bwMode="auto">
              <a:xfrm>
                <a:off x="2256" y="240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68" name="Line 207"/>
              <p:cNvSpPr>
                <a:spLocks noChangeShapeType="1"/>
              </p:cNvSpPr>
              <p:nvPr/>
            </p:nvSpPr>
            <p:spPr bwMode="auto">
              <a:xfrm>
                <a:off x="2256" y="2448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69" name="Line 208"/>
              <p:cNvSpPr>
                <a:spLocks noChangeShapeType="1"/>
              </p:cNvSpPr>
              <p:nvPr/>
            </p:nvSpPr>
            <p:spPr bwMode="auto">
              <a:xfrm>
                <a:off x="2256" y="249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70" name="Line 209"/>
              <p:cNvSpPr>
                <a:spLocks noChangeShapeType="1"/>
              </p:cNvSpPr>
              <p:nvPr/>
            </p:nvSpPr>
            <p:spPr bwMode="auto">
              <a:xfrm flipV="1">
                <a:off x="2304" y="225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71" name="Line 210"/>
              <p:cNvSpPr>
                <a:spLocks noChangeShapeType="1"/>
              </p:cNvSpPr>
              <p:nvPr/>
            </p:nvSpPr>
            <p:spPr bwMode="auto">
              <a:xfrm flipV="1">
                <a:off x="2352" y="225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72" name="Line 211"/>
              <p:cNvSpPr>
                <a:spLocks noChangeShapeType="1"/>
              </p:cNvSpPr>
              <p:nvPr/>
            </p:nvSpPr>
            <p:spPr bwMode="auto">
              <a:xfrm flipV="1">
                <a:off x="2400" y="225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73" name="Line 212"/>
              <p:cNvSpPr>
                <a:spLocks noChangeShapeType="1"/>
              </p:cNvSpPr>
              <p:nvPr/>
            </p:nvSpPr>
            <p:spPr bwMode="auto">
              <a:xfrm flipV="1">
                <a:off x="2496" y="225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74" name="Line 213"/>
              <p:cNvSpPr>
                <a:spLocks noChangeShapeType="1"/>
              </p:cNvSpPr>
              <p:nvPr/>
            </p:nvSpPr>
            <p:spPr bwMode="auto">
              <a:xfrm flipV="1">
                <a:off x="2448" y="225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75" name="Rectangle 214"/>
              <p:cNvSpPr>
                <a:spLocks noChangeArrowheads="1"/>
              </p:cNvSpPr>
              <p:nvPr/>
            </p:nvSpPr>
            <p:spPr bwMode="auto">
              <a:xfrm>
                <a:off x="2256" y="2496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76" name="Rectangle 215"/>
              <p:cNvSpPr>
                <a:spLocks noChangeArrowheads="1"/>
              </p:cNvSpPr>
              <p:nvPr/>
            </p:nvSpPr>
            <p:spPr bwMode="auto">
              <a:xfrm>
                <a:off x="2352" y="2496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77" name="Rectangle 216"/>
              <p:cNvSpPr>
                <a:spLocks noChangeArrowheads="1"/>
              </p:cNvSpPr>
              <p:nvPr/>
            </p:nvSpPr>
            <p:spPr bwMode="auto">
              <a:xfrm>
                <a:off x="2448" y="2496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78" name="Rectangle 217"/>
              <p:cNvSpPr>
                <a:spLocks noChangeArrowheads="1"/>
              </p:cNvSpPr>
              <p:nvPr/>
            </p:nvSpPr>
            <p:spPr bwMode="auto">
              <a:xfrm>
                <a:off x="2304" y="2448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79" name="Rectangle 218"/>
              <p:cNvSpPr>
                <a:spLocks noChangeArrowheads="1"/>
              </p:cNvSpPr>
              <p:nvPr/>
            </p:nvSpPr>
            <p:spPr bwMode="auto">
              <a:xfrm>
                <a:off x="2400" y="2448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80" name="Rectangle 219"/>
              <p:cNvSpPr>
                <a:spLocks noChangeArrowheads="1"/>
              </p:cNvSpPr>
              <p:nvPr/>
            </p:nvSpPr>
            <p:spPr bwMode="auto">
              <a:xfrm>
                <a:off x="2496" y="2448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81" name="Rectangle 220"/>
              <p:cNvSpPr>
                <a:spLocks noChangeArrowheads="1"/>
              </p:cNvSpPr>
              <p:nvPr/>
            </p:nvSpPr>
            <p:spPr bwMode="auto">
              <a:xfrm>
                <a:off x="2256" y="2400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82" name="Rectangle 221"/>
              <p:cNvSpPr>
                <a:spLocks noChangeArrowheads="1"/>
              </p:cNvSpPr>
              <p:nvPr/>
            </p:nvSpPr>
            <p:spPr bwMode="auto">
              <a:xfrm>
                <a:off x="2352" y="2400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83" name="Rectangle 222"/>
              <p:cNvSpPr>
                <a:spLocks noChangeArrowheads="1"/>
              </p:cNvSpPr>
              <p:nvPr/>
            </p:nvSpPr>
            <p:spPr bwMode="auto">
              <a:xfrm>
                <a:off x="2448" y="2400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84" name="Rectangle 223"/>
              <p:cNvSpPr>
                <a:spLocks noChangeArrowheads="1"/>
              </p:cNvSpPr>
              <p:nvPr/>
            </p:nvSpPr>
            <p:spPr bwMode="auto">
              <a:xfrm>
                <a:off x="2304" y="2352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85" name="Rectangle 224"/>
              <p:cNvSpPr>
                <a:spLocks noChangeArrowheads="1"/>
              </p:cNvSpPr>
              <p:nvPr/>
            </p:nvSpPr>
            <p:spPr bwMode="auto">
              <a:xfrm>
                <a:off x="2400" y="2352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86" name="Rectangle 225"/>
              <p:cNvSpPr>
                <a:spLocks noChangeArrowheads="1"/>
              </p:cNvSpPr>
              <p:nvPr/>
            </p:nvSpPr>
            <p:spPr bwMode="auto">
              <a:xfrm>
                <a:off x="2496" y="2352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87" name="Rectangle 226"/>
              <p:cNvSpPr>
                <a:spLocks noChangeArrowheads="1"/>
              </p:cNvSpPr>
              <p:nvPr/>
            </p:nvSpPr>
            <p:spPr bwMode="auto">
              <a:xfrm>
                <a:off x="2256" y="2304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88" name="Rectangle 227"/>
              <p:cNvSpPr>
                <a:spLocks noChangeArrowheads="1"/>
              </p:cNvSpPr>
              <p:nvPr/>
            </p:nvSpPr>
            <p:spPr bwMode="auto">
              <a:xfrm>
                <a:off x="2352" y="2304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89" name="Rectangle 228"/>
              <p:cNvSpPr>
                <a:spLocks noChangeArrowheads="1"/>
              </p:cNvSpPr>
              <p:nvPr/>
            </p:nvSpPr>
            <p:spPr bwMode="auto">
              <a:xfrm>
                <a:off x="2448" y="2304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90" name="Rectangle 229"/>
              <p:cNvSpPr>
                <a:spLocks noChangeArrowheads="1"/>
              </p:cNvSpPr>
              <p:nvPr/>
            </p:nvSpPr>
            <p:spPr bwMode="auto">
              <a:xfrm>
                <a:off x="2304" y="2256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91" name="Rectangle 230"/>
              <p:cNvSpPr>
                <a:spLocks noChangeArrowheads="1"/>
              </p:cNvSpPr>
              <p:nvPr/>
            </p:nvSpPr>
            <p:spPr bwMode="auto">
              <a:xfrm>
                <a:off x="2400" y="2256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92" name="Rectangle 231"/>
              <p:cNvSpPr>
                <a:spLocks noChangeArrowheads="1"/>
              </p:cNvSpPr>
              <p:nvPr/>
            </p:nvSpPr>
            <p:spPr bwMode="auto">
              <a:xfrm>
                <a:off x="2496" y="2256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93" name="AutoShape 232"/>
              <p:cNvSpPr>
                <a:spLocks noChangeArrowheads="1"/>
              </p:cNvSpPr>
              <p:nvPr/>
            </p:nvSpPr>
            <p:spPr bwMode="auto">
              <a:xfrm>
                <a:off x="2352" y="2304"/>
                <a:ext cx="48" cy="48"/>
              </a:xfrm>
              <a:prstGeom prst="plus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94" name="AutoShape 233"/>
              <p:cNvSpPr>
                <a:spLocks noChangeArrowheads="1"/>
              </p:cNvSpPr>
              <p:nvPr/>
            </p:nvSpPr>
            <p:spPr bwMode="auto">
              <a:xfrm>
                <a:off x="2352" y="2448"/>
                <a:ext cx="48" cy="48"/>
              </a:xfrm>
              <a:prstGeom prst="plus">
                <a:avLst>
                  <a:gd name="adj" fmla="val 25000"/>
                </a:avLst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2788" name="Line 234"/>
            <p:cNvSpPr>
              <a:spLocks noChangeShapeType="1"/>
            </p:cNvSpPr>
            <p:nvPr/>
          </p:nvSpPr>
          <p:spPr bwMode="auto">
            <a:xfrm flipH="1">
              <a:off x="3886200" y="4648200"/>
              <a:ext cx="5334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9" name="Line 235"/>
            <p:cNvSpPr>
              <a:spLocks noChangeShapeType="1"/>
            </p:cNvSpPr>
            <p:nvPr/>
          </p:nvSpPr>
          <p:spPr bwMode="auto">
            <a:xfrm>
              <a:off x="4419600" y="4648200"/>
              <a:ext cx="4572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2790" name="Group 236"/>
            <p:cNvGrpSpPr>
              <a:grpSpLocks/>
            </p:cNvGrpSpPr>
            <p:nvPr/>
          </p:nvGrpSpPr>
          <p:grpSpPr bwMode="auto">
            <a:xfrm>
              <a:off x="3657600" y="5105400"/>
              <a:ext cx="457200" cy="457200"/>
              <a:chOff x="2256" y="2256"/>
              <a:chExt cx="288" cy="288"/>
            </a:xfrm>
          </p:grpSpPr>
          <p:sp>
            <p:nvSpPr>
              <p:cNvPr id="32833" name="Rectangle 237"/>
              <p:cNvSpPr>
                <a:spLocks noChangeArrowheads="1"/>
              </p:cNvSpPr>
              <p:nvPr/>
            </p:nvSpPr>
            <p:spPr bwMode="auto">
              <a:xfrm>
                <a:off x="2256" y="2256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34" name="Line 238"/>
              <p:cNvSpPr>
                <a:spLocks noChangeShapeType="1"/>
              </p:cNvSpPr>
              <p:nvPr/>
            </p:nvSpPr>
            <p:spPr bwMode="auto">
              <a:xfrm>
                <a:off x="2256" y="2304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35" name="Line 239"/>
              <p:cNvSpPr>
                <a:spLocks noChangeShapeType="1"/>
              </p:cNvSpPr>
              <p:nvPr/>
            </p:nvSpPr>
            <p:spPr bwMode="auto">
              <a:xfrm>
                <a:off x="2256" y="2352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36" name="Line 240"/>
              <p:cNvSpPr>
                <a:spLocks noChangeShapeType="1"/>
              </p:cNvSpPr>
              <p:nvPr/>
            </p:nvSpPr>
            <p:spPr bwMode="auto">
              <a:xfrm>
                <a:off x="2256" y="240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37" name="Line 241"/>
              <p:cNvSpPr>
                <a:spLocks noChangeShapeType="1"/>
              </p:cNvSpPr>
              <p:nvPr/>
            </p:nvSpPr>
            <p:spPr bwMode="auto">
              <a:xfrm>
                <a:off x="2256" y="2448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38" name="Line 242"/>
              <p:cNvSpPr>
                <a:spLocks noChangeShapeType="1"/>
              </p:cNvSpPr>
              <p:nvPr/>
            </p:nvSpPr>
            <p:spPr bwMode="auto">
              <a:xfrm>
                <a:off x="2256" y="249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39" name="Line 243"/>
              <p:cNvSpPr>
                <a:spLocks noChangeShapeType="1"/>
              </p:cNvSpPr>
              <p:nvPr/>
            </p:nvSpPr>
            <p:spPr bwMode="auto">
              <a:xfrm flipV="1">
                <a:off x="2304" y="225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40" name="Line 244"/>
              <p:cNvSpPr>
                <a:spLocks noChangeShapeType="1"/>
              </p:cNvSpPr>
              <p:nvPr/>
            </p:nvSpPr>
            <p:spPr bwMode="auto">
              <a:xfrm flipV="1">
                <a:off x="2352" y="225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41" name="Line 245"/>
              <p:cNvSpPr>
                <a:spLocks noChangeShapeType="1"/>
              </p:cNvSpPr>
              <p:nvPr/>
            </p:nvSpPr>
            <p:spPr bwMode="auto">
              <a:xfrm flipV="1">
                <a:off x="2400" y="225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42" name="Line 246"/>
              <p:cNvSpPr>
                <a:spLocks noChangeShapeType="1"/>
              </p:cNvSpPr>
              <p:nvPr/>
            </p:nvSpPr>
            <p:spPr bwMode="auto">
              <a:xfrm flipV="1">
                <a:off x="2496" y="225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43" name="Line 247"/>
              <p:cNvSpPr>
                <a:spLocks noChangeShapeType="1"/>
              </p:cNvSpPr>
              <p:nvPr/>
            </p:nvSpPr>
            <p:spPr bwMode="auto">
              <a:xfrm flipV="1">
                <a:off x="2448" y="225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44" name="Rectangle 248"/>
              <p:cNvSpPr>
                <a:spLocks noChangeArrowheads="1"/>
              </p:cNvSpPr>
              <p:nvPr/>
            </p:nvSpPr>
            <p:spPr bwMode="auto">
              <a:xfrm>
                <a:off x="2256" y="2496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45" name="Rectangle 249"/>
              <p:cNvSpPr>
                <a:spLocks noChangeArrowheads="1"/>
              </p:cNvSpPr>
              <p:nvPr/>
            </p:nvSpPr>
            <p:spPr bwMode="auto">
              <a:xfrm>
                <a:off x="2352" y="2496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46" name="Rectangle 250"/>
              <p:cNvSpPr>
                <a:spLocks noChangeArrowheads="1"/>
              </p:cNvSpPr>
              <p:nvPr/>
            </p:nvSpPr>
            <p:spPr bwMode="auto">
              <a:xfrm>
                <a:off x="2448" y="2496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47" name="Rectangle 251"/>
              <p:cNvSpPr>
                <a:spLocks noChangeArrowheads="1"/>
              </p:cNvSpPr>
              <p:nvPr/>
            </p:nvSpPr>
            <p:spPr bwMode="auto">
              <a:xfrm>
                <a:off x="2304" y="2448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48" name="Rectangle 252"/>
              <p:cNvSpPr>
                <a:spLocks noChangeArrowheads="1"/>
              </p:cNvSpPr>
              <p:nvPr/>
            </p:nvSpPr>
            <p:spPr bwMode="auto">
              <a:xfrm>
                <a:off x="2400" y="2448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49" name="Rectangle 253"/>
              <p:cNvSpPr>
                <a:spLocks noChangeArrowheads="1"/>
              </p:cNvSpPr>
              <p:nvPr/>
            </p:nvSpPr>
            <p:spPr bwMode="auto">
              <a:xfrm>
                <a:off x="2496" y="2448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50" name="Rectangle 254"/>
              <p:cNvSpPr>
                <a:spLocks noChangeArrowheads="1"/>
              </p:cNvSpPr>
              <p:nvPr/>
            </p:nvSpPr>
            <p:spPr bwMode="auto">
              <a:xfrm>
                <a:off x="2256" y="2400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51" name="Rectangle 255"/>
              <p:cNvSpPr>
                <a:spLocks noChangeArrowheads="1"/>
              </p:cNvSpPr>
              <p:nvPr/>
            </p:nvSpPr>
            <p:spPr bwMode="auto">
              <a:xfrm>
                <a:off x="2352" y="2400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52" name="Rectangle 256"/>
              <p:cNvSpPr>
                <a:spLocks noChangeArrowheads="1"/>
              </p:cNvSpPr>
              <p:nvPr/>
            </p:nvSpPr>
            <p:spPr bwMode="auto">
              <a:xfrm>
                <a:off x="2448" y="2400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53" name="Rectangle 257"/>
              <p:cNvSpPr>
                <a:spLocks noChangeArrowheads="1"/>
              </p:cNvSpPr>
              <p:nvPr/>
            </p:nvSpPr>
            <p:spPr bwMode="auto">
              <a:xfrm>
                <a:off x="2304" y="2352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54" name="Rectangle 258"/>
              <p:cNvSpPr>
                <a:spLocks noChangeArrowheads="1"/>
              </p:cNvSpPr>
              <p:nvPr/>
            </p:nvSpPr>
            <p:spPr bwMode="auto">
              <a:xfrm>
                <a:off x="2400" y="2352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55" name="Rectangle 259"/>
              <p:cNvSpPr>
                <a:spLocks noChangeArrowheads="1"/>
              </p:cNvSpPr>
              <p:nvPr/>
            </p:nvSpPr>
            <p:spPr bwMode="auto">
              <a:xfrm>
                <a:off x="2496" y="2352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56" name="Rectangle 260"/>
              <p:cNvSpPr>
                <a:spLocks noChangeArrowheads="1"/>
              </p:cNvSpPr>
              <p:nvPr/>
            </p:nvSpPr>
            <p:spPr bwMode="auto">
              <a:xfrm>
                <a:off x="2256" y="2304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57" name="Rectangle 261"/>
              <p:cNvSpPr>
                <a:spLocks noChangeArrowheads="1"/>
              </p:cNvSpPr>
              <p:nvPr/>
            </p:nvSpPr>
            <p:spPr bwMode="auto">
              <a:xfrm>
                <a:off x="2352" y="2304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58" name="Rectangle 262"/>
              <p:cNvSpPr>
                <a:spLocks noChangeArrowheads="1"/>
              </p:cNvSpPr>
              <p:nvPr/>
            </p:nvSpPr>
            <p:spPr bwMode="auto">
              <a:xfrm>
                <a:off x="2448" y="2304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59" name="Rectangle 263"/>
              <p:cNvSpPr>
                <a:spLocks noChangeArrowheads="1"/>
              </p:cNvSpPr>
              <p:nvPr/>
            </p:nvSpPr>
            <p:spPr bwMode="auto">
              <a:xfrm>
                <a:off x="2304" y="2256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60" name="Rectangle 264"/>
              <p:cNvSpPr>
                <a:spLocks noChangeArrowheads="1"/>
              </p:cNvSpPr>
              <p:nvPr/>
            </p:nvSpPr>
            <p:spPr bwMode="auto">
              <a:xfrm>
                <a:off x="2400" y="2256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61" name="Rectangle 265"/>
              <p:cNvSpPr>
                <a:spLocks noChangeArrowheads="1"/>
              </p:cNvSpPr>
              <p:nvPr/>
            </p:nvSpPr>
            <p:spPr bwMode="auto">
              <a:xfrm>
                <a:off x="2496" y="2256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62" name="AutoShape 266"/>
              <p:cNvSpPr>
                <a:spLocks noChangeArrowheads="1"/>
              </p:cNvSpPr>
              <p:nvPr/>
            </p:nvSpPr>
            <p:spPr bwMode="auto">
              <a:xfrm>
                <a:off x="2352" y="2304"/>
                <a:ext cx="48" cy="48"/>
              </a:xfrm>
              <a:prstGeom prst="plus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63" name="AutoShape 267"/>
              <p:cNvSpPr>
                <a:spLocks noChangeArrowheads="1"/>
              </p:cNvSpPr>
              <p:nvPr/>
            </p:nvSpPr>
            <p:spPr bwMode="auto">
              <a:xfrm>
                <a:off x="2352" y="2448"/>
                <a:ext cx="48" cy="48"/>
              </a:xfrm>
              <a:prstGeom prst="plus">
                <a:avLst>
                  <a:gd name="adj" fmla="val 25000"/>
                </a:avLst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2791" name="Group 268"/>
            <p:cNvGrpSpPr>
              <a:grpSpLocks/>
            </p:cNvGrpSpPr>
            <p:nvPr/>
          </p:nvGrpSpPr>
          <p:grpSpPr bwMode="auto">
            <a:xfrm>
              <a:off x="4648200" y="5105400"/>
              <a:ext cx="457200" cy="457200"/>
              <a:chOff x="2256" y="2256"/>
              <a:chExt cx="288" cy="288"/>
            </a:xfrm>
          </p:grpSpPr>
          <p:sp>
            <p:nvSpPr>
              <p:cNvPr id="32802" name="Rectangle 269"/>
              <p:cNvSpPr>
                <a:spLocks noChangeArrowheads="1"/>
              </p:cNvSpPr>
              <p:nvPr/>
            </p:nvSpPr>
            <p:spPr bwMode="auto">
              <a:xfrm>
                <a:off x="2256" y="2256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03" name="Line 270"/>
              <p:cNvSpPr>
                <a:spLocks noChangeShapeType="1"/>
              </p:cNvSpPr>
              <p:nvPr/>
            </p:nvSpPr>
            <p:spPr bwMode="auto">
              <a:xfrm>
                <a:off x="2256" y="2304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04" name="Line 271"/>
              <p:cNvSpPr>
                <a:spLocks noChangeShapeType="1"/>
              </p:cNvSpPr>
              <p:nvPr/>
            </p:nvSpPr>
            <p:spPr bwMode="auto">
              <a:xfrm>
                <a:off x="2256" y="2352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05" name="Line 272"/>
              <p:cNvSpPr>
                <a:spLocks noChangeShapeType="1"/>
              </p:cNvSpPr>
              <p:nvPr/>
            </p:nvSpPr>
            <p:spPr bwMode="auto">
              <a:xfrm>
                <a:off x="2256" y="240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06" name="Line 273"/>
              <p:cNvSpPr>
                <a:spLocks noChangeShapeType="1"/>
              </p:cNvSpPr>
              <p:nvPr/>
            </p:nvSpPr>
            <p:spPr bwMode="auto">
              <a:xfrm>
                <a:off x="2256" y="2448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07" name="Line 274"/>
              <p:cNvSpPr>
                <a:spLocks noChangeShapeType="1"/>
              </p:cNvSpPr>
              <p:nvPr/>
            </p:nvSpPr>
            <p:spPr bwMode="auto">
              <a:xfrm>
                <a:off x="2256" y="249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08" name="Line 275"/>
              <p:cNvSpPr>
                <a:spLocks noChangeShapeType="1"/>
              </p:cNvSpPr>
              <p:nvPr/>
            </p:nvSpPr>
            <p:spPr bwMode="auto">
              <a:xfrm flipV="1">
                <a:off x="2304" y="225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09" name="Line 276"/>
              <p:cNvSpPr>
                <a:spLocks noChangeShapeType="1"/>
              </p:cNvSpPr>
              <p:nvPr/>
            </p:nvSpPr>
            <p:spPr bwMode="auto">
              <a:xfrm flipV="1">
                <a:off x="2352" y="225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10" name="Line 277"/>
              <p:cNvSpPr>
                <a:spLocks noChangeShapeType="1"/>
              </p:cNvSpPr>
              <p:nvPr/>
            </p:nvSpPr>
            <p:spPr bwMode="auto">
              <a:xfrm flipV="1">
                <a:off x="2400" y="225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11" name="Line 278"/>
              <p:cNvSpPr>
                <a:spLocks noChangeShapeType="1"/>
              </p:cNvSpPr>
              <p:nvPr/>
            </p:nvSpPr>
            <p:spPr bwMode="auto">
              <a:xfrm flipV="1">
                <a:off x="2496" y="225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12" name="Line 279"/>
              <p:cNvSpPr>
                <a:spLocks noChangeShapeType="1"/>
              </p:cNvSpPr>
              <p:nvPr/>
            </p:nvSpPr>
            <p:spPr bwMode="auto">
              <a:xfrm flipV="1">
                <a:off x="2448" y="225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13" name="Rectangle 280"/>
              <p:cNvSpPr>
                <a:spLocks noChangeArrowheads="1"/>
              </p:cNvSpPr>
              <p:nvPr/>
            </p:nvSpPr>
            <p:spPr bwMode="auto">
              <a:xfrm>
                <a:off x="2256" y="2496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14" name="Rectangle 281"/>
              <p:cNvSpPr>
                <a:spLocks noChangeArrowheads="1"/>
              </p:cNvSpPr>
              <p:nvPr/>
            </p:nvSpPr>
            <p:spPr bwMode="auto">
              <a:xfrm>
                <a:off x="2352" y="2496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15" name="Rectangle 282"/>
              <p:cNvSpPr>
                <a:spLocks noChangeArrowheads="1"/>
              </p:cNvSpPr>
              <p:nvPr/>
            </p:nvSpPr>
            <p:spPr bwMode="auto">
              <a:xfrm>
                <a:off x="2448" y="2496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16" name="Rectangle 283"/>
              <p:cNvSpPr>
                <a:spLocks noChangeArrowheads="1"/>
              </p:cNvSpPr>
              <p:nvPr/>
            </p:nvSpPr>
            <p:spPr bwMode="auto">
              <a:xfrm>
                <a:off x="2304" y="2448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17" name="Rectangle 284"/>
              <p:cNvSpPr>
                <a:spLocks noChangeArrowheads="1"/>
              </p:cNvSpPr>
              <p:nvPr/>
            </p:nvSpPr>
            <p:spPr bwMode="auto">
              <a:xfrm>
                <a:off x="2400" y="2448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18" name="Rectangle 285"/>
              <p:cNvSpPr>
                <a:spLocks noChangeArrowheads="1"/>
              </p:cNvSpPr>
              <p:nvPr/>
            </p:nvSpPr>
            <p:spPr bwMode="auto">
              <a:xfrm>
                <a:off x="2496" y="2448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19" name="Rectangle 286"/>
              <p:cNvSpPr>
                <a:spLocks noChangeArrowheads="1"/>
              </p:cNvSpPr>
              <p:nvPr/>
            </p:nvSpPr>
            <p:spPr bwMode="auto">
              <a:xfrm>
                <a:off x="2256" y="2400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20" name="Rectangle 287"/>
              <p:cNvSpPr>
                <a:spLocks noChangeArrowheads="1"/>
              </p:cNvSpPr>
              <p:nvPr/>
            </p:nvSpPr>
            <p:spPr bwMode="auto">
              <a:xfrm>
                <a:off x="2352" y="2400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21" name="Rectangle 288"/>
              <p:cNvSpPr>
                <a:spLocks noChangeArrowheads="1"/>
              </p:cNvSpPr>
              <p:nvPr/>
            </p:nvSpPr>
            <p:spPr bwMode="auto">
              <a:xfrm>
                <a:off x="2448" y="2400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22" name="Rectangle 289"/>
              <p:cNvSpPr>
                <a:spLocks noChangeArrowheads="1"/>
              </p:cNvSpPr>
              <p:nvPr/>
            </p:nvSpPr>
            <p:spPr bwMode="auto">
              <a:xfrm>
                <a:off x="2304" y="2352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23" name="Rectangle 290"/>
              <p:cNvSpPr>
                <a:spLocks noChangeArrowheads="1"/>
              </p:cNvSpPr>
              <p:nvPr/>
            </p:nvSpPr>
            <p:spPr bwMode="auto">
              <a:xfrm>
                <a:off x="2400" y="2352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24" name="Rectangle 291"/>
              <p:cNvSpPr>
                <a:spLocks noChangeArrowheads="1"/>
              </p:cNvSpPr>
              <p:nvPr/>
            </p:nvSpPr>
            <p:spPr bwMode="auto">
              <a:xfrm>
                <a:off x="2496" y="2352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25" name="Rectangle 292"/>
              <p:cNvSpPr>
                <a:spLocks noChangeArrowheads="1"/>
              </p:cNvSpPr>
              <p:nvPr/>
            </p:nvSpPr>
            <p:spPr bwMode="auto">
              <a:xfrm>
                <a:off x="2256" y="2304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26" name="Rectangle 293"/>
              <p:cNvSpPr>
                <a:spLocks noChangeArrowheads="1"/>
              </p:cNvSpPr>
              <p:nvPr/>
            </p:nvSpPr>
            <p:spPr bwMode="auto">
              <a:xfrm>
                <a:off x="2352" y="2304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27" name="Rectangle 294"/>
              <p:cNvSpPr>
                <a:spLocks noChangeArrowheads="1"/>
              </p:cNvSpPr>
              <p:nvPr/>
            </p:nvSpPr>
            <p:spPr bwMode="auto">
              <a:xfrm>
                <a:off x="2448" y="2304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28" name="Rectangle 295"/>
              <p:cNvSpPr>
                <a:spLocks noChangeArrowheads="1"/>
              </p:cNvSpPr>
              <p:nvPr/>
            </p:nvSpPr>
            <p:spPr bwMode="auto">
              <a:xfrm>
                <a:off x="2304" y="2256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29" name="Rectangle 296"/>
              <p:cNvSpPr>
                <a:spLocks noChangeArrowheads="1"/>
              </p:cNvSpPr>
              <p:nvPr/>
            </p:nvSpPr>
            <p:spPr bwMode="auto">
              <a:xfrm>
                <a:off x="2400" y="2256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30" name="Rectangle 297"/>
              <p:cNvSpPr>
                <a:spLocks noChangeArrowheads="1"/>
              </p:cNvSpPr>
              <p:nvPr/>
            </p:nvSpPr>
            <p:spPr bwMode="auto">
              <a:xfrm>
                <a:off x="2496" y="2256"/>
                <a:ext cx="48" cy="48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31" name="AutoShape 298"/>
              <p:cNvSpPr>
                <a:spLocks noChangeArrowheads="1"/>
              </p:cNvSpPr>
              <p:nvPr/>
            </p:nvSpPr>
            <p:spPr bwMode="auto">
              <a:xfrm>
                <a:off x="2352" y="2304"/>
                <a:ext cx="48" cy="48"/>
              </a:xfrm>
              <a:prstGeom prst="plus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32" name="AutoShape 299"/>
              <p:cNvSpPr>
                <a:spLocks noChangeArrowheads="1"/>
              </p:cNvSpPr>
              <p:nvPr/>
            </p:nvSpPr>
            <p:spPr bwMode="auto">
              <a:xfrm>
                <a:off x="2352" y="2448"/>
                <a:ext cx="48" cy="48"/>
              </a:xfrm>
              <a:prstGeom prst="plus">
                <a:avLst>
                  <a:gd name="adj" fmla="val 25000"/>
                </a:avLst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2792" name="Line 301"/>
            <p:cNvSpPr>
              <a:spLocks noChangeShapeType="1"/>
            </p:cNvSpPr>
            <p:nvPr/>
          </p:nvSpPr>
          <p:spPr bwMode="auto">
            <a:xfrm flipH="1">
              <a:off x="2667000" y="5562600"/>
              <a:ext cx="228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3" name="Line 302"/>
            <p:cNvSpPr>
              <a:spLocks noChangeShapeType="1"/>
            </p:cNvSpPr>
            <p:nvPr/>
          </p:nvSpPr>
          <p:spPr bwMode="auto">
            <a:xfrm>
              <a:off x="2895600" y="5562600"/>
              <a:ext cx="1524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4" name="Line 303"/>
            <p:cNvSpPr>
              <a:spLocks noChangeShapeType="1"/>
            </p:cNvSpPr>
            <p:nvPr/>
          </p:nvSpPr>
          <p:spPr bwMode="auto">
            <a:xfrm flipH="1">
              <a:off x="3657600" y="5562600"/>
              <a:ext cx="228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5" name="Line 304"/>
            <p:cNvSpPr>
              <a:spLocks noChangeShapeType="1"/>
            </p:cNvSpPr>
            <p:nvPr/>
          </p:nvSpPr>
          <p:spPr bwMode="auto">
            <a:xfrm>
              <a:off x="3886200" y="5562600"/>
              <a:ext cx="1524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6" name="Line 305"/>
            <p:cNvSpPr>
              <a:spLocks noChangeShapeType="1"/>
            </p:cNvSpPr>
            <p:nvPr/>
          </p:nvSpPr>
          <p:spPr bwMode="auto">
            <a:xfrm flipH="1">
              <a:off x="2362200" y="5562600"/>
              <a:ext cx="5334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7" name="Line 306"/>
            <p:cNvSpPr>
              <a:spLocks noChangeShapeType="1"/>
            </p:cNvSpPr>
            <p:nvPr/>
          </p:nvSpPr>
          <p:spPr bwMode="auto">
            <a:xfrm>
              <a:off x="2895600" y="5562600"/>
              <a:ext cx="5334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8" name="Line 307"/>
            <p:cNvSpPr>
              <a:spLocks noChangeShapeType="1"/>
            </p:cNvSpPr>
            <p:nvPr/>
          </p:nvSpPr>
          <p:spPr bwMode="auto">
            <a:xfrm flipH="1">
              <a:off x="4648200" y="5562600"/>
              <a:ext cx="228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9" name="Line 308"/>
            <p:cNvSpPr>
              <a:spLocks noChangeShapeType="1"/>
            </p:cNvSpPr>
            <p:nvPr/>
          </p:nvSpPr>
          <p:spPr bwMode="auto">
            <a:xfrm>
              <a:off x="4876800" y="5562600"/>
              <a:ext cx="1524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0" name="Line 309"/>
            <p:cNvSpPr>
              <a:spLocks noChangeShapeType="1"/>
            </p:cNvSpPr>
            <p:nvPr/>
          </p:nvSpPr>
          <p:spPr bwMode="auto">
            <a:xfrm flipH="1">
              <a:off x="4343400" y="5562600"/>
              <a:ext cx="5334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1" name="Line 310"/>
            <p:cNvSpPr>
              <a:spLocks noChangeShapeType="1"/>
            </p:cNvSpPr>
            <p:nvPr/>
          </p:nvSpPr>
          <p:spPr bwMode="auto">
            <a:xfrm>
              <a:off x="4876800" y="5562600"/>
              <a:ext cx="5334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608C-323A-475E-9116-A625E8C22033}" type="datetime1">
              <a:rPr lang="en-US" smtClean="0"/>
              <a:t>11/23/2011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9A24C6A-37FD-42A3-950B-85C360847268}" type="slidenum">
              <a:rPr lang="en-US" sz="1200">
                <a:solidFill>
                  <a:srgbClr val="3F3F3F"/>
                </a:solidFill>
              </a:rPr>
              <a:pPr eaLnBrk="1" hangingPunct="1"/>
              <a:t>13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/>
              <a:t>Deep Blue </a:t>
            </a:r>
            <a:r>
              <a:rPr lang="en-US" dirty="0" err="1"/>
              <a:t>vs</a:t>
            </a:r>
            <a:r>
              <a:rPr lang="en-US" dirty="0"/>
              <a:t> Kasparov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An IBM system, Deep Blue, played world champion Gary Kasparov</a:t>
            </a:r>
          </a:p>
          <a:p>
            <a:pPr lvl="2"/>
            <a:r>
              <a:rPr lang="en-US" smtClean="0"/>
              <a:t>In 1996 Kasparov won, but Deep Blue played 1 game well!!! This was a first.</a:t>
            </a:r>
          </a:p>
          <a:p>
            <a:pPr lvl="2"/>
            <a:r>
              <a:rPr lang="en-US" smtClean="0"/>
              <a:t>In May 11, 1997 Deep Blue won 3.5-2.5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1600200" y="3810000"/>
            <a:ext cx="5943600" cy="1558925"/>
          </a:xfrm>
          <a:prstGeom prst="rect">
            <a:avLst/>
          </a:prstGeom>
          <a:gradFill rotWithShape="1">
            <a:gsLst>
              <a:gs pos="0">
                <a:srgbClr val="FFBF00"/>
              </a:gs>
              <a:gs pos="45000">
                <a:srgbClr val="F1A300"/>
              </a:gs>
              <a:gs pos="100000">
                <a:srgbClr val="CC8900"/>
              </a:gs>
            </a:gsLst>
            <a:lin ang="5400000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39000" dist="254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FFFF"/>
                </a:solidFill>
                <a:latin typeface="Century Gothic" charset="0"/>
              </a:rPr>
              <a:t>Deep Blue is a 32 processor parallel computer with 256 “chess processors” that can consider 200,000,000 chess positions per second + opens + ends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D794C-2407-4F8F-9AF8-77C94DB6A44D}" type="datetime1">
              <a:rPr lang="en-US" smtClean="0"/>
              <a:t>11/23/2011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194AC3-CEE2-4322-8768-6EF3DFECF39B}" type="slidenum">
              <a:rPr lang="en-US" sz="1200">
                <a:solidFill>
                  <a:srgbClr val="3F3F3F"/>
                </a:solidFill>
              </a:rPr>
              <a:pPr eaLnBrk="1" hangingPunct="1"/>
              <a:t>14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/>
              <a:t>Intelligent?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Does Deep Blue’s performance show that a computer can be intelligent?</a:t>
            </a:r>
          </a:p>
          <a:p>
            <a:pPr lvl="2"/>
            <a:r>
              <a:rPr lang="en-US" smtClean="0"/>
              <a:t>No -- it repeat’s its designers intelligence (weak rebuttal) </a:t>
            </a:r>
          </a:p>
          <a:p>
            <a:pPr lvl="2"/>
            <a:r>
              <a:rPr lang="en-US" smtClean="0"/>
              <a:t>Yes -- it’s better than anyone in the world at something people find interesting and fun</a:t>
            </a:r>
          </a:p>
          <a:p>
            <a:pPr lvl="2"/>
            <a:r>
              <a:rPr lang="en-US" smtClean="0"/>
              <a:t>Maybe -- it shows intelligence in chess, but can it apply its intelligence elsewhere?</a:t>
            </a:r>
          </a:p>
          <a:p>
            <a:pPr lvl="2"/>
            <a:endParaRPr lang="en-US" smtClean="0"/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2895600" y="4495800"/>
            <a:ext cx="3124200" cy="463550"/>
          </a:xfrm>
          <a:prstGeom prst="rect">
            <a:avLst/>
          </a:prstGeom>
          <a:gradFill rotWithShape="1">
            <a:gsLst>
              <a:gs pos="0">
                <a:srgbClr val="FFBF00"/>
              </a:gs>
              <a:gs pos="45000">
                <a:srgbClr val="F1A300"/>
              </a:gs>
              <a:gs pos="100000">
                <a:srgbClr val="CC8900"/>
              </a:gs>
            </a:gsLst>
            <a:lin ang="5400000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39000" dist="254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FFFF"/>
                </a:solidFill>
                <a:latin typeface="Century Gothic" charset="0"/>
              </a:rPr>
              <a:t>What do you think?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372B-EFA6-4AC3-AE7D-D68DAA61E5A7}" type="datetime1">
              <a:rPr lang="en-US" smtClean="0"/>
              <a:t>11/23/2011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And Now Watson plays Jeopardy</a:t>
            </a:r>
            <a:endParaRPr lang="en-US" dirty="0"/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charset="2"/>
              <a:buNone/>
            </a:pPr>
            <a:r>
              <a:rPr lang="en-US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0BBBE8D-72E9-4CB1-B496-8ECA7C3D3479}" type="datetime1">
              <a:rPr lang="en-US" sz="1200" smtClean="0">
                <a:solidFill>
                  <a:srgbClr val="3F3F3F"/>
                </a:solidFill>
              </a:rPr>
              <a:t>11/23/2011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891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C44C894-98C3-46AA-9E91-8B6A92772195}" type="slidenum">
              <a:rPr lang="en-US" sz="1200">
                <a:solidFill>
                  <a:srgbClr val="3F3F3F"/>
                </a:solidFill>
              </a:rPr>
              <a:pPr eaLnBrk="1" hangingPunct="1"/>
              <a:t>15</a:t>
            </a:fld>
            <a:endParaRPr lang="en-US" sz="1200">
              <a:solidFill>
                <a:srgbClr val="3F3F3F"/>
              </a:solidFill>
            </a:endParaRPr>
          </a:p>
        </p:txBody>
      </p:sp>
      <p:pic>
        <p:nvPicPr>
          <p:cNvPr id="38919" name="Picture 6" descr="wats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66800"/>
            <a:ext cx="7943850" cy="553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Watson: More Sophisticated</a:t>
            </a:r>
            <a:endParaRPr lang="en-US" dirty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en-US" smtClean="0"/>
              <a:t>Compared to Deep Blue, Watson is much more sophisticated in design, organization</a:t>
            </a:r>
          </a:p>
          <a:p>
            <a:pPr lvl="1"/>
            <a:r>
              <a:rPr lang="en-US" smtClean="0"/>
              <a:t>runs on ~2,500 parallel CPUs, each capable of up to 33 billion operations a second; size of small RV</a:t>
            </a:r>
          </a:p>
          <a:p>
            <a:pPr lvl="1"/>
            <a:r>
              <a:rPr lang="en-US" smtClean="0"/>
              <a:t>crawled and organized 200 million pages of data </a:t>
            </a:r>
          </a:p>
          <a:p>
            <a:pPr lvl="1"/>
            <a:r>
              <a:rPr lang="en-US" smtClean="0"/>
              <a:t>“expert” analyzers — more than 100 different techniques running concurrently to analyze natural language, appraise sources, propose hypotheses, merge results and rank top guesses. </a:t>
            </a:r>
          </a:p>
          <a:p>
            <a:pPr lvl="1"/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9CFEAA2-E642-428A-8B83-2516185091C6}" type="datetime1">
              <a:rPr lang="en-US" sz="1200" smtClean="0">
                <a:solidFill>
                  <a:srgbClr val="3F3F3F"/>
                </a:solidFill>
              </a:rPr>
              <a:t>11/23/2011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994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5419991-A3B2-4A42-929E-D931B78DCF59}" type="slidenum">
              <a:rPr lang="en-US" sz="1200">
                <a:solidFill>
                  <a:srgbClr val="3F3F3F"/>
                </a:solidFill>
              </a:rPr>
              <a:pPr eaLnBrk="1" hangingPunct="1"/>
              <a:t>16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Watson “Crushes” Jeopardy Stars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  <a:p>
            <a:pPr>
              <a:buFont typeface="Wingdings 2" pitchFamily="18" charset="2"/>
              <a:buNone/>
            </a:pPr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But, in Final Jeopardy: </a:t>
            </a: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US Cities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ea typeface="ＭＳ Ｐゴシック" pitchFamily="34" charset="-128"/>
              </a:rPr>
              <a:t>“This city’s largest airport is named for a WWII hero, and its second largest airport is named for a famous WWII battle”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ea typeface="ＭＳ Ｐゴシック" pitchFamily="34" charset="-128"/>
              </a:rPr>
              <a:t>	Watson completely blew it!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2188955-5B68-441D-A0DF-315EAADB17BA}" type="datetime1">
              <a:rPr lang="en-US" sz="1200" smtClean="0">
                <a:solidFill>
                  <a:srgbClr val="3F3F3F"/>
                </a:solidFill>
              </a:rPr>
              <a:t>11/23/2011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AEEA486-D0C1-427E-9D1C-03FEC11A83B9}" type="slidenum">
              <a:rPr lang="en-US" sz="1200">
                <a:solidFill>
                  <a:srgbClr val="3F3F3F"/>
                </a:solidFill>
              </a:rPr>
              <a:pPr eaLnBrk="1" hangingPunct="1"/>
              <a:t>17</a:t>
            </a:fld>
            <a:endParaRPr lang="en-US" sz="1200">
              <a:solidFill>
                <a:srgbClr val="3F3F3F"/>
              </a:solidFill>
            </a:endParaRPr>
          </a:p>
        </p:txBody>
      </p:sp>
      <p:pic>
        <p:nvPicPr>
          <p:cNvPr id="16391" name="Picture 6" descr="watson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143000"/>
            <a:ext cx="7772400" cy="265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371600" y="1371600"/>
            <a:ext cx="7327900" cy="369888"/>
            <a:chOff x="1371600" y="1371600"/>
            <a:chExt cx="7327680" cy="369332"/>
          </a:xfrm>
        </p:grpSpPr>
        <p:sp>
          <p:nvSpPr>
            <p:cNvPr id="16393" name="TextBox 7"/>
            <p:cNvSpPr txBox="1">
              <a:spLocks noChangeArrowheads="1"/>
            </p:cNvSpPr>
            <p:nvPr/>
          </p:nvSpPr>
          <p:spPr bwMode="auto">
            <a:xfrm>
              <a:off x="1371600" y="1371600"/>
              <a:ext cx="199368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1800">
                  <a:solidFill>
                    <a:schemeClr val="bg1"/>
                  </a:solidFill>
                </a:rPr>
                <a:t>What is Chicago?</a:t>
              </a:r>
            </a:p>
          </p:txBody>
        </p:sp>
        <p:sp>
          <p:nvSpPr>
            <p:cNvPr id="16394" name="TextBox 8"/>
            <p:cNvSpPr txBox="1">
              <a:spLocks noChangeArrowheads="1"/>
            </p:cNvSpPr>
            <p:nvPr/>
          </p:nvSpPr>
          <p:spPr bwMode="auto">
            <a:xfrm>
              <a:off x="6705600" y="1371600"/>
              <a:ext cx="199368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1800">
                  <a:solidFill>
                    <a:schemeClr val="bg1"/>
                  </a:solidFill>
                </a:rPr>
                <a:t>What is Chicago?</a:t>
              </a:r>
            </a:p>
          </p:txBody>
        </p:sp>
        <p:sp>
          <p:nvSpPr>
            <p:cNvPr id="16395" name="TextBox 9"/>
            <p:cNvSpPr txBox="1">
              <a:spLocks noChangeArrowheads="1"/>
            </p:cNvSpPr>
            <p:nvPr/>
          </p:nvSpPr>
          <p:spPr bwMode="auto">
            <a:xfrm>
              <a:off x="3810000" y="1371600"/>
              <a:ext cx="229766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1800">
                  <a:solidFill>
                    <a:schemeClr val="bg1"/>
                  </a:solidFill>
                </a:rPr>
                <a:t>What is Toronto????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546226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Compare Watson, Deep Blue</a:t>
            </a:r>
            <a:endParaRPr lang="en-US" dirty="0"/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r>
              <a:rPr lang="en-US" smtClean="0"/>
              <a:t>Chess seems harder, but it’s not</a:t>
            </a:r>
          </a:p>
          <a:p>
            <a:pPr lvl="1"/>
            <a:r>
              <a:rPr lang="en-US" smtClean="0"/>
              <a:t>Chess has fixed rules, little real world data needed</a:t>
            </a:r>
          </a:p>
          <a:p>
            <a:pPr lvl="1"/>
            <a:r>
              <a:rPr lang="en-US" smtClean="0"/>
              <a:t>Jeopardy, more free form using only real data</a:t>
            </a:r>
          </a:p>
          <a:p>
            <a:r>
              <a:rPr lang="en-US" smtClean="0"/>
              <a:t>Other differences</a:t>
            </a:r>
          </a:p>
          <a:p>
            <a:pPr lvl="1"/>
            <a:r>
              <a:rPr lang="en-US" smtClean="0"/>
              <a:t>In chess the “problem” is known beforehand, but in Jeopardy, someone else sets up the problem</a:t>
            </a:r>
          </a:p>
          <a:p>
            <a:pPr lvl="1"/>
            <a:r>
              <a:rPr lang="en-US" smtClean="0"/>
              <a:t>In chess, decisions are based on a formula, but in Jeopardy many forms of evaluation are needed (a problem solved by probabilities)</a:t>
            </a:r>
          </a:p>
          <a:p>
            <a:pPr lvl="1"/>
            <a:r>
              <a:rPr lang="en-US" smtClean="0"/>
              <a:t>In chess there is very little pre-planning, but in Jeopardy, organizing the data is the key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76FDD09-9D7E-4A90-B6E6-7AE531D0B682}" type="datetime1">
              <a:rPr lang="en-US" sz="1200" smtClean="0">
                <a:solidFill>
                  <a:srgbClr val="3F3F3F"/>
                </a:solidFill>
              </a:rPr>
              <a:t>11/23/2011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4198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CFF074D-C327-456E-9F47-D51BC6E44563}" type="slidenum">
              <a:rPr lang="en-US" sz="1200">
                <a:solidFill>
                  <a:srgbClr val="3F3F3F"/>
                </a:solidFill>
              </a:rPr>
              <a:pPr eaLnBrk="1" hangingPunct="1"/>
              <a:t>18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DA9D310-7C5E-44BD-98B1-F4EDC665CE51}" type="slidenum">
              <a:rPr lang="en-US" sz="1200">
                <a:solidFill>
                  <a:srgbClr val="3F3F3F"/>
                </a:solidFill>
              </a:rPr>
              <a:pPr eaLnBrk="1" hangingPunct="1"/>
              <a:t>19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/>
              <a:t>Being Creative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458200" cy="4575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Computers do things deemed creative in past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Create designs in the style of Piet Mondrian, Jackson Pollack or Josef Albers …</a:t>
            </a:r>
          </a:p>
          <a:p>
            <a:pPr lvl="2">
              <a:lnSpc>
                <a:spcPct val="90000"/>
              </a:lnSpc>
            </a:pPr>
            <a:endParaRPr lang="en-US" smtClean="0"/>
          </a:p>
          <a:p>
            <a:pPr lvl="2">
              <a:lnSpc>
                <a:spcPct val="90000"/>
              </a:lnSpc>
            </a:pPr>
            <a:endParaRPr lang="en-US" smtClean="0"/>
          </a:p>
          <a:p>
            <a:pPr lvl="2">
              <a:lnSpc>
                <a:spcPct val="90000"/>
              </a:lnSpc>
            </a:pPr>
            <a:endParaRPr lang="en-US" smtClean="0"/>
          </a:p>
          <a:p>
            <a:pPr lvl="2">
              <a:lnSpc>
                <a:spcPct val="90000"/>
              </a:lnSpc>
            </a:pPr>
            <a:endParaRPr lang="en-US" smtClean="0"/>
          </a:p>
          <a:p>
            <a:pPr lvl="2">
              <a:lnSpc>
                <a:spcPct val="90000"/>
              </a:lnSpc>
            </a:pPr>
            <a:endParaRPr lang="en-US" smtClean="0"/>
          </a:p>
        </p:txBody>
      </p:sp>
      <p:pic>
        <p:nvPicPr>
          <p:cNvPr id="4301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54" t="41986" r="41316" b="25780"/>
          <a:stretch>
            <a:fillRect/>
          </a:stretch>
        </p:blipFill>
        <p:spPr bwMode="auto">
          <a:xfrm>
            <a:off x="1676400" y="2514600"/>
            <a:ext cx="2895600" cy="1897063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014" name="Picture 5" descr="nextPollock.tif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35" b="4184"/>
          <a:stretch>
            <a:fillRect/>
          </a:stretch>
        </p:blipFill>
        <p:spPr bwMode="auto">
          <a:xfrm>
            <a:off x="914400" y="4495800"/>
            <a:ext cx="3725863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5" name="Picture 14" descr="albers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514600"/>
            <a:ext cx="3179763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6" name="TextBox 15"/>
          <p:cNvSpPr txBox="1">
            <a:spLocks noChangeArrowheads="1"/>
          </p:cNvSpPr>
          <p:nvPr/>
        </p:nvSpPr>
        <p:spPr bwMode="auto">
          <a:xfrm>
            <a:off x="5638800" y="5410200"/>
            <a:ext cx="2057400" cy="8302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Is it Art?</a:t>
            </a:r>
          </a:p>
          <a:p>
            <a:pPr eaLnBrk="1" hangingPunct="1"/>
            <a:r>
              <a:rPr lang="en-US"/>
              <a:t>Is it Creative?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C7CF-2796-48E3-869F-C660B68AFD77}" type="datetime1">
              <a:rPr lang="en-US" smtClean="0"/>
              <a:t>11/23/2011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362200"/>
            <a:ext cx="8001000" cy="1143000"/>
          </a:xfrm>
        </p:spPr>
        <p:txBody>
          <a:bodyPr rtlCol="0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eaLnBrk="1" hangingPunct="1">
              <a:defRPr/>
            </a:pPr>
            <a:r>
              <a:rPr lang="en-US" sz="4800" dirty="0" smtClean="0"/>
              <a:t>Artificial Intelligence (is no match for natural stupidity :)</a:t>
            </a:r>
            <a:endParaRPr lang="en-US" dirty="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962400" y="6172200"/>
            <a:ext cx="16192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>
                <a:solidFill>
                  <a:schemeClr val="bg2"/>
                </a:solidFill>
              </a:rPr>
              <a:t>© Lawrence Snyder 2004</a:t>
            </a:r>
          </a:p>
        </p:txBody>
      </p:sp>
      <p:sp>
        <p:nvSpPr>
          <p:cNvPr id="16389" name="TextBox 4"/>
          <p:cNvSpPr txBox="1">
            <a:spLocks noChangeArrowheads="1"/>
          </p:cNvSpPr>
          <p:nvPr/>
        </p:nvSpPr>
        <p:spPr bwMode="auto">
          <a:xfrm>
            <a:off x="533400" y="533400"/>
            <a:ext cx="4478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Progress has been tremendous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3962400"/>
            <a:ext cx="6705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8872" tIns="0" rIns="45720" bIns="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6C7D"/>
              </a:buClr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BB76D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None/>
              <a:defRPr lang="en-US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i="1" dirty="0" smtClean="0"/>
              <a:t>Kelvin Sung</a:t>
            </a:r>
          </a:p>
          <a:p>
            <a:pPr eaLnBrk="1" hangingPunct="1"/>
            <a:r>
              <a:rPr lang="en-US" i="1" dirty="0" smtClean="0"/>
              <a:t>University of Washington, Bothell</a:t>
            </a:r>
          </a:p>
          <a:p>
            <a:pPr eaLnBrk="1" hangingPunct="1"/>
            <a:r>
              <a:rPr lang="en-US" sz="1200" i="1" dirty="0" smtClean="0"/>
              <a:t>(* Use/Modification with permission based on Larry Snyder’s </a:t>
            </a:r>
            <a:r>
              <a:rPr lang="en-US" sz="1200" i="1" dirty="0" smtClean="0">
                <a:hlinkClick r:id="rId2"/>
              </a:rPr>
              <a:t>CSE120 from Winter 2011</a:t>
            </a:r>
            <a:r>
              <a:rPr lang="en-US" sz="1200" i="1" dirty="0" smtClean="0"/>
              <a:t>)</a:t>
            </a:r>
            <a:endParaRPr lang="en-US" sz="1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41F0964-215A-41F7-A597-387B55B1B0C9}" type="slidenum">
              <a:rPr lang="en-US" sz="1200">
                <a:solidFill>
                  <a:srgbClr val="3F3F3F"/>
                </a:solidFill>
              </a:rPr>
              <a:pPr eaLnBrk="1" hangingPunct="1"/>
              <a:t>20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/>
              <a:t>Definition of Creativity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Creativity has two forms: “flash out of the blue” and “incremental revision”</a:t>
            </a:r>
          </a:p>
          <a:p>
            <a:pPr lvl="2"/>
            <a:r>
              <a:rPr lang="en-US" smtClean="0"/>
              <a:t>“Flash,” i.e. inspiration, is rare; is it just luck?</a:t>
            </a:r>
          </a:p>
          <a:p>
            <a:pPr lvl="2"/>
            <a:r>
              <a:rPr lang="en-US" smtClean="0"/>
              <a:t>“Revision”, i.e. hard work, is common and to a large degree algorithmic</a:t>
            </a: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838200" y="3962400"/>
            <a:ext cx="7543800" cy="1200150"/>
          </a:xfrm>
          <a:prstGeom prst="rect">
            <a:avLst/>
          </a:prstGeom>
          <a:gradFill rotWithShape="1">
            <a:gsLst>
              <a:gs pos="0">
                <a:srgbClr val="FFBF00"/>
              </a:gs>
              <a:gs pos="45000">
                <a:srgbClr val="F1A300"/>
              </a:gs>
              <a:gs pos="100000">
                <a:srgbClr val="CC8900"/>
              </a:gs>
            </a:gsLst>
            <a:lin ang="5400000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39000" dist="254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FFFF"/>
                </a:solidFill>
              </a:rPr>
              <a:t>Advertising agencies are famous for creativity, but in a recent study, 89% of all </a:t>
            </a:r>
            <a:r>
              <a:rPr lang="en-US" i="1">
                <a:solidFill>
                  <a:srgbClr val="FFFFFF"/>
                </a:solidFill>
              </a:rPr>
              <a:t>award-winning</a:t>
            </a:r>
            <a:r>
              <a:rPr lang="en-US">
                <a:solidFill>
                  <a:srgbClr val="FFFFFF"/>
                </a:solidFill>
              </a:rPr>
              <a:t> ads were an application of one of six templates -- design algorithm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10E9F-860B-4DD8-A545-387CF601B324}" type="datetime1">
              <a:rPr lang="en-US" smtClean="0"/>
              <a:t>11/23/2011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Composing Music</a:t>
            </a:r>
            <a:endParaRPr lang="en-US" dirty="0"/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experiment at the U. of Oregon … compose music in the style of Bach</a:t>
            </a:r>
          </a:p>
          <a:p>
            <a:r>
              <a:rPr lang="en-US" dirty="0" smtClean="0"/>
              <a:t>Three participants: Bach, U of O Professor, EPI program </a:t>
            </a:r>
          </a:p>
          <a:p>
            <a:r>
              <a:rPr lang="en-US" dirty="0" smtClean="0"/>
              <a:t>And the winner is …</a:t>
            </a:r>
          </a:p>
          <a:p>
            <a:endParaRPr lang="en-US" dirty="0" smtClean="0"/>
          </a:p>
          <a:p>
            <a:pPr lvl="2">
              <a:lnSpc>
                <a:spcPct val="90000"/>
              </a:lnSpc>
              <a:buFontTx/>
              <a:buNone/>
            </a:pPr>
            <a:r>
              <a:rPr lang="en-US" dirty="0" smtClean="0"/>
              <a:t>Audience Thought:  Bach’s	Professor’s	EPI’s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dirty="0" smtClean="0"/>
              <a:t>		 	         work was  work was          work was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dirty="0" smtClean="0"/>
              <a:t>			        Professor  EPI program    Bach 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A4CDCA7-7553-4B27-95C8-B3EA27726DC6}" type="datetime1">
              <a:rPr lang="en-US" sz="1200" smtClean="0">
                <a:solidFill>
                  <a:srgbClr val="3F3F3F"/>
                </a:solidFill>
              </a:rPr>
              <a:t>11/23/2011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4710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1AC69F7-B32C-4146-8356-8014AC3E9BE3}" type="slidenum">
              <a:rPr lang="en-US" sz="1200">
                <a:solidFill>
                  <a:srgbClr val="3F3F3F"/>
                </a:solidFill>
              </a:rPr>
              <a:pPr eaLnBrk="1" hangingPunct="1"/>
              <a:t>21</a:t>
            </a:fld>
            <a:endParaRPr lang="en-US" sz="1200">
              <a:solidFill>
                <a:srgbClr val="3F3F3F"/>
              </a:solidFill>
            </a:endParaRPr>
          </a:p>
        </p:txBody>
      </p: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 rot="5400000">
            <a:off x="4458494" y="4837906"/>
            <a:ext cx="1143000" cy="1588"/>
          </a:xfrm>
          <a:prstGeom prst="line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 rot="5400000">
            <a:off x="6211094" y="4837906"/>
            <a:ext cx="1143000" cy="1588"/>
          </a:xfrm>
          <a:prstGeom prst="line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Connector 8"/>
          <p:cNvCxnSpPr>
            <a:cxnSpLocks noChangeShapeType="1"/>
          </p:cNvCxnSpPr>
          <p:nvPr/>
        </p:nvCxnSpPr>
        <p:spPr bwMode="auto">
          <a:xfrm>
            <a:off x="3733800" y="4267200"/>
            <a:ext cx="4495800" cy="1588"/>
          </a:xfrm>
          <a:prstGeom prst="line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>
            <a:off x="3733800" y="5486400"/>
            <a:ext cx="4495800" cy="1588"/>
          </a:xfrm>
          <a:prstGeom prst="line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en-US" smtClean="0"/>
              <a:t>Watson looks to be a major advance in AI and a big step towards answering Turing’s Test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 algn="ctr">
              <a:buFont typeface="Wingdings 2" charset="2"/>
              <a:buNone/>
            </a:pPr>
            <a:r>
              <a:rPr lang="en-US" smtClean="0"/>
              <a:t>What is AI?</a:t>
            </a:r>
          </a:p>
          <a:p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467C657-68A2-4DC6-B170-A9114049293D}" type="datetime1">
              <a:rPr lang="en-US" sz="1200" smtClean="0">
                <a:solidFill>
                  <a:srgbClr val="3F3F3F"/>
                </a:solidFill>
              </a:rPr>
              <a:t>11/23/2011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4813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E5741B2-700D-4EB9-A1BA-BDEC646810BD}" type="slidenum">
              <a:rPr lang="en-US" sz="1200">
                <a:solidFill>
                  <a:srgbClr val="3F3F3F"/>
                </a:solidFill>
              </a:rPr>
              <a:pPr eaLnBrk="1" hangingPunct="1"/>
              <a:t>22</a:t>
            </a:fld>
            <a:endParaRPr lang="en-US" sz="1200">
              <a:solidFill>
                <a:srgbClr val="3F3F3F"/>
              </a:solidFill>
            </a:endParaRPr>
          </a:p>
        </p:txBody>
      </p:sp>
      <p:pic>
        <p:nvPicPr>
          <p:cNvPr id="48135" name="Picture 6" descr="aiDefinit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286000"/>
            <a:ext cx="4332288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 time, we emphasized a key fact of algorithm design …</a:t>
            </a:r>
          </a:p>
          <a:p>
            <a:endParaRPr lang="en-US" dirty="0" smtClean="0"/>
          </a:p>
          <a:p>
            <a:r>
              <a:rPr lang="en-US" dirty="0" smtClean="0"/>
              <a:t>You must be able to explain </a:t>
            </a:r>
            <a:r>
              <a:rPr lang="en-US" i="1" dirty="0" smtClean="0"/>
              <a:t>why </a:t>
            </a:r>
            <a:r>
              <a:rPr lang="en-US" dirty="0" smtClean="0"/>
              <a:t>an algorithm works</a:t>
            </a:r>
          </a:p>
          <a:p>
            <a:pPr lvl="1"/>
            <a:r>
              <a:rPr lang="en-US" dirty="0" smtClean="0"/>
              <a:t>It’s different for every algorithm</a:t>
            </a:r>
          </a:p>
          <a:p>
            <a:pPr lvl="1"/>
            <a:r>
              <a:rPr lang="en-US" dirty="0" smtClean="0"/>
              <a:t>You need to know, but often you may also have to explain it to someone else</a:t>
            </a:r>
          </a:p>
          <a:p>
            <a:pPr lvl="1"/>
            <a:r>
              <a:rPr lang="en-US" dirty="0" smtClean="0"/>
              <a:t>Our illustration was explaining why two sorting algorithms worked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0761609-4A17-4BBB-BF7F-94889C913DC6}" type="datetime1">
              <a:rPr lang="en-US" sz="1200" smtClean="0">
                <a:solidFill>
                  <a:srgbClr val="3F3F3F"/>
                </a:solidFill>
              </a:rPr>
              <a:t>11/23/2011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B1F1F67-F9CD-45CD-9721-3DFCD9AF987D}" type="slidenum">
              <a:rPr lang="en-US" sz="1200">
                <a:solidFill>
                  <a:srgbClr val="3F3F3F"/>
                </a:solidFill>
              </a:rPr>
              <a:pPr eaLnBrk="1" hangingPunct="1"/>
              <a:t>3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8964F2A-445C-452A-9F48-F5CBFC3742AB}" type="slidenum">
              <a:rPr lang="en-US" sz="1200">
                <a:solidFill>
                  <a:srgbClr val="3F3F3F"/>
                </a:solidFill>
              </a:rPr>
              <a:pPr eaLnBrk="1" hangingPunct="1"/>
              <a:t>4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/>
              <a:t>Thinking with Electricity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05800" cy="5181600"/>
          </a:xfrm>
        </p:spPr>
        <p:txBody>
          <a:bodyPr/>
          <a:lstStyle/>
          <a:p>
            <a:r>
              <a:rPr lang="en-US" smtClean="0"/>
              <a:t>The inventors of ENIAC, 1</a:t>
            </a:r>
            <a:r>
              <a:rPr lang="en-US" baseline="30000" smtClean="0"/>
              <a:t>st </a:t>
            </a:r>
            <a:r>
              <a:rPr lang="en-US" smtClean="0"/>
              <a:t>computer, said it “thinks with electricity”</a:t>
            </a:r>
          </a:p>
          <a:p>
            <a:pPr lvl="2"/>
            <a:r>
              <a:rPr lang="en-US" smtClean="0"/>
              <a:t>Do calculators “think”?</a:t>
            </a:r>
          </a:p>
          <a:p>
            <a:pPr lvl="2"/>
            <a:r>
              <a:rPr lang="en-US" smtClean="0"/>
              <a:t>Does performing arithmetic, which is entirely algorithmic, require thinking?</a:t>
            </a:r>
          </a:p>
          <a:p>
            <a:pPr lvl="2"/>
            <a:r>
              <a:rPr lang="en-US" smtClean="0"/>
              <a:t>Once, performing arithmetic, was thought to be divinely or magically conferred ability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296BE-61EA-4212-9D93-7F3B0C6C4B1B}" type="datetime1">
              <a:rPr lang="en-US" smtClean="0"/>
              <a:t>11/23/2011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8D2B7DA-60E3-4860-9969-C7ABC886ED9E}" type="slidenum">
              <a:rPr lang="en-US" sz="1200">
                <a:solidFill>
                  <a:srgbClr val="3F3F3F"/>
                </a:solidFill>
              </a:rPr>
              <a:pPr eaLnBrk="1" hangingPunct="1"/>
              <a:t>5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/>
              <a:t>Thinking with Electricity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05800" cy="5181600"/>
          </a:xfrm>
        </p:spPr>
        <p:txBody>
          <a:bodyPr/>
          <a:lstStyle/>
          <a:p>
            <a:r>
              <a:rPr lang="en-US" smtClean="0"/>
              <a:t>The inventors of ENIAC, 1</a:t>
            </a:r>
            <a:r>
              <a:rPr lang="en-US" baseline="30000" smtClean="0"/>
              <a:t>st </a:t>
            </a:r>
            <a:r>
              <a:rPr lang="en-US" smtClean="0"/>
              <a:t>computer, said it “thinks with electricity”</a:t>
            </a:r>
          </a:p>
          <a:p>
            <a:pPr lvl="2"/>
            <a:r>
              <a:rPr lang="en-US" smtClean="0"/>
              <a:t>Do calculators “think”?</a:t>
            </a:r>
          </a:p>
          <a:p>
            <a:pPr lvl="2"/>
            <a:r>
              <a:rPr lang="en-US" smtClean="0"/>
              <a:t>Does performing arithmetic, which is entirely algorithmic, require thinking?</a:t>
            </a:r>
          </a:p>
          <a:p>
            <a:pPr lvl="2"/>
            <a:r>
              <a:rPr lang="en-US" smtClean="0"/>
              <a:t>Once, performing arithmetic, was thought to be divinely or magically conferred ability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85800" y="5334000"/>
            <a:ext cx="8001000" cy="828675"/>
          </a:xfrm>
          <a:prstGeom prst="rect">
            <a:avLst/>
          </a:prstGeom>
          <a:gradFill rotWithShape="1">
            <a:gsLst>
              <a:gs pos="0">
                <a:srgbClr val="FFBF00"/>
              </a:gs>
              <a:gs pos="45000">
                <a:srgbClr val="F1A300"/>
              </a:gs>
              <a:gs pos="100000">
                <a:srgbClr val="CC8900"/>
              </a:gs>
            </a:gsLst>
            <a:lin ang="5400000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39000" dist="254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FFFF"/>
                </a:solidFill>
                <a:latin typeface="Century Gothic" charset="0"/>
              </a:rPr>
              <a:t>The Problem: Many human activities look like thinking until they are understood (to be algorithmic)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8070D-1211-4EE3-8CA2-0ABE37B679F5}" type="datetime1">
              <a:rPr lang="en-US" smtClean="0"/>
              <a:t>11/23/2011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6F7D9EA-7383-43BE-A239-605F9BA2FEC2}" type="slidenum">
              <a:rPr lang="en-US" sz="1200">
                <a:solidFill>
                  <a:srgbClr val="3F3F3F"/>
                </a:solidFill>
              </a:rPr>
              <a:pPr eaLnBrk="1" hangingPunct="1"/>
              <a:t>6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/>
              <a:t>Turing’s Test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4572000"/>
          </a:xfrm>
        </p:spPr>
        <p:txBody>
          <a:bodyPr/>
          <a:lstStyle/>
          <a:p>
            <a:r>
              <a:rPr lang="en-US" smtClean="0"/>
              <a:t>A.M. Turing, computer pioneer, worried about intelligence in humans &amp; machines; proposed a test (1950)</a:t>
            </a:r>
          </a:p>
          <a:p>
            <a:pPr lvl="2"/>
            <a:r>
              <a:rPr lang="en-US" smtClean="0"/>
              <a:t>Aware that it is intelligence until </a:t>
            </a:r>
          </a:p>
          <a:p>
            <a:pPr lvl="2">
              <a:buFont typeface="Arial" charset="0"/>
              <a:buNone/>
            </a:pPr>
            <a:r>
              <a:rPr lang="en-US" smtClean="0"/>
              <a:t>it’s understood, Turing devised </a:t>
            </a:r>
          </a:p>
          <a:p>
            <a:pPr lvl="2">
              <a:buFont typeface="Arial" charset="0"/>
              <a:buNone/>
            </a:pPr>
            <a:r>
              <a:rPr lang="en-US" smtClean="0"/>
              <a:t>a test with this experimental </a:t>
            </a:r>
          </a:p>
          <a:p>
            <a:pPr lvl="2">
              <a:buFont typeface="Arial" charset="0"/>
              <a:buNone/>
            </a:pPr>
            <a:r>
              <a:rPr lang="en-US" smtClean="0"/>
              <a:t>setup:</a:t>
            </a:r>
          </a:p>
          <a:p>
            <a:pPr lvl="2">
              <a:buFont typeface="Arial" charset="0"/>
              <a:buNone/>
            </a:pPr>
            <a:r>
              <a:rPr lang="en-US" smtClean="0"/>
              <a:t>A computer (A) and a person (B) are</a:t>
            </a:r>
          </a:p>
          <a:p>
            <a:pPr lvl="2">
              <a:buFont typeface="Arial" charset="0"/>
              <a:buNone/>
            </a:pPr>
            <a:r>
              <a:rPr lang="en-US" smtClean="0"/>
              <a:t>connected to an examiner, who can</a:t>
            </a:r>
          </a:p>
          <a:p>
            <a:pPr lvl="2">
              <a:buFont typeface="Arial" charset="0"/>
              <a:buNone/>
            </a:pPr>
            <a:r>
              <a:rPr lang="en-US" smtClean="0"/>
              <a:t>ask questions using text to determine</a:t>
            </a:r>
          </a:p>
          <a:p>
            <a:pPr lvl="2">
              <a:buFont typeface="Arial" charset="0"/>
              <a:buNone/>
            </a:pPr>
            <a:r>
              <a:rPr lang="en-US" smtClean="0"/>
              <a:t>which is which</a:t>
            </a:r>
          </a:p>
        </p:txBody>
      </p:sp>
      <p:pic>
        <p:nvPicPr>
          <p:cNvPr id="22533" name="Picture 14" descr="tTest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743200"/>
            <a:ext cx="2794000" cy="358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5798-8E4B-4985-A898-DF4BC2913B61}" type="datetime1">
              <a:rPr lang="en-US" smtClean="0"/>
              <a:t>11/23/2011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916250E-2C67-4C3F-B6C8-323667458814}" type="slidenum">
              <a:rPr lang="en-US" sz="1200">
                <a:solidFill>
                  <a:srgbClr val="3F3F3F"/>
                </a:solidFill>
              </a:rPr>
              <a:pPr eaLnBrk="1" hangingPunct="1"/>
              <a:t>7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/>
              <a:t>What</a:t>
            </a:r>
            <a:r>
              <a:rPr lang="en-US" dirty="0" smtClean="0"/>
              <a:t> Would You Ask?</a:t>
            </a:r>
            <a:endParaRPr lang="en-US" dirty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625975"/>
          </a:xfrm>
        </p:spPr>
        <p:txBody>
          <a:bodyPr/>
          <a:lstStyle/>
          <a:p>
            <a:r>
              <a:rPr lang="en-US" smtClean="0"/>
              <a:t>Formulate questions a person can answer but a computer can’t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E7D2-CB34-4C59-B5E9-6A6EF7370CC8}" type="datetime1">
              <a:rPr lang="en-US" smtClean="0"/>
              <a:t>11/23/2011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916250E-2C67-4C3F-B6C8-323667458814}" type="slidenum">
              <a:rPr lang="en-US" sz="1200">
                <a:solidFill>
                  <a:srgbClr val="3F3F3F"/>
                </a:solidFill>
              </a:rPr>
              <a:pPr eaLnBrk="1" hangingPunct="1"/>
              <a:t>8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/>
              <a:t>What</a:t>
            </a:r>
            <a:r>
              <a:rPr lang="en-US" dirty="0" smtClean="0"/>
              <a:t> Would You Ask?</a:t>
            </a:r>
            <a:endParaRPr lang="en-US" dirty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r>
              <a:rPr lang="en-US" dirty="0" smtClean="0"/>
              <a:t>Formulate questions a person can answer but a computer can’t</a:t>
            </a:r>
          </a:p>
          <a:p>
            <a:r>
              <a:rPr lang="en-US" dirty="0" smtClean="0"/>
              <a:t>NO: … we have come a long way …</a:t>
            </a:r>
          </a:p>
          <a:p>
            <a:pPr lvl="1"/>
            <a:r>
              <a:rPr lang="en-US" dirty="0" smtClean="0"/>
              <a:t>Facts: computers are way better at these</a:t>
            </a:r>
          </a:p>
          <a:p>
            <a:pPr lvl="1"/>
            <a:r>
              <a:rPr lang="en-US" dirty="0" smtClean="0"/>
              <a:t>Simple Algorithmic: e.g.,</a:t>
            </a:r>
          </a:p>
          <a:p>
            <a:pPr lvl="2"/>
            <a:r>
              <a:rPr lang="en-US" dirty="0" smtClean="0"/>
              <a:t>Route: from here to there</a:t>
            </a:r>
          </a:p>
          <a:p>
            <a:r>
              <a:rPr lang="en-US" dirty="0" smtClean="0"/>
              <a:t>DO: context sensitive perception + derivation</a:t>
            </a:r>
          </a:p>
          <a:p>
            <a:pPr lvl="1"/>
            <a:r>
              <a:rPr lang="en-US" dirty="0" smtClean="0"/>
              <a:t>Why is the Professor so cold?</a:t>
            </a:r>
          </a:p>
          <a:p>
            <a:pPr lvl="1"/>
            <a:r>
              <a:rPr lang="en-US" dirty="0" smtClean="0"/>
              <a:t>What is the cause of the surfer dude high?</a:t>
            </a:r>
          </a:p>
          <a:p>
            <a:pPr lvl="1"/>
            <a:r>
              <a:rPr lang="en-US" dirty="0" smtClean="0"/>
              <a:t>Tell a joke! </a:t>
            </a:r>
            <a:r>
              <a:rPr lang="en-US" smtClean="0"/>
              <a:t>Not </a:t>
            </a:r>
            <a:r>
              <a:rPr lang="en-US" dirty="0" smtClean="0"/>
              <a:t>kidding!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7A620-5B3E-4FD3-8DC2-3E50C445D12C}" type="datetime1">
              <a:rPr lang="en-US" smtClean="0"/>
              <a:t>11/23/2011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26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err="1" smtClean="0"/>
              <a:t>Captcha</a:t>
            </a:r>
            <a:endParaRPr lang="en-US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r>
              <a:rPr lang="en-US" smtClean="0"/>
              <a:t>Completely Automated Public Turing Test To Tell Computers and Humans Apart</a:t>
            </a:r>
          </a:p>
          <a:p>
            <a:pPr lvl="1"/>
            <a:r>
              <a:rPr lang="en-US" smtClean="0"/>
              <a:t>Developed at CMU by Luis Van Ahn and his team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B6C3709-DF62-465A-96B1-F7A5573694FB}" type="datetime1">
              <a:rPr lang="en-US" sz="1200" smtClean="0">
                <a:solidFill>
                  <a:srgbClr val="3F3F3F"/>
                </a:solidFill>
              </a:rPr>
              <a:t>11/23/2011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A2B8D0F-5871-43DC-ADBF-C5A473E45C14}" type="slidenum">
              <a:rPr lang="en-US" sz="1200">
                <a:solidFill>
                  <a:srgbClr val="3F3F3F"/>
                </a:solidFill>
              </a:rPr>
              <a:pPr eaLnBrk="1" hangingPunct="1"/>
              <a:t>9</a:t>
            </a:fld>
            <a:endParaRPr lang="en-US" sz="1200">
              <a:solidFill>
                <a:srgbClr val="3F3F3F"/>
              </a:solidFill>
            </a:endParaRPr>
          </a:p>
        </p:txBody>
      </p:sp>
      <p:pic>
        <p:nvPicPr>
          <p:cNvPr id="27655" name="Picture 6" descr="captch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735263"/>
            <a:ext cx="5257800" cy="380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24540&quot;&gt;&lt;property id=&quot;20148&quot; value=&quot;5&quot;/&gt;&lt;property id=&quot;20300&quot; value=&quot;Slide 3 - &amp;quot;Welcome to FIT100 &amp;quot;&quot;/&gt;&lt;property id=&quot;20307&quot; value=&quot;257&quot;/&gt;&lt;/object&gt;&lt;object type=&quot;3&quot; unique_id=&quot;24541&quot;&gt;&lt;property id=&quot;20148&quot; value=&quot;5&quot;/&gt;&lt;property id=&quot;20300&quot; value=&quot;Slide 4 - &amp;quot;INFO100/CSE100&amp;quot;&quot;/&gt;&lt;property id=&quot;20307&quot; value=&quot;258&quot;/&gt;&lt;/object&gt;&lt;object type=&quot;3&quot; unique_id=&quot;24543&quot;&gt;&lt;property id=&quot;20148&quot; value=&quot;5&quot;/&gt;&lt;property id=&quot;20300&quot; value=&quot;Slide 7 - &amp;quot;Being Fluent&amp;quot;&quot;/&gt;&lt;property id=&quot;20307&quot; value=&quot;260&quot;/&gt;&lt;/object&gt;&lt;object type=&quot;3&quot; unique_id=&quot;24544&quot;&gt;&lt;property id=&quot;20148&quot; value=&quot;5&quot;/&gt;&lt;property id=&quot;20300&quot; value=&quot;Slide 8 - &amp;quot;The Content&amp;quot;&quot;/&gt;&lt;property id=&quot;20307&quot; value=&quot;261&quot;/&gt;&lt;/object&gt;&lt;object type=&quot;3&quot; unique_id=&quot;24546&quot;&gt;&lt;property id=&quot;20148&quot; value=&quot;5&quot;/&gt;&lt;property id=&quot;20300&quot; value=&quot;Slide 9 - &amp;quot;About This Class  &amp;quot;&quot;/&gt;&lt;property id=&quot;20307&quot; value=&quot;263&quot;/&gt;&lt;/object&gt;&lt;object type=&quot;3&quot; unique_id=&quot;24547&quot;&gt;&lt;property id=&quot;20148&quot; value=&quot;5&quot;/&gt;&lt;property id=&quot;20300&quot; value=&quot;Slide 10 - &amp;quot;Lifetime of Learning&amp;quot;&quot;/&gt;&lt;property id=&quot;20307&quot; value=&quot;264&quot;/&gt;&lt;/object&gt;&lt;object type=&quot;3&quot; unique_id=&quot;24548&quot;&gt;&lt;property id=&quot;20148&quot; value=&quot;5&quot;/&gt;&lt;property id=&quot;20300&quot; value=&quot;Slide 11 - &amp;quot;Lifetime of Learning&amp;quot;&quot;/&gt;&lt;property id=&quot;20307&quot; value=&quot;265&quot;/&gt;&lt;/object&gt;&lt;object type=&quot;3&quot; unique_id=&quot;24549&quot;&gt;&lt;property id=&quot;20148&quot; value=&quot;5&quot;/&gt;&lt;property id=&quot;20300&quot; value=&quot;Slide 12 - &amp;quot;Is FIT100 for You?&amp;quot;&quot;/&gt;&lt;property id=&quot;20307&quot; value=&quot;266&quot;/&gt;&lt;/object&gt;&lt;object type=&quot;3&quot; unique_id=&quot;24550&quot;&gt;&lt;property id=&quot;20148&quot; value=&quot;5&quot;/&gt;&lt;property id=&quot;20300&quot; value=&quot;Slide 14 - &amp;quot;But, Maybe Not&amp;quot;&quot;/&gt;&lt;property id=&quot;20307&quot; value=&quot;267&quot;/&gt;&lt;/object&gt;&lt;object type=&quot;3&quot; unique_id=&quot;24551&quot;&gt;&lt;property id=&quot;20148&quot; value=&quot;5&quot;/&gt;&lt;property id=&quot;20300&quot; value=&quot;Slide 15 - &amp;quot;Some Stats&amp;quot;&quot;/&gt;&lt;property id=&quot;20307&quot; value=&quot;268&quot;/&gt;&lt;/object&gt;&lt;object type=&quot;3&quot; unique_id=&quot;24552&quot;&gt;&lt;property id=&quot;20148&quot; value=&quot;5&quot;/&gt;&lt;property id=&quot;20300&quot; value=&quot;Slide 16 - &amp;quot;Taking FIT Is Worth It&amp;quot;&quot;/&gt;&lt;property id=&quot;20307&quot; value=&quot;269&quot;/&gt;&lt;/object&gt;&lt;object type=&quot;3&quot; unique_id=&quot;24553&quot;&gt;&lt;property id=&quot;20148&quot; value=&quot;5&quot;/&gt;&lt;property id=&quot;20300&quot; value=&quot;Slide 17 - &amp;quot;Class Mechanics&amp;quot;&quot;/&gt;&lt;property id=&quot;20307&quot; value=&quot;270&quot;/&gt;&lt;/object&gt;&lt;object type=&quot;3&quot; unique_id=&quot;24554&quot;&gt;&lt;property id=&quot;20148&quot; value=&quot;5&quot;/&gt;&lt;property id=&quot;20300&quot; value=&quot;Slide 20 - &amp;quot;Class Mechanics&amp;quot;&quot;/&gt;&lt;property id=&quot;20307&quot; value=&quot;271&quot;/&gt;&lt;/object&gt;&lt;object type=&quot;3&quot; unique_id=&quot;24555&quot;&gt;&lt;property id=&quot;20148&quot; value=&quot;5&quot;/&gt;&lt;property id=&quot;20300&quot; value=&quot;Slide 21 - &amp;quot;FIT100 course Web site&amp;quot;&quot;/&gt;&lt;property id=&quot;20307&quot; value=&quot;272&quot;/&gt;&lt;/object&gt;&lt;object type=&quot;3&quot; unique_id=&quot;24556&quot;&gt;&lt;property id=&quot;20148&quot; value=&quot;5&quot;/&gt;&lt;property id=&quot;20300&quot; value=&quot;Slide 24 - &amp;quot;Teaching Assistants&amp;quot;&quot;/&gt;&lt;property id=&quot;20307&quot; value=&quot;273&quot;/&gt;&lt;/object&gt;&lt;object type=&quot;3&quot; unique_id=&quot;24557&quot;&gt;&lt;property id=&quot;20148&quot; value=&quot;5&quot;/&gt;&lt;property id=&quot;20300&quot; value=&quot;Slide 27 - &amp;quot;CLUE Tutor&amp;quot;&quot;/&gt;&lt;property id=&quot;20307&quot; value=&quot;274&quot;/&gt;&lt;/object&gt;&lt;object type=&quot;3&quot; unique_id=&quot;24558&quot;&gt;&lt;property id=&quot;20148&quot; value=&quot;5&quot;/&gt;&lt;property id=&quot;20300&quot; value=&quot;Slide 28 - &amp;quot;Get Help When You Need It!&amp;quot;&quot;/&gt;&lt;property id=&quot;20307&quot; value=&quot;275&quot;/&gt;&lt;/object&gt;&lt;object type=&quot;3&quot; unique_id=&quot;24559&quot;&gt;&lt;property id=&quot;20148&quot; value=&quot;5&quot;/&gt;&lt;property id=&quot;20300&quot; value=&quot;Slide 29 - &amp;quot;New to computers?&amp;quot;&quot;/&gt;&lt;property id=&quot;20307&quot; value=&quot;276&quot;/&gt;&lt;/object&gt;&lt;object type=&quot;3&quot; unique_id=&quot;24560&quot;&gt;&lt;property id=&quot;20148&quot; value=&quot;5&quot;/&gt;&lt;property id=&quot;20300&quot; value=&quot;Slide 30 - &amp;quot;Class Web Site&amp;quot;&quot;/&gt;&lt;property id=&quot;20307&quot; value=&quot;277&quot;/&gt;&lt;/object&gt;&lt;object type=&quot;3&quot; unique_id=&quot;24561&quot;&gt;&lt;property id=&quot;20148&quot; value=&quot;5&quot;/&gt;&lt;property id=&quot;20300&quot; value=&quot;Slide 31 - &amp;quot;The Calendar&amp;quot;&quot;/&gt;&lt;property id=&quot;20307&quot; value=&quot;278&quot;/&gt;&lt;/object&gt;&lt;object type=&quot;3&quot; unique_id=&quot;24562&quot;&gt;&lt;property id=&quot;20148&quot; value=&quot;5&quot;/&gt;&lt;property id=&quot;20300&quot; value=&quot;Slide 32 - &amp;quot;Readings&amp;quot;&quot;/&gt;&lt;property id=&quot;20307&quot; value=&quot;279&quot;/&gt;&lt;/object&gt;&lt;object type=&quot;3&quot; unique_id=&quot;24563&quot;&gt;&lt;property id=&quot;20148&quot; value=&quot;5&quot;/&gt;&lt;property id=&quot;20300&quot; value=&quot;Slide 35 - &amp;quot;An Assignment&amp;quot;&quot;/&gt;&lt;property id=&quot;20307&quot; value=&quot;280&quot;/&gt;&lt;/object&gt;&lt;object type=&quot;3&quot; unique_id=&quot;24564&quot;&gt;&lt;property id=&quot;20148&quot; value=&quot;5&quot;/&gt;&lt;property id=&quot;20300&quot; value=&quot;Slide 36 - &amp;quot;Summary&amp;quot;&quot;/&gt;&lt;property id=&quot;20307&quot; value=&quot;281&quot;/&gt;&lt;/object&gt;&lt;object type=&quot;3&quot; unique_id=&quot;24728&quot;&gt;&lt;property id=&quot;20148&quot; value=&quot;5&quot;/&gt;&lt;property id=&quot;20300&quot; value=&quot;Slide 6 - &amp;quot;Fluency with Information Technology&amp;quot;&quot;/&gt;&lt;property id=&quot;20307&quot; value=&quot;282&quot;/&gt;&lt;/object&gt;&lt;object type=&quot;3&quot; unique_id=&quot;24821&quot;&gt;&lt;property id=&quot;20148&quot; value=&quot;5&quot;/&gt;&lt;property id=&quot;20300&quot; value=&quot;Slide 23 - &amp;quot;Instructor&amp;quot;&quot;/&gt;&lt;property id=&quot;20307&quot; value=&quot;286&quot;/&gt;&lt;/object&gt;&lt;object type=&quot;3&quot; unique_id=&quot;24912&quot;&gt;&lt;property id=&quot;20148&quot; value=&quot;5&quot;/&gt;&lt;property id=&quot;20300&quot; value=&quot;Slide 25 - &amp;quot;Teaching Assistants&amp;quot;&quot;/&gt;&lt;property id=&quot;20307&quot; value=&quot;288&quot;/&gt;&lt;/object&gt;&lt;object type=&quot;3&quot; unique_id=&quot;24913&quot;&gt;&lt;property id=&quot;20148&quot; value=&quot;5&quot;/&gt;&lt;property id=&quot;20300&quot; value=&quot;Slide 26 - &amp;quot;Teaching Assistants&amp;quot;&quot;/&gt;&lt;property id=&quot;20307&quot; value=&quot;287&quot;/&gt;&lt;/object&gt;&lt;object type=&quot;3&quot; unique_id=&quot;25328&quot;&gt;&lt;property id=&quot;20148&quot; value=&quot;5&quot;/&gt;&lt;property id=&quot;20300&quot; value=&quot;Slide 13 - &amp;quot;Five credits is….&amp;quot;&quot;/&gt;&lt;property id=&quot;20307&quot; value=&quot;289&quot;/&gt;&lt;/object&gt;&lt;object type=&quot;3&quot; unique_id=&quot;25637&quot;&gt;&lt;property id=&quot;20148&quot; value=&quot;5&quot;/&gt;&lt;property id=&quot;20300&quot; value=&quot;Slide 5 - &amp;quot;Clicker question&amp;quot;&quot;/&gt;&lt;property id=&quot;20307&quot; value=&quot;291&quot;/&gt;&lt;/object&gt;&lt;object type=&quot;3&quot; unique_id=&quot;25638&quot;&gt;&lt;property id=&quot;20148&quot; value=&quot;5&quot;/&gt;&lt;property id=&quot;20300&quot; value=&quot;Slide 18 - &amp;quot;Clicker questions&amp;quot;&quot;/&gt;&lt;property id=&quot;20307&quot; value=&quot;292&quot;/&gt;&lt;/object&gt;&lt;object type=&quot;3&quot; unique_id=&quot;26056&quot;&gt;&lt;property id=&quot;20148&quot; value=&quot;5&quot;/&gt;&lt;property id=&quot;20300&quot; value=&quot;Slide 1 - &amp;quot;Announcements&amp;quot;&quot;/&gt;&lt;property id=&quot;20307&quot; value=&quot;293&quot;/&gt;&lt;/object&gt;&lt;object type=&quot;3&quot; unique_id=&quot;26057&quot;&gt;&lt;property id=&quot;20148&quot; value=&quot;5&quot;/&gt;&lt;property id=&quot;20300&quot; value=&quot;Slide 2 - &amp;quot;Announcements&amp;quot;&quot;/&gt;&lt;property id=&quot;20307&quot; value=&quot;295&quot;/&gt;&lt;/object&gt;&lt;object type=&quot;3&quot; unique_id=&quot;26058&quot;&gt;&lt;property id=&quot;20148&quot; value=&quot;5&quot;/&gt;&lt;property id=&quot;20300&quot; value=&quot;Slide 33 - &amp;quot;Clicker Quiz&amp;quot;&quot;/&gt;&lt;property id=&quot;20307&quot; value=&quot;294&quot;/&gt;&lt;/object&gt;&lt;object type=&quot;3&quot; unique_id=&quot;32316&quot;&gt;&lt;property id=&quot;20148&quot; value=&quot;5&quot;/&gt;&lt;property id=&quot;20300&quot; value=&quot;Slide 19 - &amp;quot;Course Web site&amp;quot;&quot;/&gt;&lt;property id=&quot;20307&quot; value=&quot;296&quot;/&gt;&lt;/object&gt;&lt;object type=&quot;3&quot; unique_id=&quot;32497&quot;&gt;&lt;property id=&quot;20148&quot; value=&quot;5&quot;/&gt;&lt;property id=&quot;20300&quot; value=&quot;Slide 22 - &amp;quot;FIT100 Course Web Site&amp;quot;&quot;/&gt;&lt;property id=&quot;20307&quot; value=&quot;297&quot;/&gt;&lt;/object&gt;&lt;object type=&quot;3&quot; unique_id=&quot;32771&quot;&gt;&lt;property id=&quot;20148&quot; value=&quot;5&quot;/&gt;&lt;property id=&quot;20300&quot; value=&quot;Slide 34 - &amp;quot;FIT100 Course Calendar&amp;quot;&quot;/&gt;&lt;property id=&quot;20307&quot; value=&quot;298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2471</TotalTime>
  <Words>1469</Words>
  <Application>Microsoft Office PowerPoint</Application>
  <PresentationFormat>On-screen Show (4:3)</PresentationFormat>
  <Paragraphs>205</Paragraphs>
  <Slides>22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Module</vt:lpstr>
      <vt:lpstr>Redeem some dignity</vt:lpstr>
      <vt:lpstr>Artificial Intelligence (is no match for natural stupidity :)</vt:lpstr>
      <vt:lpstr>Review</vt:lpstr>
      <vt:lpstr>Thinking with Electricity</vt:lpstr>
      <vt:lpstr>Thinking with Electricity</vt:lpstr>
      <vt:lpstr>Turing’s Test</vt:lpstr>
      <vt:lpstr>What Would You Ask?</vt:lpstr>
      <vt:lpstr>What Would You Ask?</vt:lpstr>
      <vt:lpstr>Captcha</vt:lpstr>
      <vt:lpstr>Seeming To Be Intelligent</vt:lpstr>
      <vt:lpstr>Artificial Intelligence</vt:lpstr>
      <vt:lpstr>Playing Chess</vt:lpstr>
      <vt:lpstr>Deep Blue vs Kasparov</vt:lpstr>
      <vt:lpstr>Intelligent?</vt:lpstr>
      <vt:lpstr>And Now Watson plays Jeopardy</vt:lpstr>
      <vt:lpstr>Watson: More Sophisticated</vt:lpstr>
      <vt:lpstr>Watson “Crushes” Jeopardy Stars</vt:lpstr>
      <vt:lpstr>Compare Watson, Deep Blue</vt:lpstr>
      <vt:lpstr>Being Creative</vt:lpstr>
      <vt:lpstr>Definition of Creativity</vt:lpstr>
      <vt:lpstr>Composing Music</vt:lpstr>
      <vt:lpstr>Summary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FIT100</dc:title>
  <dc:creator>Information School</dc:creator>
  <cp:lastModifiedBy>Kelvin Sung</cp:lastModifiedBy>
  <cp:revision>87</cp:revision>
  <dcterms:created xsi:type="dcterms:W3CDTF">2011-02-14T16:48:24Z</dcterms:created>
  <dcterms:modified xsi:type="dcterms:W3CDTF">2011-11-23T16:15:24Z</dcterms:modified>
</cp:coreProperties>
</file>