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5"/>
  </p:notesMasterIdLst>
  <p:handoutMasterIdLst>
    <p:handoutMasterId r:id="rId26"/>
  </p:handoutMasterIdLst>
  <p:sldIdLst>
    <p:sldId id="403" r:id="rId2"/>
    <p:sldId id="303" r:id="rId3"/>
    <p:sldId id="373" r:id="rId4"/>
    <p:sldId id="375" r:id="rId5"/>
    <p:sldId id="377" r:id="rId6"/>
    <p:sldId id="378" r:id="rId7"/>
    <p:sldId id="380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399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7" autoAdjust="0"/>
  </p:normalViewPr>
  <p:slideViewPr>
    <p:cSldViewPr>
      <p:cViewPr>
        <p:scale>
          <a:sx n="110" d="100"/>
          <a:sy n="110" d="100"/>
        </p:scale>
        <p:origin x="-15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BC2DC9-C4B3-4F27-B237-11081F7B9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3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949544-B6A4-47C2-B5F7-08CED19E5CF1}" type="datetime1">
              <a:rPr lang="en-US"/>
              <a:pPr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53564-952E-4344-88E3-DBD9EADD0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Windows PC: </a:t>
            </a:r>
          </a:p>
          <a:p>
            <a:r>
              <a:rPr lang="en-US" baseline="0" dirty="0" smtClean="0"/>
              <a:t>    </a:t>
            </a:r>
            <a:r>
              <a:rPr lang="en-US" baseline="0" dirty="0" err="1" smtClean="0"/>
              <a:t>nslookup</a:t>
            </a:r>
            <a:r>
              <a:rPr lang="en-US" baseline="0" dirty="0" smtClean="0"/>
              <a:t>: to find IP address umbers</a:t>
            </a:r>
          </a:p>
          <a:p>
            <a:r>
              <a:rPr lang="en-US" baseline="0" dirty="0" smtClean="0"/>
              <a:t>    </a:t>
            </a:r>
            <a:r>
              <a:rPr lang="en-US" dirty="0" err="1" smtClean="0"/>
              <a:t>tracert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(or: </a:t>
            </a:r>
          </a:p>
          <a:p>
            <a:r>
              <a:rPr lang="en-US" baseline="0" dirty="0" smtClean="0"/>
              <a:t>     </a:t>
            </a:r>
            <a:r>
              <a:rPr lang="en-US" baseline="0" dirty="0" err="1" smtClean="0"/>
              <a:t>wftrace</a:t>
            </a:r>
            <a:r>
              <a:rPr lang="en-US" baseline="0" dirty="0" smtClean="0"/>
              <a:t> for better GUI</a:t>
            </a:r>
          </a:p>
          <a:p>
            <a:r>
              <a:rPr lang="en-US" baseline="0" dirty="0" smtClean="0"/>
              <a:t>     </a:t>
            </a:r>
            <a:r>
              <a:rPr lang="en-US" baseline="0" dirty="0" err="1" smtClean="0"/>
              <a:t>pingplotter</a:t>
            </a:r>
            <a:r>
              <a:rPr lang="en-US" baseline="0" dirty="0" smtClean="0"/>
              <a:t> for visualizing response time on a graph</a:t>
            </a:r>
          </a:p>
          <a:p>
            <a:r>
              <a:rPr lang="en-US" baseline="0" dirty="0" smtClean="0"/>
              <a:t>     3D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 seems pretty cool also)</a:t>
            </a:r>
          </a:p>
          <a:p>
            <a:r>
              <a:rPr lang="en-US" baseline="0" dirty="0" smtClean="0"/>
              <a:t>    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F28B35-AD5C-4627-982A-1FFBD385FA9A}" type="datetime1">
              <a:rPr lang="en-US" smtClean="0"/>
              <a:t>11/30/2011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FF409E-7C54-472A-922F-16018242A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434CC-3292-443A-9FFA-5568C3718441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F940-F245-4B3E-B231-E695F2AEE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0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91738-7504-4354-9F72-FE4FAC8ED159}" type="datetime1">
              <a:rPr lang="en-US" smtClean="0"/>
              <a:t>11/30/2011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BCA9-D890-438D-B33B-F6EC64042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765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3731F-6C69-4049-8A78-80E104CA843C}" type="datetime1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7F16-CD94-40B4-8EC7-F8DB1BC19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31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D1FC4-8559-409F-B1AF-4D264D9F715F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2967-816A-4168-AEF3-DF67F0712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20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57EF51-C6EE-4CC5-8D49-22F15E5B7B6D}" type="datetime1">
              <a:rPr lang="en-US" smtClean="0"/>
              <a:t>11/30/2011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18E77-B1EE-46C5-942A-D4F6F3D84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B6C38-E571-40CD-A92E-7FCF9B48F868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DC84-F9DF-4BEF-B644-DDF053D8D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2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6EC5B-9B43-46FD-8D31-8B87CE862E03}" type="datetime1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7E6BF-974A-417D-8C72-87E4635F5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5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823EF-99C2-42BA-9B17-5088C2FE485D}" type="datetime1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232D6-B23A-411B-AB86-0465D956F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60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5FBE0-2D87-4CBE-8FB5-9D6774B97577}" type="datetime1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C410-7CE2-48A0-828E-4BC81E045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36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FE4C4-59C5-4E34-BCBC-DC5957ACAEF2}" type="datetime1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076D-1611-49F4-8EBC-168353993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46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F94590C-CB37-4A37-AAC7-E637BFA8182A}" type="datetime1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A5878A1E-11A2-40D1-AE41-285CE6797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382CFAA3-2477-49CD-B9AF-BBF3164FE070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46123233-AC59-4DC0-8A2B-FE898F321C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2" r:id="rId2"/>
    <p:sldLayoutId id="2147484169" r:id="rId3"/>
    <p:sldLayoutId id="2147484163" r:id="rId4"/>
    <p:sldLayoutId id="2147484164" r:id="rId5"/>
    <p:sldLayoutId id="2147484165" r:id="rId6"/>
    <p:sldLayoutId id="2147484170" r:id="rId7"/>
    <p:sldLayoutId id="2147484171" r:id="rId8"/>
    <p:sldLayoutId id="2147484172" r:id="rId9"/>
    <p:sldLayoutId id="2147484166" r:id="rId10"/>
    <p:sldLayoutId id="2147484173" r:id="rId11"/>
    <p:sldLayoutId id="2147484167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meo.com/2696386" TargetMode="External"/><Relationship Id="rId5" Type="http://schemas.openxmlformats.org/officeDocument/2006/relationships/hyperlink" Target="http://www.youtube.com/watch?v=PBWhzz_Gn10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Language barrier: My </a:t>
            </a:r>
            <a:r>
              <a:rPr lang="en-US" dirty="0" err="1" smtClean="0"/>
              <a:t>appologies</a:t>
            </a:r>
            <a:endParaRPr lang="en-US" dirty="0" smtClean="0"/>
          </a:p>
          <a:p>
            <a:pPr lvl="1"/>
            <a:r>
              <a:rPr lang="en-US" dirty="0" smtClean="0"/>
              <a:t>Calling someone stupid!?</a:t>
            </a:r>
          </a:p>
          <a:p>
            <a:pPr lvl="2"/>
            <a:r>
              <a:rPr lang="en-US" dirty="0" smtClean="0"/>
              <a:t>Not OK, even as a joke.</a:t>
            </a:r>
          </a:p>
          <a:p>
            <a:pPr lvl="1"/>
            <a:r>
              <a:rPr lang="en-US" dirty="0" smtClean="0"/>
              <a:t>Bring laptop to class … </a:t>
            </a:r>
          </a:p>
          <a:p>
            <a:pPr lvl="2"/>
            <a:r>
              <a:rPr lang="en-US" dirty="0" smtClean="0"/>
              <a:t>work on final project next few classes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6A29-6F6E-4E72-B054-EF61E7D8FC52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2967-816A-4168-AEF3-DF67F07123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Picture of Portion of </a:t>
            </a:r>
            <a:r>
              <a:rPr lang="en-US" dirty="0" err="1" smtClean="0"/>
              <a:t>I’net</a:t>
            </a:r>
            <a:endParaRPr lang="en-US" dirty="0"/>
          </a:p>
        </p:txBody>
      </p:sp>
      <p:pic>
        <p:nvPicPr>
          <p:cNvPr id="33795" name="Content Placeholder 3" descr="Fig07.05InetNetworks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9" b="-108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B09C8-B0E8-4E0B-AA2E-9F3E13C62678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92F46D-C3C6-4890-A35A-427A8D44EFA5}" type="slidenum">
              <a:rPr lang="en-US" sz="1200">
                <a:solidFill>
                  <a:srgbClr val="3F3F3F"/>
                </a:solidFill>
              </a:rPr>
              <a:pPr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379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Quick Trip to U. Florida</a:t>
            </a:r>
            <a:endParaRPr lang="en-US" dirty="0"/>
          </a:p>
        </p:txBody>
      </p:sp>
      <p:pic>
        <p:nvPicPr>
          <p:cNvPr id="35843" name="Content Placeholder 3" descr="Fig07.07traceRoute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20" b="-14220"/>
          <a:stretch>
            <a:fillRect/>
          </a:stretch>
        </p:blipFill>
        <p:spPr>
          <a:xfrm>
            <a:off x="0" y="1066800"/>
            <a:ext cx="9144000" cy="5140325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174B15-4BBB-4444-81BD-479731664CDE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30735C-3701-4263-AC84-15B1BCA6A324}" type="slidenum">
              <a:rPr 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305800" cy="8286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You can find such “trace route” facilities by Googling, and then type in the IP-Addresses around the world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Route Across the US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route </a:t>
            </a:r>
          </a:p>
          <a:p>
            <a:pPr lvl="1"/>
            <a:r>
              <a:rPr lang="en-US" smtClean="0"/>
              <a:t>Starts with my ISP moving packet through MAN</a:t>
            </a:r>
          </a:p>
          <a:p>
            <a:pPr lvl="1"/>
            <a:r>
              <a:rPr lang="en-US" smtClean="0"/>
              <a:t>Next, the packet enters a regional WAN</a:t>
            </a:r>
          </a:p>
          <a:p>
            <a:pPr lvl="1"/>
            <a:r>
              <a:rPr lang="en-US" smtClean="0"/>
              <a:t>Next, the packet crosses the backbone</a:t>
            </a:r>
          </a:p>
          <a:p>
            <a:pPr lvl="1"/>
            <a:r>
              <a:rPr lang="en-US" smtClean="0"/>
              <a:t>Arriving at another regional WAN</a:t>
            </a:r>
          </a:p>
          <a:p>
            <a:pPr lvl="1"/>
            <a:r>
              <a:rPr lang="en-US" smtClean="0"/>
              <a:t>Next arriving on campus in a LAN</a:t>
            </a:r>
          </a:p>
          <a:p>
            <a:pPr lvl="1"/>
            <a:r>
              <a:rPr lang="en-US" smtClean="0"/>
              <a:t>Delivered to the destination computer</a:t>
            </a:r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528EB1-A37B-492F-8075-B6B42C2BED45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A765B8-4A29-4054-BEAF-BE45520D9504}" type="slidenum">
              <a:rPr 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Regional Network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Watchtower</a:t>
            </a:r>
          </a:p>
          <a:p>
            <a:pPr>
              <a:buFont typeface="Wingdings 2" charset="2"/>
              <a:buNone/>
            </a:pPr>
            <a:r>
              <a:rPr lang="en-US" smtClean="0"/>
              <a:t>regional network of </a:t>
            </a:r>
          </a:p>
          <a:p>
            <a:pPr>
              <a:buFont typeface="Wingdings 2" charset="2"/>
              <a:buNone/>
            </a:pPr>
            <a:r>
              <a:rPr lang="en-US" smtClean="0"/>
              <a:t>Eastern MA </a:t>
            </a:r>
          </a:p>
          <a:p>
            <a:r>
              <a:rPr lang="en-US" smtClean="0"/>
              <a:t>Every state/region</a:t>
            </a:r>
          </a:p>
          <a:p>
            <a:pPr>
              <a:buFont typeface="Wingdings 2" charset="2"/>
              <a:buNone/>
            </a:pPr>
            <a:r>
              <a:rPr lang="en-US" smtClean="0"/>
              <a:t>has one or a few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082190-9270-470D-87C0-CA26CFCBA93E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9DED2-6D5F-4F7F-82F9-A1B51E0FD872}" type="slidenum">
              <a:rPr 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39943" name="Picture 7" descr="Fig07.04cMAlighttow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9895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Backbone Carrier -- NCSA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72B8B2-A748-435F-B128-27699F96978E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9EDB5F-D5F1-409A-85D0-4BA3D3851843}" type="slidenum">
              <a:rPr 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1991" name="Picture 6" descr="ncsa_backbone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6200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/>
              <a:t>Wireless is a LAN technology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625975"/>
          </a:xfrm>
        </p:spPr>
        <p:txBody>
          <a:bodyPr/>
          <a:lstStyle/>
          <a:p>
            <a:r>
              <a:rPr lang="en-US" smtClean="0"/>
              <a:t>As with “wired Ethernet,” all computers in range can hear the radio signals of the others</a:t>
            </a:r>
          </a:p>
        </p:txBody>
      </p:sp>
      <p:pic>
        <p:nvPicPr>
          <p:cNvPr id="44036" name="Picture 4" descr="wireless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3"/>
          <a:stretch>
            <a:fillRect/>
          </a:stretch>
        </p:blipFill>
        <p:spPr bwMode="auto">
          <a:xfrm>
            <a:off x="1219200" y="2514600"/>
            <a:ext cx="6629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74F9-F1D1-48FC-AE0F-5D9274215B77}" type="datetime1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7F16-CD94-40B4-8EC7-F8DB1BC196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Naming Computers—Take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People name computers by a domain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hierarchical scheme that groups like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edu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All educational computers, a TLD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.uwb.edu </a:t>
            </a:r>
            <a:r>
              <a:rPr lang="en-US" dirty="0" smtClean="0"/>
              <a:t>  All computers at UWB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metis.washington.edu</a:t>
            </a:r>
            <a:r>
              <a:rPr lang="en-US" dirty="0" smtClean="0"/>
              <a:t>  A UWB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.ischool.washington.edu</a:t>
            </a:r>
            <a:r>
              <a:rPr lang="en-US" dirty="0" smtClean="0"/>
              <a:t>   </a:t>
            </a:r>
            <a:r>
              <a:rPr lang="en-US" dirty="0" err="1" smtClean="0"/>
              <a:t>iSchool</a:t>
            </a:r>
            <a:r>
              <a:rPr lang="en-US" dirty="0" smtClean="0"/>
              <a:t>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.cs.washington.edu</a:t>
            </a:r>
            <a:r>
              <a:rPr lang="en-US" dirty="0" smtClean="0"/>
              <a:t>  CSE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spiff.cs.washington.edu </a:t>
            </a:r>
            <a:r>
              <a:rPr lang="en-US" dirty="0" smtClean="0"/>
              <a:t>  A CSE computer</a:t>
            </a: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7924800" y="36576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7924800" y="40386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7924800" y="54102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>
            <a:off x="8305800" y="4953000"/>
            <a:ext cx="228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8534400" y="3657600"/>
            <a:ext cx="0" cy="2743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 flipH="1">
            <a:off x="8382000" y="6400800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H="1">
            <a:off x="990600" y="49530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H="1">
            <a:off x="990600" y="54102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381000" y="49530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Peers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609600" y="5486400"/>
            <a:ext cx="830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Domains begin with a “dot” and get “larger” going right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E940DF-4840-4FB2-A583-DCB09F8FEA67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9DE9D6-F28C-4887-82DD-57577F0EF5B9}" type="slidenum">
              <a:rPr 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09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Naming Computers—Take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Computers are named by IP address, four numbers in the range 0-255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uwb.edu: 128.208.50.46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ischool.washington.edu: 128.208.100.150</a:t>
            </a:r>
          </a:p>
          <a:p>
            <a:pPr lvl="1" eaLnBrk="1" hangingPunct="1"/>
            <a:r>
              <a:rPr lang="en-US" dirty="0" smtClean="0"/>
              <a:t>Remembering IP addresses would be brutal for humans, so we use domains</a:t>
            </a:r>
          </a:p>
          <a:p>
            <a:pPr lvl="1" eaLnBrk="1" hangingPunct="1"/>
            <a:r>
              <a:rPr lang="en-US" dirty="0" smtClean="0"/>
              <a:t>Computers find the IP address for a domain name from the </a:t>
            </a:r>
            <a:r>
              <a:rPr lang="en-US" i="1" dirty="0" smtClean="0">
                <a:solidFill>
                  <a:srgbClr val="FF0000"/>
                </a:solidFill>
              </a:rPr>
              <a:t>Domain Name System</a:t>
            </a:r>
            <a:r>
              <a:rPr lang="en-US" dirty="0" smtClean="0"/>
              <a:t>—an IP address-book computer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830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A computer needs to know IP address of DNS server!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45D27-6EED-43D6-B58E-D316913515A7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0EC79-1DF0-4891-A2A1-AE0A42AD95D4}" type="slidenum">
              <a:rPr 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Domains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.</a:t>
            </a:r>
            <a:r>
              <a:rPr lang="en-US" smtClean="0">
                <a:solidFill>
                  <a:srgbClr val="FF0000"/>
                </a:solidFill>
              </a:rPr>
              <a:t>edu .com .mil .gov .org .net </a:t>
            </a:r>
            <a:r>
              <a:rPr lang="en-US" smtClean="0"/>
              <a:t>domains are “top level domains” for the US</a:t>
            </a:r>
          </a:p>
          <a:p>
            <a:pPr lvl="1" eaLnBrk="1" hangingPunct="1"/>
            <a:r>
              <a:rPr lang="en-US" smtClean="0"/>
              <a:t>Recently, new TLD names added</a:t>
            </a:r>
          </a:p>
          <a:p>
            <a:pPr lvl="1" eaLnBrk="1" hangingPunct="1"/>
            <a:r>
              <a:rPr lang="en-US" smtClean="0"/>
              <a:t>Each country has a top level domain name:</a:t>
            </a:r>
          </a:p>
          <a:p>
            <a:pPr lvl="2" eaLnBrk="1" hangingPunct="1"/>
            <a:r>
              <a:rPr lang="en-US" smtClean="0"/>
              <a:t>.ca (Canada)</a:t>
            </a:r>
          </a:p>
          <a:p>
            <a:pPr lvl="2" eaLnBrk="1" hangingPunct="1"/>
            <a:r>
              <a:rPr lang="en-US" smtClean="0"/>
              <a:t>.es (Spain)</a:t>
            </a:r>
          </a:p>
          <a:p>
            <a:pPr lvl="2" eaLnBrk="1" hangingPunct="1"/>
            <a:r>
              <a:rPr lang="en-US" smtClean="0"/>
              <a:t>.de (Germany)</a:t>
            </a:r>
          </a:p>
          <a:p>
            <a:pPr lvl="2" eaLnBrk="1" hangingPunct="1"/>
            <a:r>
              <a:rPr lang="en-US" smtClean="0"/>
              <a:t>.au (Australia) </a:t>
            </a:r>
          </a:p>
          <a:p>
            <a:pPr lvl="2" eaLnBrk="1" hangingPunct="1"/>
            <a:r>
              <a:rPr lang="en-US" smtClean="0"/>
              <a:t>.at (Austria)</a:t>
            </a:r>
          </a:p>
          <a:p>
            <a:pPr lvl="2" eaLnBrk="1" hangingPunct="1"/>
            <a:r>
              <a:rPr lang="en-US" smtClean="0"/>
              <a:t>.us (US)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48200" y="4038600"/>
            <a:ext cx="3962400" cy="193833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Do you know sites like: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bit.ly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www.nba.tv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del.icio.us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… they exploit TLDs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C87030-2B06-4DD3-980D-5403BAC7C9BE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6C185D-EA81-47D9-8C4C-406B85948B15}" type="slidenum">
              <a:rPr 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Logical </a:t>
            </a:r>
            <a:r>
              <a:rPr lang="en-US" dirty="0" err="1"/>
              <a:t>vs</a:t>
            </a:r>
            <a:r>
              <a:rPr lang="en-US" dirty="0"/>
              <a:t> Physical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View the Internet in two ways: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mtClean="0"/>
              <a:t>Humans see a hierarchy of domains relating computers—</a:t>
            </a:r>
            <a:r>
              <a:rPr lang="en-US" smtClean="0">
                <a:solidFill>
                  <a:srgbClr val="FF0000"/>
                </a:solidFill>
              </a:rPr>
              <a:t>logical network</a:t>
            </a:r>
            <a:r>
              <a:rPr lang="en-US" smtClean="0"/>
              <a:t> 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mtClean="0"/>
              <a:t>Computers see groups of four number IP addresses—</a:t>
            </a:r>
            <a:r>
              <a:rPr lang="en-US" smtClean="0">
                <a:solidFill>
                  <a:srgbClr val="FF0000"/>
                </a:solidFill>
              </a:rPr>
              <a:t>physical network</a:t>
            </a:r>
            <a:endParaRPr lang="en-US" smtClean="0"/>
          </a:p>
          <a:p>
            <a:pPr marL="1371600" lvl="2" indent="-457200" eaLnBrk="1" hangingPunct="1">
              <a:buFont typeface="Wingdings" charset="2"/>
              <a:buNone/>
            </a:pPr>
            <a:r>
              <a:rPr lang="en-US" smtClean="0"/>
              <a:t>Both are ideal for the “user's” needs</a:t>
            </a:r>
          </a:p>
          <a:p>
            <a:pPr eaLnBrk="1" hangingPunct="1"/>
            <a:r>
              <a:rPr lang="en-US" smtClean="0"/>
              <a:t>The Domain Name System (DNS) relates the logical network to the physical network by translating domains to IP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82182D-C1E9-47E0-974D-57AF53861142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98C0A8-4DA1-4D87-8791-F2DA0C052E57}" type="slidenum">
              <a:rPr lang="en-US" sz="1200">
                <a:solidFill>
                  <a:srgbClr val="3F3F3F"/>
                </a:solidFill>
              </a:rPr>
              <a:pPr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Networking … + DNS</a:t>
            </a:r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78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Connected computers are better! How’s it done?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 from Winter 2011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Internet vs. World Wide Web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people mis-use the terms “Internet” and “World Wide Web”</a:t>
            </a:r>
          </a:p>
          <a:p>
            <a:pPr eaLnBrk="1" hangingPunct="1"/>
            <a:r>
              <a:rPr lang="en-US" smtClean="0"/>
              <a:t>Let’s get them right</a:t>
            </a:r>
          </a:p>
          <a:p>
            <a:pPr lvl="1" eaLnBrk="1" hangingPunct="1">
              <a:buFont typeface="Wingdings" charset="2"/>
              <a:buNone/>
            </a:pPr>
            <a:endParaRPr lang="en-US" smtClean="0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6705600" cy="8286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Internet: all of the wires, fibers, switches, routers etc. connecting named computers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4343400"/>
            <a:ext cx="6705600" cy="11938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Web: That part of the Internet —web servers—that store info and serve Web pages and provide other services to client computers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E08856-C1A7-47C4-8A83-E39A48C9C538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897E8C-6A94-433D-84DE-52A4D7F71004}" type="slidenum">
              <a:rPr lang="en-US" sz="1200">
                <a:solidFill>
                  <a:srgbClr val="3F3F3F"/>
                </a:solidFill>
              </a:rPr>
              <a:pPr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4280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One More Protocol: Client/Server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/>
              <a:t>The Web and much of the Internet services use the client server form of interaction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It’s a VERY BRIEF relationship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05308D-243A-4C9D-8A08-E5134D0CD1AE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C8ED8C-883B-401A-9C07-60490C00A3C6}" type="slidenum">
              <a:rPr lang="en-US" sz="1200">
                <a:solidFill>
                  <a:srgbClr val="3F3F3F"/>
                </a:solidFill>
              </a:rPr>
              <a:pPr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56327" name="Picture 6" descr="clientSer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8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Client/Server Is Also Smart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smtClean="0"/>
              <a:t> Clients and servers are not connected – they only exchange info … “no commitment issues”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FA236D-8111-4E32-B5C1-3C01F893DED3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47C9F-31FA-45A3-894A-54BDEC1D6FE6}" type="slidenum">
              <a:rPr lang="en-US" sz="1200">
                <a:solidFill>
                  <a:srgbClr val="3F3F3F"/>
                </a:solidFill>
              </a:rPr>
              <a:pPr eaLnBrk="1" hangingPunct="1"/>
              <a:t>22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57351" name="Picture 6" descr="clientserveroverti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534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Networking changed the world</a:t>
            </a:r>
          </a:p>
          <a:p>
            <a:pPr lvl="1" eaLnBrk="1" hangingPunct="1">
              <a:buFont typeface="Symbol" charset="2"/>
              <a:buNone/>
            </a:pPr>
            <a:r>
              <a:rPr lang="en-US" smtClean="0"/>
              <a:t>Internet: named computers using TCP/IP</a:t>
            </a:r>
          </a:p>
          <a:p>
            <a:pPr lvl="1" eaLnBrk="1" hangingPunct="1">
              <a:buFont typeface="Symbol" charset="2"/>
              <a:buNone/>
            </a:pPr>
            <a:r>
              <a:rPr lang="en-US" smtClean="0"/>
              <a:t>WWW: servers providing Web pages</a:t>
            </a:r>
          </a:p>
          <a:p>
            <a:pPr lvl="1" eaLnBrk="1" hangingPunct="1"/>
            <a:r>
              <a:rPr lang="en-US" smtClean="0"/>
              <a:t>Principles</a:t>
            </a:r>
          </a:p>
          <a:p>
            <a:pPr lvl="2" eaLnBrk="1" hangingPunct="1"/>
            <a:r>
              <a:rPr lang="en-US" smtClean="0"/>
              <a:t>Logical network of domain names</a:t>
            </a:r>
          </a:p>
          <a:p>
            <a:pPr lvl="2" eaLnBrk="1" hangingPunct="1"/>
            <a:r>
              <a:rPr lang="en-US" smtClean="0"/>
              <a:t>Physical network of IP addresses</a:t>
            </a:r>
          </a:p>
          <a:p>
            <a:pPr lvl="2" eaLnBrk="1" hangingPunct="1"/>
            <a:r>
              <a:rPr lang="en-US" smtClean="0"/>
              <a:t>Protocols rule: LAN, TCP/IP, http...</a:t>
            </a:r>
          </a:p>
          <a:p>
            <a:pPr lvl="2" eaLnBrk="1" hangingPunct="1"/>
            <a:r>
              <a:rPr lang="en-US" smtClean="0"/>
              <a:t>Domain Name System connects the two</a:t>
            </a:r>
          </a:p>
          <a:p>
            <a:pPr lvl="2" eaLnBrk="1" hangingPunct="1"/>
            <a:r>
              <a:rPr lang="en-US" smtClean="0"/>
              <a:t>Client/Server, fleeting relationship on WWW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6DB0AA-852C-45C1-A337-2D1FF3F7928D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0CAE03-2D52-49EE-A8ED-F04328628510}" type="slidenum">
              <a:rPr lang="en-US" sz="1200">
                <a:solidFill>
                  <a:srgbClr val="3F3F3F"/>
                </a:solidFill>
              </a:rPr>
              <a:pPr eaLnBrk="1" hangingPunct="1"/>
              <a:t>23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Networks...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Computers are useful alone, but are better when connected (networked)</a:t>
            </a:r>
          </a:p>
          <a:p>
            <a:pPr lvl="1" eaLnBrk="1" hangingPunct="1"/>
            <a:r>
              <a:rPr lang="en-US" smtClean="0"/>
              <a:t>Access more information and software than is stored locally</a:t>
            </a:r>
          </a:p>
          <a:p>
            <a:pPr lvl="1" eaLnBrk="1" hangingPunct="1"/>
            <a:r>
              <a:rPr lang="en-US" smtClean="0"/>
              <a:t>Help users to communicate, exchange information…changing ideas about social interaction</a:t>
            </a:r>
          </a:p>
          <a:p>
            <a:pPr lvl="1" eaLnBrk="1" hangingPunct="1"/>
            <a:r>
              <a:rPr lang="en-US" smtClean="0"/>
              <a:t>Perform other services—printing, Web, email, texting, mobile, etc.</a:t>
            </a:r>
          </a:p>
        </p:txBody>
      </p:sp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304800" y="5638800"/>
            <a:ext cx="86106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Today’s Message: Internet is NOT really a bunch of tubes!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EE5483-E99A-4D2E-9032-A9B522E7F3ED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A7275A-A905-45EA-98E4-FB4E59D228D1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Network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Networks are structured differently based (mostly) on distance between computers:</a:t>
            </a:r>
          </a:p>
          <a:p>
            <a:pPr lvl="1" eaLnBrk="1" hangingPunct="1"/>
            <a:r>
              <a:rPr lang="en-US" smtClean="0"/>
              <a:t>Local area network (LAN)</a:t>
            </a:r>
          </a:p>
          <a:p>
            <a:pPr lvl="2" eaLnBrk="1" hangingPunct="1"/>
            <a:r>
              <a:rPr lang="en-US" smtClean="0"/>
              <a:t>Small area: room or building</a:t>
            </a:r>
          </a:p>
          <a:p>
            <a:pPr lvl="2" eaLnBrk="1" hangingPunct="1"/>
            <a:r>
              <a:rPr lang="en-US" smtClean="0"/>
              <a:t>Either wired (Cu or fiber) or wireless</a:t>
            </a:r>
          </a:p>
          <a:p>
            <a:pPr lvl="1" eaLnBrk="1" hangingPunct="1"/>
            <a:r>
              <a:rPr lang="en-US" smtClean="0"/>
              <a:t>Wide area networks (WAN)</a:t>
            </a:r>
          </a:p>
          <a:p>
            <a:pPr lvl="2" eaLnBrk="1" hangingPunct="1"/>
            <a:r>
              <a:rPr lang="en-US" smtClean="0"/>
              <a:t>Large area: more than 1 km</a:t>
            </a:r>
          </a:p>
          <a:p>
            <a:pPr lvl="2" eaLnBrk="1" hangingPunct="1"/>
            <a:r>
              <a:rPr lang="en-US" smtClean="0"/>
              <a:t>Fiber-optic, copper transmission lines, μ-wave, satellite  </a:t>
            </a:r>
          </a:p>
          <a:p>
            <a:pPr lvl="1" eaLnBrk="1" hangingPunct="1"/>
            <a:r>
              <a:rPr lang="en-US" smtClean="0"/>
              <a:t>Metropolitan area networks (MAN)</a:t>
            </a:r>
          </a:p>
          <a:p>
            <a:pPr lvl="2" eaLnBrk="1" hangingPunct="1"/>
            <a:r>
              <a:rPr lang="en-US" smtClean="0"/>
              <a:t>Neighborhood or several blocks of business district</a:t>
            </a:r>
          </a:p>
          <a:p>
            <a:pPr lvl="2" eaLnBrk="1" hangingPunct="1"/>
            <a:r>
              <a:rPr lang="en-US" smtClean="0"/>
              <a:t>Private service provider owns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B4EAB1-43FE-4F73-9807-5BA9DC541135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7C3AE9-B337-4923-B27C-726817361EC9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Protocol Rules!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To communicate computers need to know how to set up the info to be sent and interpret the info received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Communication</a:t>
            </a:r>
            <a:r>
              <a:rPr lang="en-US" i="1" smtClean="0"/>
              <a:t> </a:t>
            </a:r>
            <a:r>
              <a:rPr lang="en-US" smtClean="0"/>
              <a:t>rules are a </a:t>
            </a:r>
            <a:r>
              <a:rPr lang="en-US" i="1" smtClean="0"/>
              <a:t>protocol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Ether</a:t>
            </a:r>
            <a:r>
              <a:rPr lang="en-US" smtClean="0">
                <a:solidFill>
                  <a:srgbClr val="A0522D"/>
                </a:solidFill>
              </a:rPr>
              <a:t>Net</a:t>
            </a:r>
            <a:r>
              <a:rPr lang="en-US" smtClean="0"/>
              <a:t>—for physical connection in a LAN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TCP/IP—for Internet—transmission control protocol / internet protocol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HTTP—for Web—hypertext transfer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9A06E0-A35C-453E-B680-8EBE2B30CFB3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767B9-ABE0-410E-9B24-5F25D87A9B7C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LAN in the Lab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EtherNet is a popular LAN protocol</a:t>
            </a:r>
          </a:p>
          <a:p>
            <a:pPr lvl="2" eaLnBrk="1" hangingPunct="1"/>
            <a:r>
              <a:rPr lang="en-US" smtClean="0"/>
              <a:t>It uses a “party” protocol</a:t>
            </a:r>
          </a:p>
        </p:txBody>
      </p:sp>
      <p:sp>
        <p:nvSpPr>
          <p:cNvPr id="16415" name="Text Box 36"/>
          <p:cNvSpPr txBox="1">
            <a:spLocks noChangeArrowheads="1"/>
          </p:cNvSpPr>
          <p:nvPr/>
        </p:nvSpPr>
        <p:spPr bwMode="auto">
          <a:xfrm>
            <a:off x="1752600" y="2362200"/>
            <a:ext cx="17526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Connection to campus network infrastructure</a:t>
            </a:r>
          </a:p>
        </p:txBody>
      </p:sp>
      <p:sp>
        <p:nvSpPr>
          <p:cNvPr id="16413" name="Rectangle 34"/>
          <p:cNvSpPr>
            <a:spLocks noChangeArrowheads="1"/>
          </p:cNvSpPr>
          <p:nvPr/>
        </p:nvSpPr>
        <p:spPr bwMode="auto">
          <a:xfrm>
            <a:off x="533400" y="3733800"/>
            <a:ext cx="8001000" cy="2590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auto">
          <a:xfrm>
            <a:off x="838200" y="3886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1447800" y="4191000"/>
            <a:ext cx="6324600" cy="0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2" name="AutoShape 6"/>
          <p:cNvSpPr>
            <a:spLocks noChangeArrowheads="1"/>
          </p:cNvSpPr>
          <p:nvPr/>
        </p:nvSpPr>
        <p:spPr bwMode="auto">
          <a:xfrm>
            <a:off x="19050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1336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22860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27432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29718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31242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35814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38100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39624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1" name="AutoShape 20"/>
          <p:cNvSpPr>
            <a:spLocks noChangeArrowheads="1"/>
          </p:cNvSpPr>
          <p:nvPr/>
        </p:nvSpPr>
        <p:spPr bwMode="auto">
          <a:xfrm>
            <a:off x="44196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>
            <a:off x="46482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>
            <a:off x="48006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4" name="AutoShape 24"/>
          <p:cNvSpPr>
            <a:spLocks noChangeArrowheads="1"/>
          </p:cNvSpPr>
          <p:nvPr/>
        </p:nvSpPr>
        <p:spPr bwMode="auto">
          <a:xfrm>
            <a:off x="52578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54864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6"/>
          <p:cNvSpPr>
            <a:spLocks noChangeShapeType="1"/>
          </p:cNvSpPr>
          <p:nvPr/>
        </p:nvSpPr>
        <p:spPr bwMode="auto">
          <a:xfrm>
            <a:off x="56388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7" name="AutoShape 28"/>
          <p:cNvSpPr>
            <a:spLocks noChangeArrowheads="1"/>
          </p:cNvSpPr>
          <p:nvPr/>
        </p:nvSpPr>
        <p:spPr bwMode="auto">
          <a:xfrm>
            <a:off x="60960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8" name="Rectangle 29"/>
          <p:cNvSpPr>
            <a:spLocks noChangeArrowheads="1"/>
          </p:cNvSpPr>
          <p:nvPr/>
        </p:nvSpPr>
        <p:spPr bwMode="auto">
          <a:xfrm>
            <a:off x="63246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30"/>
          <p:cNvSpPr>
            <a:spLocks noChangeShapeType="1"/>
          </p:cNvSpPr>
          <p:nvPr/>
        </p:nvSpPr>
        <p:spPr bwMode="auto">
          <a:xfrm>
            <a:off x="64770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0" name="Line 31"/>
          <p:cNvSpPr>
            <a:spLocks noChangeShapeType="1"/>
          </p:cNvSpPr>
          <p:nvPr/>
        </p:nvSpPr>
        <p:spPr bwMode="auto">
          <a:xfrm>
            <a:off x="7315200" y="4191000"/>
            <a:ext cx="0" cy="1219200"/>
          </a:xfrm>
          <a:prstGeom prst="line">
            <a:avLst/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auto">
          <a:xfrm>
            <a:off x="6705600" y="5334000"/>
            <a:ext cx="138747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Ether Net Cable</a:t>
            </a:r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 flipV="1">
            <a:off x="1143000" y="2819400"/>
            <a:ext cx="0" cy="114300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4" name="Text Box 35"/>
          <p:cNvSpPr txBox="1">
            <a:spLocks noChangeArrowheads="1"/>
          </p:cNvSpPr>
          <p:nvPr/>
        </p:nvSpPr>
        <p:spPr bwMode="auto">
          <a:xfrm>
            <a:off x="3733800" y="2895600"/>
            <a:ext cx="2788584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Typical </a:t>
            </a:r>
            <a:r>
              <a:rPr lang="en-US" dirty="0" smtClean="0"/>
              <a:t>drop-in Lab</a:t>
            </a:r>
            <a:endParaRPr lang="en-US" dirty="0"/>
          </a:p>
        </p:txBody>
      </p:sp>
      <p:sp>
        <p:nvSpPr>
          <p:cNvPr id="16416" name="Line 37"/>
          <p:cNvSpPr>
            <a:spLocks noChangeShapeType="1"/>
          </p:cNvSpPr>
          <p:nvPr/>
        </p:nvSpPr>
        <p:spPr bwMode="auto">
          <a:xfrm>
            <a:off x="1143000" y="3200400"/>
            <a:ext cx="533400" cy="0"/>
          </a:xfrm>
          <a:prstGeom prst="lin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15884D-7EED-46CA-A9E2-A98DE103694B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4B5159-7840-4131-AA3E-2F10D951D622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5633" name="Footer Placeholder 3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Campus &amp; The World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campus subnetworks interconnect computers of the UW domain which connects to Internet via a gateway</a:t>
            </a:r>
          </a:p>
        </p:txBody>
      </p:sp>
      <p:sp>
        <p:nvSpPr>
          <p:cNvPr id="27652" name="Text Box 67"/>
          <p:cNvSpPr txBox="1">
            <a:spLocks noChangeArrowheads="1"/>
          </p:cNvSpPr>
          <p:nvPr/>
        </p:nvSpPr>
        <p:spPr bwMode="auto">
          <a:xfrm>
            <a:off x="2438400" y="5715000"/>
            <a:ext cx="449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All communication by TCP/IP </a:t>
            </a: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609600" y="2971800"/>
            <a:ext cx="8077200" cy="2743200"/>
            <a:chOff x="432" y="2064"/>
            <a:chExt cx="5088" cy="1728"/>
          </a:xfrm>
        </p:grpSpPr>
        <p:sp>
          <p:nvSpPr>
            <p:cNvPr id="27657" name="Rectangle 63"/>
            <p:cNvSpPr>
              <a:spLocks noChangeArrowheads="1"/>
            </p:cNvSpPr>
            <p:nvPr/>
          </p:nvSpPr>
          <p:spPr bwMode="auto">
            <a:xfrm>
              <a:off x="576" y="2064"/>
              <a:ext cx="4944" cy="1680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AutoShape 4"/>
            <p:cNvSpPr>
              <a:spLocks noChangeArrowheads="1"/>
            </p:cNvSpPr>
            <p:nvPr/>
          </p:nvSpPr>
          <p:spPr bwMode="auto">
            <a:xfrm>
              <a:off x="720" y="2544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659" name="Line 6"/>
            <p:cNvSpPr>
              <a:spLocks noChangeShapeType="1"/>
            </p:cNvSpPr>
            <p:nvPr/>
          </p:nvSpPr>
          <p:spPr bwMode="auto">
            <a:xfrm flipV="1">
              <a:off x="1008" y="2352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912" y="2256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AutoShape 10"/>
            <p:cNvSpPr>
              <a:spLocks noChangeArrowheads="1"/>
            </p:cNvSpPr>
            <p:nvPr/>
          </p:nvSpPr>
          <p:spPr bwMode="auto">
            <a:xfrm>
              <a:off x="1248" y="2928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 flipV="1">
              <a:off x="1488" y="2448"/>
              <a:ext cx="0" cy="5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14"/>
            <p:cNvSpPr>
              <a:spLocks noChangeArrowheads="1"/>
            </p:cNvSpPr>
            <p:nvPr/>
          </p:nvSpPr>
          <p:spPr bwMode="auto">
            <a:xfrm>
              <a:off x="1776" y="331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2064" y="2544"/>
              <a:ext cx="0" cy="81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6"/>
            <p:cNvSpPr>
              <a:spLocks noChangeArrowheads="1"/>
            </p:cNvSpPr>
            <p:nvPr/>
          </p:nvSpPr>
          <p:spPr bwMode="auto">
            <a:xfrm>
              <a:off x="1968" y="2448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>
              <a:off x="1104" y="2304"/>
              <a:ext cx="172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1584" y="2400"/>
              <a:ext cx="12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>
              <a:off x="2160" y="2496"/>
              <a:ext cx="67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12"/>
            <p:cNvSpPr>
              <a:spLocks noChangeArrowheads="1"/>
            </p:cNvSpPr>
            <p:nvPr/>
          </p:nvSpPr>
          <p:spPr bwMode="auto">
            <a:xfrm>
              <a:off x="1392" y="2352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AutoShape 25"/>
            <p:cNvSpPr>
              <a:spLocks noChangeArrowheads="1"/>
            </p:cNvSpPr>
            <p:nvPr/>
          </p:nvSpPr>
          <p:spPr bwMode="auto">
            <a:xfrm>
              <a:off x="2448" y="2160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 flipV="1">
              <a:off x="2832" y="2544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AutoShape 29"/>
            <p:cNvSpPr>
              <a:spLocks noChangeArrowheads="1"/>
            </p:cNvSpPr>
            <p:nvPr/>
          </p:nvSpPr>
          <p:spPr bwMode="auto">
            <a:xfrm>
              <a:off x="2544" y="307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73" name="Line 30"/>
            <p:cNvSpPr>
              <a:spLocks noChangeShapeType="1"/>
            </p:cNvSpPr>
            <p:nvPr/>
          </p:nvSpPr>
          <p:spPr bwMode="auto">
            <a:xfrm flipV="1">
              <a:off x="2832" y="2784"/>
              <a:ext cx="0" cy="33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32"/>
            <p:cNvSpPr>
              <a:spLocks noChangeArrowheads="1"/>
            </p:cNvSpPr>
            <p:nvPr/>
          </p:nvSpPr>
          <p:spPr bwMode="auto">
            <a:xfrm>
              <a:off x="2496" y="2976"/>
              <a:ext cx="9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Text Box 33"/>
            <p:cNvSpPr txBox="1">
              <a:spLocks noChangeArrowheads="1"/>
            </p:cNvSpPr>
            <p:nvPr/>
          </p:nvSpPr>
          <p:spPr bwMode="auto">
            <a:xfrm>
              <a:off x="2880" y="3408"/>
              <a:ext cx="515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CSS</a:t>
              </a:r>
              <a:endParaRPr lang="en-US" dirty="0"/>
            </a:p>
          </p:txBody>
        </p:sp>
        <p:sp>
          <p:nvSpPr>
            <p:cNvPr id="27676" name="Line 34"/>
            <p:cNvSpPr>
              <a:spLocks noChangeShapeType="1"/>
            </p:cNvSpPr>
            <p:nvPr/>
          </p:nvSpPr>
          <p:spPr bwMode="auto">
            <a:xfrm>
              <a:off x="3120" y="3216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42"/>
            <p:cNvSpPr>
              <a:spLocks noChangeArrowheads="1"/>
            </p:cNvSpPr>
            <p:nvPr/>
          </p:nvSpPr>
          <p:spPr bwMode="auto">
            <a:xfrm>
              <a:off x="3312" y="2112"/>
              <a:ext cx="91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43"/>
            <p:cNvSpPr txBox="1">
              <a:spLocks noChangeArrowheads="1"/>
            </p:cNvSpPr>
            <p:nvPr/>
          </p:nvSpPr>
          <p:spPr bwMode="auto">
            <a:xfrm>
              <a:off x="3848" y="2496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Lib</a:t>
              </a:r>
              <a:endParaRPr lang="en-US" dirty="0"/>
            </a:p>
          </p:txBody>
        </p:sp>
        <p:sp>
          <p:nvSpPr>
            <p:cNvPr id="27679" name="Line 44"/>
            <p:cNvSpPr>
              <a:spLocks noChangeShapeType="1"/>
            </p:cNvSpPr>
            <p:nvPr/>
          </p:nvSpPr>
          <p:spPr bwMode="auto">
            <a:xfrm>
              <a:off x="3936" y="2304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45"/>
            <p:cNvSpPr>
              <a:spLocks noChangeShapeType="1"/>
            </p:cNvSpPr>
            <p:nvPr/>
          </p:nvSpPr>
          <p:spPr bwMode="auto">
            <a:xfrm>
              <a:off x="2832" y="2832"/>
              <a:ext cx="192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AutoShape 39"/>
            <p:cNvSpPr>
              <a:spLocks noChangeArrowheads="1"/>
            </p:cNvSpPr>
            <p:nvPr/>
          </p:nvSpPr>
          <p:spPr bwMode="auto">
            <a:xfrm>
              <a:off x="3360" y="2160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2" name="Line 40"/>
            <p:cNvSpPr>
              <a:spLocks noChangeShapeType="1"/>
            </p:cNvSpPr>
            <p:nvPr/>
          </p:nvSpPr>
          <p:spPr bwMode="auto">
            <a:xfrm flipV="1">
              <a:off x="3648" y="2544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41"/>
            <p:cNvSpPr>
              <a:spLocks noChangeArrowheads="1"/>
            </p:cNvSpPr>
            <p:nvPr/>
          </p:nvSpPr>
          <p:spPr bwMode="auto">
            <a:xfrm>
              <a:off x="3552" y="2784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AutoShape 47"/>
            <p:cNvSpPr>
              <a:spLocks noChangeArrowheads="1"/>
            </p:cNvSpPr>
            <p:nvPr/>
          </p:nvSpPr>
          <p:spPr bwMode="auto">
            <a:xfrm>
              <a:off x="4368" y="2592"/>
              <a:ext cx="624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5" name="Text Box 51"/>
            <p:cNvSpPr txBox="1">
              <a:spLocks noChangeArrowheads="1"/>
            </p:cNvSpPr>
            <p:nvPr/>
          </p:nvSpPr>
          <p:spPr bwMode="auto">
            <a:xfrm>
              <a:off x="4320" y="2784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Gate</a:t>
              </a:r>
            </a:p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way</a:t>
              </a:r>
            </a:p>
          </p:txBody>
        </p:sp>
        <p:sp>
          <p:nvSpPr>
            <p:cNvPr id="27686" name="AutoShape 53"/>
            <p:cNvSpPr>
              <a:spLocks noChangeArrowheads="1"/>
            </p:cNvSpPr>
            <p:nvPr/>
          </p:nvSpPr>
          <p:spPr bwMode="auto">
            <a:xfrm>
              <a:off x="4464" y="3408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7" name="Line 56"/>
            <p:cNvSpPr>
              <a:spLocks noChangeShapeType="1"/>
            </p:cNvSpPr>
            <p:nvPr/>
          </p:nvSpPr>
          <p:spPr bwMode="auto">
            <a:xfrm>
              <a:off x="4656" y="3216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Text Box 57"/>
            <p:cNvSpPr txBox="1">
              <a:spLocks noChangeArrowheads="1"/>
            </p:cNvSpPr>
            <p:nvPr/>
          </p:nvSpPr>
          <p:spPr bwMode="auto">
            <a:xfrm>
              <a:off x="4464" y="3504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Switch</a:t>
              </a:r>
            </a:p>
          </p:txBody>
        </p:sp>
        <p:sp>
          <p:nvSpPr>
            <p:cNvPr id="27689" name="AutoShape 58"/>
            <p:cNvSpPr>
              <a:spLocks noChangeArrowheads="1"/>
            </p:cNvSpPr>
            <p:nvPr/>
          </p:nvSpPr>
          <p:spPr bwMode="auto">
            <a:xfrm>
              <a:off x="4464" y="2064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90" name="Text Box 59"/>
            <p:cNvSpPr txBox="1">
              <a:spLocks noChangeArrowheads="1"/>
            </p:cNvSpPr>
            <p:nvPr/>
          </p:nvSpPr>
          <p:spPr bwMode="auto">
            <a:xfrm>
              <a:off x="4464" y="2208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Switch</a:t>
              </a:r>
            </a:p>
          </p:txBody>
        </p:sp>
        <p:sp>
          <p:nvSpPr>
            <p:cNvPr id="27691" name="Line 60"/>
            <p:cNvSpPr>
              <a:spLocks noChangeShapeType="1"/>
            </p:cNvSpPr>
            <p:nvPr/>
          </p:nvSpPr>
          <p:spPr bwMode="auto">
            <a:xfrm>
              <a:off x="4656" y="2448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61"/>
            <p:cNvSpPr>
              <a:spLocks noChangeShapeType="1"/>
            </p:cNvSpPr>
            <p:nvPr/>
          </p:nvSpPr>
          <p:spPr bwMode="auto">
            <a:xfrm>
              <a:off x="4896" y="2784"/>
              <a:ext cx="2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62"/>
            <p:cNvSpPr>
              <a:spLocks noChangeShapeType="1"/>
            </p:cNvSpPr>
            <p:nvPr/>
          </p:nvSpPr>
          <p:spPr bwMode="auto">
            <a:xfrm>
              <a:off x="4896" y="2976"/>
              <a:ext cx="2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64"/>
            <p:cNvSpPr txBox="1">
              <a:spLocks noChangeArrowheads="1"/>
            </p:cNvSpPr>
            <p:nvPr/>
          </p:nvSpPr>
          <p:spPr bwMode="auto">
            <a:xfrm>
              <a:off x="432" y="3408"/>
              <a:ext cx="666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uwb.edu</a:t>
              </a:r>
              <a:endParaRPr lang="en-US" sz="1800" dirty="0"/>
            </a:p>
          </p:txBody>
        </p:sp>
        <p:sp>
          <p:nvSpPr>
            <p:cNvPr id="27695" name="Rectangle 70"/>
            <p:cNvSpPr>
              <a:spLocks noChangeArrowheads="1"/>
            </p:cNvSpPr>
            <p:nvPr/>
          </p:nvSpPr>
          <p:spPr bwMode="auto">
            <a:xfrm>
              <a:off x="2736" y="2784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AutoShape 39"/>
            <p:cNvSpPr>
              <a:spLocks noChangeArrowheads="1"/>
            </p:cNvSpPr>
            <p:nvPr/>
          </p:nvSpPr>
          <p:spPr bwMode="auto">
            <a:xfrm>
              <a:off x="2544" y="307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5" name="Date Placeholder 4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E02665-C8A6-4157-B10C-FAC2EE6DDFDA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EE2B1-2E08-4876-B1EA-766C57031764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7656" name="Footer Placeholder 4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IP—Like Using Postcards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Information is sent across the Internet using IP—Cerf uses postcard analogy</a:t>
            </a:r>
          </a:p>
          <a:p>
            <a:pPr lvl="2" eaLnBrk="1" hangingPunct="1"/>
            <a:r>
              <a:rPr lang="en-US" smtClean="0"/>
              <a:t>Break message into fixed size units</a:t>
            </a:r>
          </a:p>
          <a:p>
            <a:pPr lvl="2" eaLnBrk="1" hangingPunct="1"/>
            <a:r>
              <a:rPr lang="en-US" smtClean="0"/>
              <a:t>Form IP packets with destination address, sequence number and content</a:t>
            </a:r>
          </a:p>
          <a:p>
            <a:pPr lvl="2" eaLnBrk="1" hangingPunct="1"/>
            <a:r>
              <a:rPr lang="en-US" smtClean="0"/>
              <a:t>Each makes its way separately to destination, possibly taking different routes</a:t>
            </a:r>
          </a:p>
          <a:p>
            <a:pPr lvl="2" eaLnBrk="1" hangingPunct="1"/>
            <a:r>
              <a:rPr lang="en-US" smtClean="0"/>
              <a:t> Reassembled at destination forming msg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8001000" cy="12001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Key Point: Taking separate routes lets packets by-pass congestion and out-of-service switches; packet reassembly discovers lost packets; ask for resend </a:t>
            </a:r>
          </a:p>
        </p:txBody>
      </p: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5257800" y="3200400"/>
            <a:ext cx="2133600" cy="466725"/>
            <a:chOff x="4272" y="2448"/>
            <a:chExt cx="1344" cy="294"/>
          </a:xfrm>
        </p:grpSpPr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272" y="2448"/>
              <a:ext cx="1344" cy="294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addr # data</a:t>
              </a:r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4752" y="2448"/>
              <a:ext cx="0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>
              <a:off x="4896" y="2448"/>
              <a:ext cx="0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94C40C-134A-45D7-A6CF-0C804FF68AB1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DFC3F6-7FF7-4712-A3C1-E986F3B9C259}" type="slidenum">
              <a:rPr 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970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Check Out the </a:t>
            </a:r>
            <a:r>
              <a:rPr lang="en-US" dirty="0" err="1" smtClean="0"/>
              <a:t>Vids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25975"/>
          </a:xfrm>
        </p:spPr>
        <p:txBody>
          <a:bodyPr/>
          <a:lstStyle/>
          <a:p>
            <a:r>
              <a:rPr lang="en-US" smtClean="0"/>
              <a:t>Two videos are linked from the calendar … please check them out</a:t>
            </a:r>
          </a:p>
        </p:txBody>
      </p:sp>
      <p:pic>
        <p:nvPicPr>
          <p:cNvPr id="31748" name="Picture 4" descr="historyIne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0958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warriorsImag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124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A85935-AAB2-4321-AC48-4A41B0F63EB4}" type="datetime1">
              <a:rPr lang="en-US" sz="1200" smtClean="0">
                <a:solidFill>
                  <a:srgbClr val="3F3F3F"/>
                </a:solidFill>
              </a:rPr>
              <a:t>11/30/2011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CD825C-E7CC-4D23-894C-BE376DDB8D43}" type="slidenum">
              <a:rPr 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175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525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hlinkClick r:id="rId5"/>
              </a:rPr>
              <a:t>http://www.youtube.com/watch?v=PBWhzz_Gn10</a:t>
            </a:r>
            <a:endParaRPr lang="en-US" sz="1800" dirty="0"/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5638800" y="5943600"/>
            <a:ext cx="339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hlinkClick r:id="rId6"/>
              </a:rPr>
              <a:t>http://www.vimeo.com/2696386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1357</Words>
  <Application>Microsoft Office PowerPoint</Application>
  <PresentationFormat>On-screen Show (4:3)</PresentationFormat>
  <Paragraphs>237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Announcements</vt:lpstr>
      <vt:lpstr>Networking … + DNS</vt:lpstr>
      <vt:lpstr>Networks...</vt:lpstr>
      <vt:lpstr>Network Structure</vt:lpstr>
      <vt:lpstr>Protocol Rules!</vt:lpstr>
      <vt:lpstr>LAN in the Lab</vt:lpstr>
      <vt:lpstr>Campus &amp; The World</vt:lpstr>
      <vt:lpstr>IP—Like Using Postcards</vt:lpstr>
      <vt:lpstr>Check Out the Vids</vt:lpstr>
      <vt:lpstr>Picture of Portion of I’net</vt:lpstr>
      <vt:lpstr>A Quick Trip to U. Florida</vt:lpstr>
      <vt:lpstr>Route Across the US</vt:lpstr>
      <vt:lpstr>Regional Network</vt:lpstr>
      <vt:lpstr>A Backbone Carrier -- NCSA</vt:lpstr>
      <vt:lpstr>Wireless is a LAN technology</vt:lpstr>
      <vt:lpstr>Naming Computers—Take 1</vt:lpstr>
      <vt:lpstr>Naming Computers—Take 2</vt:lpstr>
      <vt:lpstr>Domains</vt:lpstr>
      <vt:lpstr>Logical vs Physical</vt:lpstr>
      <vt:lpstr>Internet vs. World Wide Web</vt:lpstr>
      <vt:lpstr>One More Protocol: Client/Server</vt:lpstr>
      <vt:lpstr>Client/Server Is Also Smart</vt:lpstr>
      <vt:lpstr>Summary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ks</cp:lastModifiedBy>
  <cp:revision>93</cp:revision>
  <dcterms:created xsi:type="dcterms:W3CDTF">2011-02-16T17:20:31Z</dcterms:created>
  <dcterms:modified xsi:type="dcterms:W3CDTF">2011-11-30T14:03:03Z</dcterms:modified>
</cp:coreProperties>
</file>