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1" r:id="rId1"/>
  </p:sldMasterIdLst>
  <p:notesMasterIdLst>
    <p:notesMasterId r:id="rId16"/>
  </p:notesMasterIdLst>
  <p:handoutMasterIdLst>
    <p:handoutMasterId r:id="rId17"/>
  </p:handoutMasterIdLst>
  <p:sldIdLst>
    <p:sldId id="387" r:id="rId2"/>
    <p:sldId id="303" r:id="rId3"/>
    <p:sldId id="388" r:id="rId4"/>
    <p:sldId id="397" r:id="rId5"/>
    <p:sldId id="395" r:id="rId6"/>
    <p:sldId id="398" r:id="rId7"/>
    <p:sldId id="399" r:id="rId8"/>
    <p:sldId id="400" r:id="rId9"/>
    <p:sldId id="401" r:id="rId10"/>
    <p:sldId id="402" r:id="rId11"/>
    <p:sldId id="403" r:id="rId12"/>
    <p:sldId id="404" r:id="rId13"/>
    <p:sldId id="406" r:id="rId14"/>
    <p:sldId id="405" r:id="rId15"/>
  </p:sldIdLst>
  <p:sldSz cx="9144000" cy="6858000" type="screen4x3"/>
  <p:notesSz cx="6858000" cy="9144000"/>
  <p:custDataLst>
    <p:tags r:id="rId1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703920"/>
    <a:srgbClr val="FFEFD5"/>
    <a:srgbClr val="A052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846" y="-4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283B86-B2F7-490D-8015-FAC5AB9775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6776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7306CE8-20F0-41BC-97FB-A8E359A118A1}" type="datetime1">
              <a:rPr lang="en-US"/>
              <a:pPr/>
              <a:t>12/7/2011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2377DD8-1812-4896-96F9-03DBD7754B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1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1750" dist="10160" dir="5400000" algn="tl" rotWithShape="0">
              <a:srgbClr val="808080">
                <a:alpha val="59999"/>
              </a:srgbClr>
            </a:outerShdw>
          </a:effectLst>
          <a:extLst>
            <a:ext uri="{91240B29-F687-4F45-9708-019B960494DF}">
              <a14:hiddenLine xmlns:a14="http://schemas.microsoft.com/office/drawing/2010/main" w="4800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orbe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8FA30B4-9A3F-49B8-8F31-B05FE1346192}" type="datetime1">
              <a:rPr lang="en-US" smtClean="0"/>
              <a:t>12/7/2011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58B450C-0B5C-4C09-A110-0881E31A61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7005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E7C0D9-021F-493E-928D-96A041198586}" type="datetime1">
              <a:rPr lang="en-US" smtClean="0"/>
              <a:t>12/7/2011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70E09D-A9B1-4172-BAA0-D8C19077634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29075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1750" dist="10160" dir="10800000" algn="tl" rotWithShape="0">
              <a:srgbClr val="808080">
                <a:alpha val="59999"/>
              </a:srgbClr>
            </a:outerShdw>
          </a:effectLst>
          <a:extLst>
            <a:ext uri="{91240B29-F687-4F45-9708-019B960494DF}">
              <a14:hiddenLine xmlns:a14="http://schemas.microsoft.com/office/drawing/2010/main" w="4800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orbel" charset="0"/>
            </a:endParaRPr>
          </a:p>
        </p:txBody>
      </p:sp>
      <p:sp>
        <p:nvSpPr>
          <p:cNvPr id="5" name="Rectangle 4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88ACDA-0A82-4445-94FB-BFA04E6B3483}" type="datetime1">
              <a:rPr lang="en-US" smtClean="0"/>
              <a:t>12/7/2011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49DEA5-E657-4706-9649-2BE29EC66B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34512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0D6319-B294-4594-B1E5-14563A3ED556}" type="datetime1">
              <a:rPr lang="en-US" smtClean="0"/>
              <a:t>12/7/2011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4375C9-1D6A-42B7-803F-724B168E10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34704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BA7B59-7EE7-4669-A21A-8C059E25C2F2}" type="datetime1">
              <a:rPr lang="en-US" smtClean="0"/>
              <a:t>12/7/2011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560265-9B97-468B-BF09-82CB5E727C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9221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1750" dist="10160" dir="5400000" algn="tl" rotWithShape="0">
              <a:srgbClr val="808080">
                <a:alpha val="59999"/>
              </a:srgbClr>
            </a:outerShdw>
          </a:effectLst>
          <a:extLst>
            <a:ext uri="{91240B29-F687-4F45-9708-019B960494DF}">
              <a14:hiddenLine xmlns:a14="http://schemas.microsoft.com/office/drawing/2010/main" w="4800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orbe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E656615-8E95-4B67-9329-94BBDAB56EC6}" type="datetime1">
              <a:rPr lang="en-US" smtClean="0"/>
              <a:t>12/7/2011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9E0FC1-2D2F-4383-9DF0-D5E3BA7F0E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9050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8693495-875D-4AF0-A014-C70B5AA436E4}" type="datetime1">
              <a:rPr lang="en-US" smtClean="0"/>
              <a:t>12/7/2011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C2D352-E1A3-439D-83DF-2D0D1134AC8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54977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505273-597E-4084-B5F2-8CE7C27FB809}" type="datetime1">
              <a:rPr lang="en-US" smtClean="0"/>
              <a:t>12/7/2011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85187-259C-40A1-B510-1FB8FCFEDB9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57659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BE9356-D174-4F5B-9521-4E263E8291EF}" type="datetime1">
              <a:rPr lang="en-US" smtClean="0"/>
              <a:t>12/7/2011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6A020-F9A9-4C5A-8DCC-DAD99C8014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87238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00569D-2B26-4C2E-9FC7-4D81FC3C0029}" type="datetime1">
              <a:rPr lang="en-US" smtClean="0"/>
              <a:t>12/7/2011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EFB170-DFB3-4598-818B-5CC9658355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1919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CF010C-67B2-490E-97C3-154F924D6E27}" type="datetime1">
              <a:rPr lang="en-US" smtClean="0"/>
              <a:t>12/7/2011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62267D-9C1C-49A5-A136-1F05C9751E8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86035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fld id="{AA692590-D7E6-465F-A8E9-9352F3E3BD79}" type="datetime1">
              <a:rPr lang="en-US" smtClean="0"/>
              <a:t>12/7/2011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rgbClr val="BCBCBC"/>
                </a:solidFill>
              </a:defRPr>
            </a:lvl1pPr>
          </a:lstStyle>
          <a:p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fld id="{C1742FB6-90AB-42D7-ADCF-3D81246FE4F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1488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rrowheads="1"/>
          </p:cNvSpPr>
          <p:nvPr/>
        </p:nvSpPr>
        <p:spPr bwMode="invGray">
          <a:xfrm>
            <a:off x="0" y="1066800"/>
            <a:ext cx="9144000" cy="4445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1750" dist="10160" dir="5400000" algn="tl" rotWithShape="0">
              <a:srgbClr val="808080">
                <a:alpha val="59999"/>
              </a:srgbClr>
            </a:outerShdw>
          </a:effectLst>
          <a:extLst>
            <a:ext uri="{91240B29-F687-4F45-9708-019B960494DF}">
              <a14:hiddenLine xmlns:a14="http://schemas.microsoft.com/office/drawing/2010/main" w="4800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orbel" charset="0"/>
            </a:endParaRPr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0668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  <a:prstGeom prst="rect">
            <a:avLst/>
          </a:prstGeom>
        </p:spPr>
        <p:txBody>
          <a:bodyPr vert="horz" wrap="square" lIns="91440" tIns="45720" rIns="45720" bIns="45720" numCol="1" anchor="ctr" anchorCtr="0" compatLnSpc="1">
            <a:prstTxWarp prst="textNoShape">
              <a:avLst/>
            </a:prstTxWarp>
            <a:normAutofit/>
            <a:sp3d prstMaterial="matte">
              <a:bevelT w="50800" h="10160"/>
            </a:sp3d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wrap="square" lIns="109728" tIns="45720" rIns="4572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3F3F3F"/>
                </a:solidFill>
              </a:defRPr>
            </a:lvl1pPr>
          </a:lstStyle>
          <a:p>
            <a:fld id="{43070E12-131A-4A7A-976A-83ABC97E857C}" type="datetime1">
              <a:rPr lang="en-US" smtClean="0"/>
              <a:t>12/7/2011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wrap="square" lIns="45720" tIns="45720" rIns="4572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3F3F3F"/>
                </a:solidFill>
              </a:defRPr>
            </a:lvl1pPr>
          </a:lstStyle>
          <a:p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3F3F3F"/>
                </a:solidFill>
              </a:defRPr>
            </a:lvl1pPr>
          </a:lstStyle>
          <a:p>
            <a:fld id="{69CD273D-2B3D-4096-A223-5F5A9AB0480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4" r:id="rId1"/>
    <p:sldLayoutId id="2147484108" r:id="rId2"/>
    <p:sldLayoutId id="2147484115" r:id="rId3"/>
    <p:sldLayoutId id="2147484109" r:id="rId4"/>
    <p:sldLayoutId id="2147484110" r:id="rId5"/>
    <p:sldLayoutId id="2147484111" r:id="rId6"/>
    <p:sldLayoutId id="2147484116" r:id="rId7"/>
    <p:sldLayoutId id="2147484117" r:id="rId8"/>
    <p:sldLayoutId id="2147484118" r:id="rId9"/>
    <p:sldLayoutId id="2147484112" r:id="rId10"/>
    <p:sldLayoutId id="2147484119" r:id="rId11"/>
    <p:sldLayoutId id="2147484113" r:id="rId12"/>
  </p:sldLayoutIdLst>
  <p:transition/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9pPr>
    </p:titleStyle>
    <p:bodyStyle>
      <a:lvl1pPr marL="438150" indent="-319088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charset="2"/>
        <a:buChar char="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charset="2"/>
        <a:buChar char="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rgbClr val="E66C7D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216025" indent="-182563" algn="l" rtl="0" eaLnBrk="0" fontAlgn="base" hangingPunct="0">
        <a:spcBef>
          <a:spcPct val="20000"/>
        </a:spcBef>
        <a:spcAft>
          <a:spcPct val="0"/>
        </a:spcAft>
        <a:buClr>
          <a:srgbClr val="6BB76D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425575" indent="-182563" algn="l" rtl="0" eaLnBrk="0" fontAlgn="base" hangingPunct="0">
        <a:spcBef>
          <a:spcPct val="20000"/>
        </a:spcBef>
        <a:spcAft>
          <a:spcPct val="0"/>
        </a:spcAft>
        <a:buClr>
          <a:srgbClr val="E88651"/>
        </a:buClr>
        <a:buFont typeface="Wingdings 3" charset="2"/>
        <a:buChar char=""/>
        <a:defRPr lang="en-US"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washington.edu/education/courses/cse120/11wi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113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382000" cy="5029200"/>
          </a:xfrm>
        </p:spPr>
        <p:txBody>
          <a:bodyPr/>
          <a:lstStyle/>
          <a:p>
            <a:r>
              <a:rPr lang="en-US" dirty="0"/>
              <a:t>Score before final + project:</a:t>
            </a:r>
          </a:p>
          <a:p>
            <a:pPr lvl="1"/>
            <a:r>
              <a:rPr lang="en-US" dirty="0"/>
              <a:t>How many dropped </a:t>
            </a:r>
            <a:r>
              <a:rPr lang="en-US" dirty="0" smtClean="0"/>
              <a:t>…</a:t>
            </a:r>
          </a:p>
          <a:p>
            <a:r>
              <a:rPr lang="en-US" dirty="0" smtClean="0"/>
              <a:t>Work for the phone</a:t>
            </a:r>
          </a:p>
          <a:p>
            <a:r>
              <a:rPr lang="en-US" dirty="0" smtClean="0"/>
              <a:t>Encryption?!</a:t>
            </a:r>
          </a:p>
          <a:p>
            <a:r>
              <a:rPr lang="en-US" dirty="0" smtClean="0"/>
              <a:t>Final Course Survey</a:t>
            </a:r>
          </a:p>
          <a:p>
            <a:pPr lvl="1"/>
            <a:r>
              <a:rPr lang="en-US" dirty="0" smtClean="0"/>
              <a:t>Comments please!!</a:t>
            </a:r>
          </a:p>
          <a:p>
            <a:r>
              <a:rPr lang="en-US" dirty="0" smtClean="0"/>
              <a:t>Today … Final Exam Review</a:t>
            </a:r>
          </a:p>
          <a:p>
            <a:r>
              <a:rPr lang="en-US" dirty="0" smtClean="0"/>
              <a:t>Last week Survey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E3D89E6-C211-4E97-892E-88448E4CF9A1}" type="datetime1">
              <a:rPr lang="en-US" sz="1200" smtClean="0">
                <a:solidFill>
                  <a:srgbClr val="3F3F3F"/>
                </a:solidFill>
              </a:rPr>
              <a:t>12/7/2011</a:t>
            </a:fld>
            <a:endParaRPr lang="en-US" sz="1200" dirty="0">
              <a:solidFill>
                <a:srgbClr val="3F3F3F"/>
              </a:solidFill>
            </a:endParaRPr>
          </a:p>
        </p:txBody>
      </p:sp>
      <p:sp>
        <p:nvSpPr>
          <p:cNvPr id="1843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dirty="0" smtClean="0">
                <a:solidFill>
                  <a:srgbClr val="3F3F3F"/>
                </a:solidFill>
              </a:rPr>
              <a:t>Kelvin Sung (Use/modify with permission from © 2010 Larry Snyder, CSE)</a:t>
            </a:r>
            <a:endParaRPr lang="en-US" sz="1200" dirty="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10A31E0-3517-438A-99D1-4CA8E79D1D85}" type="slidenum">
              <a:rPr lang="en-US" sz="1200">
                <a:solidFill>
                  <a:srgbClr val="3F3F3F"/>
                </a:solidFill>
              </a:rPr>
              <a:pPr eaLnBrk="1" hangingPunct="1"/>
              <a:t>1</a:t>
            </a:fld>
            <a:endParaRPr lang="en-US" sz="1200" dirty="0">
              <a:solidFill>
                <a:srgbClr val="3F3F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2047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“intelligence”?</a:t>
            </a:r>
          </a:p>
          <a:p>
            <a:pPr lvl="1"/>
            <a:r>
              <a:rPr lang="en-US" dirty="0" smtClean="0"/>
              <a:t>Can compute be intelligent?</a:t>
            </a:r>
          </a:p>
          <a:p>
            <a:pPr lvl="1"/>
            <a:r>
              <a:rPr lang="en-US" dirty="0" smtClean="0"/>
              <a:t>Is calculator AI? </a:t>
            </a:r>
          </a:p>
          <a:p>
            <a:pPr lvl="2"/>
            <a:r>
              <a:rPr lang="en-US" dirty="0" smtClean="0"/>
              <a:t>Web-Search? Deep-Blue? Watson?</a:t>
            </a:r>
          </a:p>
          <a:p>
            <a:r>
              <a:rPr lang="en-US" dirty="0" smtClean="0"/>
              <a:t>Why do we have </a:t>
            </a:r>
            <a:r>
              <a:rPr lang="en-US" dirty="0" err="1" smtClean="0"/>
              <a:t>Captcha</a:t>
            </a:r>
            <a:r>
              <a:rPr lang="en-US" dirty="0" smtClean="0"/>
              <a:t>?</a:t>
            </a:r>
          </a:p>
          <a:p>
            <a:r>
              <a:rPr lang="en-US" dirty="0" smtClean="0"/>
              <a:t>AI creativity is classified into what two types?</a:t>
            </a:r>
          </a:p>
          <a:p>
            <a:pPr lvl="1"/>
            <a:r>
              <a:rPr lang="en-US" dirty="0" smtClean="0"/>
              <a:t>Inspired (new) and Revised (improve)</a:t>
            </a:r>
          </a:p>
          <a:p>
            <a:r>
              <a:rPr lang="en-US" dirty="0" smtClean="0"/>
              <a:t>What did the </a:t>
            </a:r>
            <a:r>
              <a:rPr lang="en-US" dirty="0" err="1" smtClean="0"/>
              <a:t>UofO</a:t>
            </a:r>
            <a:r>
              <a:rPr lang="en-US" dirty="0" smtClean="0"/>
              <a:t> demonstration of Back music show?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A7B59-7EE7-4669-A21A-8C059E25C2F2}" type="datetime1">
              <a:rPr lang="en-US" smtClean="0"/>
              <a:t>12/7/2011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60265-9B97-468B-BF09-82CB5E727C6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687943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Scale: LAN, MAN, Wide Area</a:t>
            </a:r>
          </a:p>
          <a:p>
            <a:r>
              <a:rPr lang="en-US" dirty="0" smtClean="0"/>
              <a:t>Protocols and their </a:t>
            </a:r>
            <a:r>
              <a:rPr lang="en-US" dirty="0" err="1" smtClean="0"/>
              <a:t>advanrages</a:t>
            </a:r>
            <a:endParaRPr lang="en-US" dirty="0" smtClean="0"/>
          </a:p>
          <a:p>
            <a:pPr lvl="1"/>
            <a:r>
              <a:rPr lang="en-US" dirty="0" smtClean="0"/>
              <a:t>What does WWW speak?</a:t>
            </a:r>
          </a:p>
          <a:p>
            <a:r>
              <a:rPr lang="en-US" dirty="0" smtClean="0"/>
              <a:t>Routing: where start, where end</a:t>
            </a:r>
          </a:p>
          <a:p>
            <a:r>
              <a:rPr lang="en-US" dirty="0" smtClean="0"/>
              <a:t>Domain structure is hierarchical </a:t>
            </a:r>
          </a:p>
          <a:p>
            <a:r>
              <a:rPr lang="en-US" dirty="0" smtClean="0"/>
              <a:t>IP Address (physical)</a:t>
            </a:r>
          </a:p>
          <a:p>
            <a:pPr lvl="1"/>
            <a:r>
              <a:rPr lang="en-US" dirty="0" smtClean="0"/>
              <a:t>4 sets of 4 bytes</a:t>
            </a:r>
          </a:p>
          <a:p>
            <a:r>
              <a:rPr lang="en-US" dirty="0" smtClean="0"/>
              <a:t>WWW </a:t>
            </a:r>
            <a:r>
              <a:rPr lang="en-US" dirty="0" err="1" smtClean="0"/>
              <a:t>vs</a:t>
            </a:r>
            <a:r>
              <a:rPr lang="en-US" dirty="0" smtClean="0"/>
              <a:t> Internet: which is what?</a:t>
            </a:r>
          </a:p>
          <a:p>
            <a:r>
              <a:rPr lang="en-US" dirty="0" smtClean="0"/>
              <a:t>Client/Server </a:t>
            </a:r>
            <a:r>
              <a:rPr lang="en-US" dirty="0" err="1" smtClean="0"/>
              <a:t>commitement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A7B59-7EE7-4669-A21A-8C059E25C2F2}" type="datetime1">
              <a:rPr lang="en-US" smtClean="0"/>
              <a:t>12/7/2011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60265-9B97-468B-BF09-82CB5E727C6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807052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Translating: metis.uwb.edu to IP number</a:t>
            </a:r>
          </a:p>
          <a:p>
            <a:pPr lvl="1"/>
            <a:r>
              <a:rPr lang="en-US" dirty="0" smtClean="0"/>
              <a:t>HOW?</a:t>
            </a:r>
          </a:p>
          <a:p>
            <a:r>
              <a:rPr lang="en-US" dirty="0" smtClean="0"/>
              <a:t>What is ICANN</a:t>
            </a:r>
          </a:p>
          <a:p>
            <a:r>
              <a:rPr lang="en-US" dirty="0" smtClean="0"/>
              <a:t>What is DNS server? How many are there?</a:t>
            </a:r>
          </a:p>
          <a:p>
            <a:pPr lvl="1"/>
            <a:r>
              <a:rPr lang="en-US" dirty="0" smtClean="0"/>
              <a:t>Caching</a:t>
            </a:r>
          </a:p>
          <a:p>
            <a:pPr lvl="1"/>
            <a:r>
              <a:rPr lang="en-US" dirty="0" smtClean="0"/>
              <a:t>How to find an IP number</a:t>
            </a:r>
          </a:p>
          <a:p>
            <a:pPr lvl="1"/>
            <a:r>
              <a:rPr lang="en-US" dirty="0" smtClean="0"/>
              <a:t>What if you don’t know anyone else? (Root name servers)</a:t>
            </a:r>
          </a:p>
          <a:p>
            <a:r>
              <a:rPr lang="en-US" dirty="0" smtClean="0"/>
              <a:t>Centralize </a:t>
            </a:r>
            <a:r>
              <a:rPr lang="en-US" dirty="0" err="1" smtClean="0"/>
              <a:t>vs</a:t>
            </a:r>
            <a:r>
              <a:rPr lang="en-US" dirty="0" smtClean="0"/>
              <a:t> De-Centralize</a:t>
            </a:r>
          </a:p>
          <a:p>
            <a:pPr lvl="1"/>
            <a:r>
              <a:rPr lang="en-US" dirty="0" smtClean="0"/>
              <a:t>Why, which is better?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A7B59-7EE7-4669-A21A-8C059E25C2F2}" type="datetime1">
              <a:rPr lang="en-US" smtClean="0"/>
              <a:t>12/7/2011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60265-9B97-468B-BF09-82CB5E727C61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545169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a tag?</a:t>
            </a:r>
          </a:p>
          <a:p>
            <a:pPr lvl="1"/>
            <a:r>
              <a:rPr lang="en-US" dirty="0" smtClean="0"/>
              <a:t>Attributes of a tag, value of a tag</a:t>
            </a:r>
          </a:p>
          <a:p>
            <a:r>
              <a:rPr lang="en-US" dirty="0" smtClean="0"/>
              <a:t>External references:</a:t>
            </a:r>
          </a:p>
          <a:p>
            <a:pPr lvl="1"/>
            <a:r>
              <a:rPr lang="en-US" dirty="0" smtClean="0"/>
              <a:t>URL links: what is an anchor?</a:t>
            </a:r>
          </a:p>
          <a:p>
            <a:pPr lvl="1"/>
            <a:r>
              <a:rPr lang="en-US" dirty="0" smtClean="0"/>
              <a:t>Images are external!</a:t>
            </a:r>
          </a:p>
          <a:p>
            <a:r>
              <a:rPr lang="en-US" smtClean="0"/>
              <a:t>Meta Data?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A7B59-7EE7-4669-A21A-8C059E25C2F2}" type="datetime1">
              <a:rPr lang="en-US" smtClean="0"/>
              <a:t>12/7/2011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60265-9B97-468B-BF09-82CB5E727C6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346832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WWW Searching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Queries: </a:t>
            </a:r>
          </a:p>
          <a:p>
            <a:pPr lvl="1"/>
            <a:r>
              <a:rPr lang="en-US" dirty="0" smtClean="0"/>
              <a:t>Logical AND OR</a:t>
            </a:r>
          </a:p>
          <a:p>
            <a:pPr lvl="1"/>
            <a:r>
              <a:rPr lang="en-US" dirty="0" smtClean="0"/>
              <a:t>Limiting your search domain</a:t>
            </a:r>
          </a:p>
          <a:p>
            <a:r>
              <a:rPr lang="en-US" dirty="0" smtClean="0"/>
              <a:t>What is a “Web Crawler”?</a:t>
            </a:r>
          </a:p>
          <a:p>
            <a:pPr lvl="1"/>
            <a:r>
              <a:rPr lang="en-US" dirty="0" smtClean="0"/>
              <a:t>How often does this run? Craw to where?</a:t>
            </a:r>
          </a:p>
          <a:p>
            <a:pPr lvl="1"/>
            <a:r>
              <a:rPr lang="en-US" dirty="0" smtClean="0"/>
              <a:t>How does this work?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A7B59-7EE7-4669-A21A-8C059E25C2F2}" type="datetime1">
              <a:rPr lang="en-US" smtClean="0"/>
              <a:t>12/7/2011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60265-9B97-468B-BF09-82CB5E727C61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94025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362200"/>
            <a:ext cx="8001000" cy="1143000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 eaLnBrk="1" hangingPunct="1">
              <a:defRPr/>
            </a:pPr>
            <a:r>
              <a:rPr lang="en-US" sz="4800" dirty="0" smtClean="0"/>
              <a:t>After the mid-term …</a:t>
            </a:r>
            <a:endParaRPr lang="en-US" dirty="0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3962400" y="6172200"/>
            <a:ext cx="16192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2"/>
                </a:solidFill>
              </a:rPr>
              <a:t>© Lawrence Snyder 2004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62000" y="4114800"/>
            <a:ext cx="6705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8872" tIns="0" rIns="45720" bIns="0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>
                <a:schemeClr val="accent1"/>
              </a:buClr>
              <a:buSzPct val="80000"/>
              <a:buFont typeface="Wingdings 2" charset="2"/>
              <a:buNone/>
            </a:pPr>
            <a:r>
              <a:rPr lang="en-US" sz="2000" i="1" dirty="0">
                <a:solidFill>
                  <a:srgbClr val="FFFFFF"/>
                </a:solidFill>
                <a:latin typeface="Corbel" charset="0"/>
                <a:ea typeface="ＭＳ Ｐゴシック" charset="-128"/>
              </a:rPr>
              <a:t>Kelvin Sung</a:t>
            </a:r>
          </a:p>
          <a:p>
            <a:pPr eaLnBrk="1" hangingPunct="1">
              <a:buClr>
                <a:schemeClr val="accent1"/>
              </a:buClr>
              <a:buSzPct val="80000"/>
              <a:buFont typeface="Wingdings 2" charset="2"/>
              <a:buNone/>
            </a:pPr>
            <a:r>
              <a:rPr lang="en-US" sz="2000" i="1" dirty="0">
                <a:solidFill>
                  <a:srgbClr val="FFFFFF"/>
                </a:solidFill>
                <a:latin typeface="Corbel" charset="0"/>
                <a:ea typeface="ＭＳ Ｐゴシック" charset="-128"/>
              </a:rPr>
              <a:t>University of Washington, Bothell</a:t>
            </a:r>
          </a:p>
          <a:p>
            <a:pPr eaLnBrk="1" hangingPunct="1">
              <a:buClr>
                <a:schemeClr val="accent1"/>
              </a:buClr>
              <a:buSzPct val="80000"/>
              <a:buFont typeface="Wingdings 2" charset="2"/>
              <a:buNone/>
            </a:pPr>
            <a:r>
              <a:rPr lang="en-US" sz="1200" i="1" dirty="0">
                <a:solidFill>
                  <a:srgbClr val="FFFFFF"/>
                </a:solidFill>
                <a:latin typeface="Corbel" charset="0"/>
                <a:ea typeface="ＭＳ Ｐゴシック" charset="-128"/>
              </a:rPr>
              <a:t>(* Use/Modification with permission based on Larry Snyder’s </a:t>
            </a:r>
            <a:r>
              <a:rPr lang="en-US" sz="1200" i="1" dirty="0">
                <a:solidFill>
                  <a:srgbClr val="FFFFFF"/>
                </a:solidFill>
                <a:latin typeface="Corbel" charset="0"/>
                <a:ea typeface="ＭＳ Ｐゴシック" charset="-128"/>
                <a:hlinkClick r:id="rId2"/>
              </a:rPr>
              <a:t>CSE120 from Winter 2011</a:t>
            </a:r>
            <a:r>
              <a:rPr lang="en-US" sz="1200" i="1" dirty="0">
                <a:solidFill>
                  <a:srgbClr val="FFFFFF"/>
                </a:solidFill>
                <a:latin typeface="Corbel" charset="0"/>
                <a:ea typeface="ＭＳ Ｐゴシック" charset="-128"/>
              </a:rPr>
              <a:t>)</a:t>
            </a:r>
            <a:endParaRPr lang="en-US" sz="1200" dirty="0">
              <a:solidFill>
                <a:srgbClr val="FFFFFF"/>
              </a:solidFill>
              <a:latin typeface="Corbel" charset="0"/>
              <a:ea typeface="ＭＳ Ｐゴシック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113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Final Exam … </a:t>
            </a:r>
            <a:endParaRPr lang="en-US" dirty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382000" cy="5029200"/>
          </a:xfrm>
        </p:spPr>
        <p:txBody>
          <a:bodyPr/>
          <a:lstStyle/>
          <a:p>
            <a:r>
              <a:rPr lang="en-US" dirty="0" smtClean="0"/>
              <a:t>Next Monday at 11am– </a:t>
            </a:r>
          </a:p>
          <a:p>
            <a:pPr lvl="1"/>
            <a:r>
              <a:rPr lang="en-US" dirty="0" smtClean="0"/>
              <a:t>Open everything </a:t>
            </a:r>
            <a:r>
              <a:rPr lang="en-US" dirty="0" smtClean="0">
                <a:sym typeface="Wingdings" pitchFamily="2" charset="2"/>
              </a:rPr>
              <a:t> EXCEPT …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No use of calculator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No use of computer: except reading of </a:t>
            </a:r>
            <a:r>
              <a:rPr lang="en-US" dirty="0" err="1" smtClean="0">
                <a:sym typeface="Wingdings" pitchFamily="2" charset="2"/>
              </a:rPr>
              <a:t>pdf</a:t>
            </a:r>
            <a:r>
              <a:rPr lang="en-US" dirty="0" smtClean="0">
                <a:sym typeface="Wingdings" pitchFamily="2" charset="2"/>
              </a:rPr>
              <a:t>/</a:t>
            </a:r>
            <a:r>
              <a:rPr lang="en-US" dirty="0" err="1" smtClean="0">
                <a:sym typeface="Wingdings" pitchFamily="2" charset="2"/>
              </a:rPr>
              <a:t>powerpoint</a:t>
            </a:r>
            <a:endParaRPr lang="en-US" dirty="0">
              <a:sym typeface="Wingdings" pitchFamily="2" charset="2"/>
            </a:endParaRPr>
          </a:p>
          <a:p>
            <a:pPr lvl="2"/>
            <a:r>
              <a:rPr lang="en-US" dirty="0" smtClean="0">
                <a:sym typeface="Wingdings" pitchFamily="2" charset="2"/>
              </a:rPr>
              <a:t>lecture notes, textbook, everything else is ok.</a:t>
            </a:r>
          </a:p>
          <a:p>
            <a:pPr lvl="1"/>
            <a:r>
              <a:rPr lang="en-US" dirty="0" smtClean="0"/>
              <a:t>Pencil or Pan, will be on papers.</a:t>
            </a:r>
          </a:p>
          <a:p>
            <a:pPr lvl="1"/>
            <a:r>
              <a:rPr lang="en-US" dirty="0" smtClean="0"/>
              <a:t>Source code: no color highlight!!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E3D89E6-C211-4E97-892E-88448E4CF9A1}" type="datetime1">
              <a:rPr lang="en-US" sz="1200" smtClean="0">
                <a:solidFill>
                  <a:srgbClr val="3F3F3F"/>
                </a:solidFill>
              </a:rPr>
              <a:t>12/7/2011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1843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dirty="0" smtClean="0">
                <a:solidFill>
                  <a:srgbClr val="3F3F3F"/>
                </a:solidFill>
              </a:rPr>
              <a:t>Kelvin Sung (Use/modify with permission from © 2010 Larry Snyder, CSE)</a:t>
            </a:r>
            <a:endParaRPr lang="en-US" sz="1200" dirty="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10A31E0-3517-438A-99D1-4CA8E79D1D85}" type="slidenum">
              <a:rPr lang="en-US" sz="1200">
                <a:solidFill>
                  <a:srgbClr val="3F3F3F"/>
                </a:solidFill>
              </a:rPr>
              <a:pPr eaLnBrk="1" hangingPunct="1"/>
              <a:t>3</a:t>
            </a:fld>
            <a:endParaRPr lang="en-US" sz="1200">
              <a:solidFill>
                <a:srgbClr val="3F3F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5130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458200" cy="12527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Variables, Assignments,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Variable name rules?!</a:t>
            </a:r>
          </a:p>
          <a:p>
            <a:pPr lvl="1"/>
            <a:r>
              <a:rPr lang="en-US" dirty="0" smtClean="0"/>
              <a:t>No leading number</a:t>
            </a:r>
          </a:p>
          <a:p>
            <a:pPr lvl="1"/>
            <a:r>
              <a:rPr lang="en-US" dirty="0" smtClean="0"/>
              <a:t>_ is ok, </a:t>
            </a:r>
          </a:p>
          <a:p>
            <a:pPr lvl="1"/>
            <a:r>
              <a:rPr lang="en-US" dirty="0" err="1" smtClean="0"/>
              <a:t>CapAndSmall</a:t>
            </a:r>
            <a:r>
              <a:rPr lang="en-US" dirty="0" smtClean="0"/>
              <a:t> is good</a:t>
            </a:r>
          </a:p>
          <a:p>
            <a:r>
              <a:rPr lang="en-US" dirty="0" smtClean="0"/>
              <a:t>Assignments: a = 4</a:t>
            </a:r>
          </a:p>
          <a:p>
            <a:r>
              <a:rPr lang="en-US" dirty="0" smtClean="0"/>
              <a:t>Expressions (and operators)</a:t>
            </a:r>
          </a:p>
          <a:p>
            <a:pPr lvl="1"/>
            <a:r>
              <a:rPr lang="en-US" dirty="0" smtClean="0"/>
              <a:t>&amp;&amp;, ||, ==, != …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A7B59-7EE7-4669-A21A-8C059E25C2F2}" type="datetime1">
              <a:rPr lang="en-US" smtClean="0"/>
              <a:t>12/7/2011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60265-9B97-468B-BF09-82CB5E727C6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39907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875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Condition and Repetition</a:t>
            </a:r>
            <a:endParaRPr lang="en-US" dirty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382000" cy="5181600"/>
          </a:xfrm>
        </p:spPr>
        <p:txBody>
          <a:bodyPr/>
          <a:lstStyle/>
          <a:p>
            <a:r>
              <a:rPr lang="en-US" dirty="0" smtClean="0"/>
              <a:t>Conditions: if, if-then-else</a:t>
            </a:r>
          </a:p>
          <a:p>
            <a:pPr lvl="1"/>
            <a:r>
              <a:rPr lang="en-US" dirty="0" smtClean="0"/>
              <a:t>Matching {}</a:t>
            </a:r>
          </a:p>
          <a:p>
            <a:pPr lvl="1"/>
            <a:r>
              <a:rPr lang="en-US" dirty="0" smtClean="0"/>
              <a:t>Nesting</a:t>
            </a:r>
          </a:p>
          <a:p>
            <a:r>
              <a:rPr lang="en-US" dirty="0" smtClean="0"/>
              <a:t>Repeat</a:t>
            </a:r>
          </a:p>
          <a:p>
            <a:pPr lvl="1"/>
            <a:r>
              <a:rPr lang="en-US" dirty="0" smtClean="0"/>
              <a:t>for loop: DRAW a table!!</a:t>
            </a:r>
          </a:p>
          <a:p>
            <a:pPr lvl="1"/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i=-5; i&lt;=15; i+=3)</a:t>
            </a:r>
          </a:p>
          <a:p>
            <a:pPr lvl="1"/>
            <a:r>
              <a:rPr lang="en-US" dirty="0" smtClean="0"/>
              <a:t>Remember the </a:t>
            </a:r>
            <a:r>
              <a:rPr lang="en-US" dirty="0" err="1" smtClean="0"/>
              <a:t>Bullseye</a:t>
            </a:r>
            <a:r>
              <a:rPr lang="en-US" dirty="0" smtClean="0"/>
              <a:t>?!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3A66A96-E561-41E0-AEBB-08C98B81646A}" type="datetime1">
              <a:rPr lang="en-US" sz="1200" smtClean="0">
                <a:solidFill>
                  <a:srgbClr val="3F3F3F"/>
                </a:solidFill>
              </a:rPr>
              <a:t>12/7/2011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458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F6F5BD5-F9E4-466C-BD15-A60B0093C95C}" type="slidenum">
              <a:rPr lang="en-US" sz="1200">
                <a:solidFill>
                  <a:srgbClr val="3F3F3F"/>
                </a:solidFill>
              </a:rPr>
              <a:pPr eaLnBrk="1" hangingPunct="1"/>
              <a:t>5</a:t>
            </a:fld>
            <a:endParaRPr lang="en-US" sz="1200">
              <a:solidFill>
                <a:srgbClr val="3F3F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4990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Representation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Image format on a CD?! Remember?</a:t>
            </a:r>
          </a:p>
          <a:p>
            <a:r>
              <a:rPr lang="en-US" dirty="0" smtClean="0"/>
              <a:t>Sound representation!</a:t>
            </a:r>
          </a:p>
          <a:p>
            <a:r>
              <a:rPr lang="en-US" dirty="0" smtClean="0"/>
              <a:t>Bytes and ASCII</a:t>
            </a:r>
          </a:p>
          <a:p>
            <a:pPr lvl="1"/>
            <a:r>
              <a:rPr lang="en-US" dirty="0" smtClean="0"/>
              <a:t>Today’s encryption!</a:t>
            </a:r>
          </a:p>
          <a:p>
            <a:r>
              <a:rPr lang="en-US" dirty="0" smtClean="0"/>
              <a:t>Bits can represent everything or nothing</a:t>
            </a:r>
          </a:p>
          <a:p>
            <a:pPr lvl="1"/>
            <a:r>
              <a:rPr lang="en-US" dirty="0" smtClean="0"/>
              <a:t>All depends on how you </a:t>
            </a:r>
            <a:r>
              <a:rPr lang="en-US" dirty="0" err="1" smtClean="0"/>
              <a:t>intrepret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A7B59-7EE7-4669-A21A-8C059E25C2F2}" type="datetime1">
              <a:rPr lang="en-US" smtClean="0"/>
              <a:t>12/7/2011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60265-9B97-468B-BF09-82CB5E727C6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076005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Defining and Invoking </a:t>
            </a:r>
            <a:r>
              <a:rPr lang="en-US" dirty="0" smtClean="0"/>
              <a:t>functions</a:t>
            </a:r>
          </a:p>
          <a:p>
            <a:r>
              <a:rPr lang="en-US" dirty="0" smtClean="0"/>
              <a:t>Difference between “void” and “</a:t>
            </a:r>
            <a:r>
              <a:rPr lang="en-US" dirty="0" err="1" smtClean="0"/>
              <a:t>bool</a:t>
            </a:r>
            <a:r>
              <a:rPr lang="en-US" dirty="0" smtClean="0"/>
              <a:t>” and “</a:t>
            </a:r>
            <a:r>
              <a:rPr lang="en-US" dirty="0" err="1" smtClean="0"/>
              <a:t>int</a:t>
            </a:r>
            <a:r>
              <a:rPr lang="en-US" dirty="0" smtClean="0"/>
              <a:t>”?</a:t>
            </a:r>
          </a:p>
          <a:p>
            <a:r>
              <a:rPr lang="en-US" dirty="0" smtClean="0"/>
              <a:t>When/Why do you call a function?</a:t>
            </a:r>
          </a:p>
          <a:p>
            <a:pPr lvl="1"/>
            <a:r>
              <a:rPr lang="en-US" dirty="0" smtClean="0"/>
              <a:t>Organization: (neat! Easy to read code)</a:t>
            </a:r>
          </a:p>
          <a:p>
            <a:pPr lvl="1"/>
            <a:r>
              <a:rPr lang="en-US" dirty="0" smtClean="0"/>
              <a:t>Re-use: execute same thing from different places</a:t>
            </a:r>
          </a:p>
          <a:p>
            <a:pPr lvl="2"/>
            <a:r>
              <a:rPr lang="en-US" dirty="0" smtClean="0"/>
              <a:t>E.g., </a:t>
            </a:r>
            <a:r>
              <a:rPr lang="en-US" dirty="0" err="1" smtClean="0"/>
              <a:t>EnemyReSpawn</a:t>
            </a:r>
            <a:endParaRPr lang="en-US" dirty="0" smtClean="0"/>
          </a:p>
          <a:p>
            <a:r>
              <a:rPr lang="en-US" dirty="0" smtClean="0"/>
              <a:t>Parameters and Arguments to Functions</a:t>
            </a:r>
          </a:p>
          <a:p>
            <a:pPr lvl="1"/>
            <a:r>
              <a:rPr lang="en-US" dirty="0" smtClean="0"/>
              <a:t>void </a:t>
            </a:r>
            <a:r>
              <a:rPr lang="en-US" dirty="0" err="1" smtClean="0"/>
              <a:t>myFun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a, </a:t>
            </a:r>
            <a:r>
              <a:rPr lang="en-US" dirty="0" err="1" smtClean="0"/>
              <a:t>int</a:t>
            </a:r>
            <a:r>
              <a:rPr lang="en-US" dirty="0" smtClean="0"/>
              <a:t> b)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A7B59-7EE7-4669-A21A-8C059E25C2F2}" type="datetime1">
              <a:rPr lang="en-US" smtClean="0"/>
              <a:t>12/7/2011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60265-9B97-468B-BF09-82CB5E727C6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274256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Computers have five main parts …</a:t>
            </a:r>
          </a:p>
          <a:p>
            <a:r>
              <a:rPr lang="en-US" dirty="0"/>
              <a:t>Computers are “instruction execution engines”</a:t>
            </a:r>
          </a:p>
          <a:p>
            <a:r>
              <a:rPr lang="en-US" dirty="0"/>
              <a:t>The “engine” is the fetch/execute cycle with its infinite loop of five operations</a:t>
            </a:r>
          </a:p>
          <a:p>
            <a:r>
              <a:rPr lang="en-US" dirty="0"/>
              <a:t>What does instruction ADDB 30,40,50 mean?</a:t>
            </a:r>
          </a:p>
          <a:p>
            <a:r>
              <a:rPr lang="en-US" dirty="0"/>
              <a:t>How often must a computer reference its memory to execute an instruction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A7B59-7EE7-4669-A21A-8C059E25C2F2}" type="datetime1">
              <a:rPr lang="en-US" smtClean="0"/>
              <a:t>12/7/2011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60265-9B97-468B-BF09-82CB5E727C6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296012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and 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Remember sorting?</a:t>
            </a:r>
          </a:p>
          <a:p>
            <a:pPr lvl="1"/>
            <a:r>
              <a:rPr lang="en-US" dirty="0"/>
              <a:t>What is </a:t>
            </a:r>
            <a:r>
              <a:rPr lang="en-US" dirty="0" smtClean="0"/>
              <a:t>an algorithm</a:t>
            </a:r>
            <a:r>
              <a:rPr lang="en-US" dirty="0"/>
              <a:t>?</a:t>
            </a:r>
            <a:endParaRPr lang="en-US" dirty="0" smtClean="0"/>
          </a:p>
          <a:p>
            <a:pPr lvl="1"/>
            <a:r>
              <a:rPr lang="en-US" dirty="0" smtClean="0"/>
              <a:t>Different algorithms on same data: same results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How many steps does an algorithm takes to compute</a:t>
            </a:r>
          </a:p>
          <a:p>
            <a:pPr lvl="1"/>
            <a:r>
              <a:rPr lang="en-US" dirty="0" smtClean="0"/>
              <a:t>Why do we care?</a:t>
            </a:r>
          </a:p>
          <a:p>
            <a:pPr lvl="1"/>
            <a:r>
              <a:rPr lang="en-US" dirty="0" smtClean="0"/>
              <a:t>Polynomial </a:t>
            </a:r>
            <a:r>
              <a:rPr lang="en-US" dirty="0" err="1" smtClean="0"/>
              <a:t>vs</a:t>
            </a:r>
            <a:r>
              <a:rPr lang="en-US" dirty="0" smtClean="0"/>
              <a:t> Non-Polynomial (NP)</a:t>
            </a:r>
          </a:p>
          <a:p>
            <a:pPr lvl="1"/>
            <a:r>
              <a:rPr lang="en-US" dirty="0" smtClean="0"/>
              <a:t>What is NP-Complete?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A7B59-7EE7-4669-A21A-8C059E25C2F2}" type="datetime1">
              <a:rPr lang="en-US" smtClean="0"/>
              <a:t>12/7/2011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60265-9B97-468B-BF09-82CB5E727C6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744966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24540&quot;&gt;&lt;property id=&quot;20148&quot; value=&quot;5&quot;/&gt;&lt;property id=&quot;20300&quot; value=&quot;Slide 3 - &amp;quot;Welcome to FIT100 &amp;quot;&quot;/&gt;&lt;property id=&quot;20307&quot; value=&quot;257&quot;/&gt;&lt;/object&gt;&lt;object type=&quot;3&quot; unique_id=&quot;24541&quot;&gt;&lt;property id=&quot;20148&quot; value=&quot;5&quot;/&gt;&lt;property id=&quot;20300&quot; value=&quot;Slide 4 - &amp;quot;INFO100/CSE100&amp;quot;&quot;/&gt;&lt;property id=&quot;20307&quot; value=&quot;258&quot;/&gt;&lt;/object&gt;&lt;object type=&quot;3&quot; unique_id=&quot;24543&quot;&gt;&lt;property id=&quot;20148&quot; value=&quot;5&quot;/&gt;&lt;property id=&quot;20300&quot; value=&quot;Slide 7 - &amp;quot;Being Fluent&amp;quot;&quot;/&gt;&lt;property id=&quot;20307&quot; value=&quot;260&quot;/&gt;&lt;/object&gt;&lt;object type=&quot;3&quot; unique_id=&quot;24544&quot;&gt;&lt;property id=&quot;20148&quot; value=&quot;5&quot;/&gt;&lt;property id=&quot;20300&quot; value=&quot;Slide 8 - &amp;quot;The Content&amp;quot;&quot;/&gt;&lt;property id=&quot;20307&quot; value=&quot;261&quot;/&gt;&lt;/object&gt;&lt;object type=&quot;3&quot; unique_id=&quot;24546&quot;&gt;&lt;property id=&quot;20148&quot; value=&quot;5&quot;/&gt;&lt;property id=&quot;20300&quot; value=&quot;Slide 9 - &amp;quot;About This Class  &amp;quot;&quot;/&gt;&lt;property id=&quot;20307&quot; value=&quot;263&quot;/&gt;&lt;/object&gt;&lt;object type=&quot;3&quot; unique_id=&quot;24547&quot;&gt;&lt;property id=&quot;20148&quot; value=&quot;5&quot;/&gt;&lt;property id=&quot;20300&quot; value=&quot;Slide 10 - &amp;quot;Lifetime of Learning&amp;quot;&quot;/&gt;&lt;property id=&quot;20307&quot; value=&quot;264&quot;/&gt;&lt;/object&gt;&lt;object type=&quot;3&quot; unique_id=&quot;24548&quot;&gt;&lt;property id=&quot;20148&quot; value=&quot;5&quot;/&gt;&lt;property id=&quot;20300&quot; value=&quot;Slide 11 - &amp;quot;Lifetime of Learning&amp;quot;&quot;/&gt;&lt;property id=&quot;20307&quot; value=&quot;265&quot;/&gt;&lt;/object&gt;&lt;object type=&quot;3&quot; unique_id=&quot;24549&quot;&gt;&lt;property id=&quot;20148&quot; value=&quot;5&quot;/&gt;&lt;property id=&quot;20300&quot; value=&quot;Slide 12 - &amp;quot;Is FIT100 for You?&amp;quot;&quot;/&gt;&lt;property id=&quot;20307&quot; value=&quot;266&quot;/&gt;&lt;/object&gt;&lt;object type=&quot;3&quot; unique_id=&quot;24550&quot;&gt;&lt;property id=&quot;20148&quot; value=&quot;5&quot;/&gt;&lt;property id=&quot;20300&quot; value=&quot;Slide 14 - &amp;quot;But, Maybe Not&amp;quot;&quot;/&gt;&lt;property id=&quot;20307&quot; value=&quot;267&quot;/&gt;&lt;/object&gt;&lt;object type=&quot;3&quot; unique_id=&quot;24551&quot;&gt;&lt;property id=&quot;20148&quot; value=&quot;5&quot;/&gt;&lt;property id=&quot;20300&quot; value=&quot;Slide 15 - &amp;quot;Some Stats&amp;quot;&quot;/&gt;&lt;property id=&quot;20307&quot; value=&quot;268&quot;/&gt;&lt;/object&gt;&lt;object type=&quot;3&quot; unique_id=&quot;24552&quot;&gt;&lt;property id=&quot;20148&quot; value=&quot;5&quot;/&gt;&lt;property id=&quot;20300&quot; value=&quot;Slide 16 - &amp;quot;Taking FIT Is Worth It&amp;quot;&quot;/&gt;&lt;property id=&quot;20307&quot; value=&quot;269&quot;/&gt;&lt;/object&gt;&lt;object type=&quot;3&quot; unique_id=&quot;24553&quot;&gt;&lt;property id=&quot;20148&quot; value=&quot;5&quot;/&gt;&lt;property id=&quot;20300&quot; value=&quot;Slide 17 - &amp;quot;Class Mechanics&amp;quot;&quot;/&gt;&lt;property id=&quot;20307&quot; value=&quot;270&quot;/&gt;&lt;/object&gt;&lt;object type=&quot;3&quot; unique_id=&quot;24554&quot;&gt;&lt;property id=&quot;20148&quot; value=&quot;5&quot;/&gt;&lt;property id=&quot;20300&quot; value=&quot;Slide 20 - &amp;quot;Class Mechanics&amp;quot;&quot;/&gt;&lt;property id=&quot;20307&quot; value=&quot;271&quot;/&gt;&lt;/object&gt;&lt;object type=&quot;3&quot; unique_id=&quot;24555&quot;&gt;&lt;property id=&quot;20148&quot; value=&quot;5&quot;/&gt;&lt;property id=&quot;20300&quot; value=&quot;Slide 21 - &amp;quot;FIT100 course Web site&amp;quot;&quot;/&gt;&lt;property id=&quot;20307&quot; value=&quot;272&quot;/&gt;&lt;/object&gt;&lt;object type=&quot;3&quot; unique_id=&quot;24556&quot;&gt;&lt;property id=&quot;20148&quot; value=&quot;5&quot;/&gt;&lt;property id=&quot;20300&quot; value=&quot;Slide 24 - &amp;quot;Teaching Assistants&amp;quot;&quot;/&gt;&lt;property id=&quot;20307&quot; value=&quot;273&quot;/&gt;&lt;/object&gt;&lt;object type=&quot;3&quot; unique_id=&quot;24557&quot;&gt;&lt;property id=&quot;20148&quot; value=&quot;5&quot;/&gt;&lt;property id=&quot;20300&quot; value=&quot;Slide 27 - &amp;quot;CLUE Tutor&amp;quot;&quot;/&gt;&lt;property id=&quot;20307&quot; value=&quot;274&quot;/&gt;&lt;/object&gt;&lt;object type=&quot;3&quot; unique_id=&quot;24558&quot;&gt;&lt;property id=&quot;20148&quot; value=&quot;5&quot;/&gt;&lt;property id=&quot;20300&quot; value=&quot;Slide 28 - &amp;quot;Get Help When You Need It!&amp;quot;&quot;/&gt;&lt;property id=&quot;20307&quot; value=&quot;275&quot;/&gt;&lt;/object&gt;&lt;object type=&quot;3&quot; unique_id=&quot;24559&quot;&gt;&lt;property id=&quot;20148&quot; value=&quot;5&quot;/&gt;&lt;property id=&quot;20300&quot; value=&quot;Slide 29 - &amp;quot;New to computers?&amp;quot;&quot;/&gt;&lt;property id=&quot;20307&quot; value=&quot;276&quot;/&gt;&lt;/object&gt;&lt;object type=&quot;3&quot; unique_id=&quot;24560&quot;&gt;&lt;property id=&quot;20148&quot; value=&quot;5&quot;/&gt;&lt;property id=&quot;20300&quot; value=&quot;Slide 30 - &amp;quot;Class Web Site&amp;quot;&quot;/&gt;&lt;property id=&quot;20307&quot; value=&quot;277&quot;/&gt;&lt;/object&gt;&lt;object type=&quot;3&quot; unique_id=&quot;24561&quot;&gt;&lt;property id=&quot;20148&quot; value=&quot;5&quot;/&gt;&lt;property id=&quot;20300&quot; value=&quot;Slide 31 - &amp;quot;The Calendar&amp;quot;&quot;/&gt;&lt;property id=&quot;20307&quot; value=&quot;278&quot;/&gt;&lt;/object&gt;&lt;object type=&quot;3&quot; unique_id=&quot;24562&quot;&gt;&lt;property id=&quot;20148&quot; value=&quot;5&quot;/&gt;&lt;property id=&quot;20300&quot; value=&quot;Slide 32 - &amp;quot;Readings&amp;quot;&quot;/&gt;&lt;property id=&quot;20307&quot; value=&quot;279&quot;/&gt;&lt;/object&gt;&lt;object type=&quot;3&quot; unique_id=&quot;24563&quot;&gt;&lt;property id=&quot;20148&quot; value=&quot;5&quot;/&gt;&lt;property id=&quot;20300&quot; value=&quot;Slide 35 - &amp;quot;An Assignment&amp;quot;&quot;/&gt;&lt;property id=&quot;20307&quot; value=&quot;280&quot;/&gt;&lt;/object&gt;&lt;object type=&quot;3&quot; unique_id=&quot;24564&quot;&gt;&lt;property id=&quot;20148&quot; value=&quot;5&quot;/&gt;&lt;property id=&quot;20300&quot; value=&quot;Slide 36 - &amp;quot;Summary&amp;quot;&quot;/&gt;&lt;property id=&quot;20307&quot; value=&quot;281&quot;/&gt;&lt;/object&gt;&lt;object type=&quot;3&quot; unique_id=&quot;24728&quot;&gt;&lt;property id=&quot;20148&quot; value=&quot;5&quot;/&gt;&lt;property id=&quot;20300&quot; value=&quot;Slide 6 - &amp;quot;Fluency with Information Technology&amp;quot;&quot;/&gt;&lt;property id=&quot;20307&quot; value=&quot;282&quot;/&gt;&lt;/object&gt;&lt;object type=&quot;3&quot; unique_id=&quot;24821&quot;&gt;&lt;property id=&quot;20148&quot; value=&quot;5&quot;/&gt;&lt;property id=&quot;20300&quot; value=&quot;Slide 23 - &amp;quot;Instructor&amp;quot;&quot;/&gt;&lt;property id=&quot;20307&quot; value=&quot;286&quot;/&gt;&lt;/object&gt;&lt;object type=&quot;3&quot; unique_id=&quot;24912&quot;&gt;&lt;property id=&quot;20148&quot; value=&quot;5&quot;/&gt;&lt;property id=&quot;20300&quot; value=&quot;Slide 25 - &amp;quot;Teaching Assistants&amp;quot;&quot;/&gt;&lt;property id=&quot;20307&quot; value=&quot;288&quot;/&gt;&lt;/object&gt;&lt;object type=&quot;3&quot; unique_id=&quot;24913&quot;&gt;&lt;property id=&quot;20148&quot; value=&quot;5&quot;/&gt;&lt;property id=&quot;20300&quot; value=&quot;Slide 26 - &amp;quot;Teaching Assistants&amp;quot;&quot;/&gt;&lt;property id=&quot;20307&quot; value=&quot;287&quot;/&gt;&lt;/object&gt;&lt;object type=&quot;3&quot; unique_id=&quot;25328&quot;&gt;&lt;property id=&quot;20148&quot; value=&quot;5&quot;/&gt;&lt;property id=&quot;20300&quot; value=&quot;Slide 13 - &amp;quot;Five credits is….&amp;quot;&quot;/&gt;&lt;property id=&quot;20307&quot; value=&quot;289&quot;/&gt;&lt;/object&gt;&lt;object type=&quot;3&quot; unique_id=&quot;25637&quot;&gt;&lt;property id=&quot;20148&quot; value=&quot;5&quot;/&gt;&lt;property id=&quot;20300&quot; value=&quot;Slide 5 - &amp;quot;Clicker question&amp;quot;&quot;/&gt;&lt;property id=&quot;20307&quot; value=&quot;291&quot;/&gt;&lt;/object&gt;&lt;object type=&quot;3&quot; unique_id=&quot;25638&quot;&gt;&lt;property id=&quot;20148&quot; value=&quot;5&quot;/&gt;&lt;property id=&quot;20300&quot; value=&quot;Slide 18 - &amp;quot;Clicker questions&amp;quot;&quot;/&gt;&lt;property id=&quot;20307&quot; value=&quot;292&quot;/&gt;&lt;/object&gt;&lt;object type=&quot;3&quot; unique_id=&quot;26056&quot;&gt;&lt;property id=&quot;20148&quot; value=&quot;5&quot;/&gt;&lt;property id=&quot;20300&quot; value=&quot;Slide 1 - &amp;quot;Announcements&amp;quot;&quot;/&gt;&lt;property id=&quot;20307&quot; value=&quot;293&quot;/&gt;&lt;/object&gt;&lt;object type=&quot;3&quot; unique_id=&quot;26057&quot;&gt;&lt;property id=&quot;20148&quot; value=&quot;5&quot;/&gt;&lt;property id=&quot;20300&quot; value=&quot;Slide 2 - &amp;quot;Announcements&amp;quot;&quot;/&gt;&lt;property id=&quot;20307&quot; value=&quot;295&quot;/&gt;&lt;/object&gt;&lt;object type=&quot;3&quot; unique_id=&quot;26058&quot;&gt;&lt;property id=&quot;20148&quot; value=&quot;5&quot;/&gt;&lt;property id=&quot;20300&quot; value=&quot;Slide 33 - &amp;quot;Clicker Quiz&amp;quot;&quot;/&gt;&lt;property id=&quot;20307&quot; value=&quot;294&quot;/&gt;&lt;/object&gt;&lt;object type=&quot;3&quot; unique_id=&quot;32316&quot;&gt;&lt;property id=&quot;20148&quot; value=&quot;5&quot;/&gt;&lt;property id=&quot;20300&quot; value=&quot;Slide 19 - &amp;quot;Course Web site&amp;quot;&quot;/&gt;&lt;property id=&quot;20307&quot; value=&quot;296&quot;/&gt;&lt;/object&gt;&lt;object type=&quot;3&quot; unique_id=&quot;32497&quot;&gt;&lt;property id=&quot;20148&quot; value=&quot;5&quot;/&gt;&lt;property id=&quot;20300&quot; value=&quot;Slide 22 - &amp;quot;FIT100 Course Web Site&amp;quot;&quot;/&gt;&lt;property id=&quot;20307&quot; value=&quot;297&quot;/&gt;&lt;/object&gt;&lt;object type=&quot;3&quot; unique_id=&quot;32771&quot;&gt;&lt;property id=&quot;20148&quot; value=&quot;5&quot;/&gt;&lt;property id=&quot;20300&quot; value=&quot;Slide 34 - &amp;quot;FIT100 Course Calendar&amp;quot;&quot;/&gt;&lt;property id=&quot;20307&quot; value=&quot;298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2482</TotalTime>
  <Words>795</Words>
  <Application>Microsoft Office PowerPoint</Application>
  <PresentationFormat>On-screen Show (4:3)</PresentationFormat>
  <Paragraphs>151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Module</vt:lpstr>
      <vt:lpstr>Announcements</vt:lpstr>
      <vt:lpstr>After the mid-term …</vt:lpstr>
      <vt:lpstr>Final Exam … </vt:lpstr>
      <vt:lpstr>Variables, Assignments, Expressions</vt:lpstr>
      <vt:lpstr>Condition and Repetition</vt:lpstr>
      <vt:lpstr>Information Representation</vt:lpstr>
      <vt:lpstr>Functions</vt:lpstr>
      <vt:lpstr>Instruction Execution</vt:lpstr>
      <vt:lpstr>Algorithm and Complexity</vt:lpstr>
      <vt:lpstr>AI</vt:lpstr>
      <vt:lpstr>Network</vt:lpstr>
      <vt:lpstr>DNS</vt:lpstr>
      <vt:lpstr>HTML document</vt:lpstr>
      <vt:lpstr>WWW Searching</vt:lpstr>
    </vt:vector>
  </TitlesOfParts>
  <Company>University of Washington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FIT100</dc:title>
  <dc:creator>Information School</dc:creator>
  <cp:lastModifiedBy>Kelvin Sung</cp:lastModifiedBy>
  <cp:revision>107</cp:revision>
  <dcterms:created xsi:type="dcterms:W3CDTF">2011-02-01T20:22:33Z</dcterms:created>
  <dcterms:modified xsi:type="dcterms:W3CDTF">2011-12-07T17:55:33Z</dcterms:modified>
</cp:coreProperties>
</file>