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387" r:id="rId2"/>
    <p:sldId id="303" r:id="rId3"/>
    <p:sldId id="388" r:id="rId4"/>
    <p:sldId id="397" r:id="rId5"/>
    <p:sldId id="395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6" r:id="rId14"/>
    <p:sldId id="405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46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83B86-B2F7-490D-8015-FAC5AB977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7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06CE8-20F0-41BC-97FB-A8E359A118A1}" type="datetime1">
              <a:rPr lang="en-US"/>
              <a:pPr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77DD8-1812-4896-96F9-03DBD7754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FA30B4-9A3F-49B8-8F31-B05FE1346192}" type="datetime1">
              <a:rPr lang="en-US" smtClean="0"/>
              <a:t>12/7/2011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8B450C-0B5C-4C09-A110-0881E31A6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C0D9-021F-493E-928D-96A041198586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E09D-A9B1-4172-BAA0-D8C190776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07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8ACDA-0A82-4445-94FB-BFA04E6B3483}" type="datetime1">
              <a:rPr lang="en-US" smtClean="0"/>
              <a:t>12/7/2011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9DEA5-E657-4706-9649-2BE29EC66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51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D6319-B294-4594-B1E5-14563A3ED556}" type="datetime1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375C9-1D6A-42B7-803F-724B168E1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70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0265-9B97-468B-BF09-82CB5E727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2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656615-8E95-4B67-9329-94BBDAB56EC6}" type="datetime1">
              <a:rPr lang="en-US" smtClean="0"/>
              <a:t>12/7/2011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0FC1-2D2F-4383-9DF0-D5E3BA7F0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93495-875D-4AF0-A014-C70B5AA436E4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D352-E1A3-439D-83DF-2D0D1134A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9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05273-597E-4084-B5F2-8CE7C27FB809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5187-259C-40A1-B510-1FB8FCFED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65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BE9356-D174-4F5B-9521-4E263E8291EF}" type="datetime1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6A020-F9A9-4C5A-8DCC-DAD99C801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2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0569D-2B26-4C2E-9FC7-4D81FC3C0029}" type="datetime1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B170-DFB3-4598-818B-5CC965835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1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F010C-67B2-490E-97C3-154F924D6E27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2267D-9C1C-49A5-A136-1F05C9751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03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AA692590-D7E6-465F-A8E9-9352F3E3BD79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C1742FB6-90AB-42D7-ADCF-3D81246FE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43070E12-131A-4A7A-976A-83ABC97E857C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9CD273D-2B3D-4096-A223-5F5A9AB048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08" r:id="rId2"/>
    <p:sldLayoutId id="2147484115" r:id="rId3"/>
    <p:sldLayoutId id="2147484109" r:id="rId4"/>
    <p:sldLayoutId id="2147484110" r:id="rId5"/>
    <p:sldLayoutId id="2147484111" r:id="rId6"/>
    <p:sldLayoutId id="2147484116" r:id="rId7"/>
    <p:sldLayoutId id="2147484117" r:id="rId8"/>
    <p:sldLayoutId id="2147484118" r:id="rId9"/>
    <p:sldLayoutId id="2147484112" r:id="rId10"/>
    <p:sldLayoutId id="2147484119" r:id="rId11"/>
    <p:sldLayoutId id="2147484113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/>
              <a:t>Score before final + project:</a:t>
            </a:r>
          </a:p>
          <a:p>
            <a:pPr lvl="1"/>
            <a:r>
              <a:rPr lang="en-US" dirty="0"/>
              <a:t>How many dropped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Work for the phone</a:t>
            </a:r>
          </a:p>
          <a:p>
            <a:r>
              <a:rPr lang="en-US" dirty="0" smtClean="0"/>
              <a:t>Encryption?!</a:t>
            </a:r>
          </a:p>
          <a:p>
            <a:r>
              <a:rPr lang="en-US" dirty="0" smtClean="0"/>
              <a:t>Final Course Survey</a:t>
            </a:r>
          </a:p>
          <a:p>
            <a:pPr lvl="1"/>
            <a:r>
              <a:rPr lang="en-US" dirty="0" smtClean="0"/>
              <a:t>Comments please!!</a:t>
            </a:r>
          </a:p>
          <a:p>
            <a:r>
              <a:rPr lang="en-US" dirty="0" smtClean="0"/>
              <a:t>Today … Final Exam Review</a:t>
            </a:r>
          </a:p>
          <a:p>
            <a:r>
              <a:rPr lang="en-US" dirty="0" smtClean="0"/>
              <a:t>Last week Survey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3D89E6-C211-4E97-892E-88448E4CF9A1}" type="datetime1">
              <a:rPr lang="en-US" sz="1200" smtClean="0">
                <a:solidFill>
                  <a:srgbClr val="3F3F3F"/>
                </a:solidFill>
              </a:rPr>
              <a:t>12/7/2011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4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“intelligence”?</a:t>
            </a:r>
          </a:p>
          <a:p>
            <a:pPr lvl="1"/>
            <a:r>
              <a:rPr lang="en-US" dirty="0" smtClean="0"/>
              <a:t>Can compute be intelligent?</a:t>
            </a:r>
          </a:p>
          <a:p>
            <a:pPr lvl="1"/>
            <a:r>
              <a:rPr lang="en-US" dirty="0" smtClean="0"/>
              <a:t>Is calculator AI? </a:t>
            </a:r>
          </a:p>
          <a:p>
            <a:pPr lvl="2"/>
            <a:r>
              <a:rPr lang="en-US" dirty="0" smtClean="0"/>
              <a:t>Web-Search? Deep-Blue? Watson?</a:t>
            </a:r>
          </a:p>
          <a:p>
            <a:r>
              <a:rPr lang="en-US" dirty="0" smtClean="0"/>
              <a:t>Why do we have </a:t>
            </a:r>
            <a:r>
              <a:rPr lang="en-US" dirty="0" err="1" smtClean="0"/>
              <a:t>Captcha</a:t>
            </a:r>
            <a:r>
              <a:rPr lang="en-US" dirty="0" smtClean="0"/>
              <a:t>?</a:t>
            </a:r>
          </a:p>
          <a:p>
            <a:r>
              <a:rPr lang="en-US" dirty="0" smtClean="0"/>
              <a:t>AI creativity is classified into what two types?</a:t>
            </a:r>
          </a:p>
          <a:p>
            <a:pPr lvl="1"/>
            <a:r>
              <a:rPr lang="en-US" dirty="0" smtClean="0"/>
              <a:t>Inspired (new) and Revised (improve)</a:t>
            </a:r>
          </a:p>
          <a:p>
            <a:r>
              <a:rPr lang="en-US" dirty="0" smtClean="0"/>
              <a:t>What did the </a:t>
            </a:r>
            <a:r>
              <a:rPr lang="en-US" dirty="0" err="1" smtClean="0"/>
              <a:t>UofO</a:t>
            </a:r>
            <a:r>
              <a:rPr lang="en-US" dirty="0" smtClean="0"/>
              <a:t> demonstration of Back music show?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9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Scale: LAN, MAN, Wide Area</a:t>
            </a:r>
          </a:p>
          <a:p>
            <a:r>
              <a:rPr lang="en-US" dirty="0" smtClean="0"/>
              <a:t>Protocols and their </a:t>
            </a:r>
            <a:r>
              <a:rPr lang="en-US" dirty="0" err="1" smtClean="0"/>
              <a:t>advanrages</a:t>
            </a:r>
            <a:endParaRPr lang="en-US" dirty="0" smtClean="0"/>
          </a:p>
          <a:p>
            <a:pPr lvl="1"/>
            <a:r>
              <a:rPr lang="en-US" dirty="0" smtClean="0"/>
              <a:t>What does WWW speak?</a:t>
            </a:r>
          </a:p>
          <a:p>
            <a:r>
              <a:rPr lang="en-US" dirty="0" smtClean="0"/>
              <a:t>Routing: where start, where end</a:t>
            </a:r>
          </a:p>
          <a:p>
            <a:r>
              <a:rPr lang="en-US" dirty="0" smtClean="0"/>
              <a:t>Domain structure is hierarchical </a:t>
            </a:r>
          </a:p>
          <a:p>
            <a:r>
              <a:rPr lang="en-US" dirty="0" smtClean="0"/>
              <a:t>IP Address (physical)</a:t>
            </a:r>
          </a:p>
          <a:p>
            <a:pPr lvl="1"/>
            <a:r>
              <a:rPr lang="en-US" dirty="0" smtClean="0"/>
              <a:t>4 sets of 4 bytes</a:t>
            </a:r>
          </a:p>
          <a:p>
            <a:r>
              <a:rPr lang="en-US" dirty="0" smtClean="0"/>
              <a:t>WWW </a:t>
            </a:r>
            <a:r>
              <a:rPr lang="en-US" dirty="0" err="1" smtClean="0"/>
              <a:t>vs</a:t>
            </a:r>
            <a:r>
              <a:rPr lang="en-US" dirty="0" smtClean="0"/>
              <a:t> Internet: which is what?</a:t>
            </a:r>
          </a:p>
          <a:p>
            <a:r>
              <a:rPr lang="en-US" dirty="0" smtClean="0"/>
              <a:t>Client/Server </a:t>
            </a:r>
            <a:r>
              <a:rPr lang="en-US" dirty="0" err="1" smtClean="0"/>
              <a:t>commitement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70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Translating: metis.uwb.edu to IP number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What is ICANN</a:t>
            </a:r>
          </a:p>
          <a:p>
            <a:r>
              <a:rPr lang="en-US" dirty="0" smtClean="0"/>
              <a:t>What is DNS server? How many are there?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How to find an IP number</a:t>
            </a:r>
          </a:p>
          <a:p>
            <a:pPr lvl="1"/>
            <a:r>
              <a:rPr lang="en-US" dirty="0" smtClean="0"/>
              <a:t>What if you don’t know anyone else? (Root name servers)</a:t>
            </a:r>
          </a:p>
          <a:p>
            <a:r>
              <a:rPr lang="en-US" dirty="0" smtClean="0"/>
              <a:t>Centralize </a:t>
            </a:r>
            <a:r>
              <a:rPr lang="en-US" dirty="0" err="1" smtClean="0"/>
              <a:t>vs</a:t>
            </a:r>
            <a:r>
              <a:rPr lang="en-US" dirty="0" smtClean="0"/>
              <a:t> De-Centralize</a:t>
            </a:r>
          </a:p>
          <a:p>
            <a:pPr lvl="1"/>
            <a:r>
              <a:rPr lang="en-US" dirty="0" smtClean="0"/>
              <a:t>Why, which is better?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451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tag?</a:t>
            </a:r>
          </a:p>
          <a:p>
            <a:pPr lvl="1"/>
            <a:r>
              <a:rPr lang="en-US" dirty="0" smtClean="0"/>
              <a:t>Attributes of a tag, value of a tag</a:t>
            </a:r>
          </a:p>
          <a:p>
            <a:r>
              <a:rPr lang="en-US" dirty="0" smtClean="0"/>
              <a:t>External references:</a:t>
            </a:r>
          </a:p>
          <a:p>
            <a:pPr lvl="1"/>
            <a:r>
              <a:rPr lang="en-US" dirty="0" smtClean="0"/>
              <a:t>URL links: what is an anchor?</a:t>
            </a:r>
          </a:p>
          <a:p>
            <a:pPr lvl="1"/>
            <a:r>
              <a:rPr lang="en-US" dirty="0" smtClean="0"/>
              <a:t>Images are external!</a:t>
            </a:r>
          </a:p>
          <a:p>
            <a:r>
              <a:rPr lang="en-US" smtClean="0"/>
              <a:t>Meta Data?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468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Queries: </a:t>
            </a:r>
          </a:p>
          <a:p>
            <a:pPr lvl="1"/>
            <a:r>
              <a:rPr lang="en-US" dirty="0" smtClean="0"/>
              <a:t>Logical AND OR</a:t>
            </a:r>
          </a:p>
          <a:p>
            <a:pPr lvl="1"/>
            <a:r>
              <a:rPr lang="en-US" dirty="0" smtClean="0"/>
              <a:t>Limiting your search domain</a:t>
            </a:r>
          </a:p>
          <a:p>
            <a:r>
              <a:rPr lang="en-US" dirty="0" smtClean="0"/>
              <a:t>What is a “Web Crawler”?</a:t>
            </a:r>
          </a:p>
          <a:p>
            <a:pPr lvl="1"/>
            <a:r>
              <a:rPr lang="en-US" dirty="0" smtClean="0"/>
              <a:t>How often does this run? Craw to where?</a:t>
            </a:r>
          </a:p>
          <a:p>
            <a:pPr lvl="1"/>
            <a:r>
              <a:rPr lang="en-US" dirty="0" smtClean="0"/>
              <a:t>How does this work?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402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After the mid-term …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Kelvin Sung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University of Washington, Bothell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(* Use/Modification with permission based on Larry Snyder’s </a:t>
            </a: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  <a:hlinkClick r:id="rId2"/>
              </a:rPr>
              <a:t>CSE120 from Winter 2011</a:t>
            </a: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)</a:t>
            </a:r>
            <a:endParaRPr lang="en-US" sz="1200" dirty="0">
              <a:solidFill>
                <a:srgbClr val="FFFFFF"/>
              </a:solidFill>
              <a:latin typeface="Corbe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Final Exam …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Next Monday at 11am– </a:t>
            </a:r>
          </a:p>
          <a:p>
            <a:pPr lvl="1"/>
            <a:r>
              <a:rPr lang="en-US" dirty="0" smtClean="0"/>
              <a:t>Open everything </a:t>
            </a:r>
            <a:r>
              <a:rPr lang="en-US" dirty="0" smtClean="0">
                <a:sym typeface="Wingdings" pitchFamily="2" charset="2"/>
              </a:rPr>
              <a:t> EXCEPT 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calculator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computer: except reading of </a:t>
            </a:r>
            <a:r>
              <a:rPr lang="en-US" dirty="0" err="1" smtClean="0">
                <a:sym typeface="Wingdings" pitchFamily="2" charset="2"/>
              </a:rPr>
              <a:t>pdf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powerpoint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lecture notes, textbook, everything else is ok.</a:t>
            </a:r>
          </a:p>
          <a:p>
            <a:pPr lvl="1"/>
            <a:r>
              <a:rPr lang="en-US" dirty="0" smtClean="0"/>
              <a:t>Pencil or Pan, will be on papers.</a:t>
            </a:r>
          </a:p>
          <a:p>
            <a:pPr lvl="1"/>
            <a:r>
              <a:rPr lang="en-US" dirty="0" smtClean="0"/>
              <a:t>Source code: no color highlight!!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3D89E6-C211-4E97-892E-88448E4CF9A1}" type="datetime1">
              <a:rPr lang="en-US" sz="1200" smtClean="0">
                <a:solidFill>
                  <a:srgbClr val="3F3F3F"/>
                </a:solidFill>
              </a:rPr>
              <a:t>12/7/2011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1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Variables, Assignments,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name rules?!</a:t>
            </a:r>
          </a:p>
          <a:p>
            <a:pPr lvl="1"/>
            <a:r>
              <a:rPr lang="en-US" dirty="0" smtClean="0"/>
              <a:t>No leading number</a:t>
            </a:r>
          </a:p>
          <a:p>
            <a:pPr lvl="1"/>
            <a:r>
              <a:rPr lang="en-US" dirty="0" smtClean="0"/>
              <a:t>_ is ok, </a:t>
            </a:r>
          </a:p>
          <a:p>
            <a:pPr lvl="1"/>
            <a:r>
              <a:rPr lang="en-US" dirty="0" err="1" smtClean="0"/>
              <a:t>CapAndSmall</a:t>
            </a:r>
            <a:r>
              <a:rPr lang="en-US" dirty="0" smtClean="0"/>
              <a:t> is good</a:t>
            </a:r>
          </a:p>
          <a:p>
            <a:r>
              <a:rPr lang="en-US" dirty="0" smtClean="0"/>
              <a:t>Assignments: a = 4</a:t>
            </a:r>
          </a:p>
          <a:p>
            <a:r>
              <a:rPr lang="en-US" dirty="0" smtClean="0"/>
              <a:t>Expressions (and operators)</a:t>
            </a:r>
          </a:p>
          <a:p>
            <a:pPr lvl="1"/>
            <a:r>
              <a:rPr lang="en-US" dirty="0" smtClean="0"/>
              <a:t>&amp;&amp;, ||, ==, !=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90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Condition and Repetition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/>
          <a:lstStyle/>
          <a:p>
            <a:r>
              <a:rPr lang="en-US" dirty="0" smtClean="0"/>
              <a:t>Conditions: if, if-then-else</a:t>
            </a:r>
          </a:p>
          <a:p>
            <a:pPr lvl="1"/>
            <a:r>
              <a:rPr lang="en-US" dirty="0" smtClean="0"/>
              <a:t>Matching {}</a:t>
            </a:r>
          </a:p>
          <a:p>
            <a:pPr lvl="1"/>
            <a:r>
              <a:rPr lang="en-US" dirty="0" smtClean="0"/>
              <a:t>Nesting</a:t>
            </a:r>
          </a:p>
          <a:p>
            <a:r>
              <a:rPr lang="en-US" dirty="0" smtClean="0"/>
              <a:t>Repeat</a:t>
            </a:r>
          </a:p>
          <a:p>
            <a:pPr lvl="1"/>
            <a:r>
              <a:rPr lang="en-US" dirty="0" smtClean="0"/>
              <a:t>for loop: DRAW a table!!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i=-5; i&lt;=15; i+=3)</a:t>
            </a:r>
          </a:p>
          <a:p>
            <a:pPr lvl="1"/>
            <a:r>
              <a:rPr lang="en-US" dirty="0" smtClean="0"/>
              <a:t>Remember the </a:t>
            </a:r>
            <a:r>
              <a:rPr lang="en-US" dirty="0" err="1" smtClean="0"/>
              <a:t>Bullseye</a:t>
            </a:r>
            <a:r>
              <a:rPr lang="en-US" dirty="0" smtClean="0"/>
              <a:t>?!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A66A96-E561-41E0-AEBB-08C98B81646A}" type="datetime1">
              <a:rPr lang="en-US" sz="1200" smtClean="0">
                <a:solidFill>
                  <a:srgbClr val="3F3F3F"/>
                </a:solidFill>
              </a:rPr>
              <a:t>12/7/2011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F5BD5-F9E4-466C-BD15-A60B0093C95C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9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format on a CD?! Remember?</a:t>
            </a:r>
          </a:p>
          <a:p>
            <a:r>
              <a:rPr lang="en-US" dirty="0" smtClean="0"/>
              <a:t>Sound representation!</a:t>
            </a:r>
          </a:p>
          <a:p>
            <a:r>
              <a:rPr lang="en-US" dirty="0" smtClean="0"/>
              <a:t>Bytes and ASCII</a:t>
            </a:r>
          </a:p>
          <a:p>
            <a:pPr lvl="1"/>
            <a:r>
              <a:rPr lang="en-US" dirty="0" smtClean="0"/>
              <a:t>Today’s encryption!</a:t>
            </a:r>
          </a:p>
          <a:p>
            <a:r>
              <a:rPr lang="en-US" dirty="0" smtClean="0"/>
              <a:t>Bits can represent everything or nothing</a:t>
            </a:r>
          </a:p>
          <a:p>
            <a:pPr lvl="1"/>
            <a:r>
              <a:rPr lang="en-US" dirty="0" smtClean="0"/>
              <a:t>All depends on how you </a:t>
            </a:r>
            <a:r>
              <a:rPr lang="en-US" dirty="0" err="1" smtClean="0"/>
              <a:t>intrepret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60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and Invoking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Difference between “void” and “</a:t>
            </a:r>
            <a:r>
              <a:rPr lang="en-US" dirty="0" err="1" smtClean="0"/>
              <a:t>bool</a:t>
            </a:r>
            <a:r>
              <a:rPr lang="en-US" dirty="0" smtClean="0"/>
              <a:t>” and “</a:t>
            </a:r>
            <a:r>
              <a:rPr lang="en-US" dirty="0" err="1" smtClean="0"/>
              <a:t>int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When/Why do you call a function?</a:t>
            </a:r>
          </a:p>
          <a:p>
            <a:pPr lvl="1"/>
            <a:r>
              <a:rPr lang="en-US" dirty="0" smtClean="0"/>
              <a:t>Organization: (neat! Easy to read code)</a:t>
            </a:r>
          </a:p>
          <a:p>
            <a:pPr lvl="1"/>
            <a:r>
              <a:rPr lang="en-US" dirty="0" smtClean="0"/>
              <a:t>Re-use: execute same thing from different places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EnemyReSpawn</a:t>
            </a:r>
            <a:endParaRPr lang="en-US" dirty="0" smtClean="0"/>
          </a:p>
          <a:p>
            <a:r>
              <a:rPr lang="en-US" dirty="0" smtClean="0"/>
              <a:t>Parameters and Arguments to Functions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myFun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42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have five main parts …</a:t>
            </a:r>
          </a:p>
          <a:p>
            <a:r>
              <a:rPr lang="en-US" dirty="0"/>
              <a:t>Computers are “instruction execution engines”</a:t>
            </a:r>
          </a:p>
          <a:p>
            <a:r>
              <a:rPr lang="en-US" dirty="0"/>
              <a:t>The “engine” is the fetch/execute cycle with its infinite loop of five operations</a:t>
            </a:r>
          </a:p>
          <a:p>
            <a:r>
              <a:rPr lang="en-US" dirty="0"/>
              <a:t>What does instruction ADDB 30,40,50 mean?</a:t>
            </a:r>
          </a:p>
          <a:p>
            <a:r>
              <a:rPr lang="en-US" dirty="0"/>
              <a:t>How often must a computer reference its memory to execute an instruction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60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and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sorting?</a:t>
            </a:r>
          </a:p>
          <a:p>
            <a:pPr lvl="1"/>
            <a:r>
              <a:rPr lang="en-US" dirty="0"/>
              <a:t>What is </a:t>
            </a:r>
            <a:r>
              <a:rPr lang="en-US" dirty="0" smtClean="0"/>
              <a:t>an algorithm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Different algorithms on same data: same 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steps does an algorithm takes to compute</a:t>
            </a:r>
          </a:p>
          <a:p>
            <a:pPr lvl="1"/>
            <a:r>
              <a:rPr lang="en-US" dirty="0" smtClean="0"/>
              <a:t>Why do we care?</a:t>
            </a:r>
          </a:p>
          <a:p>
            <a:pPr lvl="1"/>
            <a:r>
              <a:rPr lang="en-US" dirty="0" smtClean="0"/>
              <a:t>Polynomial </a:t>
            </a:r>
            <a:r>
              <a:rPr lang="en-US" dirty="0" err="1" smtClean="0"/>
              <a:t>vs</a:t>
            </a:r>
            <a:r>
              <a:rPr lang="en-US" dirty="0" smtClean="0"/>
              <a:t> Non-Polynomial (NP)</a:t>
            </a:r>
          </a:p>
          <a:p>
            <a:pPr lvl="1"/>
            <a:r>
              <a:rPr lang="en-US" dirty="0" smtClean="0"/>
              <a:t>What is NP-Complete?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49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795</Words>
  <Application>Microsoft Office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Announcements</vt:lpstr>
      <vt:lpstr>After the mid-term …</vt:lpstr>
      <vt:lpstr>Final Exam … </vt:lpstr>
      <vt:lpstr>Variables, Assignments, Expressions</vt:lpstr>
      <vt:lpstr>Condition and Repetition</vt:lpstr>
      <vt:lpstr>Information Representation</vt:lpstr>
      <vt:lpstr>Functions</vt:lpstr>
      <vt:lpstr>Instruction Execution</vt:lpstr>
      <vt:lpstr>Algorithm and Complexity</vt:lpstr>
      <vt:lpstr>AI</vt:lpstr>
      <vt:lpstr>Network</vt:lpstr>
      <vt:lpstr>DNS</vt:lpstr>
      <vt:lpstr>HTML document</vt:lpstr>
      <vt:lpstr>WWW Searching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107</cp:revision>
  <dcterms:created xsi:type="dcterms:W3CDTF">2011-02-01T20:22:33Z</dcterms:created>
  <dcterms:modified xsi:type="dcterms:W3CDTF">2011-12-07T17:55:33Z</dcterms:modified>
</cp:coreProperties>
</file>