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7"/>
  </p:notesMasterIdLst>
  <p:handoutMasterIdLst>
    <p:handoutMasterId r:id="rId28"/>
  </p:handoutMasterIdLst>
  <p:sldIdLst>
    <p:sldId id="397" r:id="rId2"/>
    <p:sldId id="400" r:id="rId3"/>
    <p:sldId id="303" r:id="rId4"/>
    <p:sldId id="373" r:id="rId5"/>
    <p:sldId id="374" r:id="rId6"/>
    <p:sldId id="375" r:id="rId7"/>
    <p:sldId id="376" r:id="rId8"/>
    <p:sldId id="377" r:id="rId9"/>
    <p:sldId id="378" r:id="rId10"/>
    <p:sldId id="390" r:id="rId11"/>
    <p:sldId id="391" r:id="rId12"/>
    <p:sldId id="379" r:id="rId13"/>
    <p:sldId id="380" r:id="rId14"/>
    <p:sldId id="381" r:id="rId15"/>
    <p:sldId id="382" r:id="rId16"/>
    <p:sldId id="387" r:id="rId17"/>
    <p:sldId id="389" r:id="rId18"/>
    <p:sldId id="392" r:id="rId19"/>
    <p:sldId id="383" r:id="rId20"/>
    <p:sldId id="386" r:id="rId21"/>
    <p:sldId id="398" r:id="rId22"/>
    <p:sldId id="401" r:id="rId23"/>
    <p:sldId id="393" r:id="rId24"/>
    <p:sldId id="394" r:id="rId25"/>
    <p:sldId id="395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703920"/>
    <a:srgbClr val="FFEFD5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C97C86-0B88-42EB-8F70-C19D2739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64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3C473D-D153-49EF-8CB5-552B84F605DA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DE395C-CEA1-4E91-BF3D-0A2CB83C0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CCD51F-63F1-45F2-BB1A-68AAEE1E6705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29FE25-608F-476F-B6C3-7AF6B9A32BEE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9378F4-4245-4B19-AB27-6A8D2275C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7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575F-ED98-406F-B34D-3EB432F71B82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BF49-CA7B-4B03-A19C-54CDB7B39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281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0E8C-9C2F-43EF-AFA8-2932E1A27F34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48E6-F63B-42EC-82B6-32652A09E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109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E2A8-DEFA-487C-B84A-3E63EAD580FC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6408-4FAB-4FC4-A74E-A26B1D86E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73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9595-6A6B-40E9-9638-EBE93D462899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43015-2D51-4BFA-A3A9-BB5647E0C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642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E77936-8C6B-4112-868E-CDF5F9501F8E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CE2AA5-0A3D-43E9-92AD-0AA2D0149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9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ABD57-3099-4052-96A1-8B7AF1642165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396B-CA23-4DE0-AF35-4DBFE513F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99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50E6-104C-483F-B9EF-941E6F3DE06E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7396F-48D6-46AE-B706-B3E825499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95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C902-52A2-427C-BAB6-F5EAF6DE6D6B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ADAA-4D10-4447-9325-6293E9609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BB61A-8D0C-4DF2-B3D4-D6AF487B2959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92D7A-64D3-4C95-8F85-7307F583F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4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BC58-370D-4227-8850-D92CD25484A5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F39A-B3BD-4DFD-B51D-4DC60A9D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38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096A-15A6-4AF5-8F54-44A43A557A75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223FE-39B3-4CCE-BCCC-56F477322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48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066800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668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0A4DCD8A-69BC-4E93-BEAA-65C5F9B1DA54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5CB2B263-F736-49E5-B540-2306EBC82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88" r:id="rId2"/>
    <p:sldLayoutId id="2147484295" r:id="rId3"/>
    <p:sldLayoutId id="2147484289" r:id="rId4"/>
    <p:sldLayoutId id="2147484290" r:id="rId5"/>
    <p:sldLayoutId id="2147484291" r:id="rId6"/>
    <p:sldLayoutId id="2147484296" r:id="rId7"/>
    <p:sldLayoutId id="2147484297" r:id="rId8"/>
    <p:sldLayoutId id="2147484298" r:id="rId9"/>
    <p:sldLayoutId id="2147484292" r:id="rId10"/>
    <p:sldLayoutId id="2147484299" r:id="rId11"/>
    <p:sldLayoutId id="2147484293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bcusp110/" TargetMode="External"/><Relationship Id="rId2" Type="http://schemas.openxmlformats.org/officeDocument/2006/relationships/hyperlink" Target="mailto:Bcusp110b_au11@u.washington.edu?subject=A%20Test%20message%20for%20al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urkina_Fas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StudentSubmissions/1.Writing/Summary.docx" TargetMode="External"/><Relationship Id="rId2" Type="http://schemas.openxmlformats.org/officeDocument/2006/relationships/hyperlink" Target="../../StudentSubmissions/1.Writing/Writing%20Exercise%20What%20I%20value/ahart2/Ashleigh%20Hart%20Writing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education/courses/cse120/11wi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Today: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Email </a:t>
            </a:r>
            <a:r>
              <a:rPr lang="en-US" smtClean="0"/>
              <a:t>to list:</a:t>
            </a:r>
          </a:p>
          <a:p>
            <a:pPr lvl="1"/>
            <a:r>
              <a:rPr lang="en-US" smtClean="0"/>
              <a:t>Print a copy of Homework-1 and submit!</a:t>
            </a:r>
          </a:p>
          <a:p>
            <a:pPr lvl="1"/>
            <a:r>
              <a:rPr lang="en-US" smtClean="0"/>
              <a:t>Login and response to my email</a:t>
            </a:r>
          </a:p>
          <a:p>
            <a:pPr lvl="1"/>
            <a:r>
              <a:rPr lang="en-US" smtClean="0"/>
              <a:t>Switch off your monitor!</a:t>
            </a:r>
          </a:p>
          <a:p>
            <a:r>
              <a:rPr lang="en-US" smtClean="0"/>
              <a:t>Syllabus change: </a:t>
            </a:r>
          </a:p>
          <a:p>
            <a:pPr lvl="1"/>
            <a:r>
              <a:rPr lang="en-US" smtClean="0"/>
              <a:t>Final from 25% to 20%</a:t>
            </a:r>
          </a:p>
          <a:p>
            <a:pPr lvl="1"/>
            <a:r>
              <a:rPr lang="en-US" smtClean="0"/>
              <a:t>Participation from 15% to 20%</a:t>
            </a:r>
          </a:p>
          <a:p>
            <a:r>
              <a:rPr lang="en-US" smtClean="0">
                <a:hlinkClick r:id="rId3"/>
              </a:rPr>
              <a:t>Grade on-line</a:t>
            </a:r>
            <a:endParaRPr lang="en-US" smtClean="0"/>
          </a:p>
          <a:p>
            <a:pPr lvl="1"/>
            <a:r>
              <a:rPr lang="en-US" smtClean="0"/>
              <a:t>How to read?</a:t>
            </a:r>
          </a:p>
          <a:p>
            <a:pPr lvl="1"/>
            <a:r>
              <a:rPr lang="en-US" smtClean="0"/>
              <a:t>Group by colors?!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F6C1B3E-E23F-460A-95A8-C575C39933CB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60CD7F-59FC-4F85-8F52-34C921C28074}" type="slidenum">
              <a:rPr lang="en-US" smtClean="0">
                <a:solidFill>
                  <a:srgbClr val="3F3F3F"/>
                </a:solidFill>
              </a:rPr>
              <a:pPr eaLnBrk="1" hangingPunct="1"/>
              <a:t>1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34883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82600" y="1003300"/>
            <a:ext cx="8442325" cy="5181600"/>
          </a:xfrm>
        </p:spPr>
        <p:txBody>
          <a:bodyPr/>
          <a:lstStyle/>
          <a:p>
            <a:r>
              <a:rPr lang="en-US" smtClean="0"/>
              <a:t>The word “abstraction” is used a lot in computing, and in this course</a:t>
            </a:r>
          </a:p>
          <a:p>
            <a:r>
              <a:rPr lang="en-US" smtClean="0"/>
              <a:t>As a general definition, abstraction </a:t>
            </a:r>
            <a:r>
              <a:rPr lang="en-US" i="1" smtClean="0"/>
              <a:t>eliminates details to focus on essential properties </a:t>
            </a:r>
          </a:p>
          <a:p>
            <a:r>
              <a:rPr lang="en-US" smtClean="0"/>
              <a:t>The instruction example just given illustrates </a:t>
            </a:r>
            <a:r>
              <a:rPr lang="en-US" i="1" smtClean="0"/>
              <a:t>functional abstraction </a:t>
            </a:r>
            <a:r>
              <a:rPr lang="en-US" smtClean="0"/>
              <a:t>meaning that we have given a </a:t>
            </a:r>
            <a:r>
              <a:rPr lang="en-US" b="1" smtClean="0"/>
              <a:t>name </a:t>
            </a:r>
            <a:r>
              <a:rPr lang="en-US" smtClean="0"/>
              <a:t>to a </a:t>
            </a:r>
            <a:r>
              <a:rPr lang="en-US" b="1" smtClean="0"/>
              <a:t>series of operations </a:t>
            </a:r>
            <a:r>
              <a:rPr lang="en-US" smtClean="0"/>
              <a:t>that perform a coherent (and to us meaningful) activity; the name is the instruction, the series of operations are the bot’s actions to implement it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69B24F-3F03-4AA5-AEE6-7186D2324339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45E96F-557F-4A37-9C04-1A9F9DE4A845}" type="slidenum">
              <a:rPr lang="en-US" smtClean="0">
                <a:solidFill>
                  <a:srgbClr val="3F3F3F"/>
                </a:solidFill>
              </a:rPr>
              <a:pPr eaLnBrk="1" hangingPunct="1"/>
              <a:t>10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21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Abstracting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82600" y="1041400"/>
            <a:ext cx="8229600" cy="5181600"/>
          </a:xfrm>
        </p:spPr>
        <p:txBody>
          <a:bodyPr/>
          <a:lstStyle/>
          <a:p>
            <a:r>
              <a:rPr lang="en-US" smtClean="0"/>
              <a:t>Collecting the operations together and giving them a name is </a:t>
            </a:r>
            <a:r>
              <a:rPr lang="en-US" i="1" smtClean="0"/>
              <a:t>functional abstraction</a:t>
            </a:r>
          </a:p>
          <a:p>
            <a:pPr lvl="1"/>
            <a:r>
              <a:rPr lang="en-US" smtClean="0"/>
              <a:t>The group of operations perform some function but we ignore all of the details</a:t>
            </a:r>
          </a:p>
          <a:p>
            <a:pPr lvl="1"/>
            <a:r>
              <a:rPr lang="en-US" smtClean="0"/>
              <a:t>Giving it a name is </a:t>
            </a:r>
            <a:r>
              <a:rPr lang="en-US" i="1" smtClean="0"/>
              <a:t>functional </a:t>
            </a:r>
            <a:r>
              <a:rPr lang="en-US" smtClean="0"/>
              <a:t>abstraction</a:t>
            </a:r>
          </a:p>
          <a:p>
            <a:pPr lvl="1"/>
            <a:r>
              <a:rPr lang="en-US" smtClean="0"/>
              <a:t>It doesn’t seem like a big deal … and if it wasn’t AMAZINGLY powerful, it wouldn’t be</a:t>
            </a:r>
          </a:p>
          <a:p>
            <a:pPr lvl="1"/>
            <a:r>
              <a:rPr lang="en-US" smtClean="0"/>
              <a:t>What makes it powerful, is we can forget about the operations and think only about the function they do; more about this later</a:t>
            </a:r>
          </a:p>
          <a:p>
            <a:r>
              <a:rPr lang="en-US" smtClean="0"/>
              <a:t>Let’s do some functional abstraction</a:t>
            </a:r>
          </a:p>
          <a:p>
            <a:endParaRPr lang="en-US" smtClean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BFD270-C891-4A4B-87EA-A6E60B7719EB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C72596-8AB3-47BA-A143-9AC1BE6763F4}" type="slidenum">
              <a:rPr lang="en-US" smtClean="0">
                <a:solidFill>
                  <a:srgbClr val="3F3F3F"/>
                </a:solidFill>
              </a:rPr>
              <a:pPr eaLnBrk="1" hangingPunct="1"/>
              <a:t>11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Functions Package Computation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F1( ) packages actions: E.G. “process a riser”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CA9FA7-2E2A-480F-B950-C7D3C1CF7923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068293-AA76-4006-9520-747B7ABB1CF0}" type="slidenum">
              <a:rPr lang="en-US" smtClean="0">
                <a:solidFill>
                  <a:srgbClr val="3F3F3F"/>
                </a:solidFill>
              </a:rPr>
              <a:pPr eaLnBrk="1" hangingPunct="1"/>
              <a:t>12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9463" name="Picture 6" descr="lightbot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40092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The Function Becomes A Concept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Because F1( ) “processes a riser,” I think of the programming task as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With F1( ) as a concept, I simplify the programming to just 5 steps rather than 21</a:t>
            </a:r>
          </a:p>
          <a:p>
            <a:r>
              <a:rPr lang="en-US" smtClean="0"/>
              <a:t>It also suggests another concept: </a:t>
            </a:r>
          </a:p>
          <a:p>
            <a:pPr lvl="1"/>
            <a:r>
              <a:rPr lang="en-US" smtClean="0"/>
              <a:t>Move_to_ next_ riser ( ) </a:t>
            </a:r>
          </a:p>
          <a:p>
            <a:pPr>
              <a:buFont typeface="Wingdings 2" charset="2"/>
              <a:buNone/>
            </a:pPr>
            <a:endParaRPr lang="en-US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7FC194-9584-4ED0-825C-BAD4D4A71327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9DB058-D90B-43FC-A244-550B26061230}" type="slidenum">
              <a:rPr lang="en-US" smtClean="0">
                <a:solidFill>
                  <a:srgbClr val="3F3F3F"/>
                </a:solidFill>
              </a:rPr>
              <a:pPr eaLnBrk="1" hangingPunct="1"/>
              <a:t>13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2819400" y="2514600"/>
            <a:ext cx="2743200" cy="1524000"/>
          </a:xfrm>
          <a:prstGeom prst="rect">
            <a:avLst/>
          </a:prstGeom>
          <a:noFill/>
          <a:ln w="9525">
            <a:solidFill>
              <a:srgbClr val="F0AD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Process a riser	       F1</a:t>
            </a:r>
          </a:p>
          <a:p>
            <a:pPr eaLnBrk="1" hangingPunct="1"/>
            <a:r>
              <a:rPr lang="en-US"/>
              <a:t>Move to next riser</a:t>
            </a:r>
          </a:p>
          <a:p>
            <a:pPr eaLnBrk="1" hangingPunct="1"/>
            <a:r>
              <a:rPr lang="en-US"/>
              <a:t>Process a riser	       F1</a:t>
            </a:r>
          </a:p>
          <a:p>
            <a:pPr eaLnBrk="1" hangingPunct="1"/>
            <a:r>
              <a:rPr lang="en-US"/>
              <a:t>Move to next riser</a:t>
            </a:r>
          </a:p>
          <a:p>
            <a:pPr eaLnBrk="1" hangingPunct="1"/>
            <a:r>
              <a:rPr lang="en-US"/>
              <a:t>Process a riser            F1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 Five Instruction Program</a:t>
            </a:r>
            <a:endParaRPr lang="en-US" dirty="0"/>
          </a:p>
        </p:txBody>
      </p:sp>
      <p:pic>
        <p:nvPicPr>
          <p:cNvPr id="21507" name="Content Placeholder 6" descr="lightbot1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0" b="-4610"/>
          <a:stretch>
            <a:fillRect/>
          </a:stretch>
        </p:blipFill>
        <p:spPr/>
      </p:pic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5F024F-4934-4BD9-B0B2-B1EED9126C0E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2E891C-58E3-4D48-B396-1A29E1A178C2}" type="slidenum">
              <a:rPr lang="en-US" smtClean="0">
                <a:solidFill>
                  <a:srgbClr val="3F3F3F"/>
                </a:solidFill>
              </a:rPr>
              <a:pPr eaLnBrk="1" hangingPunct="1"/>
              <a:t>14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5791200"/>
            <a:ext cx="4025900" cy="523875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smtClean="0">
                <a:solidFill>
                  <a:srgbClr val="FFFFFF"/>
                </a:solidFill>
                <a:latin typeface="Corbel" charset="0"/>
              </a:rPr>
              <a:t>Is that beautiful, or what?</a:t>
            </a:r>
            <a:endParaRPr lang="en-US" sz="2800" i="1" smtClean="0">
              <a:solidFill>
                <a:srgbClr val="FFFFFF"/>
              </a:solidFill>
              <a:latin typeface="Corbe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Here Is What Is Beautiful …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r>
              <a:rPr lang="en-US" smtClean="0"/>
              <a:t>Did everyone see 1 idea, 2 applications?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DAA808-05C9-461D-8337-BF2087CEF61D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750A99-41EF-469A-9199-5B18776E6A1C}" type="slidenum">
              <a:rPr lang="en-US" smtClean="0">
                <a:solidFill>
                  <a:srgbClr val="3F3F3F"/>
                </a:solidFill>
              </a:rPr>
              <a:pPr eaLnBrk="1" hangingPunct="1"/>
              <a:t>15</a:t>
            </a:fld>
            <a:endParaRPr lang="en-US" smtClean="0">
              <a:solidFill>
                <a:srgbClr val="3F3F3F"/>
              </a:solidFill>
            </a:endParaRPr>
          </a:p>
        </p:txBody>
      </p:sp>
      <p:grpSp>
        <p:nvGrpSpPr>
          <p:cNvPr id="22535" name="Group 10"/>
          <p:cNvGrpSpPr>
            <a:grpSpLocks/>
          </p:cNvGrpSpPr>
          <p:nvPr/>
        </p:nvGrpSpPr>
        <p:grpSpPr bwMode="auto">
          <a:xfrm>
            <a:off x="1219200" y="1752600"/>
            <a:ext cx="5486400" cy="1754188"/>
            <a:chOff x="762000" y="2438400"/>
            <a:chExt cx="5486400" cy="1754327"/>
          </a:xfrm>
        </p:grpSpPr>
        <p:sp>
          <p:nvSpPr>
            <p:cNvPr id="22548" name="TextBox 6"/>
            <p:cNvSpPr txBox="1">
              <a:spLocks noChangeArrowheads="1"/>
            </p:cNvSpPr>
            <p:nvPr/>
          </p:nvSpPr>
          <p:spPr bwMode="auto">
            <a:xfrm>
              <a:off x="762000" y="2438400"/>
              <a:ext cx="5486400" cy="1754327"/>
            </a:xfrm>
            <a:prstGeom prst="rect">
              <a:avLst/>
            </a:prstGeom>
            <a:noFill/>
            <a:ln w="9525">
              <a:solidFill>
                <a:srgbClr val="F0AD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/>
                <a:t>To a programmer the instruction  </a:t>
              </a:r>
            </a:p>
            <a:p>
              <a:pPr eaLnBrk="1" hangingPunct="1"/>
              <a:r>
                <a:rPr lang="en-US"/>
                <a:t>  is monolithic (one thing)</a:t>
              </a:r>
            </a:p>
            <a:p>
              <a:pPr eaLnBrk="1" hangingPunct="1"/>
              <a:endParaRPr lang="en-US"/>
            </a:p>
            <a:p>
              <a:pPr eaLnBrk="1" hangingPunct="1">
                <a:buFont typeface="Arial" charset="0"/>
                <a:buChar char="•"/>
              </a:pPr>
              <a:r>
                <a:rPr lang="en-US"/>
                <a:t>To an agent each instruction is </a:t>
              </a:r>
            </a:p>
            <a:p>
              <a:pPr eaLnBrk="1" hangingPunct="1"/>
              <a:r>
                <a:rPr lang="en-US"/>
                <a:t>  a series of steps</a:t>
              </a:r>
            </a:p>
            <a:p>
              <a:pPr eaLnBrk="1" hangingPunct="1"/>
              <a:endParaRPr lang="en-US"/>
            </a:p>
          </p:txBody>
        </p:sp>
        <p:pic>
          <p:nvPicPr>
            <p:cNvPr id="22549" name="Picture 7" descr="lightbot8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189" t="22536" r="3270" b="66197"/>
            <a:stretch>
              <a:fillRect/>
            </a:stretch>
          </p:blipFill>
          <p:spPr bwMode="auto">
            <a:xfrm>
              <a:off x="4191000" y="2514600"/>
              <a:ext cx="457200" cy="457200"/>
            </a:xfrm>
            <a:prstGeom prst="rect">
              <a:avLst/>
            </a:prstGeom>
            <a:noFill/>
            <a:ln w="9525">
              <a:solidFill>
                <a:srgbClr val="F0AD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50" name="Picture 8" descr="lightbot8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12" t="60094" r="42516" b="17371"/>
            <a:stretch>
              <a:fillRect/>
            </a:stretch>
          </p:blipFill>
          <p:spPr bwMode="auto">
            <a:xfrm>
              <a:off x="4191000" y="3124200"/>
              <a:ext cx="990600" cy="914400"/>
            </a:xfrm>
            <a:prstGeom prst="rect">
              <a:avLst/>
            </a:prstGeom>
            <a:noFill/>
            <a:ln w="9525">
              <a:solidFill>
                <a:srgbClr val="F0AD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381000" y="17526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Slide 8</a:t>
            </a: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228600" y="3657600"/>
            <a:ext cx="1001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Slide 11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19200" y="3657600"/>
            <a:ext cx="5486400" cy="1752600"/>
          </a:xfrm>
          <a:prstGeom prst="rect">
            <a:avLst/>
          </a:prstGeom>
          <a:noFill/>
          <a:ln>
            <a:solidFill>
              <a:srgbClr val="F0AD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2539" name="Group 25"/>
          <p:cNvGrpSpPr>
            <a:grpSpLocks/>
          </p:cNvGrpSpPr>
          <p:nvPr/>
        </p:nvGrpSpPr>
        <p:grpSpPr bwMode="auto">
          <a:xfrm>
            <a:off x="1295400" y="3810000"/>
            <a:ext cx="5202238" cy="1447800"/>
            <a:chOff x="1295400" y="3810000"/>
            <a:chExt cx="5201653" cy="1447800"/>
          </a:xfrm>
        </p:grpSpPr>
        <p:grpSp>
          <p:nvGrpSpPr>
            <p:cNvPr id="22543" name="Group 24"/>
            <p:cNvGrpSpPr>
              <a:grpSpLocks/>
            </p:cNvGrpSpPr>
            <p:nvPr/>
          </p:nvGrpSpPr>
          <p:grpSpPr bwMode="auto">
            <a:xfrm>
              <a:off x="1295400" y="3810000"/>
              <a:ext cx="5201653" cy="1447800"/>
              <a:chOff x="1295400" y="3810000"/>
              <a:chExt cx="5201653" cy="1447800"/>
            </a:xfrm>
          </p:grpSpPr>
          <p:sp>
            <p:nvSpPr>
              <p:cNvPr id="22546" name="TextBox 13"/>
              <p:cNvSpPr txBox="1">
                <a:spLocks noChangeArrowheads="1"/>
              </p:cNvSpPr>
              <p:nvPr/>
            </p:nvSpPr>
            <p:spPr bwMode="auto">
              <a:xfrm>
                <a:off x="1295400" y="3810000"/>
                <a:ext cx="281359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F1( ): Process Riser</a:t>
                </a:r>
              </a:p>
              <a:p>
                <a:pPr eaLnBrk="1" hangingPunct="1"/>
                <a:r>
                  <a:rPr lang="en-US"/>
                  <a:t>F2( ): Move To Next Riser</a:t>
                </a:r>
              </a:p>
            </p:txBody>
          </p:sp>
          <p:pic>
            <p:nvPicPr>
              <p:cNvPr id="22547" name="Picture 14" descr="lightbot12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344" t="14545" r="4065" b="58846"/>
              <a:stretch>
                <a:fillRect/>
              </a:stretch>
            </p:blipFill>
            <p:spPr bwMode="auto">
              <a:xfrm>
                <a:off x="4648200" y="3810000"/>
                <a:ext cx="1848853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44" name="Picture 22" descr="lightbot12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96" t="50000" r="2408" b="28624"/>
            <a:stretch>
              <a:fillRect/>
            </a:stretch>
          </p:blipFill>
          <p:spPr bwMode="auto">
            <a:xfrm>
              <a:off x="1295400" y="4495800"/>
              <a:ext cx="157655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23" descr="lightbot12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96" t="71376" r="2408" b="7248"/>
            <a:stretch>
              <a:fillRect/>
            </a:stretch>
          </p:blipFill>
          <p:spPr bwMode="auto">
            <a:xfrm>
              <a:off x="2971800" y="4495800"/>
              <a:ext cx="157655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0" name="TextBox 19"/>
          <p:cNvSpPr txBox="1">
            <a:spLocks noChangeArrowheads="1"/>
          </p:cNvSpPr>
          <p:nvPr/>
        </p:nvSpPr>
        <p:spPr bwMode="auto">
          <a:xfrm>
            <a:off x="1981200" y="5410200"/>
            <a:ext cx="4945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	It is one concept here (monolithic, but</a:t>
            </a:r>
          </a:p>
          <a:p>
            <a:pPr eaLnBrk="1" hangingPunct="1"/>
            <a:r>
              <a:rPr lang="en-US"/>
              <a:t>here it is a series of eight instructions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16200000" flipV="1">
            <a:off x="4533900" y="5067300"/>
            <a:ext cx="762000" cy="76200"/>
          </a:xfrm>
          <a:prstGeom prst="line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16200000" flipV="1">
            <a:off x="1981200" y="5486400"/>
            <a:ext cx="533400" cy="76200"/>
          </a:xfrm>
          <a:prstGeom prst="line">
            <a:avLst/>
          </a:prstGeom>
          <a:noFill/>
          <a:ln w="48000" cmpd="thickThin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45000" dist="25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Abstraction …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41313" y="1000125"/>
            <a:ext cx="8624887" cy="5181600"/>
          </a:xfrm>
        </p:spPr>
        <p:txBody>
          <a:bodyPr/>
          <a:lstStyle/>
          <a:p>
            <a:r>
              <a:rPr lang="en-US" smtClean="0"/>
              <a:t>Formulating blocks of computation as a “concept” is </a:t>
            </a:r>
            <a:r>
              <a:rPr lang="en-US" b="1" smtClean="0"/>
              <a:t>functional abstraction</a:t>
            </a:r>
            <a:endParaRPr lang="en-US" smtClean="0"/>
          </a:p>
          <a:p>
            <a:r>
              <a:rPr lang="en-US" smtClean="0"/>
              <a:t>What we did is important here …</a:t>
            </a:r>
          </a:p>
          <a:p>
            <a:pPr lvl="1"/>
            <a:r>
              <a:rPr lang="en-US" smtClean="0"/>
              <a:t>We spotted a coherent (to us) part of the task</a:t>
            </a:r>
          </a:p>
          <a:p>
            <a:pPr lvl="1"/>
            <a:r>
              <a:rPr lang="en-US" smtClean="0"/>
              <a:t>We solved it using a sequence of instructions</a:t>
            </a:r>
          </a:p>
          <a:p>
            <a:pPr lvl="1"/>
            <a:r>
              <a:rPr lang="en-US" smtClean="0"/>
              <a:t>We put the solution into a function “package”, gave it a name, “process a riser,” and thus created a new thing, a concept, something we can talk about &amp; use</a:t>
            </a:r>
          </a:p>
          <a:p>
            <a:pPr lvl="1"/>
            <a:r>
              <a:rPr lang="en-US" smtClean="0"/>
              <a:t>Then we used it to solve something more complicated … and probably repeat this approach at the next higher level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31DA3F-25C0-4C41-9E85-1F20D3BB7138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F096B9-3993-4631-BB69-F5B5913BA45D}" type="slidenum">
              <a:rPr lang="en-US" smtClean="0">
                <a:solidFill>
                  <a:srgbClr val="3F3F3F"/>
                </a:solidFill>
              </a:rPr>
              <a:pPr eaLnBrk="1" hangingPunct="1"/>
              <a:t>16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Keep Using Abstraction … 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5181600"/>
          </a:xfrm>
        </p:spPr>
        <p:txBody>
          <a:bodyPr/>
          <a:lstStyle/>
          <a:p>
            <a:r>
              <a:rPr lang="en-US" smtClean="0"/>
              <a:t>If M.C. Escher handed us a problem … what would we do? 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DDE9E9-A9CC-41AE-B1DE-957EEB03951F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FFD6D9-FDD9-4137-9346-7D560C8A2C5A}" type="slidenum">
              <a:rPr lang="en-US" smtClean="0">
                <a:solidFill>
                  <a:srgbClr val="3F3F3F"/>
                </a:solidFill>
              </a:rPr>
              <a:pPr eaLnBrk="1" hangingPunct="1"/>
              <a:t>17</a:t>
            </a:fld>
            <a:endParaRPr lang="en-US" smtClean="0">
              <a:solidFill>
                <a:srgbClr val="3F3F3F"/>
              </a:solidFill>
            </a:endParaRPr>
          </a:p>
        </p:txBody>
      </p:sp>
      <p:grpSp>
        <p:nvGrpSpPr>
          <p:cNvPr id="24583" name="Group 38"/>
          <p:cNvGrpSpPr>
            <a:grpSpLocks/>
          </p:cNvGrpSpPr>
          <p:nvPr/>
        </p:nvGrpSpPr>
        <p:grpSpPr bwMode="auto">
          <a:xfrm>
            <a:off x="388938" y="2117725"/>
            <a:ext cx="8108950" cy="3821113"/>
            <a:chOff x="388985" y="2118142"/>
            <a:chExt cx="8109581" cy="3820137"/>
          </a:xfrm>
        </p:grpSpPr>
        <p:grpSp>
          <p:nvGrpSpPr>
            <p:cNvPr id="24585" name="Group 22"/>
            <p:cNvGrpSpPr>
              <a:grpSpLocks/>
            </p:cNvGrpSpPr>
            <p:nvPr/>
          </p:nvGrpSpPr>
          <p:grpSpPr bwMode="auto">
            <a:xfrm>
              <a:off x="898720" y="2118142"/>
              <a:ext cx="7599846" cy="3820137"/>
              <a:chOff x="349565" y="1454511"/>
              <a:chExt cx="7599846" cy="3820137"/>
            </a:xfrm>
          </p:grpSpPr>
          <p:grpSp>
            <p:nvGrpSpPr>
              <p:cNvPr id="24587" name="Group 26"/>
              <p:cNvGrpSpPr>
                <a:grpSpLocks/>
              </p:cNvGrpSpPr>
              <p:nvPr/>
            </p:nvGrpSpPr>
            <p:grpSpPr bwMode="auto">
              <a:xfrm>
                <a:off x="357335" y="1454511"/>
                <a:ext cx="7592076" cy="1917124"/>
                <a:chOff x="357335" y="1454511"/>
                <a:chExt cx="7592076" cy="1917124"/>
              </a:xfrm>
            </p:grpSpPr>
            <p:grpSp>
              <p:nvGrpSpPr>
                <p:cNvPr id="24595" name="Group 22"/>
                <p:cNvGrpSpPr>
                  <a:grpSpLocks/>
                </p:cNvGrpSpPr>
                <p:nvPr/>
              </p:nvGrpSpPr>
              <p:grpSpPr bwMode="auto">
                <a:xfrm>
                  <a:off x="357335" y="1455089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24599" name="Picture 35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600" name="Picture 36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4596" name="Group 23"/>
                <p:cNvGrpSpPr>
                  <a:grpSpLocks/>
                </p:cNvGrpSpPr>
                <p:nvPr/>
              </p:nvGrpSpPr>
              <p:grpSpPr bwMode="auto">
                <a:xfrm>
                  <a:off x="4146627" y="1454511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24597" name="Picture 33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598" name="Picture 34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24588" name="Group 27"/>
              <p:cNvGrpSpPr>
                <a:grpSpLocks/>
              </p:cNvGrpSpPr>
              <p:nvPr/>
            </p:nvGrpSpPr>
            <p:grpSpPr bwMode="auto">
              <a:xfrm>
                <a:off x="349565" y="3357524"/>
                <a:ext cx="7592076" cy="1917124"/>
                <a:chOff x="357335" y="1454511"/>
                <a:chExt cx="7592076" cy="1917124"/>
              </a:xfrm>
            </p:grpSpPr>
            <p:grpSp>
              <p:nvGrpSpPr>
                <p:cNvPr id="24589" name="Group 22"/>
                <p:cNvGrpSpPr>
                  <a:grpSpLocks/>
                </p:cNvGrpSpPr>
                <p:nvPr/>
              </p:nvGrpSpPr>
              <p:grpSpPr bwMode="auto">
                <a:xfrm>
                  <a:off x="357335" y="1455089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24593" name="Picture 29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594" name="Picture 30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4590" name="Group 23"/>
                <p:cNvGrpSpPr>
                  <a:grpSpLocks/>
                </p:cNvGrpSpPr>
                <p:nvPr/>
              </p:nvGrpSpPr>
              <p:grpSpPr bwMode="auto">
                <a:xfrm>
                  <a:off x="4146627" y="1454511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24591" name="Picture 27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592" name="Picture 28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pic>
          <p:nvPicPr>
            <p:cNvPr id="24586" name="Picture 37" descr="lightbot12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9" t="41353" r="54057" b="18559"/>
            <a:stretch>
              <a:fillRect/>
            </a:stretch>
          </p:blipFill>
          <p:spPr bwMode="auto">
            <a:xfrm>
              <a:off x="388985" y="4018077"/>
              <a:ext cx="2411065" cy="191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1288" y="5851525"/>
            <a:ext cx="9002712" cy="522288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latin typeface="Corbel" charset="0"/>
              </a:rPr>
              <a:t>It only simplifies our </a:t>
            </a:r>
            <a:r>
              <a:rPr lang="en-US" sz="2800" b="1" dirty="0" smtClean="0">
                <a:solidFill>
                  <a:srgbClr val="FFFFFF"/>
                </a:solidFill>
                <a:latin typeface="Corbel" charset="0"/>
              </a:rPr>
              <a:t>thinking</a:t>
            </a:r>
            <a:r>
              <a:rPr lang="en-US" sz="2800" dirty="0" smtClean="0">
                <a:solidFill>
                  <a:srgbClr val="FFFFFF"/>
                </a:solidFill>
                <a:latin typeface="Corbel" charset="0"/>
              </a:rPr>
              <a:t>; the bot still does all the work</a:t>
            </a:r>
            <a:endParaRPr lang="en-US" sz="2800" i="1" dirty="0" smtClean="0">
              <a:solidFill>
                <a:srgbClr val="FFFFFF"/>
              </a:solidFill>
              <a:latin typeface="Corbe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is M.C. Escher? …</a:t>
            </a:r>
            <a:endParaRPr lang="en-US" dirty="0"/>
          </a:p>
        </p:txBody>
      </p:sp>
      <p:sp>
        <p:nvSpPr>
          <p:cNvPr id="2560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4A1B16-BCEB-4443-AB59-207B76D5AAFE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B62097-E200-4B46-BEB9-38353435CE72}" type="slidenum">
              <a:rPr lang="en-US" smtClean="0">
                <a:solidFill>
                  <a:srgbClr val="3F3F3F"/>
                </a:solidFill>
              </a:rPr>
              <a:pPr eaLnBrk="1" hangingPunct="1"/>
              <a:t>18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470025"/>
            <a:ext cx="40671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774825"/>
            <a:ext cx="39147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3725" y="5592763"/>
            <a:ext cx="8135938" cy="341312"/>
          </a:xfrm>
        </p:spPr>
        <p:txBody>
          <a:bodyPr/>
          <a:lstStyle/>
          <a:p>
            <a:pPr marL="119062" indent="0">
              <a:buFont typeface="Wingdings 2" charset="2"/>
              <a:buNone/>
              <a:defRPr/>
            </a:pPr>
            <a:r>
              <a:rPr lang="en-US" sz="1200" dirty="0" smtClean="0"/>
              <a:t>Reference source: Wikipedia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The Function Is Just The Packaging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r>
              <a:rPr lang="en-US" smtClean="0"/>
              <a:t>Another way to use a function for the risers</a:t>
            </a:r>
          </a:p>
          <a:p>
            <a:endParaRPr lang="en-US" smtClean="0"/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D1DC9D-9EAC-4B16-8814-B46FA16AAA84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5CEC33-CB6A-44E4-9613-9A86DFA5EB50}" type="slidenum">
              <a:rPr lang="en-US" smtClean="0">
                <a:solidFill>
                  <a:srgbClr val="3F3F3F"/>
                </a:solidFill>
              </a:rPr>
              <a:pPr eaLnBrk="1" hangingPunct="1"/>
              <a:t>19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6631" name="Picture 6" descr="lightbot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820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Unfinished business: 10 minutes</a:t>
            </a:r>
          </a:p>
          <a:p>
            <a:pPr lvl="1"/>
            <a:r>
              <a:rPr lang="en-US" smtClean="0"/>
              <a:t>pdf file format: e.g., from WORD</a:t>
            </a:r>
          </a:p>
          <a:p>
            <a:pPr lvl="1"/>
            <a:r>
              <a:rPr lang="en-US" smtClean="0"/>
              <a:t>Deborah’s  home country: </a:t>
            </a:r>
            <a:r>
              <a:rPr lang="en-US" smtClean="0">
                <a:hlinkClick r:id="rId2"/>
              </a:rPr>
              <a:t>Burkina Faso</a:t>
            </a:r>
            <a:endParaRPr lang="en-US" smtClean="0"/>
          </a:p>
          <a:p>
            <a:endParaRPr lang="en-US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BF2492-BC40-4AE4-A5EE-CD22F6CA725D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BC19AA-E5CE-4424-A0CB-1E250D207A5E}" type="slidenum">
              <a:rPr lang="en-US" smtClean="0">
                <a:solidFill>
                  <a:srgbClr val="3F3F3F"/>
                </a:solidFill>
              </a:rPr>
              <a:pPr eaLnBrk="1" hangingPunct="1"/>
              <a:t>2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Summary From </a:t>
            </a:r>
            <a:r>
              <a:rPr lang="en-US" dirty="0" err="1" smtClean="0"/>
              <a:t>Lightbot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535613"/>
          </a:xfrm>
        </p:spPr>
        <p:txBody>
          <a:bodyPr/>
          <a:lstStyle/>
          <a:p>
            <a:r>
              <a:rPr lang="en-US" smtClean="0"/>
              <a:t>Programming is </a:t>
            </a:r>
            <a:r>
              <a:rPr lang="en-US" b="1" smtClean="0"/>
              <a:t>commanding </a:t>
            </a:r>
            <a:r>
              <a:rPr lang="en-US" smtClean="0"/>
              <a:t>an agent</a:t>
            </a:r>
          </a:p>
          <a:p>
            <a:pPr lvl="1"/>
            <a:r>
              <a:rPr lang="en-US" b="1" smtClean="0"/>
              <a:t>Agent: </a:t>
            </a:r>
            <a:r>
              <a:rPr lang="en-US" smtClean="0"/>
              <a:t>usually a computer, person, or other device</a:t>
            </a:r>
          </a:p>
          <a:p>
            <a:pPr lvl="1"/>
            <a:r>
              <a:rPr lang="en-US" smtClean="0"/>
              <a:t>Agent follows </a:t>
            </a:r>
            <a:r>
              <a:rPr lang="en-US" b="1" smtClean="0"/>
              <a:t>instructions</a:t>
            </a:r>
            <a:r>
              <a:rPr lang="en-US" smtClean="0"/>
              <a:t>,</a:t>
            </a:r>
            <a:r>
              <a:rPr lang="en-US" b="1" smtClean="0"/>
              <a:t> </a:t>
            </a:r>
            <a:r>
              <a:rPr lang="en-US" smtClean="0"/>
              <a:t>flawlessly &amp; stolidly</a:t>
            </a:r>
          </a:p>
          <a:p>
            <a:pPr lvl="1"/>
            <a:r>
              <a:rPr lang="en-US" smtClean="0"/>
              <a:t>The program implements human intent</a:t>
            </a:r>
          </a:p>
          <a:p>
            <a:r>
              <a:rPr lang="en-US" smtClean="0"/>
              <a:t>Instructions are </a:t>
            </a:r>
            <a:r>
              <a:rPr lang="en-US" i="1" smtClean="0"/>
              <a:t>given </a:t>
            </a:r>
            <a:r>
              <a:rPr lang="en-US" smtClean="0"/>
              <a:t>in sequence</a:t>
            </a:r>
          </a:p>
          <a:p>
            <a:r>
              <a:rPr lang="en-US" smtClean="0"/>
              <a:t>… and </a:t>
            </a:r>
            <a:r>
              <a:rPr lang="en-US" i="1" smtClean="0"/>
              <a:t>executed </a:t>
            </a:r>
            <a:r>
              <a:rPr lang="en-US" smtClean="0"/>
              <a:t>in sequence</a:t>
            </a:r>
          </a:p>
          <a:p>
            <a:pPr lvl="1"/>
            <a:r>
              <a:rPr lang="en-US" smtClean="0"/>
              <a:t>Limited repertoire, within ability, one-at-a-time</a:t>
            </a:r>
          </a:p>
          <a:p>
            <a:pPr lvl="1"/>
            <a:r>
              <a:rPr lang="en-US" smtClean="0"/>
              <a:t>“Program counter” keeps track current instruction</a:t>
            </a:r>
          </a:p>
          <a:p>
            <a:r>
              <a:rPr lang="en-US" smtClean="0"/>
              <a:t>Formulating computation as a “concept” is </a:t>
            </a:r>
            <a:r>
              <a:rPr lang="en-US" b="1" smtClean="0"/>
              <a:t>functional abstraction</a:t>
            </a:r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56FE46-C54F-4ED1-ADDB-B8F8B8BF1225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6C305E-1289-4B47-B2C5-AA36941B8C29}" type="slidenum">
              <a:rPr lang="en-US" smtClean="0">
                <a:solidFill>
                  <a:srgbClr val="3F3F3F"/>
                </a:solidFill>
              </a:rPr>
              <a:pPr eaLnBrk="1" hangingPunct="1"/>
              <a:t>20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  <a:p>
            <a:r>
              <a:rPr lang="en-US" smtClean="0"/>
              <a:t>Encho’s Rubik’s cube challenge! </a:t>
            </a:r>
            <a:r>
              <a:rPr lang="en-US" smtClean="0">
                <a:sym typeface="Wingdings" charset="2"/>
              </a:rPr>
              <a:t></a:t>
            </a:r>
          </a:p>
          <a:p>
            <a:r>
              <a:rPr lang="en-US" smtClean="0">
                <a:sym typeface="Wingdings" charset="2"/>
              </a:rPr>
              <a:t>What else do I do?</a:t>
            </a:r>
          </a:p>
          <a:p>
            <a:pPr lvl="1"/>
            <a:r>
              <a:rPr lang="en-US" smtClean="0">
                <a:sym typeface="Wingdings" charset="2"/>
              </a:rPr>
              <a:t>Simple demo …</a:t>
            </a:r>
            <a:endParaRPr lang="en-US" smtClean="0"/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97A67A-8874-44FC-9826-D1082B9E9FD7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42DF8E-239B-493B-96FA-72416A4FD5DE}" type="slidenum">
              <a:rPr lang="en-US" smtClean="0">
                <a:solidFill>
                  <a:srgbClr val="3F3F3F"/>
                </a:solidFill>
              </a:rPr>
              <a:pPr eaLnBrk="1" hangingPunct="1"/>
              <a:t>21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Your Values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 action="ppaction://hlinkfile"/>
              </a:rPr>
              <a:t>Show sample</a:t>
            </a:r>
            <a:endParaRPr lang="en-US" smtClean="0"/>
          </a:p>
          <a:p>
            <a:pPr lvl="1"/>
            <a:r>
              <a:rPr lang="en-US" smtClean="0"/>
              <a:t>Title/header information</a:t>
            </a:r>
          </a:p>
          <a:p>
            <a:r>
              <a:rPr lang="en-US" smtClean="0">
                <a:hlinkClick r:id="rId3" action="ppaction://hlinkfile"/>
              </a:rPr>
              <a:t>Little discussion</a:t>
            </a:r>
            <a:endParaRPr lang="en-US" smtClean="0"/>
          </a:p>
          <a:p>
            <a:r>
              <a:rPr lang="en-US" smtClean="0"/>
              <a:t>My values</a:t>
            </a:r>
          </a:p>
          <a:p>
            <a:pPr lvl="1"/>
            <a:r>
              <a:rPr lang="en-US" smtClean="0"/>
              <a:t>How relate to the community, society, environment</a:t>
            </a: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C53BFD-3A43-4E20-86FB-96F52DA07C0D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027F2A-9DF6-49EF-A15A-20099A0A2651}" type="slidenum">
              <a:rPr lang="en-US" smtClean="0">
                <a:solidFill>
                  <a:srgbClr val="3F3F3F"/>
                </a:solidFill>
              </a:rPr>
              <a:pPr eaLnBrk="1" hangingPunct="1"/>
              <a:t>22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if …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is more than 1 bot?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B61984-0F3C-4307-85A8-B3799B8F52DF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960E3E-06C6-4DF0-83BF-570374615AA8}" type="slidenum">
              <a:rPr lang="en-US" smtClean="0">
                <a:solidFill>
                  <a:srgbClr val="3F3F3F"/>
                </a:solidFill>
              </a:rPr>
              <a:pPr eaLnBrk="1" hangingPunct="1"/>
              <a:t>23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30727" name="Picture 6" descr="lightbot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868488"/>
            <a:ext cx="83820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" descr="E:\Work\1.Classes\110\0.MyClass\InClassExamples\b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4714875"/>
            <a:ext cx="419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 Bot: Operation and Function 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will happen: if …</a:t>
            </a:r>
          </a:p>
          <a:p>
            <a:pPr lvl="1"/>
            <a:r>
              <a:rPr lang="en-US" smtClean="0"/>
              <a:t>GreyBot.Left</a:t>
            </a:r>
          </a:p>
          <a:p>
            <a:pPr lvl="1"/>
            <a:r>
              <a:rPr lang="en-US" smtClean="0"/>
              <a:t>GreyBot.Jump</a:t>
            </a:r>
          </a:p>
          <a:p>
            <a:pPr lvl="1"/>
            <a:r>
              <a:rPr lang="en-US" smtClean="0"/>
              <a:t>GreyBot.Jump</a:t>
            </a:r>
          </a:p>
          <a:p>
            <a:pPr lvl="1"/>
            <a:r>
              <a:rPr lang="en-US" smtClean="0"/>
              <a:t>GreyBot.Power</a:t>
            </a:r>
          </a:p>
          <a:p>
            <a:pPr lvl="1"/>
            <a:r>
              <a:rPr lang="en-US" smtClean="0"/>
              <a:t>BlueBot.Right</a:t>
            </a:r>
          </a:p>
          <a:p>
            <a:pPr lvl="1"/>
            <a:r>
              <a:rPr lang="en-US" smtClean="0"/>
              <a:t>BlueBot.Step</a:t>
            </a:r>
          </a:p>
          <a:p>
            <a:pPr lvl="1"/>
            <a:r>
              <a:rPr lang="en-US" smtClean="0"/>
              <a:t>BlueBot.Step</a:t>
            </a:r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24E7C0-BE7D-401D-948E-2A330E5D0D78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27FF37-C744-4E4A-AD74-A4B3EFD0AB8B}" type="slidenum">
              <a:rPr lang="en-US" smtClean="0">
                <a:solidFill>
                  <a:srgbClr val="3F3F3F"/>
                </a:solidFill>
              </a:rPr>
              <a:pPr eaLnBrk="1" hangingPunct="1"/>
              <a:t>24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319213"/>
            <a:ext cx="37623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 Bot: Operation and Function 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will happen: if …</a:t>
            </a:r>
          </a:p>
          <a:p>
            <a:pPr lvl="1"/>
            <a:r>
              <a:rPr lang="en-US" smtClean="0"/>
              <a:t>GreyBot.Left</a:t>
            </a:r>
          </a:p>
          <a:p>
            <a:pPr lvl="1"/>
            <a:r>
              <a:rPr lang="en-US" smtClean="0"/>
              <a:t>GreyBot.Jump</a:t>
            </a:r>
          </a:p>
          <a:p>
            <a:pPr lvl="1"/>
            <a:r>
              <a:rPr lang="en-US" smtClean="0"/>
              <a:t>GreyBot.Jump</a:t>
            </a:r>
          </a:p>
          <a:p>
            <a:pPr lvl="1"/>
            <a:r>
              <a:rPr lang="en-US" smtClean="0"/>
              <a:t>GreyBot.Power</a:t>
            </a:r>
          </a:p>
          <a:p>
            <a:pPr lvl="1"/>
            <a:r>
              <a:rPr lang="en-US" smtClean="0"/>
              <a:t>BlueBot.Right</a:t>
            </a:r>
          </a:p>
          <a:p>
            <a:pPr lvl="1"/>
            <a:r>
              <a:rPr lang="en-US" smtClean="0"/>
              <a:t>BlueBot.Step</a:t>
            </a:r>
          </a:p>
          <a:p>
            <a:pPr lvl="1"/>
            <a:r>
              <a:rPr lang="en-US" smtClean="0"/>
              <a:t>BlueBot.Step</a:t>
            </a: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75098A-5758-4DCE-AB9E-3008B6A34A7C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2E79CB-7F69-48D4-BF32-6D2F1F0EFE25}" type="slidenum">
              <a:rPr lang="en-US" smtClean="0">
                <a:solidFill>
                  <a:srgbClr val="3F3F3F"/>
                </a:solidFill>
              </a:rPr>
              <a:pPr eaLnBrk="1" hangingPunct="1"/>
              <a:t>25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1319213"/>
            <a:ext cx="37623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76" name="Group 6"/>
          <p:cNvGrpSpPr>
            <a:grpSpLocks/>
          </p:cNvGrpSpPr>
          <p:nvPr/>
        </p:nvGrpSpPr>
        <p:grpSpPr bwMode="auto">
          <a:xfrm>
            <a:off x="3684588" y="3681413"/>
            <a:ext cx="4171950" cy="2838450"/>
            <a:chOff x="4241252" y="3607348"/>
            <a:chExt cx="4171950" cy="2838450"/>
          </a:xfrm>
        </p:grpSpPr>
        <p:pic>
          <p:nvPicPr>
            <p:cNvPr id="3277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252" y="3607348"/>
              <a:ext cx="4171950" cy="283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78" name="Picture 5" descr="E:\Work\1.Classes\110\0.MyClass\InClassExamples\BotImages\BlueBot-Back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880" y="4441170"/>
              <a:ext cx="419100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8001000" cy="11430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sz="4800" dirty="0" smtClean="0"/>
              <a:t>Following </a:t>
            </a:r>
            <a:r>
              <a:rPr lang="en-US" sz="4800" dirty="0" err="1" smtClean="0"/>
              <a:t>Lightbot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14800"/>
            <a:ext cx="6705600" cy="685800"/>
          </a:xfrm>
        </p:spPr>
        <p:txBody>
          <a:bodyPr/>
          <a:lstStyle/>
          <a:p>
            <a:pPr eaLnBrk="1" hangingPunct="1"/>
            <a:r>
              <a:rPr lang="en-US" i="1" smtClean="0"/>
              <a:t>Kelvin Sung</a:t>
            </a:r>
          </a:p>
          <a:p>
            <a:pPr eaLnBrk="1" hangingPunct="1"/>
            <a:r>
              <a:rPr lang="en-US" i="1" smtClean="0"/>
              <a:t>University of Washington, Bothell</a:t>
            </a:r>
          </a:p>
          <a:p>
            <a:pPr eaLnBrk="1" hangingPunct="1"/>
            <a:r>
              <a:rPr lang="en-US" sz="1200" i="1" smtClean="0"/>
              <a:t>(* Use/Modification with permission based on Larry Snyder’s </a:t>
            </a:r>
            <a:r>
              <a:rPr lang="en-US" sz="1200" i="1" smtClean="0">
                <a:hlinkClick r:id="rId2"/>
              </a:rPr>
              <a:t>CSE120 from Winter 2011</a:t>
            </a:r>
            <a:r>
              <a:rPr lang="en-US" sz="1200" i="1" smtClean="0"/>
              <a:t>)</a:t>
            </a:r>
            <a:endParaRPr lang="en-US" sz="12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62400" y="6172200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© Lawrence Snyder 2004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2795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We’re underway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Two Paths Diverge in the Lectures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noted, this class is about principles, and about learning to use computational thinking to solve your problems</a:t>
            </a:r>
          </a:p>
          <a:p>
            <a:r>
              <a:rPr lang="en-US" smtClean="0"/>
              <a:t>I will use a 2-threaded class structure … </a:t>
            </a:r>
          </a:p>
          <a:p>
            <a:pPr lvl="1"/>
            <a:r>
              <a:rPr lang="en-US" smtClean="0"/>
              <a:t>One thread will cover principles and key knowledge that everyone should know about CS</a:t>
            </a:r>
          </a:p>
          <a:p>
            <a:pPr lvl="1"/>
            <a:r>
              <a:rPr lang="en-US" smtClean="0"/>
              <a:t>The other thread will focus on “doing stuff” – reasoning, analysis, abstracting, programming, problem solving, creating, etc. 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EFB3AE-8403-402F-89D5-864F83426CAD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0AD45A-8F27-4E61-9369-8E7D61289B9E}" type="slidenum">
              <a:rPr lang="en-US" smtClean="0">
                <a:solidFill>
                  <a:srgbClr val="3F3F3F"/>
                </a:solidFill>
              </a:rPr>
              <a:pPr eaLnBrk="1" hangingPunct="1"/>
              <a:t>4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5715000"/>
            <a:ext cx="8345488" cy="523875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smtClean="0">
                <a:solidFill>
                  <a:srgbClr val="FFFFFF"/>
                </a:solidFill>
                <a:latin typeface="Corbel" charset="0"/>
              </a:rPr>
              <a:t>Think of the first as </a:t>
            </a:r>
            <a:r>
              <a:rPr lang="en-US" sz="2800" i="1" smtClean="0">
                <a:solidFill>
                  <a:srgbClr val="FFFFFF"/>
                </a:solidFill>
                <a:latin typeface="Corbel" charset="0"/>
              </a:rPr>
              <a:t>concepts</a:t>
            </a:r>
            <a:r>
              <a:rPr lang="en-US" sz="2800" smtClean="0">
                <a:solidFill>
                  <a:srgbClr val="FFFFFF"/>
                </a:solidFill>
                <a:latin typeface="Corbel" charset="0"/>
              </a:rPr>
              <a:t>, the second as </a:t>
            </a:r>
            <a:r>
              <a:rPr lang="en-US" sz="2800" i="1" smtClean="0">
                <a:solidFill>
                  <a:srgbClr val="FFFFFF"/>
                </a:solidFill>
                <a:latin typeface="Corbel" charset="0"/>
              </a:rPr>
              <a:t>capabilities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Today – They Are Merged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Topic: The act of directing a computer to do something … called </a:t>
            </a:r>
            <a:r>
              <a:rPr lang="en-US" i="1" smtClean="0"/>
              <a:t>programming</a:t>
            </a:r>
          </a:p>
          <a:p>
            <a:r>
              <a:rPr lang="en-US" smtClean="0"/>
              <a:t>The Lightbot 2.0 exhibited many properties of programming, so to launch both threads we will review what those properties are. (I have a complete list at the end.)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5281F1-4A17-4142-A3F1-C9F46D1BE35D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839CA8-5894-403E-AF2D-7D45B83F67D4}" type="slidenum">
              <a:rPr lang="en-US" smtClean="0">
                <a:solidFill>
                  <a:srgbClr val="3F3F3F"/>
                </a:solidFill>
              </a:rPr>
              <a:pPr eaLnBrk="1" hangingPunct="1"/>
              <a:t>5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As Experienced </a:t>
            </a:r>
            <a:r>
              <a:rPr lang="en-US" dirty="0" err="1" smtClean="0"/>
              <a:t>Lightbot</a:t>
            </a:r>
            <a:r>
              <a:rPr lang="en-US" dirty="0" smtClean="0"/>
              <a:t> Hackers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/>
          <a:lstStyle/>
          <a:p>
            <a:r>
              <a:rPr lang="en-US" smtClean="0"/>
              <a:t>What are you doing in Lightbot?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Commanding a robot through a “blocks world”</a:t>
            </a:r>
          </a:p>
          <a:p>
            <a:r>
              <a:rPr lang="en-US" smtClean="0"/>
              <a:t>Programming is </a:t>
            </a:r>
            <a:r>
              <a:rPr lang="en-US" b="1" smtClean="0"/>
              <a:t>commanding </a:t>
            </a:r>
            <a:r>
              <a:rPr lang="en-US" smtClean="0"/>
              <a:t>an agent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8B8D36-C13E-47DE-A004-3519F063C676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0BBF29-25EB-4299-B89E-BF4CA9D65806}" type="slidenum">
              <a:rPr lang="en-US" smtClean="0">
                <a:solidFill>
                  <a:srgbClr val="3F3F3F"/>
                </a:solidFill>
              </a:rPr>
              <a:pPr eaLnBrk="1" hangingPunct="1"/>
              <a:t>6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3319" name="Picture 6" descr="lightbot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64515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Agent, Instructions, Intent 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Other aspects of “commanding”</a:t>
            </a:r>
          </a:p>
          <a:p>
            <a:pPr lvl="1"/>
            <a:r>
              <a:rPr lang="en-US" smtClean="0"/>
              <a:t>The </a:t>
            </a:r>
            <a:r>
              <a:rPr lang="en-US" b="1" smtClean="0"/>
              <a:t>agent </a:t>
            </a:r>
            <a:r>
              <a:rPr lang="en-US" smtClean="0"/>
              <a:t>is usually a computer, but it could be a person, or other device (animated robot?)</a:t>
            </a:r>
          </a:p>
          <a:p>
            <a:pPr lvl="1"/>
            <a:r>
              <a:rPr lang="en-US" smtClean="0"/>
              <a:t>The agent follows the commands a/k/a </a:t>
            </a:r>
            <a:r>
              <a:rPr lang="en-US" b="1" smtClean="0"/>
              <a:t>instructions</a:t>
            </a:r>
            <a:r>
              <a:rPr lang="en-US" smtClean="0"/>
              <a:t>,</a:t>
            </a:r>
            <a:r>
              <a:rPr lang="en-US" b="1" smtClean="0"/>
              <a:t> </a:t>
            </a:r>
            <a:r>
              <a:rPr lang="en-US" smtClean="0"/>
              <a:t>flawlessly, and stolidly, doing only what it is asked</a:t>
            </a:r>
          </a:p>
          <a:p>
            <a:pPr lvl="1"/>
            <a:r>
              <a:rPr lang="en-US" smtClean="0"/>
              <a:t>The program implements human intent – </a:t>
            </a:r>
            <a:r>
              <a:rPr lang="en-US" b="1" smtClean="0"/>
              <a:t>you </a:t>
            </a:r>
            <a:r>
              <a:rPr lang="en-US" smtClean="0"/>
              <a:t>try to get the robot to the Blue Tile goal – it’s the point of your instructions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EF5C39-FCF7-4735-B1CC-6915C28184C7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A534A0-8BDE-4201-80A1-07DDA65DF12C}" type="slidenum">
              <a:rPr lang="en-US" smtClean="0">
                <a:solidFill>
                  <a:srgbClr val="3F3F3F"/>
                </a:solidFill>
              </a:rPr>
              <a:pPr eaLnBrk="1" hangingPunct="1"/>
              <a:t>7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Sequencing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610600" cy="5181600"/>
          </a:xfrm>
        </p:spPr>
        <p:txBody>
          <a:bodyPr/>
          <a:lstStyle/>
          <a:p>
            <a:r>
              <a:rPr lang="en-US" smtClean="0"/>
              <a:t>Instructions are </a:t>
            </a:r>
            <a:r>
              <a:rPr lang="en-US" i="1" smtClean="0"/>
              <a:t>given </a:t>
            </a:r>
            <a:r>
              <a:rPr lang="en-US" smtClean="0"/>
              <a:t>in sequence</a:t>
            </a:r>
          </a:p>
          <a:p>
            <a:r>
              <a:rPr lang="en-US" smtClean="0"/>
              <a:t>They are </a:t>
            </a:r>
            <a:r>
              <a:rPr lang="en-US" i="1" smtClean="0"/>
              <a:t>executed </a:t>
            </a:r>
            <a:r>
              <a:rPr lang="en-US" smtClean="0"/>
              <a:t>in sequence – essential</a:t>
            </a:r>
          </a:p>
          <a:p>
            <a:pPr lvl="1"/>
            <a:r>
              <a:rPr lang="en-US" smtClean="0"/>
              <a:t>Instructions …</a:t>
            </a:r>
          </a:p>
          <a:p>
            <a:pPr lvl="2"/>
            <a:r>
              <a:rPr lang="en-US" smtClean="0"/>
              <a:t>From a limited</a:t>
            </a:r>
          </a:p>
          <a:p>
            <a:pPr lvl="2">
              <a:buFont typeface="Arial" charset="0"/>
              <a:buNone/>
            </a:pPr>
            <a:r>
              <a:rPr lang="en-US" smtClean="0"/>
              <a:t>	repertoire</a:t>
            </a:r>
          </a:p>
          <a:p>
            <a:pPr lvl="2"/>
            <a:r>
              <a:rPr lang="en-US" smtClean="0"/>
              <a:t>All are within</a:t>
            </a:r>
          </a:p>
          <a:p>
            <a:pPr lvl="2">
              <a:buFont typeface="Arial" charset="0"/>
              <a:buNone/>
            </a:pPr>
            <a:r>
              <a:rPr lang="en-US" smtClean="0"/>
              <a:t>	agent’s ability;</a:t>
            </a:r>
          </a:p>
          <a:p>
            <a:pPr lvl="2">
              <a:buFont typeface="Arial" charset="0"/>
              <a:buNone/>
            </a:pPr>
            <a:r>
              <a:rPr lang="en-US" smtClean="0"/>
              <a:t>	no JUMP_3</a:t>
            </a:r>
          </a:p>
          <a:p>
            <a:pPr lvl="2"/>
            <a:r>
              <a:rPr lang="en-US" smtClean="0"/>
              <a:t>Executed one-</a:t>
            </a:r>
          </a:p>
          <a:p>
            <a:pPr lvl="2">
              <a:buFont typeface="Arial" charset="0"/>
              <a:buNone/>
            </a:pPr>
            <a:r>
              <a:rPr lang="en-US" smtClean="0"/>
              <a:t>	at-a-time</a:t>
            </a:r>
          </a:p>
          <a:p>
            <a:pPr lvl="1"/>
            <a:r>
              <a:rPr lang="en-US" smtClean="0"/>
              <a:t>A “program counter” keeps track of agent’s progress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5ADA80-09DE-4D84-A305-FC91D36ED26C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AA0336-9A11-43D3-8081-73149F866B77}" type="slidenum">
              <a:rPr lang="en-US" smtClean="0">
                <a:solidFill>
                  <a:srgbClr val="3F3F3F"/>
                </a:solidFill>
              </a:rPr>
              <a:pPr eaLnBrk="1" hangingPunct="1"/>
              <a:t>8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5367" name="Picture 6" descr="lightbot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/>
          <a:stretch>
            <a:fillRect/>
          </a:stretch>
        </p:blipFill>
        <p:spPr bwMode="auto">
          <a:xfrm>
            <a:off x="3429000" y="2133600"/>
            <a:ext cx="55895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382000" cy="9113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sz="4000" b="0" dirty="0" smtClean="0"/>
              <a:t>Instructions Formed of Simpler Instructions</a:t>
            </a:r>
            <a:endParaRPr lang="en-US" sz="4000" b="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r>
              <a:rPr lang="en-US" smtClean="0"/>
              <a:t>Check out this screen shot of the Lightbot</a:t>
            </a:r>
          </a:p>
          <a:p>
            <a:r>
              <a:rPr lang="en-US" smtClean="0"/>
              <a:t>It is partway through</a:t>
            </a:r>
          </a:p>
          <a:p>
            <a:pPr>
              <a:buFont typeface="Wingdings 2" charset="2"/>
              <a:buNone/>
            </a:pPr>
            <a:r>
              <a:rPr lang="en-US" smtClean="0"/>
              <a:t>	an instruction … its </a:t>
            </a:r>
          </a:p>
          <a:p>
            <a:pPr>
              <a:buFont typeface="Wingdings 2" charset="2"/>
              <a:buNone/>
            </a:pPr>
            <a:r>
              <a:rPr lang="en-US" smtClean="0"/>
              <a:t>	beacon is lit, but not </a:t>
            </a:r>
          </a:p>
          <a:p>
            <a:pPr>
              <a:buFont typeface="Wingdings 2" charset="2"/>
              <a:buNone/>
            </a:pPr>
            <a:r>
              <a:rPr lang="en-US" smtClean="0"/>
              <a:t>	the tile</a:t>
            </a:r>
          </a:p>
          <a:p>
            <a:r>
              <a:rPr lang="en-US" smtClean="0"/>
              <a:t>To a programmer the</a:t>
            </a:r>
          </a:p>
          <a:p>
            <a:pPr>
              <a:buFont typeface="Wingdings 2" charset="2"/>
              <a:buNone/>
            </a:pPr>
            <a:r>
              <a:rPr lang="en-US" smtClean="0"/>
              <a:t>	instruction        is </a:t>
            </a:r>
          </a:p>
          <a:p>
            <a:pPr>
              <a:buFont typeface="Wingdings 2" charset="2"/>
              <a:buNone/>
            </a:pPr>
            <a:r>
              <a:rPr lang="en-US" smtClean="0"/>
              <a:t>	monolithic (one thing)</a:t>
            </a:r>
          </a:p>
          <a:p>
            <a:r>
              <a:rPr lang="en-US" smtClean="0"/>
              <a:t>To an agent each instr.</a:t>
            </a:r>
          </a:p>
          <a:p>
            <a:pPr>
              <a:buFont typeface="Wingdings 2" charset="2"/>
              <a:buNone/>
            </a:pPr>
            <a:r>
              <a:rPr lang="en-US" smtClean="0"/>
              <a:t>	is a series of steps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AFAC9F-3669-40EE-9BAE-5D7EB447276D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439C8D-AFCF-42EC-811D-AEAABDD08F11}" type="slidenum">
              <a:rPr lang="en-US" smtClean="0">
                <a:solidFill>
                  <a:srgbClr val="3F3F3F"/>
                </a:solidFill>
              </a:rPr>
              <a:pPr eaLnBrk="1" hangingPunct="1"/>
              <a:t>9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6391" name="Picture 6" descr="lightbot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1"/>
          <a:stretch>
            <a:fillRect/>
          </a:stretch>
        </p:blipFill>
        <p:spPr bwMode="auto">
          <a:xfrm>
            <a:off x="4724400" y="1600200"/>
            <a:ext cx="4267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lightbot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9" t="22536" r="3270" b="66197"/>
          <a:stretch>
            <a:fillRect/>
          </a:stretch>
        </p:blipFill>
        <p:spPr bwMode="auto">
          <a:xfrm>
            <a:off x="2819400" y="403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54350" y="6015038"/>
            <a:ext cx="5694363" cy="523875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smtClean="0">
                <a:solidFill>
                  <a:srgbClr val="FFFFFF"/>
                </a:solidFill>
                <a:latin typeface="Corbel" charset="0"/>
              </a:rPr>
              <a:t>An Instruction </a:t>
            </a:r>
            <a:r>
              <a:rPr lang="en-US" sz="2800" i="1" smtClean="0">
                <a:solidFill>
                  <a:srgbClr val="FFFFFF"/>
                </a:solidFill>
                <a:latin typeface="Corbel" charset="0"/>
              </a:rPr>
              <a:t>abstracts </a:t>
            </a:r>
            <a:r>
              <a:rPr lang="en-US" sz="2800" smtClean="0">
                <a:solidFill>
                  <a:srgbClr val="FFFFFF"/>
                </a:solidFill>
                <a:latin typeface="Corbel" charset="0"/>
              </a:rPr>
              <a:t>those steps</a:t>
            </a:r>
            <a:endParaRPr lang="en-US" sz="2800" i="1" smtClean="0">
              <a:solidFill>
                <a:srgbClr val="FFFFFF"/>
              </a:solidFill>
              <a:latin typeface="Corbe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24540&quot;&gt;&lt;property id=&quot;20148&quot; value=&quot;5&quot;/&gt;&lt;property id=&quot;20300&quot; value=&quot;Slide 3 - &amp;quot;Welcome to FIT100 &amp;quot;&quot;/&gt;&lt;property id=&quot;20307&quot; value=&quot;257&quot;/&gt;&lt;/object&gt;&lt;object type=&quot;3&quot; unique_id=&quot;24541&quot;&gt;&lt;property id=&quot;20148&quot; value=&quot;5&quot;/&gt;&lt;property id=&quot;20300&quot; value=&quot;Slide 4 - &amp;quot;INFO100/CSE100&amp;quot;&quot;/&gt;&lt;property id=&quot;20307&quot; value=&quot;258&quot;/&gt;&lt;/object&gt;&lt;object type=&quot;3&quot; unique_id=&quot;24543&quot;&gt;&lt;property id=&quot;20148&quot; value=&quot;5&quot;/&gt;&lt;property id=&quot;20300&quot; value=&quot;Slide 7 - &amp;quot;Being Fluent&amp;quot;&quot;/&gt;&lt;property id=&quot;20307&quot; value=&quot;260&quot;/&gt;&lt;/object&gt;&lt;object type=&quot;3&quot; unique_id=&quot;24544&quot;&gt;&lt;property id=&quot;20148&quot; value=&quot;5&quot;/&gt;&lt;property id=&quot;20300&quot; value=&quot;Slide 8 - &amp;quot;The Content&amp;quot;&quot;/&gt;&lt;property id=&quot;20307&quot; value=&quot;261&quot;/&gt;&lt;/object&gt;&lt;object type=&quot;3&quot; unique_id=&quot;24546&quot;&gt;&lt;property id=&quot;20148&quot; value=&quot;5&quot;/&gt;&lt;property id=&quot;20300&quot; value=&quot;Slide 9 - &amp;quot;About This Class  &amp;quot;&quot;/&gt;&lt;property id=&quot;20307&quot; value=&quot;263&quot;/&gt;&lt;/object&gt;&lt;object type=&quot;3&quot; unique_id=&quot;24547&quot;&gt;&lt;property id=&quot;20148&quot; value=&quot;5&quot;/&gt;&lt;property id=&quot;20300&quot; value=&quot;Slide 10 - &amp;quot;Lifetime of Learning&amp;quot;&quot;/&gt;&lt;property id=&quot;20307&quot; value=&quot;264&quot;/&gt;&lt;/object&gt;&lt;object type=&quot;3&quot; unique_id=&quot;24548&quot;&gt;&lt;property id=&quot;20148&quot; value=&quot;5&quot;/&gt;&lt;property id=&quot;20300&quot; value=&quot;Slide 11 - &amp;quot;Lifetime of Learning&amp;quot;&quot;/&gt;&lt;property id=&quot;20307&quot; value=&quot;265&quot;/&gt;&lt;/object&gt;&lt;object type=&quot;3&quot; unique_id=&quot;24549&quot;&gt;&lt;property id=&quot;20148&quot; value=&quot;5&quot;/&gt;&lt;property id=&quot;20300&quot; value=&quot;Slide 12 - &amp;quot;Is FIT100 for You?&amp;quot;&quot;/&gt;&lt;property id=&quot;20307&quot; value=&quot;266&quot;/&gt;&lt;/object&gt;&lt;object type=&quot;3&quot; unique_id=&quot;24550&quot;&gt;&lt;property id=&quot;20148&quot; value=&quot;5&quot;/&gt;&lt;property id=&quot;20300&quot; value=&quot;Slide 14 - &amp;quot;But, Maybe Not&amp;quot;&quot;/&gt;&lt;property id=&quot;20307&quot; value=&quot;267&quot;/&gt;&lt;/object&gt;&lt;object type=&quot;3&quot; unique_id=&quot;24551&quot;&gt;&lt;property id=&quot;20148&quot; value=&quot;5&quot;/&gt;&lt;property id=&quot;20300&quot; value=&quot;Slide 15 - &amp;quot;Some Stats&amp;quot;&quot;/&gt;&lt;property id=&quot;20307&quot; value=&quot;268&quot;/&gt;&lt;/object&gt;&lt;object type=&quot;3&quot; unique_id=&quot;24552&quot;&gt;&lt;property id=&quot;20148&quot; value=&quot;5&quot;/&gt;&lt;property id=&quot;20300&quot; value=&quot;Slide 16 - &amp;quot;Taking FIT Is Worth It&amp;quot;&quot;/&gt;&lt;property id=&quot;20307&quot; value=&quot;269&quot;/&gt;&lt;/object&gt;&lt;object type=&quot;3&quot; unique_id=&quot;24553&quot;&gt;&lt;property id=&quot;20148&quot; value=&quot;5&quot;/&gt;&lt;property id=&quot;20300&quot; value=&quot;Slide 17 - &amp;quot;Class Mechanics&amp;quot;&quot;/&gt;&lt;property id=&quot;20307&quot; value=&quot;270&quot;/&gt;&lt;/object&gt;&lt;object type=&quot;3&quot; unique_id=&quot;24554&quot;&gt;&lt;property id=&quot;20148&quot; value=&quot;5&quot;/&gt;&lt;property id=&quot;20300&quot; value=&quot;Slide 20 - &amp;quot;Class Mechanics&amp;quot;&quot;/&gt;&lt;property id=&quot;20307&quot; value=&quot;271&quot;/&gt;&lt;/object&gt;&lt;object type=&quot;3&quot; unique_id=&quot;24555&quot;&gt;&lt;property id=&quot;20148&quot; value=&quot;5&quot;/&gt;&lt;property id=&quot;20300&quot; value=&quot;Slide 21 - &amp;quot;FIT100 course Web site&amp;quot;&quot;/&gt;&lt;property id=&quot;20307&quot; value=&quot;272&quot;/&gt;&lt;/object&gt;&lt;object type=&quot;3&quot; unique_id=&quot;24556&quot;&gt;&lt;property id=&quot;20148&quot; value=&quot;5&quot;/&gt;&lt;property id=&quot;20300&quot; value=&quot;Slide 24 - &amp;quot;Teaching Assistants&amp;quot;&quot;/&gt;&lt;property id=&quot;20307&quot; value=&quot;273&quot;/&gt;&lt;/object&gt;&lt;object type=&quot;3&quot; unique_id=&quot;24557&quot;&gt;&lt;property id=&quot;20148&quot; value=&quot;5&quot;/&gt;&lt;property id=&quot;20300&quot; value=&quot;Slide 27 - &amp;quot;CLUE Tutor&amp;quot;&quot;/&gt;&lt;property id=&quot;20307&quot; value=&quot;274&quot;/&gt;&lt;/object&gt;&lt;object type=&quot;3&quot; unique_id=&quot;24558&quot;&gt;&lt;property id=&quot;20148&quot; value=&quot;5&quot;/&gt;&lt;property id=&quot;20300&quot; value=&quot;Slide 28 - &amp;quot;Get Help When You Need It!&amp;quot;&quot;/&gt;&lt;property id=&quot;20307&quot; value=&quot;275&quot;/&gt;&lt;/object&gt;&lt;object type=&quot;3&quot; unique_id=&quot;24559&quot;&gt;&lt;property id=&quot;20148&quot; value=&quot;5&quot;/&gt;&lt;property id=&quot;20300&quot; value=&quot;Slide 29 - &amp;quot;New to computers?&amp;quot;&quot;/&gt;&lt;property id=&quot;20307&quot; value=&quot;276&quot;/&gt;&lt;/object&gt;&lt;object type=&quot;3&quot; unique_id=&quot;24560&quot;&gt;&lt;property id=&quot;20148&quot; value=&quot;5&quot;/&gt;&lt;property id=&quot;20300&quot; value=&quot;Slide 30 - &amp;quot;Class Web Site&amp;quot;&quot;/&gt;&lt;property id=&quot;20307&quot; value=&quot;277&quot;/&gt;&lt;/object&gt;&lt;object type=&quot;3&quot; unique_id=&quot;24561&quot;&gt;&lt;property id=&quot;20148&quot; value=&quot;5&quot;/&gt;&lt;property id=&quot;20300&quot; value=&quot;Slide 31 - &amp;quot;The Calendar&amp;quot;&quot;/&gt;&lt;property id=&quot;20307&quot; value=&quot;278&quot;/&gt;&lt;/object&gt;&lt;object type=&quot;3&quot; unique_id=&quot;24562&quot;&gt;&lt;property id=&quot;20148&quot; value=&quot;5&quot;/&gt;&lt;property id=&quot;20300&quot; value=&quot;Slide 32 - &amp;quot;Readings&amp;quot;&quot;/&gt;&lt;property id=&quot;20307&quot; value=&quot;279&quot;/&gt;&lt;/object&gt;&lt;object type=&quot;3&quot; unique_id=&quot;24563&quot;&gt;&lt;property id=&quot;20148&quot; value=&quot;5&quot;/&gt;&lt;property id=&quot;20300&quot; value=&quot;Slide 35 - &amp;quot;An Assignment&amp;quot;&quot;/&gt;&lt;property id=&quot;20307&quot; value=&quot;280&quot;/&gt;&lt;/object&gt;&lt;object type=&quot;3&quot; unique_id=&quot;24564&quot;&gt;&lt;property id=&quot;20148&quot; value=&quot;5&quot;/&gt;&lt;property id=&quot;20300&quot; value=&quot;Slide 36 - &amp;quot;Summary&amp;quot;&quot;/&gt;&lt;property id=&quot;20307&quot; value=&quot;281&quot;/&gt;&lt;/object&gt;&lt;object type=&quot;3&quot; unique_id=&quot;24728&quot;&gt;&lt;property id=&quot;20148&quot; value=&quot;5&quot;/&gt;&lt;property id=&quot;20300&quot; value=&quot;Slide 6 - &amp;quot;Fluency with Information Technology&amp;quot;&quot;/&gt;&lt;property id=&quot;20307&quot; value=&quot;282&quot;/&gt;&lt;/object&gt;&lt;object type=&quot;3&quot; unique_id=&quot;24821&quot;&gt;&lt;property id=&quot;20148&quot; value=&quot;5&quot;/&gt;&lt;property id=&quot;20300&quot; value=&quot;Slide 23 - &amp;quot;Instructor&amp;quot;&quot;/&gt;&lt;property id=&quot;20307&quot; value=&quot;286&quot;/&gt;&lt;/object&gt;&lt;object type=&quot;3&quot; unique_id=&quot;24912&quot;&gt;&lt;property id=&quot;20148&quot; value=&quot;5&quot;/&gt;&lt;property id=&quot;20300&quot; value=&quot;Slide 25 - &amp;quot;Teaching Assistants&amp;quot;&quot;/&gt;&lt;property id=&quot;20307&quot; value=&quot;288&quot;/&gt;&lt;/object&gt;&lt;object type=&quot;3&quot; unique_id=&quot;24913&quot;&gt;&lt;property id=&quot;20148&quot; value=&quot;5&quot;/&gt;&lt;property id=&quot;20300&quot; value=&quot;Slide 26 - &amp;quot;Teaching Assistants&amp;quot;&quot;/&gt;&lt;property id=&quot;20307&quot; value=&quot;287&quot;/&gt;&lt;/object&gt;&lt;object type=&quot;3&quot; unique_id=&quot;25328&quot;&gt;&lt;property id=&quot;20148&quot; value=&quot;5&quot;/&gt;&lt;property id=&quot;20300&quot; value=&quot;Slide 13 - &amp;quot;Five credits is….&amp;quot;&quot;/&gt;&lt;property id=&quot;20307&quot; value=&quot;289&quot;/&gt;&lt;/object&gt;&lt;object type=&quot;3&quot; unique_id=&quot;25637&quot;&gt;&lt;property id=&quot;20148&quot; value=&quot;5&quot;/&gt;&lt;property id=&quot;20300&quot; value=&quot;Slide 5 - &amp;quot;Clicker question&amp;quot;&quot;/&gt;&lt;property id=&quot;20307&quot; value=&quot;291&quot;/&gt;&lt;/object&gt;&lt;object type=&quot;3&quot; unique_id=&quot;25638&quot;&gt;&lt;property id=&quot;20148&quot; value=&quot;5&quot;/&gt;&lt;property id=&quot;20300&quot; value=&quot;Slide 18 - &amp;quot;Clicker questions&amp;quot;&quot;/&gt;&lt;property id=&quot;20307&quot; value=&quot;292&quot;/&gt;&lt;/object&gt;&lt;object type=&quot;3&quot; unique_id=&quot;26056&quot;&gt;&lt;property id=&quot;20148&quot; value=&quot;5&quot;/&gt;&lt;property id=&quot;20300&quot; value=&quot;Slide 1 - &amp;quot;Announcements&amp;quot;&quot;/&gt;&lt;property id=&quot;20307&quot; value=&quot;293&quot;/&gt;&lt;/object&gt;&lt;object type=&quot;3&quot; unique_id=&quot;26057&quot;&gt;&lt;property id=&quot;20148&quot; value=&quot;5&quot;/&gt;&lt;property id=&quot;20300&quot; value=&quot;Slide 2 - &amp;quot;Announcements&amp;quot;&quot;/&gt;&lt;property id=&quot;20307&quot; value=&quot;295&quot;/&gt;&lt;/object&gt;&lt;object type=&quot;3&quot; unique_id=&quot;26058&quot;&gt;&lt;property id=&quot;20148&quot; value=&quot;5&quot;/&gt;&lt;property id=&quot;20300&quot; value=&quot;Slide 33 - &amp;quot;Clicker Quiz&amp;quot;&quot;/&gt;&lt;property id=&quot;20307&quot; value=&quot;294&quot;/&gt;&lt;/object&gt;&lt;object type=&quot;3&quot; unique_id=&quot;32316&quot;&gt;&lt;property id=&quot;20148&quot; value=&quot;5&quot;/&gt;&lt;property id=&quot;20300&quot; value=&quot;Slide 19 - &amp;quot;Course Web site&amp;quot;&quot;/&gt;&lt;property id=&quot;20307&quot; value=&quot;296&quot;/&gt;&lt;/object&gt;&lt;object type=&quot;3&quot; unique_id=&quot;32497&quot;&gt;&lt;property id=&quot;20148&quot; value=&quot;5&quot;/&gt;&lt;property id=&quot;20300&quot; value=&quot;Slide 22 - &amp;quot;FIT100 Course Web Site&amp;quot;&quot;/&gt;&lt;property id=&quot;20307&quot; value=&quot;297&quot;/&gt;&lt;/object&gt;&lt;object type=&quot;3&quot; unique_id=&quot;32771&quot;&gt;&lt;property id=&quot;20148&quot; value=&quot;5&quot;/&gt;&lt;property id=&quot;20300&quot; value=&quot;Slide 34 - &amp;quot;FIT100 Course Calendar&amp;quot;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1365</Words>
  <Application>Microsoft Office PowerPoint</Application>
  <PresentationFormat>On-screen Show (4:3)</PresentationFormat>
  <Paragraphs>246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Corbel</vt:lpstr>
      <vt:lpstr>ＭＳ Ｐゴシック</vt:lpstr>
      <vt:lpstr>Wingdings 2</vt:lpstr>
      <vt:lpstr>Wingdings</vt:lpstr>
      <vt:lpstr>Wingdings 3</vt:lpstr>
      <vt:lpstr>Calibri</vt:lpstr>
      <vt:lpstr>Module</vt:lpstr>
      <vt:lpstr>Today:</vt:lpstr>
      <vt:lpstr>PowerPoint Presentation</vt:lpstr>
      <vt:lpstr>Following Lightbot</vt:lpstr>
      <vt:lpstr>Two Paths Diverge in the Lectures</vt:lpstr>
      <vt:lpstr>Today – They Are Merged</vt:lpstr>
      <vt:lpstr>As Experienced Lightbot Hackers</vt:lpstr>
      <vt:lpstr>Agent, Instructions, Intent </vt:lpstr>
      <vt:lpstr>Sequencing</vt:lpstr>
      <vt:lpstr>Instructions Formed of Simpler Instructions</vt:lpstr>
      <vt:lpstr>Abstraction</vt:lpstr>
      <vt:lpstr>Abstracting</vt:lpstr>
      <vt:lpstr>Functions Package Computation</vt:lpstr>
      <vt:lpstr>The Function Becomes A Concept</vt:lpstr>
      <vt:lpstr>A Five Instruction Program</vt:lpstr>
      <vt:lpstr>Here Is What Is Beautiful …</vt:lpstr>
      <vt:lpstr>Abstraction …</vt:lpstr>
      <vt:lpstr>Keep Using Abstraction … </vt:lpstr>
      <vt:lpstr>Who is M.C. Escher? …</vt:lpstr>
      <vt:lpstr>The Function Is Just The Packaging</vt:lpstr>
      <vt:lpstr>Summary From Lightbot 2.0</vt:lpstr>
      <vt:lpstr>PowerPoint Presentation</vt:lpstr>
      <vt:lpstr>Your Values</vt:lpstr>
      <vt:lpstr>What if …</vt:lpstr>
      <vt:lpstr>Per Bot: Operation and Function </vt:lpstr>
      <vt:lpstr>Per Bot: Operation and Function 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FIT100</dc:title>
  <dc:creator>Information School</dc:creator>
  <cp:lastModifiedBy>Kelvin Sung</cp:lastModifiedBy>
  <cp:revision>122</cp:revision>
  <dcterms:created xsi:type="dcterms:W3CDTF">2011-03-24T16:46:21Z</dcterms:created>
  <dcterms:modified xsi:type="dcterms:W3CDTF">2011-10-09T20:50:20Z</dcterms:modified>
</cp:coreProperties>
</file>