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28"/>
  </p:notesMasterIdLst>
  <p:handoutMasterIdLst>
    <p:handoutMasterId r:id="rId29"/>
  </p:handoutMasterIdLst>
  <p:sldIdLst>
    <p:sldId id="303" r:id="rId2"/>
    <p:sldId id="401" r:id="rId3"/>
    <p:sldId id="402" r:id="rId4"/>
    <p:sldId id="400" r:id="rId5"/>
    <p:sldId id="404" r:id="rId6"/>
    <p:sldId id="403" r:id="rId7"/>
    <p:sldId id="405" r:id="rId8"/>
    <p:sldId id="406" r:id="rId9"/>
    <p:sldId id="407" r:id="rId10"/>
    <p:sldId id="408" r:id="rId11"/>
    <p:sldId id="411" r:id="rId12"/>
    <p:sldId id="409" r:id="rId13"/>
    <p:sldId id="412" r:id="rId14"/>
    <p:sldId id="413" r:id="rId15"/>
    <p:sldId id="415" r:id="rId16"/>
    <p:sldId id="417" r:id="rId17"/>
    <p:sldId id="414" r:id="rId18"/>
    <p:sldId id="421" r:id="rId19"/>
    <p:sldId id="420" r:id="rId20"/>
    <p:sldId id="419" r:id="rId21"/>
    <p:sldId id="422" r:id="rId22"/>
    <p:sldId id="424" r:id="rId23"/>
    <p:sldId id="423" r:id="rId24"/>
    <p:sldId id="425" r:id="rId25"/>
    <p:sldId id="426" r:id="rId26"/>
    <p:sldId id="428" r:id="rId27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703920"/>
    <a:srgbClr val="FFEFD5"/>
    <a:srgbClr val="A052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3" d="100"/>
          <a:sy n="133" d="100"/>
        </p:scale>
        <p:origin x="-1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D4D26CC-EFD4-431F-9C80-E16106A2B0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849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5C546D6-1D7D-459E-86C1-8672B29A4E29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2CD3384-E76D-4304-84B9-2B33B1268D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8992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F4A2744-60A4-4498-B1AE-2B7E35F60BE6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3594C92-17A8-4009-AF7D-C0756F3FA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8982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67D629-55E1-4E6E-8D2C-A97A4FB92030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184BC-71D5-484A-8B77-F78CB8EB2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7587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108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903D-63DF-4362-BB6F-BFBF797B434F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64F9A5-C2F6-4613-8C51-758F71C463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8535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5F3A-E968-4DB0-BE32-56377C10B72F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6F956-8666-4A39-88C3-7055377F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12417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93FE-C76A-4D07-9B11-E1E019D5D905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6E71C-3DB5-4676-B80B-8DEF976FAA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4394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FA15566-D554-4566-A25A-8EE2282C7870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E70817A-922B-4286-8881-2E01A037E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86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67757-94C5-4AC3-B965-BEED4D9FB750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7CA9C-5911-4B39-B1EE-A9563027D4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0435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E6D3A-F8CE-433B-A00C-849D2961E279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9511F5-80CB-4FA8-BFF2-C7CE3EEF4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95525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BD1A1-C879-4693-AFCB-FD29856F669E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7826C-C112-44E9-B5A3-EF875980D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3599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2E6E8-3114-4817-9ABC-17E5D79B7D50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4C164E-E294-43F2-BF8D-50379CA02D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7538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1629-E38E-44A2-A7F6-6A5C451E83D4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C6E34-A6F7-4994-88D8-E3545F667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89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26371-3125-4166-A283-3528773393F7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rgbClr val="BCBCBC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4DC7D-9C7E-4639-A035-9DBE11AEF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108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066800"/>
            <a:ext cx="9144000" cy="4445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31750" dist="10160" dir="5400000" algn="tl" rotWithShape="0">
              <a:srgbClr val="808080">
                <a:alpha val="59999"/>
              </a:srgbClr>
            </a:outerShdw>
          </a:effectLst>
          <a:extLst>
            <a:ext uri="{91240B29-F687-4F45-9708-019B960494DF}">
              <a14:hiddenLine xmlns:a14="http://schemas.microsoft.com/office/drawing/2010/main" w="48000" cmpd="thickTh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orbel" charset="0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0668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  <a:prstGeom prst="rect">
            <a:avLst/>
          </a:prstGeom>
        </p:spPr>
        <p:txBody>
          <a:bodyPr vert="horz" wrap="square" lIns="91440" tIns="45720" rIns="45720" bIns="45720" numCol="1" anchor="ctr" anchorCtr="0" compatLnSpc="1">
            <a:prstTxWarp prst="textNoShape">
              <a:avLst/>
            </a:prstTxWarp>
            <a:normAutofit/>
            <a:sp3d prstMaterial="matte">
              <a:bevelT w="50800" h="10160"/>
            </a:sp3d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DC2217F8-0216-47C8-A018-67347AD40E4F}" type="datetime1">
              <a:rPr lang="en-US"/>
              <a:pPr>
                <a:defRPr/>
              </a:pPr>
              <a:t>10/9/2011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r>
              <a:rPr lang="en-US"/>
              <a:t>Kelvin Sung (Use/modify with permission from © 2010 Larry Snyder, CSE)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</a:defRPr>
            </a:lvl1pPr>
          </a:lstStyle>
          <a:p>
            <a:pPr>
              <a:defRPr/>
            </a:pPr>
            <a:fld id="{E3F4E203-5688-4B26-8C1F-8B43CB38EF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0" r:id="rId1"/>
    <p:sldLayoutId id="2147484324" r:id="rId2"/>
    <p:sldLayoutId id="2147484331" r:id="rId3"/>
    <p:sldLayoutId id="2147484325" r:id="rId4"/>
    <p:sldLayoutId id="2147484326" r:id="rId5"/>
    <p:sldLayoutId id="2147484327" r:id="rId6"/>
    <p:sldLayoutId id="2147484332" r:id="rId7"/>
    <p:sldLayoutId id="2147484333" r:id="rId8"/>
    <p:sldLayoutId id="2147484334" r:id="rId9"/>
    <p:sldLayoutId id="2147484328" r:id="rId10"/>
    <p:sldLayoutId id="2147484335" r:id="rId11"/>
    <p:sldLayoutId id="2147484329" r:id="rId12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charset="0"/>
          <a:ea typeface="ＭＳ Ｐゴシック" charset="-128"/>
          <a:cs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.washington.edu/education/courses/cse120/11wi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../ExerciseAndAssignments/MySolutionToHW2.doc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362200"/>
            <a:ext cx="8001000" cy="1143000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 eaLnBrk="1" hangingPunct="1">
              <a:defRPr/>
            </a:pPr>
            <a:r>
              <a:rPr lang="en-US" sz="4800" dirty="0" smtClean="0"/>
              <a:t>Light Bot Solutions: an analysis</a:t>
            </a:r>
            <a:endParaRPr lang="en-US" dirty="0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3962400" y="6172200"/>
            <a:ext cx="16192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000">
                <a:solidFill>
                  <a:schemeClr val="bg2"/>
                </a:solidFill>
              </a:rPr>
              <a:t>© Lawrence Snyder 2004</a:t>
            </a:r>
          </a:p>
        </p:txBody>
      </p:sp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533400" y="533400"/>
            <a:ext cx="5961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Let’s gather our thoughts … on LightBot …</a:t>
            </a:r>
          </a:p>
        </p:txBody>
      </p:sp>
      <p:sp>
        <p:nvSpPr>
          <p:cNvPr id="8197" name="Rectangle 3"/>
          <p:cNvSpPr txBox="1">
            <a:spLocks noChangeArrowheads="1"/>
          </p:cNvSpPr>
          <p:nvPr/>
        </p:nvSpPr>
        <p:spPr bwMode="auto">
          <a:xfrm>
            <a:off x="838200" y="3962400"/>
            <a:ext cx="6705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8872" tIns="0" rIns="45720" bIns="0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Kelvin Sung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2000" i="1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University of Washington, Bothell</a:t>
            </a:r>
          </a:p>
          <a:p>
            <a:pPr eaLnBrk="1" hangingPunct="1">
              <a:buClr>
                <a:schemeClr val="accent1"/>
              </a:buClr>
              <a:buSzPct val="80000"/>
              <a:buFont typeface="Wingdings 2" charset="2"/>
              <a:buNone/>
            </a:pPr>
            <a:r>
              <a:rPr lang="en-US" sz="1200" i="1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(* Use/Modification with permission based on Larry Snyder’s </a:t>
            </a:r>
            <a:r>
              <a:rPr lang="en-US" sz="1200" i="1">
                <a:solidFill>
                  <a:srgbClr val="FFFFFF"/>
                </a:solidFill>
                <a:latin typeface="Corbel" charset="0"/>
                <a:ea typeface="ＭＳ Ｐゴシック" charset="-128"/>
                <a:hlinkClick r:id="rId2"/>
              </a:rPr>
              <a:t>CSE120 from Winter 2011</a:t>
            </a:r>
            <a:r>
              <a:rPr lang="en-US" sz="1200" i="1">
                <a:solidFill>
                  <a:srgbClr val="FFFFFF"/>
                </a:solidFill>
                <a:latin typeface="Corbel" charset="0"/>
                <a:ea typeface="ＭＳ Ｐゴシック" charset="-128"/>
              </a:rPr>
              <a:t>)</a:t>
            </a:r>
            <a:endParaRPr lang="en-US" sz="1200">
              <a:solidFill>
                <a:srgbClr val="FFFFFF"/>
              </a:solidFill>
              <a:latin typeface="Corbel" charset="0"/>
              <a:ea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Pattern?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What patterns do you see?</a:t>
            </a: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4E04890-D443-4DED-845E-9AB07BF9077F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741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741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30FDADD-F29E-419E-A5E9-32C5BB7BA72D}" type="slidenum">
              <a:rPr lang="en-US" smtClean="0">
                <a:solidFill>
                  <a:srgbClr val="3F3F3F"/>
                </a:solidFill>
              </a:rPr>
              <a:pPr eaLnBrk="1" hangingPunct="1"/>
              <a:t>10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741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2"/>
          <a:stretch>
            <a:fillRect/>
          </a:stretch>
        </p:blipFill>
        <p:spPr bwMode="auto">
          <a:xfrm>
            <a:off x="2362200" y="2286000"/>
            <a:ext cx="4456113" cy="353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3 identical strips of</a:t>
            </a:r>
          </a:p>
          <a:p>
            <a:pPr lvl="2">
              <a:defRPr/>
            </a:pPr>
            <a:r>
              <a:rPr lang="en-US" dirty="0" smtClean="0"/>
              <a:t>Two connected  2 steps</a:t>
            </a:r>
          </a:p>
          <a:p>
            <a:pPr>
              <a:defRPr/>
            </a:pPr>
            <a:r>
              <a:rPr lang="en-US" dirty="0" smtClean="0"/>
              <a:t>Abstractions:</a:t>
            </a:r>
          </a:p>
          <a:p>
            <a:pPr lvl="1">
              <a:defRPr/>
            </a:pPr>
            <a:r>
              <a:rPr lang="en-US" dirty="0" smtClean="0"/>
              <a:t>Strip has</a:t>
            </a:r>
          </a:p>
          <a:p>
            <a:pPr marL="457200" lvl="1" indent="0">
              <a:buFont typeface="Wingdings" charset="2"/>
              <a:buNone/>
              <a:defRPr/>
            </a:pP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err="1" smtClean="0"/>
              <a:t>TwoSteps</a:t>
            </a:r>
            <a:endParaRPr lang="en-US" dirty="0" smtClean="0"/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“Turn”: connecting</a:t>
            </a:r>
            <a:br>
              <a:rPr lang="en-US" dirty="0" smtClean="0"/>
            </a:br>
            <a:r>
              <a:rPr lang="en-US" dirty="0" smtClean="0"/>
              <a:t>the steps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1843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708B65-D6E3-4039-B344-D152F2D97618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843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84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CCB1BA1-2697-41A8-9B36-3FC1CCD94F77}" type="slidenum">
              <a:rPr lang="en-US" smtClean="0">
                <a:solidFill>
                  <a:srgbClr val="3F3F3F"/>
                </a:solidFill>
              </a:rPr>
              <a:pPr eaLnBrk="1" hangingPunct="1"/>
              <a:t>11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843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2"/>
          <a:stretch>
            <a:fillRect/>
          </a:stretch>
        </p:blipFill>
        <p:spPr bwMode="auto">
          <a:xfrm>
            <a:off x="4953000" y="152400"/>
            <a:ext cx="4191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41078" r="59834" b="48776"/>
          <a:stretch>
            <a:fillRect/>
          </a:stretch>
        </p:blipFill>
        <p:spPr bwMode="auto">
          <a:xfrm>
            <a:off x="4267200" y="5334000"/>
            <a:ext cx="831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t="32784" r="55147" b="52100"/>
          <a:stretch>
            <a:fillRect/>
          </a:stretch>
        </p:blipFill>
        <p:spPr bwMode="auto">
          <a:xfrm>
            <a:off x="2819400" y="4114800"/>
            <a:ext cx="11779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34705" r="51233" b="40953"/>
          <a:stretch>
            <a:fillRect/>
          </a:stretch>
        </p:blipFill>
        <p:spPr bwMode="auto">
          <a:xfrm>
            <a:off x="2743200" y="2667000"/>
            <a:ext cx="19018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Solving all concepts </a:t>
            </a:r>
            <a:endParaRPr lang="en-US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 ProcessOneStrip()</a:t>
            </a:r>
          </a:p>
          <a:p>
            <a:pPr lvl="1"/>
            <a:r>
              <a:rPr lang="en-US" smtClean="0"/>
              <a:t>ProcessTwoSteps</a:t>
            </a:r>
          </a:p>
          <a:p>
            <a:pPr lvl="1"/>
            <a:r>
              <a:rPr lang="en-US" smtClean="0"/>
              <a:t>MakeTheTurn</a:t>
            </a:r>
          </a:p>
          <a:p>
            <a:pPr lvl="1"/>
            <a:r>
              <a:rPr lang="en-US" smtClean="0"/>
              <a:t>ProcessTwoSteps</a:t>
            </a:r>
          </a:p>
          <a:p>
            <a:pPr lvl="1"/>
            <a:r>
              <a:rPr lang="en-US" smtClean="0"/>
              <a:t>Power</a:t>
            </a:r>
          </a:p>
          <a:p>
            <a:r>
              <a:rPr lang="en-US" smtClean="0"/>
              <a:t>Def ProcessTwoSteps()</a:t>
            </a:r>
          </a:p>
          <a:p>
            <a:pPr lvl="1"/>
            <a:r>
              <a:rPr lang="en-US" smtClean="0"/>
              <a:t>SS</a:t>
            </a:r>
          </a:p>
          <a:p>
            <a:r>
              <a:rPr lang="en-US" smtClean="0"/>
              <a:t>Def MakeTheTurn()</a:t>
            </a:r>
          </a:p>
          <a:p>
            <a:pPr lvl="1"/>
            <a:r>
              <a:rPr lang="en-US" smtClean="0"/>
              <a:t>LSL</a:t>
            </a:r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757C616-DAC1-4054-85FB-E680360611FA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946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946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07C0FFE-BCDC-42DB-B6C1-B8139ED6EA28}" type="slidenum">
              <a:rPr lang="en-US" smtClean="0">
                <a:solidFill>
                  <a:srgbClr val="3F3F3F"/>
                </a:solidFill>
              </a:rPr>
              <a:pPr eaLnBrk="1" hangingPunct="1"/>
              <a:t>12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74" t="41078" r="59834" b="48776"/>
          <a:stretch>
            <a:fillRect/>
          </a:stretch>
        </p:blipFill>
        <p:spPr bwMode="auto">
          <a:xfrm>
            <a:off x="4038600" y="5257800"/>
            <a:ext cx="83185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00" t="32784" r="55147" b="52100"/>
          <a:stretch>
            <a:fillRect/>
          </a:stretch>
        </p:blipFill>
        <p:spPr bwMode="auto">
          <a:xfrm>
            <a:off x="5334000" y="3505200"/>
            <a:ext cx="1177925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49" t="34705" r="51233" b="40953"/>
          <a:stretch>
            <a:fillRect/>
          </a:stretch>
        </p:blipFill>
        <p:spPr bwMode="auto">
          <a:xfrm>
            <a:off x="4876800" y="1752600"/>
            <a:ext cx="1901825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57" t="53207" b="26926"/>
          <a:stretch>
            <a:fillRect/>
          </a:stretch>
        </p:blipFill>
        <p:spPr bwMode="auto">
          <a:xfrm>
            <a:off x="5257800" y="4648200"/>
            <a:ext cx="3568700" cy="144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Solution to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Verbally</a:t>
            </a:r>
          </a:p>
          <a:p>
            <a:pPr lvl="1">
              <a:defRPr/>
            </a:pPr>
            <a:r>
              <a:rPr lang="en-US" dirty="0" smtClean="0"/>
              <a:t>Process first strip</a:t>
            </a:r>
          </a:p>
          <a:p>
            <a:pPr lvl="1">
              <a:defRPr/>
            </a:pPr>
            <a:r>
              <a:rPr lang="en-US" dirty="0" smtClean="0"/>
              <a:t>Turn Left</a:t>
            </a:r>
          </a:p>
          <a:p>
            <a:pPr lvl="1">
              <a:defRPr/>
            </a:pPr>
            <a:r>
              <a:rPr lang="en-US" dirty="0" smtClean="0"/>
              <a:t>Process second strip</a:t>
            </a:r>
          </a:p>
          <a:p>
            <a:pPr lvl="1">
              <a:defRPr/>
            </a:pPr>
            <a:r>
              <a:rPr lang="en-US" dirty="0" smtClean="0"/>
              <a:t>Turn Left</a:t>
            </a:r>
          </a:p>
          <a:p>
            <a:pPr lvl="1">
              <a:defRPr/>
            </a:pPr>
            <a:r>
              <a:rPr lang="en-US" dirty="0" smtClean="0"/>
              <a:t>Process third strip</a:t>
            </a:r>
          </a:p>
          <a:p>
            <a:pPr marL="457200" lvl="1" indent="0">
              <a:buFont typeface="Wingdings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3:(</a:t>
            </a:r>
            <a:r>
              <a:rPr lang="en-US" dirty="0" err="1" smtClean="0"/>
              <a:t>ProcessOneStrip</a:t>
            </a:r>
            <a:r>
              <a:rPr lang="en-US" dirty="0"/>
              <a:t> </a:t>
            </a:r>
            <a:r>
              <a:rPr lang="en-US" dirty="0" smtClean="0"/>
              <a:t>: L)</a:t>
            </a:r>
            <a:endParaRPr lang="en-US" dirty="0"/>
          </a:p>
        </p:txBody>
      </p:sp>
      <p:sp>
        <p:nvSpPr>
          <p:cNvPr id="2048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6FACCC-AE31-43CB-BBD8-96ED22EFF676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048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04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23EAC8-6FAE-4973-A6B4-D9D26303C0F4}" type="slidenum">
              <a:rPr lang="en-US" smtClean="0">
                <a:solidFill>
                  <a:srgbClr val="3F3F3F"/>
                </a:solidFill>
              </a:rPr>
              <a:pPr eaLnBrk="1" hangingPunct="1"/>
              <a:t>13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048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2"/>
          <a:stretch>
            <a:fillRect/>
          </a:stretch>
        </p:blipFill>
        <p:spPr bwMode="auto">
          <a:xfrm>
            <a:off x="5181600" y="1219200"/>
            <a:ext cx="39290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about this? Pattern?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150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8FAD535-AEFD-4B1F-AA8E-CB39FF3970A1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150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151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33A85C0-F130-468C-85AD-3FC019519A84}" type="slidenum">
              <a:rPr lang="en-US" smtClean="0">
                <a:solidFill>
                  <a:srgbClr val="3F3F3F"/>
                </a:solidFill>
              </a:rPr>
              <a:pPr eaLnBrk="1" hangingPunct="1"/>
              <a:t>14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7"/>
          <a:stretch>
            <a:fillRect/>
          </a:stretch>
        </p:blipFill>
        <p:spPr bwMode="auto">
          <a:xfrm>
            <a:off x="1143000" y="1219200"/>
            <a:ext cx="6553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about this? Pattern?</a:t>
            </a:r>
            <a:endParaRPr lang="en-US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Obvious one:</a:t>
            </a:r>
          </a:p>
          <a:p>
            <a:pPr lvl="1"/>
            <a:r>
              <a:rPr lang="en-US" smtClean="0"/>
              <a:t>4x connected sides</a:t>
            </a:r>
          </a:p>
          <a:p>
            <a:pPr lvl="1"/>
            <a:r>
              <a:rPr lang="en-US" smtClean="0"/>
              <a:t>A side is</a:t>
            </a:r>
          </a:p>
          <a:p>
            <a:pPr lvl="2"/>
            <a:r>
              <a:rPr lang="en-US" smtClean="0"/>
              <a:t>4 steps + Power</a:t>
            </a:r>
          </a:p>
          <a:p>
            <a:r>
              <a:rPr lang="en-US" smtClean="0"/>
              <a:t>Any other pattern?</a:t>
            </a:r>
          </a:p>
          <a:p>
            <a:pPr lvl="1"/>
            <a:r>
              <a:rPr lang="en-US" smtClean="0"/>
              <a:t>Too simple</a:t>
            </a:r>
          </a:p>
          <a:p>
            <a:pPr lvl="1"/>
            <a:r>
              <a:rPr lang="en-US" smtClean="0"/>
              <a:t>Not obvious enough</a:t>
            </a:r>
          </a:p>
          <a:p>
            <a:r>
              <a:rPr lang="en-US" smtClean="0"/>
              <a:t>So:</a:t>
            </a:r>
          </a:p>
          <a:p>
            <a:pPr lvl="1"/>
            <a:r>
              <a:rPr lang="en-US" smtClean="0"/>
              <a:t>How to get to the beginning of first pattern?</a:t>
            </a:r>
          </a:p>
        </p:txBody>
      </p:sp>
      <p:sp>
        <p:nvSpPr>
          <p:cNvPr id="2253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DF2F805-CE03-4425-9B06-9FE1B0AA9647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253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253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5B7F1A4-C858-4866-A85B-587F22CCE74B}" type="slidenum">
              <a:rPr lang="en-US" smtClean="0">
                <a:solidFill>
                  <a:srgbClr val="3F3F3F"/>
                </a:solidFill>
              </a:rPr>
              <a:pPr eaLnBrk="1" hangingPunct="1"/>
              <a:t>15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253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7"/>
          <a:stretch>
            <a:fillRect/>
          </a:stretch>
        </p:blipFill>
        <p:spPr bwMode="auto">
          <a:xfrm>
            <a:off x="4191000" y="12192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Solution … 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Get to the pattern:</a:t>
            </a:r>
          </a:p>
          <a:p>
            <a:pPr lvl="1"/>
            <a:r>
              <a:rPr lang="en-US" smtClean="0"/>
              <a:t>PJPJPLSS</a:t>
            </a:r>
          </a:p>
          <a:p>
            <a:pPr lvl="2"/>
            <a:r>
              <a:rPr lang="en-US" smtClean="0"/>
              <a:t>or</a:t>
            </a:r>
          </a:p>
          <a:p>
            <a:pPr lvl="1"/>
            <a:r>
              <a:rPr lang="en-US" smtClean="0"/>
              <a:t>2:(PJ)PL2:(S)</a:t>
            </a:r>
          </a:p>
          <a:p>
            <a:r>
              <a:rPr lang="en-US" smtClean="0"/>
              <a:t>Def ProcessAnEdge()</a:t>
            </a:r>
          </a:p>
          <a:p>
            <a:pPr lvl="1"/>
            <a:r>
              <a:rPr lang="en-US" smtClean="0"/>
              <a:t>SSSSPL</a:t>
            </a:r>
          </a:p>
          <a:p>
            <a:r>
              <a:rPr lang="en-US" smtClean="0"/>
              <a:t>Solution:</a:t>
            </a:r>
          </a:p>
          <a:p>
            <a:pPr lvl="1"/>
            <a:r>
              <a:rPr lang="en-US" smtClean="0"/>
              <a:t>GetToThePattern</a:t>
            </a:r>
          </a:p>
          <a:p>
            <a:pPr lvl="1"/>
            <a:r>
              <a:rPr lang="en-US" smtClean="0"/>
              <a:t>4:(SSSSPL)</a:t>
            </a:r>
          </a:p>
        </p:txBody>
      </p:sp>
      <p:sp>
        <p:nvSpPr>
          <p:cNvPr id="2355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1D7F4FB-BBBB-46FF-B5B5-0D595CD74B25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355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355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FB791E2-26EF-439C-8647-D513B478D1C5}" type="slidenum">
              <a:rPr lang="en-US" smtClean="0">
                <a:solidFill>
                  <a:srgbClr val="3F3F3F"/>
                </a:solidFill>
              </a:rPr>
              <a:pPr eaLnBrk="1" hangingPunct="1"/>
              <a:t>16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355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337"/>
          <a:stretch>
            <a:fillRect/>
          </a:stretch>
        </p:blipFill>
        <p:spPr bwMode="auto">
          <a:xfrm>
            <a:off x="4572000" y="1371600"/>
            <a:ext cx="48768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 yet?</a:t>
            </a:r>
            <a:endParaRPr lang="en-US" dirty="0"/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/>
          <a:lstStyle/>
          <a:p>
            <a:r>
              <a:rPr lang="en-US" smtClean="0"/>
              <a:t>Pattern?</a:t>
            </a:r>
          </a:p>
        </p:txBody>
      </p:sp>
      <p:sp>
        <p:nvSpPr>
          <p:cNvPr id="2458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AE9EAC0-9F6F-45AF-BE38-287D3E3C0B0A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458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F946A8-B17B-4923-B00C-AA37B51FA006}" type="slidenum">
              <a:rPr lang="en-US" smtClean="0">
                <a:solidFill>
                  <a:srgbClr val="3F3F3F"/>
                </a:solidFill>
              </a:rPr>
              <a:pPr eaLnBrk="1" hangingPunct="1"/>
              <a:t>17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458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0"/>
          <a:stretch>
            <a:fillRect/>
          </a:stretch>
        </p:blipFill>
        <p:spPr bwMode="auto">
          <a:xfrm>
            <a:off x="3048000" y="533400"/>
            <a:ext cx="4800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Fun yet?</a:t>
            </a:r>
            <a:endParaRPr lang="en-US" dirty="0"/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57200" y="3810000"/>
            <a:ext cx="8229600" cy="2590800"/>
          </a:xfrm>
        </p:spPr>
        <p:txBody>
          <a:bodyPr/>
          <a:lstStyle/>
          <a:p>
            <a:r>
              <a:rPr lang="en-US" smtClean="0"/>
              <a:t>Pattern?</a:t>
            </a:r>
          </a:p>
          <a:p>
            <a:pPr lvl="1"/>
            <a:r>
              <a:rPr lang="en-US" smtClean="0"/>
              <a:t>Facing:</a:t>
            </a:r>
          </a:p>
          <a:p>
            <a:pPr lvl="2"/>
            <a:r>
              <a:rPr lang="en-US" smtClean="0"/>
              <a:t>Front step need power</a:t>
            </a:r>
          </a:p>
          <a:p>
            <a:pPr lvl="2"/>
            <a:r>
              <a:rPr lang="en-US" smtClean="0"/>
              <a:t>Left step need power</a:t>
            </a:r>
          </a:p>
        </p:txBody>
      </p:sp>
      <p:sp>
        <p:nvSpPr>
          <p:cNvPr id="2560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D7ADC50-1F12-4C42-8B92-32553E23FBA5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560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560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6F33DC-3543-4217-9119-D8C9C8528A7B}" type="slidenum">
              <a:rPr lang="en-US" smtClean="0">
                <a:solidFill>
                  <a:srgbClr val="3F3F3F"/>
                </a:solidFill>
              </a:rPr>
              <a:pPr eaLnBrk="1" hangingPunct="1"/>
              <a:t>18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560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80"/>
          <a:stretch>
            <a:fillRect/>
          </a:stretch>
        </p:blipFill>
        <p:spPr bwMode="auto">
          <a:xfrm>
            <a:off x="3048000" y="533400"/>
            <a:ext cx="4800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51607" r="72598" b="29016"/>
          <a:stretch>
            <a:fillRect/>
          </a:stretch>
        </p:blipFill>
        <p:spPr bwMode="auto">
          <a:xfrm>
            <a:off x="4953000" y="4953000"/>
            <a:ext cx="9969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Solution?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Solution:</a:t>
            </a:r>
          </a:p>
          <a:p>
            <a:pPr lvl="1"/>
            <a:r>
              <a:rPr lang="en-US" smtClean="0"/>
              <a:t>Def ProcessFacing()</a:t>
            </a:r>
          </a:p>
          <a:p>
            <a:pPr lvl="2"/>
            <a:r>
              <a:rPr lang="en-US" smtClean="0"/>
              <a:t>J P L J P L L</a:t>
            </a:r>
          </a:p>
          <a:p>
            <a:endParaRPr lang="en-US" smtClean="0"/>
          </a:p>
          <a:p>
            <a:r>
              <a:rPr lang="en-US" smtClean="0"/>
              <a:t>Notice:</a:t>
            </a:r>
          </a:p>
          <a:p>
            <a:pPr lvl="1"/>
            <a:r>
              <a:rPr lang="en-US" smtClean="0"/>
              <a:t>After ProcessFacing</a:t>
            </a:r>
          </a:p>
          <a:p>
            <a:pPr lvl="1"/>
            <a:r>
              <a:rPr lang="en-US" smtClean="0"/>
              <a:t>The problem repeats itself!!</a:t>
            </a:r>
          </a:p>
          <a:p>
            <a:pPr lvl="1"/>
            <a:r>
              <a:rPr lang="en-US" smtClean="0"/>
              <a:t>Well, almost …</a:t>
            </a:r>
          </a:p>
        </p:txBody>
      </p:sp>
      <p:sp>
        <p:nvSpPr>
          <p:cNvPr id="2662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62FE226-E63B-46A8-8A91-AF4ACCBECDBF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662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663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E36B4A3-E6C7-466A-B902-916D1F8BAC1A}" type="slidenum">
              <a:rPr lang="en-US" smtClean="0">
                <a:solidFill>
                  <a:srgbClr val="3F3F3F"/>
                </a:solidFill>
              </a:rPr>
              <a:pPr eaLnBrk="1" hangingPunct="1"/>
              <a:t>19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51607" r="72598" b="29016"/>
          <a:stretch>
            <a:fillRect/>
          </a:stretch>
        </p:blipFill>
        <p:spPr bwMode="auto">
          <a:xfrm>
            <a:off x="3048000" y="1143000"/>
            <a:ext cx="996950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26" t="51834" r="3189" b="28288"/>
          <a:stretch>
            <a:fillRect/>
          </a:stretch>
        </p:blipFill>
        <p:spPr bwMode="auto">
          <a:xfrm>
            <a:off x="4495800" y="1981200"/>
            <a:ext cx="32004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13"/>
          <p:cNvGrpSpPr>
            <a:grpSpLocks/>
          </p:cNvGrpSpPr>
          <p:nvPr/>
        </p:nvGrpSpPr>
        <p:grpSpPr bwMode="auto">
          <a:xfrm>
            <a:off x="5403850" y="4267200"/>
            <a:ext cx="722313" cy="947738"/>
            <a:chOff x="5404182" y="4267200"/>
            <a:chExt cx="722710" cy="947353"/>
          </a:xfrm>
        </p:grpSpPr>
        <p:pic>
          <p:nvPicPr>
            <p:cNvPr id="2663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0" t="46201" r="71138" b="30341"/>
            <a:stretch>
              <a:fillRect/>
            </a:stretch>
          </p:blipFill>
          <p:spPr bwMode="auto">
            <a:xfrm>
              <a:off x="5410200" y="4267200"/>
              <a:ext cx="716692" cy="9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Freeform 12"/>
            <p:cNvSpPr/>
            <p:nvPr/>
          </p:nvSpPr>
          <p:spPr>
            <a:xfrm>
              <a:off x="5404182" y="4556008"/>
              <a:ext cx="414566" cy="242789"/>
            </a:xfrm>
            <a:custGeom>
              <a:avLst/>
              <a:gdLst>
                <a:gd name="connsiteX0" fmla="*/ 171230 w 413991"/>
                <a:gd name="connsiteY0" fmla="*/ 0 h 242761"/>
                <a:gd name="connsiteX1" fmla="*/ 171230 w 413991"/>
                <a:gd name="connsiteY1" fmla="*/ 0 h 242761"/>
                <a:gd name="connsiteX2" fmla="*/ 106494 w 413991"/>
                <a:gd name="connsiteY2" fmla="*/ 32368 h 242761"/>
                <a:gd name="connsiteX3" fmla="*/ 57942 w 413991"/>
                <a:gd name="connsiteY3" fmla="*/ 56644 h 242761"/>
                <a:gd name="connsiteX4" fmla="*/ 1298 w 413991"/>
                <a:gd name="connsiteY4" fmla="*/ 113288 h 242761"/>
                <a:gd name="connsiteX5" fmla="*/ 25574 w 413991"/>
                <a:gd name="connsiteY5" fmla="*/ 97104 h 242761"/>
                <a:gd name="connsiteX6" fmla="*/ 25574 w 413991"/>
                <a:gd name="connsiteY6" fmla="*/ 89012 h 242761"/>
                <a:gd name="connsiteX7" fmla="*/ 33666 w 413991"/>
                <a:gd name="connsiteY7" fmla="*/ 89012 h 242761"/>
                <a:gd name="connsiteX8" fmla="*/ 17482 w 413991"/>
                <a:gd name="connsiteY8" fmla="*/ 153749 h 242761"/>
                <a:gd name="connsiteX9" fmla="*/ 195506 w 413991"/>
                <a:gd name="connsiteY9" fmla="*/ 242761 h 242761"/>
                <a:gd name="connsiteX10" fmla="*/ 413991 w 413991"/>
                <a:gd name="connsiteY10" fmla="*/ 129472 h 242761"/>
                <a:gd name="connsiteX11" fmla="*/ 171230 w 413991"/>
                <a:gd name="connsiteY11" fmla="*/ 0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991" h="242761">
                  <a:moveTo>
                    <a:pt x="171230" y="0"/>
                  </a:moveTo>
                  <a:lnTo>
                    <a:pt x="171230" y="0"/>
                  </a:lnTo>
                  <a:cubicBezTo>
                    <a:pt x="149651" y="10789"/>
                    <a:pt x="128457" y="22385"/>
                    <a:pt x="106494" y="32368"/>
                  </a:cubicBezTo>
                  <a:cubicBezTo>
                    <a:pt x="53848" y="56298"/>
                    <a:pt x="111143" y="21177"/>
                    <a:pt x="57942" y="56644"/>
                  </a:cubicBezTo>
                  <a:cubicBezTo>
                    <a:pt x="43699" y="99373"/>
                    <a:pt x="56947" y="76189"/>
                    <a:pt x="1298" y="113288"/>
                  </a:cubicBezTo>
                  <a:cubicBezTo>
                    <a:pt x="-6794" y="118683"/>
                    <a:pt x="25574" y="106829"/>
                    <a:pt x="25574" y="97104"/>
                  </a:cubicBezTo>
                  <a:lnTo>
                    <a:pt x="25574" y="89012"/>
                  </a:lnTo>
                  <a:lnTo>
                    <a:pt x="33666" y="89012"/>
                  </a:lnTo>
                  <a:lnTo>
                    <a:pt x="17482" y="153749"/>
                  </a:lnTo>
                  <a:lnTo>
                    <a:pt x="195506" y="242761"/>
                  </a:lnTo>
                  <a:lnTo>
                    <a:pt x="413991" y="129472"/>
                  </a:lnTo>
                  <a:lnTo>
                    <a:pt x="171230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6636" name="Picture 3" descr="E:\Work\1.Classes\110\InClassExamples\Save\BotImages\GreyBot-Bac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419600"/>
              <a:ext cx="342900" cy="644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Consent to participate in research</a:t>
            </a:r>
          </a:p>
          <a:p>
            <a:r>
              <a:rPr lang="en-US" smtClean="0"/>
              <a:t>Announcements:</a:t>
            </a:r>
          </a:p>
          <a:p>
            <a:pPr lvl="1"/>
            <a:r>
              <a:rPr lang="en-US" smtClean="0"/>
              <a:t>Watch out: Exercise vs Assignments in Submission</a:t>
            </a:r>
          </a:p>
          <a:p>
            <a:pPr lvl="1"/>
            <a:r>
              <a:rPr lang="en-US" smtClean="0"/>
              <a:t>Email Exercise! Thank you</a:t>
            </a:r>
          </a:p>
          <a:p>
            <a:r>
              <a:rPr lang="en-US" smtClean="0"/>
              <a:t>Analyze what we did in HW1</a:t>
            </a:r>
          </a:p>
          <a:p>
            <a:r>
              <a:rPr lang="en-US" smtClean="0"/>
              <a:t>Analyze solution to HW2</a:t>
            </a:r>
          </a:p>
          <a:p>
            <a:r>
              <a:rPr lang="en-US" smtClean="0"/>
              <a:t>Talk about HW3 (due next class)</a:t>
            </a:r>
          </a:p>
          <a:p>
            <a:r>
              <a:rPr lang="en-US" smtClean="0"/>
              <a:t>In-class</a:t>
            </a:r>
          </a:p>
          <a:p>
            <a:pPr lvl="1"/>
            <a:r>
              <a:rPr lang="en-US" smtClean="0">
                <a:sym typeface="Wingdings" charset="2"/>
              </a:rPr>
              <a:t>Weekly survey</a:t>
            </a:r>
          </a:p>
          <a:p>
            <a:pPr lvl="1"/>
            <a:r>
              <a:rPr lang="en-US" smtClean="0">
                <a:sym typeface="Wingdings" charset="2"/>
              </a:rPr>
              <a:t>Exercise 2, if time Exercise 3</a:t>
            </a:r>
            <a:endParaRPr lang="en-US" smtClean="0"/>
          </a:p>
        </p:txBody>
      </p:sp>
      <p:sp>
        <p:nvSpPr>
          <p:cNvPr id="922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7E5A5D-50FF-43D5-B0B2-42C33A296A45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922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BD7466-0EE3-4CE7-983F-AF875F6B1AAA}" type="slidenum">
              <a:rPr lang="en-US" smtClean="0">
                <a:solidFill>
                  <a:srgbClr val="3F3F3F"/>
                </a:solidFill>
              </a:rPr>
              <a:pPr eaLnBrk="1" hangingPunct="1"/>
              <a:t>2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One small (but important) Point</a:t>
            </a:r>
            <a:endParaRPr lang="en-US" dirty="0"/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Power:</a:t>
            </a:r>
          </a:p>
          <a:p>
            <a:pPr lvl="1"/>
            <a:r>
              <a:rPr lang="en-US" smtClean="0"/>
              <a:t>Toggles</a:t>
            </a:r>
          </a:p>
          <a:p>
            <a:pPr lvl="1"/>
            <a:r>
              <a:rPr lang="en-US" smtClean="0"/>
              <a:t>NOT: on/off</a:t>
            </a:r>
          </a:p>
          <a:p>
            <a:r>
              <a:rPr lang="en-US" smtClean="0"/>
              <a:t>Observe</a:t>
            </a:r>
          </a:p>
          <a:p>
            <a:pPr lvl="1"/>
            <a:r>
              <a:rPr lang="en-US" smtClean="0"/>
              <a:t>Odd ones: Off</a:t>
            </a:r>
          </a:p>
          <a:p>
            <a:pPr lvl="1"/>
            <a:r>
              <a:rPr lang="en-US" smtClean="0"/>
              <a:t>Even ones: On</a:t>
            </a:r>
          </a:p>
          <a:p>
            <a:r>
              <a:rPr lang="en-US" smtClean="0"/>
              <a:t>Each block:</a:t>
            </a:r>
          </a:p>
          <a:p>
            <a:pPr lvl="1"/>
            <a:r>
              <a:rPr lang="en-US" smtClean="0"/>
              <a:t>Has </a:t>
            </a:r>
            <a:r>
              <a:rPr lang="en-US" b="1" smtClean="0">
                <a:solidFill>
                  <a:srgbClr val="FF0000"/>
                </a:solidFill>
              </a:rPr>
              <a:t>3</a:t>
            </a:r>
            <a:r>
              <a:rPr lang="en-US" smtClean="0"/>
              <a:t> sets of “Facing”</a:t>
            </a:r>
          </a:p>
        </p:txBody>
      </p:sp>
      <p:sp>
        <p:nvSpPr>
          <p:cNvPr id="2765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A4E5CBA-3994-4A9E-8599-5704C8373103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765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765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8641063-D226-4A2A-91BB-088609311696}" type="slidenum">
              <a:rPr lang="en-US" smtClean="0">
                <a:solidFill>
                  <a:srgbClr val="3F3F3F"/>
                </a:solidFill>
              </a:rPr>
              <a:pPr eaLnBrk="1" hangingPunct="1"/>
              <a:t>20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27655" name="Group 11"/>
          <p:cNvGrpSpPr>
            <a:grpSpLocks/>
          </p:cNvGrpSpPr>
          <p:nvPr/>
        </p:nvGrpSpPr>
        <p:grpSpPr bwMode="auto">
          <a:xfrm>
            <a:off x="3810000" y="1752600"/>
            <a:ext cx="722313" cy="947738"/>
            <a:chOff x="5404182" y="4267200"/>
            <a:chExt cx="722710" cy="947353"/>
          </a:xfrm>
        </p:grpSpPr>
        <p:pic>
          <p:nvPicPr>
            <p:cNvPr id="27657" name="Picture 1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050" t="46201" r="71138" b="30341"/>
            <a:stretch>
              <a:fillRect/>
            </a:stretch>
          </p:blipFill>
          <p:spPr bwMode="auto">
            <a:xfrm>
              <a:off x="5410200" y="4267200"/>
              <a:ext cx="716692" cy="9473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3"/>
            <p:cNvSpPr/>
            <p:nvPr/>
          </p:nvSpPr>
          <p:spPr>
            <a:xfrm>
              <a:off x="5404182" y="4556008"/>
              <a:ext cx="414566" cy="242789"/>
            </a:xfrm>
            <a:custGeom>
              <a:avLst/>
              <a:gdLst>
                <a:gd name="connsiteX0" fmla="*/ 171230 w 413991"/>
                <a:gd name="connsiteY0" fmla="*/ 0 h 242761"/>
                <a:gd name="connsiteX1" fmla="*/ 171230 w 413991"/>
                <a:gd name="connsiteY1" fmla="*/ 0 h 242761"/>
                <a:gd name="connsiteX2" fmla="*/ 106494 w 413991"/>
                <a:gd name="connsiteY2" fmla="*/ 32368 h 242761"/>
                <a:gd name="connsiteX3" fmla="*/ 57942 w 413991"/>
                <a:gd name="connsiteY3" fmla="*/ 56644 h 242761"/>
                <a:gd name="connsiteX4" fmla="*/ 1298 w 413991"/>
                <a:gd name="connsiteY4" fmla="*/ 113288 h 242761"/>
                <a:gd name="connsiteX5" fmla="*/ 25574 w 413991"/>
                <a:gd name="connsiteY5" fmla="*/ 97104 h 242761"/>
                <a:gd name="connsiteX6" fmla="*/ 25574 w 413991"/>
                <a:gd name="connsiteY6" fmla="*/ 89012 h 242761"/>
                <a:gd name="connsiteX7" fmla="*/ 33666 w 413991"/>
                <a:gd name="connsiteY7" fmla="*/ 89012 h 242761"/>
                <a:gd name="connsiteX8" fmla="*/ 17482 w 413991"/>
                <a:gd name="connsiteY8" fmla="*/ 153749 h 242761"/>
                <a:gd name="connsiteX9" fmla="*/ 195506 w 413991"/>
                <a:gd name="connsiteY9" fmla="*/ 242761 h 242761"/>
                <a:gd name="connsiteX10" fmla="*/ 413991 w 413991"/>
                <a:gd name="connsiteY10" fmla="*/ 129472 h 242761"/>
                <a:gd name="connsiteX11" fmla="*/ 171230 w 413991"/>
                <a:gd name="connsiteY11" fmla="*/ 0 h 242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3991" h="242761">
                  <a:moveTo>
                    <a:pt x="171230" y="0"/>
                  </a:moveTo>
                  <a:lnTo>
                    <a:pt x="171230" y="0"/>
                  </a:lnTo>
                  <a:cubicBezTo>
                    <a:pt x="149651" y="10789"/>
                    <a:pt x="128457" y="22385"/>
                    <a:pt x="106494" y="32368"/>
                  </a:cubicBezTo>
                  <a:cubicBezTo>
                    <a:pt x="53848" y="56298"/>
                    <a:pt x="111143" y="21177"/>
                    <a:pt x="57942" y="56644"/>
                  </a:cubicBezTo>
                  <a:cubicBezTo>
                    <a:pt x="43699" y="99373"/>
                    <a:pt x="56947" y="76189"/>
                    <a:pt x="1298" y="113288"/>
                  </a:cubicBezTo>
                  <a:cubicBezTo>
                    <a:pt x="-6794" y="118683"/>
                    <a:pt x="25574" y="106829"/>
                    <a:pt x="25574" y="97104"/>
                  </a:cubicBezTo>
                  <a:lnTo>
                    <a:pt x="25574" y="89012"/>
                  </a:lnTo>
                  <a:lnTo>
                    <a:pt x="33666" y="89012"/>
                  </a:lnTo>
                  <a:lnTo>
                    <a:pt x="17482" y="153749"/>
                  </a:lnTo>
                  <a:lnTo>
                    <a:pt x="195506" y="242761"/>
                  </a:lnTo>
                  <a:lnTo>
                    <a:pt x="413991" y="129472"/>
                  </a:lnTo>
                  <a:lnTo>
                    <a:pt x="171230" y="0"/>
                  </a:lnTo>
                  <a:close/>
                </a:path>
              </a:pathLst>
            </a:custGeom>
            <a:gradFill>
              <a:gsLst>
                <a:gs pos="0">
                  <a:schemeClr val="bg2"/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pic>
          <p:nvPicPr>
            <p:cNvPr id="27659" name="Picture 3" descr="E:\Work\1.Classes\110\InClassExamples\Save\BotImages\GreyBot-Back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4419600"/>
              <a:ext cx="342900" cy="644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765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9" t="42494" r="70798" b="28761"/>
          <a:stretch>
            <a:fillRect/>
          </a:stretch>
        </p:blipFill>
        <p:spPr bwMode="auto">
          <a:xfrm>
            <a:off x="4724400" y="4495800"/>
            <a:ext cx="1144588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Last one … Pattern?</a:t>
            </a:r>
            <a:endParaRPr lang="en-US" dirty="0"/>
          </a:p>
        </p:txBody>
      </p:sp>
      <p:sp>
        <p:nvSpPr>
          <p:cNvPr id="2867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F46A3A8-7BCF-44F9-9DBC-72651DC837BF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867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867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9B23033-FFE1-413D-8461-DBFE48B39FF3}" type="slidenum">
              <a:rPr lang="en-US" smtClean="0">
                <a:solidFill>
                  <a:srgbClr val="3F3F3F"/>
                </a:solidFill>
              </a:rPr>
              <a:pPr eaLnBrk="1" hangingPunct="1"/>
              <a:t>21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8678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5"/>
          <a:stretch>
            <a:fillRect/>
          </a:stretch>
        </p:blipFill>
        <p:spPr>
          <a:xfrm>
            <a:off x="990600" y="1219200"/>
            <a:ext cx="6553200" cy="5181600"/>
          </a:xfr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200" y="1371600"/>
            <a:ext cx="8229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4864" tIns="91440"/>
          <a:lstStyle>
            <a:lvl1pPr marL="438150" indent="-319088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2" charset="2"/>
              <a:buChar char="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30250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Wingdings" charset="2"/>
              <a:buChar char="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99536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66C7D"/>
              </a:buClr>
              <a:buFont typeface="Arial" charset="0"/>
              <a:buChar char="▪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21602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BB76D"/>
              </a:buClr>
              <a:buFont typeface="Arial" charset="0"/>
              <a:buChar char="▪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1425575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charset="2"/>
              <a:buChar char=""/>
              <a:defRPr lang="en-US"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1627632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 pitchFamily="18" charset="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31136" indent="-18288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 pitchFamily="18" charset="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/>
              <a:t>4 sets of</a:t>
            </a:r>
          </a:p>
          <a:p>
            <a:pPr lvl="1">
              <a:defRPr/>
            </a:pPr>
            <a:r>
              <a:rPr lang="en-US" dirty="0" smtClean="0"/>
              <a:t>3-step stairs</a:t>
            </a:r>
          </a:p>
          <a:p>
            <a:pPr lvl="1">
              <a:defRPr/>
            </a:pPr>
            <a:r>
              <a:rPr lang="en-US" dirty="0" smtClean="0"/>
              <a:t>Observation:</a:t>
            </a:r>
          </a:p>
          <a:p>
            <a:pPr lvl="2">
              <a:defRPr/>
            </a:pPr>
            <a:r>
              <a:rPr lang="en-US" dirty="0" smtClean="0"/>
              <a:t>Up and down are the same</a:t>
            </a:r>
          </a:p>
          <a:p>
            <a:pPr lvl="3">
              <a:defRPr/>
            </a:pPr>
            <a:r>
              <a:rPr lang="en-US" dirty="0" smtClean="0"/>
              <a:t>(we knew this!)</a:t>
            </a:r>
          </a:p>
          <a:p>
            <a:pPr marL="457200" lvl="1" indent="0">
              <a:buFont typeface="Wingdings" charset="2"/>
              <a:buNone/>
              <a:defRPr/>
            </a:pPr>
            <a:endParaRPr lang="en-US" dirty="0"/>
          </a:p>
          <a:p>
            <a:pPr marL="457200" lvl="1" indent="0">
              <a:buFont typeface="Wingdings" charset="2"/>
              <a:buNone/>
              <a:defRPr/>
            </a:pPr>
            <a:endParaRPr lang="en-US" dirty="0" smtClean="0"/>
          </a:p>
          <a:p>
            <a:pPr>
              <a:defRPr/>
            </a:pPr>
            <a:r>
              <a:rPr lang="en-US" dirty="0" err="1" smtClean="0"/>
              <a:t>Def</a:t>
            </a:r>
            <a:r>
              <a:rPr lang="en-US" dirty="0" smtClean="0"/>
              <a:t> </a:t>
            </a:r>
            <a:r>
              <a:rPr lang="en-US" dirty="0" err="1" smtClean="0"/>
              <a:t>ProcessStairs</a:t>
            </a:r>
            <a:r>
              <a:rPr lang="en-US" dirty="0" smtClean="0"/>
              <a:t>()</a:t>
            </a:r>
          </a:p>
          <a:p>
            <a:pPr lvl="2">
              <a:defRPr/>
            </a:pPr>
            <a:r>
              <a:rPr lang="en-US" dirty="0" smtClean="0"/>
              <a:t>J </a:t>
            </a:r>
            <a:r>
              <a:rPr lang="en-US" dirty="0" err="1" smtClean="0"/>
              <a:t>J</a:t>
            </a:r>
            <a:r>
              <a:rPr lang="en-US" dirty="0" smtClean="0"/>
              <a:t> </a:t>
            </a:r>
            <a:r>
              <a:rPr lang="en-US" dirty="0" err="1" smtClean="0"/>
              <a:t>J</a:t>
            </a:r>
            <a:r>
              <a:rPr lang="en-US" dirty="0" smtClean="0"/>
              <a:t> 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Last one … Pattern?</a:t>
            </a:r>
            <a:endParaRPr lang="en-US" dirty="0"/>
          </a:p>
        </p:txBody>
      </p:sp>
      <p:sp>
        <p:nvSpPr>
          <p:cNvPr id="2970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1626052A-76EB-42FD-8592-9E325436A7CA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2970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2970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1F13217-82C4-4883-83BA-E05325BC3CBE}" type="slidenum">
              <a:rPr lang="en-US" smtClean="0">
                <a:solidFill>
                  <a:srgbClr val="3F3F3F"/>
                </a:solidFill>
              </a:rPr>
              <a:pPr eaLnBrk="1" hangingPunct="1"/>
              <a:t>22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29703" name="Content Placeholder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95" t="70747" r="59911" b="7631"/>
          <a:stretch>
            <a:fillRect/>
          </a:stretch>
        </p:blipFill>
        <p:spPr>
          <a:xfrm>
            <a:off x="3429000" y="1447800"/>
            <a:ext cx="1728788" cy="1120775"/>
          </a:xfrm>
        </p:spPr>
      </p:pic>
      <p:pic>
        <p:nvPicPr>
          <p:cNvPr id="29704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1" t="39375" r="74573" b="29025"/>
          <a:stretch>
            <a:fillRect/>
          </a:stretch>
        </p:blipFill>
        <p:spPr bwMode="auto">
          <a:xfrm>
            <a:off x="5334000" y="2438400"/>
            <a:ext cx="1760538" cy="163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39" t="52539" r="2245" b="26936"/>
          <a:stretch>
            <a:fillRect/>
          </a:stretch>
        </p:blipFill>
        <p:spPr bwMode="auto">
          <a:xfrm>
            <a:off x="4267200" y="4648200"/>
            <a:ext cx="3048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Trickier …</a:t>
            </a:r>
            <a:endParaRPr lang="en-US" dirty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StairSet:</a:t>
            </a:r>
          </a:p>
          <a:p>
            <a:pPr lvl="1"/>
            <a:r>
              <a:rPr lang="en-US" smtClean="0"/>
              <a:t>Two stairs with</a:t>
            </a:r>
          </a:p>
          <a:p>
            <a:pPr lvl="1"/>
            <a:r>
              <a:rPr lang="en-US" smtClean="0"/>
              <a:t>Connected with</a:t>
            </a:r>
          </a:p>
          <a:p>
            <a:pPr lvl="2"/>
            <a:r>
              <a:rPr lang="en-US" smtClean="0"/>
              <a:t>Power + L</a:t>
            </a:r>
          </a:p>
          <a:p>
            <a:r>
              <a:rPr lang="en-US" smtClean="0"/>
              <a:t>2 StairSets!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072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0255FB1-2B17-4618-9239-D1B35259AB6B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072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1DF1801-D13E-4E8E-8C69-E95CDCACD3DD}" type="slidenum">
              <a:rPr lang="en-US" smtClean="0">
                <a:solidFill>
                  <a:srgbClr val="3F3F3F"/>
                </a:solidFill>
              </a:rPr>
              <a:pPr eaLnBrk="1" hangingPunct="1"/>
              <a:t>23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30727" name="Content Placeholder 6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25"/>
          <a:stretch>
            <a:fillRect/>
          </a:stretch>
        </p:blipFill>
        <p:spPr bwMode="auto">
          <a:xfrm>
            <a:off x="3657600" y="1066800"/>
            <a:ext cx="5181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 11"/>
          <p:cNvSpPr/>
          <p:nvPr/>
        </p:nvSpPr>
        <p:spPr>
          <a:xfrm>
            <a:off x="4029075" y="2719388"/>
            <a:ext cx="2735263" cy="2573337"/>
          </a:xfrm>
          <a:custGeom>
            <a:avLst/>
            <a:gdLst>
              <a:gd name="connsiteX0" fmla="*/ 825387 w 2735108"/>
              <a:gd name="connsiteY0" fmla="*/ 8092 h 2573267"/>
              <a:gd name="connsiteX1" fmla="*/ 1513210 w 2735108"/>
              <a:gd name="connsiteY1" fmla="*/ 0 h 2573267"/>
              <a:gd name="connsiteX2" fmla="*/ 1448474 w 2735108"/>
              <a:gd name="connsiteY2" fmla="*/ 679731 h 2573267"/>
              <a:gd name="connsiteX3" fmla="*/ 979136 w 2735108"/>
              <a:gd name="connsiteY3" fmla="*/ 946768 h 2573267"/>
              <a:gd name="connsiteX4" fmla="*/ 768743 w 2735108"/>
              <a:gd name="connsiteY4" fmla="*/ 1124793 h 2573267"/>
              <a:gd name="connsiteX5" fmla="*/ 825387 w 2735108"/>
              <a:gd name="connsiteY5" fmla="*/ 1367554 h 2573267"/>
              <a:gd name="connsiteX6" fmla="*/ 1165253 w 2735108"/>
              <a:gd name="connsiteY6" fmla="*/ 1505118 h 2573267"/>
              <a:gd name="connsiteX7" fmla="*/ 1626499 w 2735108"/>
              <a:gd name="connsiteY7" fmla="*/ 1529395 h 2573267"/>
              <a:gd name="connsiteX8" fmla="*/ 2411426 w 2735108"/>
              <a:gd name="connsiteY8" fmla="*/ 1545579 h 2573267"/>
              <a:gd name="connsiteX9" fmla="*/ 2735108 w 2735108"/>
              <a:gd name="connsiteY9" fmla="*/ 1796432 h 2573267"/>
              <a:gd name="connsiteX10" fmla="*/ 2557083 w 2735108"/>
              <a:gd name="connsiteY10" fmla="*/ 2540899 h 2573267"/>
              <a:gd name="connsiteX11" fmla="*/ 1893536 w 2735108"/>
              <a:gd name="connsiteY11" fmla="*/ 2573267 h 2573267"/>
              <a:gd name="connsiteX12" fmla="*/ 809203 w 2735108"/>
              <a:gd name="connsiteY12" fmla="*/ 1982549 h 2573267"/>
              <a:gd name="connsiteX13" fmla="*/ 0 w 2735108"/>
              <a:gd name="connsiteY13" fmla="*/ 1488934 h 2573267"/>
              <a:gd name="connsiteX14" fmla="*/ 64736 w 2735108"/>
              <a:gd name="connsiteY14" fmla="*/ 695915 h 2573267"/>
              <a:gd name="connsiteX15" fmla="*/ 825387 w 2735108"/>
              <a:gd name="connsiteY15" fmla="*/ 8092 h 257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735108" h="2573267">
                <a:moveTo>
                  <a:pt x="825387" y="8092"/>
                </a:moveTo>
                <a:lnTo>
                  <a:pt x="1513210" y="0"/>
                </a:lnTo>
                <a:lnTo>
                  <a:pt x="1448474" y="679731"/>
                </a:lnTo>
                <a:lnTo>
                  <a:pt x="979136" y="946768"/>
                </a:lnTo>
                <a:lnTo>
                  <a:pt x="768743" y="1124793"/>
                </a:lnTo>
                <a:lnTo>
                  <a:pt x="825387" y="1367554"/>
                </a:lnTo>
                <a:lnTo>
                  <a:pt x="1165253" y="1505118"/>
                </a:lnTo>
                <a:lnTo>
                  <a:pt x="1626499" y="1529395"/>
                </a:lnTo>
                <a:lnTo>
                  <a:pt x="2411426" y="1545579"/>
                </a:lnTo>
                <a:lnTo>
                  <a:pt x="2735108" y="1796432"/>
                </a:lnTo>
                <a:lnTo>
                  <a:pt x="2557083" y="2540899"/>
                </a:lnTo>
                <a:lnTo>
                  <a:pt x="1893536" y="2573267"/>
                </a:lnTo>
                <a:lnTo>
                  <a:pt x="809203" y="1982549"/>
                </a:lnTo>
                <a:lnTo>
                  <a:pt x="0" y="1488934"/>
                </a:lnTo>
                <a:lnTo>
                  <a:pt x="64736" y="695915"/>
                </a:lnTo>
                <a:lnTo>
                  <a:pt x="825387" y="8092"/>
                </a:lnTo>
                <a:close/>
              </a:path>
            </a:pathLst>
          </a:custGeom>
          <a:noFill/>
          <a:ln w="9842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5114925" y="2541588"/>
            <a:ext cx="3665538" cy="1730375"/>
          </a:xfrm>
          <a:custGeom>
            <a:avLst/>
            <a:gdLst>
              <a:gd name="connsiteX0" fmla="*/ 873940 w 3665692"/>
              <a:gd name="connsiteY0" fmla="*/ 372234 h 1731696"/>
              <a:gd name="connsiteX1" fmla="*/ 1367554 w 3665692"/>
              <a:gd name="connsiteY1" fmla="*/ 0 h 1731696"/>
              <a:gd name="connsiteX2" fmla="*/ 1804524 w 3665692"/>
              <a:gd name="connsiteY2" fmla="*/ 469338 h 1731696"/>
              <a:gd name="connsiteX3" fmla="*/ 2913133 w 3665692"/>
              <a:gd name="connsiteY3" fmla="*/ 461246 h 1731696"/>
              <a:gd name="connsiteX4" fmla="*/ 3665692 w 3665692"/>
              <a:gd name="connsiteY4" fmla="*/ 801112 h 1731696"/>
              <a:gd name="connsiteX5" fmla="*/ 3479576 w 3665692"/>
              <a:gd name="connsiteY5" fmla="*/ 1731696 h 1731696"/>
              <a:gd name="connsiteX6" fmla="*/ 2516623 w 3665692"/>
              <a:gd name="connsiteY6" fmla="*/ 1723604 h 1731696"/>
              <a:gd name="connsiteX7" fmla="*/ 2063469 w 3665692"/>
              <a:gd name="connsiteY7" fmla="*/ 1383738 h 1731696"/>
              <a:gd name="connsiteX8" fmla="*/ 1408015 w 3665692"/>
              <a:gd name="connsiteY8" fmla="*/ 1181437 h 1731696"/>
              <a:gd name="connsiteX9" fmla="*/ 736376 w 3665692"/>
              <a:gd name="connsiteY9" fmla="*/ 1464659 h 1731696"/>
              <a:gd name="connsiteX10" fmla="*/ 186117 w 3665692"/>
              <a:gd name="connsiteY10" fmla="*/ 1618407 h 1731696"/>
              <a:gd name="connsiteX11" fmla="*/ 0 w 3665692"/>
              <a:gd name="connsiteY11" fmla="*/ 1472751 h 1731696"/>
              <a:gd name="connsiteX12" fmla="*/ 24276 w 3665692"/>
              <a:gd name="connsiteY12" fmla="*/ 1294726 h 1731696"/>
              <a:gd name="connsiteX13" fmla="*/ 404602 w 3665692"/>
              <a:gd name="connsiteY13" fmla="*/ 922492 h 1731696"/>
              <a:gd name="connsiteX14" fmla="*/ 873940 w 3665692"/>
              <a:gd name="connsiteY14" fmla="*/ 372234 h 1731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65692" h="1731696">
                <a:moveTo>
                  <a:pt x="873940" y="372234"/>
                </a:moveTo>
                <a:lnTo>
                  <a:pt x="1367554" y="0"/>
                </a:lnTo>
                <a:lnTo>
                  <a:pt x="1804524" y="469338"/>
                </a:lnTo>
                <a:lnTo>
                  <a:pt x="2913133" y="461246"/>
                </a:lnTo>
                <a:lnTo>
                  <a:pt x="3665692" y="801112"/>
                </a:lnTo>
                <a:lnTo>
                  <a:pt x="3479576" y="1731696"/>
                </a:lnTo>
                <a:lnTo>
                  <a:pt x="2516623" y="1723604"/>
                </a:lnTo>
                <a:lnTo>
                  <a:pt x="2063469" y="1383738"/>
                </a:lnTo>
                <a:lnTo>
                  <a:pt x="1408015" y="1181437"/>
                </a:lnTo>
                <a:lnTo>
                  <a:pt x="736376" y="1464659"/>
                </a:lnTo>
                <a:lnTo>
                  <a:pt x="186117" y="1618407"/>
                </a:lnTo>
                <a:lnTo>
                  <a:pt x="0" y="1472751"/>
                </a:lnTo>
                <a:lnTo>
                  <a:pt x="24276" y="1294726"/>
                </a:lnTo>
                <a:lnTo>
                  <a:pt x="404602" y="922492"/>
                </a:lnTo>
                <a:lnTo>
                  <a:pt x="873940" y="372234"/>
                </a:lnTo>
                <a:close/>
              </a:path>
            </a:pathLst>
          </a:custGeom>
          <a:noFill/>
          <a:ln w="12065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 </a:t>
            </a:r>
            <a:r>
              <a:rPr lang="en-US" dirty="0" err="1" smtClean="0"/>
              <a:t>StairSet</a:t>
            </a:r>
            <a:r>
              <a:rPr lang="en-US" dirty="0" smtClean="0"/>
              <a:t> …</a:t>
            </a:r>
            <a:endParaRPr lang="en-US" dirty="0"/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Def ProcessStairSet()</a:t>
            </a:r>
          </a:p>
          <a:p>
            <a:pPr lvl="1"/>
            <a:r>
              <a:rPr lang="en-US" smtClean="0"/>
              <a:t>ProcessStairs</a:t>
            </a:r>
          </a:p>
          <a:p>
            <a:pPr lvl="1"/>
            <a:r>
              <a:rPr lang="en-US" smtClean="0"/>
              <a:t>L</a:t>
            </a:r>
          </a:p>
          <a:p>
            <a:pPr lvl="1"/>
            <a:r>
              <a:rPr lang="en-US" smtClean="0"/>
              <a:t>ProcessStairs</a:t>
            </a:r>
          </a:p>
          <a:p>
            <a:pPr lvl="1"/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3174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67A2B8E-0083-4297-841C-6EC0DB784D63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174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175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CF521B7-C43C-436F-A633-FA7AA0DB0857}" type="slidenum">
              <a:rPr lang="en-US" smtClean="0">
                <a:solidFill>
                  <a:srgbClr val="3F3F3F"/>
                </a:solidFill>
              </a:rPr>
              <a:pPr eaLnBrk="1" hangingPunct="1"/>
              <a:t>24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31751" name="Group 6"/>
          <p:cNvGrpSpPr>
            <a:grpSpLocks/>
          </p:cNvGrpSpPr>
          <p:nvPr/>
        </p:nvGrpSpPr>
        <p:grpSpPr bwMode="auto">
          <a:xfrm>
            <a:off x="4800600" y="1066800"/>
            <a:ext cx="2735263" cy="2573338"/>
            <a:chOff x="4029834" y="2718924"/>
            <a:chExt cx="2735108" cy="2573267"/>
          </a:xfrm>
        </p:grpSpPr>
        <p:pic>
          <p:nvPicPr>
            <p:cNvPr id="31753" name="Content Placeholder 6"/>
            <p:cNvPicPr>
              <a:picLocks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3" t="39050" r="59763" b="16403"/>
            <a:stretch>
              <a:fillRect/>
            </a:stretch>
          </p:blipFill>
          <p:spPr bwMode="auto">
            <a:xfrm>
              <a:off x="4085968" y="2792627"/>
              <a:ext cx="2452397" cy="1968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4029834" y="2718924"/>
              <a:ext cx="2735108" cy="2573267"/>
            </a:xfrm>
            <a:custGeom>
              <a:avLst/>
              <a:gdLst>
                <a:gd name="connsiteX0" fmla="*/ 825387 w 2735108"/>
                <a:gd name="connsiteY0" fmla="*/ 8092 h 2573267"/>
                <a:gd name="connsiteX1" fmla="*/ 1513210 w 2735108"/>
                <a:gd name="connsiteY1" fmla="*/ 0 h 2573267"/>
                <a:gd name="connsiteX2" fmla="*/ 1448474 w 2735108"/>
                <a:gd name="connsiteY2" fmla="*/ 679731 h 2573267"/>
                <a:gd name="connsiteX3" fmla="*/ 979136 w 2735108"/>
                <a:gd name="connsiteY3" fmla="*/ 946768 h 2573267"/>
                <a:gd name="connsiteX4" fmla="*/ 768743 w 2735108"/>
                <a:gd name="connsiteY4" fmla="*/ 1124793 h 2573267"/>
                <a:gd name="connsiteX5" fmla="*/ 825387 w 2735108"/>
                <a:gd name="connsiteY5" fmla="*/ 1367554 h 2573267"/>
                <a:gd name="connsiteX6" fmla="*/ 1165253 w 2735108"/>
                <a:gd name="connsiteY6" fmla="*/ 1505118 h 2573267"/>
                <a:gd name="connsiteX7" fmla="*/ 1626499 w 2735108"/>
                <a:gd name="connsiteY7" fmla="*/ 1529395 h 2573267"/>
                <a:gd name="connsiteX8" fmla="*/ 2411426 w 2735108"/>
                <a:gd name="connsiteY8" fmla="*/ 1545579 h 2573267"/>
                <a:gd name="connsiteX9" fmla="*/ 2735108 w 2735108"/>
                <a:gd name="connsiteY9" fmla="*/ 1796432 h 2573267"/>
                <a:gd name="connsiteX10" fmla="*/ 2557083 w 2735108"/>
                <a:gd name="connsiteY10" fmla="*/ 2540899 h 2573267"/>
                <a:gd name="connsiteX11" fmla="*/ 1893536 w 2735108"/>
                <a:gd name="connsiteY11" fmla="*/ 2573267 h 2573267"/>
                <a:gd name="connsiteX12" fmla="*/ 809203 w 2735108"/>
                <a:gd name="connsiteY12" fmla="*/ 1982549 h 2573267"/>
                <a:gd name="connsiteX13" fmla="*/ 0 w 2735108"/>
                <a:gd name="connsiteY13" fmla="*/ 1488934 h 2573267"/>
                <a:gd name="connsiteX14" fmla="*/ 64736 w 2735108"/>
                <a:gd name="connsiteY14" fmla="*/ 695915 h 2573267"/>
                <a:gd name="connsiteX15" fmla="*/ 825387 w 2735108"/>
                <a:gd name="connsiteY15" fmla="*/ 8092 h 2573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35108" h="2573267">
                  <a:moveTo>
                    <a:pt x="825387" y="8092"/>
                  </a:moveTo>
                  <a:lnTo>
                    <a:pt x="1513210" y="0"/>
                  </a:lnTo>
                  <a:lnTo>
                    <a:pt x="1448474" y="679731"/>
                  </a:lnTo>
                  <a:lnTo>
                    <a:pt x="979136" y="946768"/>
                  </a:lnTo>
                  <a:lnTo>
                    <a:pt x="768743" y="1124793"/>
                  </a:lnTo>
                  <a:lnTo>
                    <a:pt x="825387" y="1367554"/>
                  </a:lnTo>
                  <a:lnTo>
                    <a:pt x="1165253" y="1505118"/>
                  </a:lnTo>
                  <a:lnTo>
                    <a:pt x="1626499" y="1529395"/>
                  </a:lnTo>
                  <a:lnTo>
                    <a:pt x="2411426" y="1545579"/>
                  </a:lnTo>
                  <a:lnTo>
                    <a:pt x="2735108" y="1796432"/>
                  </a:lnTo>
                  <a:lnTo>
                    <a:pt x="2557083" y="2540899"/>
                  </a:lnTo>
                  <a:lnTo>
                    <a:pt x="1893536" y="2573267"/>
                  </a:lnTo>
                  <a:lnTo>
                    <a:pt x="809203" y="1982549"/>
                  </a:lnTo>
                  <a:lnTo>
                    <a:pt x="0" y="1488934"/>
                  </a:lnTo>
                  <a:lnTo>
                    <a:pt x="64736" y="695915"/>
                  </a:lnTo>
                  <a:lnTo>
                    <a:pt x="825387" y="8092"/>
                  </a:lnTo>
                  <a:close/>
                </a:path>
              </a:pathLst>
            </a:custGeom>
            <a:noFill/>
            <a:ln w="9842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pic>
        <p:nvPicPr>
          <p:cNvPr id="31752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28" t="72330" r="8665" b="7765"/>
          <a:stretch>
            <a:fillRect/>
          </a:stretch>
        </p:blipFill>
        <p:spPr bwMode="auto">
          <a:xfrm>
            <a:off x="2438400" y="3810000"/>
            <a:ext cx="19939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Today: Practice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Brute force:</a:t>
            </a:r>
          </a:p>
          <a:p>
            <a:pPr lvl="1">
              <a:defRPr/>
            </a:pPr>
            <a:r>
              <a:rPr lang="en-US" dirty="0" smtClean="0"/>
              <a:t>List out solution, find patterns from the solution</a:t>
            </a:r>
          </a:p>
          <a:p>
            <a:pPr>
              <a:defRPr/>
            </a:pPr>
            <a:r>
              <a:rPr lang="en-US" dirty="0" smtClean="0"/>
              <a:t>Observe problem</a:t>
            </a:r>
          </a:p>
          <a:p>
            <a:pPr lvl="1">
              <a:defRPr/>
            </a:pPr>
            <a:r>
              <a:rPr lang="en-US" dirty="0" smtClean="0"/>
              <a:t>Break into smaller problems that repeat themselves in the original problem</a:t>
            </a:r>
          </a:p>
          <a:p>
            <a:pPr lvl="1">
              <a:defRPr/>
            </a:pPr>
            <a:r>
              <a:rPr lang="en-US" dirty="0" smtClean="0"/>
              <a:t>Define function: solution for the smaller problem</a:t>
            </a:r>
          </a:p>
          <a:p>
            <a:pPr lvl="1">
              <a:defRPr/>
            </a:pPr>
            <a:r>
              <a:rPr lang="en-US" dirty="0" smtClean="0"/>
              <a:t>Re-use function</a:t>
            </a:r>
          </a:p>
          <a:p>
            <a:pPr>
              <a:defRPr/>
            </a:pPr>
            <a:r>
              <a:rPr lang="en-US" dirty="0" smtClean="0"/>
              <a:t>Can be tricky to </a:t>
            </a:r>
            <a:r>
              <a:rPr lang="en-US" smtClean="0"/>
              <a:t>observe pattern!</a:t>
            </a:r>
            <a:endParaRPr lang="en-US" dirty="0" smtClean="0"/>
          </a:p>
          <a:p>
            <a:pPr marL="457200" lvl="1" indent="0">
              <a:buFont typeface="Wingdings" charset="2"/>
              <a:buNone/>
              <a:defRPr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277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5ABC5D1-8152-45F4-8D0B-FDCE9BAD066E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277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471F7F8B-CB7D-4A3D-900D-F270A038B4F5}" type="slidenum">
              <a:rPr lang="en-US" smtClean="0">
                <a:solidFill>
                  <a:srgbClr val="3F3F3F"/>
                </a:solidFill>
              </a:rPr>
              <a:pPr eaLnBrk="1" hangingPunct="1"/>
              <a:t>25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Today:</a:t>
            </a:r>
            <a:endParaRPr lang="en-US" dirty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Consent to participate in research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Announcements: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Watch out: Exercise </a:t>
            </a: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vs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Assignments in Submission</a:t>
            </a:r>
          </a:p>
          <a:p>
            <a:pPr lvl="1"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Email Exercise! Thank you</a:t>
            </a:r>
          </a:p>
          <a:p>
            <a:pPr>
              <a:defRPr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Analyze what we did in HW1</a:t>
            </a:r>
          </a:p>
          <a:p>
            <a:pPr>
              <a:defRPr/>
            </a:pPr>
            <a:r>
              <a:rPr lang="en-US" dirty="0" smtClean="0"/>
              <a:t>Analyze </a:t>
            </a:r>
            <a:r>
              <a:rPr lang="en-US" dirty="0" smtClean="0">
                <a:hlinkClick r:id="rId2" action="ppaction://hlinkfile"/>
              </a:rPr>
              <a:t>solution to HW2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Talk about HW3 (due next class)</a:t>
            </a:r>
          </a:p>
          <a:p>
            <a:pPr>
              <a:defRPr/>
            </a:pPr>
            <a:r>
              <a:rPr lang="en-US" dirty="0" smtClean="0"/>
              <a:t>In-class</a:t>
            </a:r>
          </a:p>
          <a:p>
            <a:pPr lvl="1">
              <a:defRPr/>
            </a:pPr>
            <a:r>
              <a:rPr lang="en-US" dirty="0" smtClean="0">
                <a:sym typeface="Wingdings" charset="2"/>
              </a:rPr>
              <a:t>Weekly survey</a:t>
            </a:r>
          </a:p>
          <a:p>
            <a:pPr lvl="1">
              <a:defRPr/>
            </a:pPr>
            <a:r>
              <a:rPr lang="en-US" dirty="0" smtClean="0">
                <a:sym typeface="Wingdings" charset="2"/>
              </a:rPr>
              <a:t>Exercise 2, if time Exercise 3</a:t>
            </a:r>
            <a:endParaRPr lang="en-US" dirty="0" smtClean="0"/>
          </a:p>
        </p:txBody>
      </p:sp>
      <p:sp>
        <p:nvSpPr>
          <p:cNvPr id="33796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79D0211-A840-4FEC-9C7F-CE3FDFAA201A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3379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2408BBDD-6E40-4C2A-80E8-922DAE2F93CE}" type="slidenum">
              <a:rPr lang="en-US" smtClean="0">
                <a:solidFill>
                  <a:srgbClr val="3F3F3F"/>
                </a:solidFill>
              </a:rPr>
              <a:pPr eaLnBrk="1" hangingPunct="1"/>
              <a:t>26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Questions? Comments?</a:t>
            </a:r>
            <a:endParaRPr lang="en-US" dirty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Here is your graded HW1</a:t>
            </a:r>
          </a:p>
          <a:p>
            <a:r>
              <a:rPr lang="en-US" smtClean="0"/>
              <a:t>Summary of your HW1</a:t>
            </a:r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B187C7E-829F-4716-BFB6-D8E1BC41F32A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024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776F28C-3509-4216-A8F6-BE55873FDA2A}" type="slidenum">
              <a:rPr lang="en-US" smtClean="0">
                <a:solidFill>
                  <a:srgbClr val="3F3F3F"/>
                </a:solidFill>
              </a:rPr>
              <a:pPr eaLnBrk="1" hangingPunct="1"/>
              <a:t>3</a:t>
            </a:fld>
            <a:endParaRPr lang="en-US" smtClean="0">
              <a:solidFill>
                <a:srgbClr val="3F3F3F"/>
              </a:solidFill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448"/>
            <a:ext cx="8534400" cy="970828"/>
          </a:xfrm>
        </p:spPr>
        <p:txBody>
          <a:bodyPr rtlCol="0">
            <a:normAutofit fontScale="90000"/>
            <a:scene3d>
              <a:camera prst="orthographicFront"/>
              <a:lightRig rig="threePt" dir="t">
                <a:rot lat="0" lon="0" rev="4800000"/>
              </a:lightRig>
            </a:scene3d>
          </a:bodyPr>
          <a:lstStyle/>
          <a:p>
            <a:pPr>
              <a:defRPr/>
            </a:pPr>
            <a:r>
              <a:rPr lang="en-US" dirty="0" smtClean="0"/>
              <a:t>Goal for today: Practice Abstraction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955675"/>
            <a:ext cx="8534400" cy="5181600"/>
          </a:xfrm>
        </p:spPr>
        <p:txBody>
          <a:bodyPr/>
          <a:lstStyle/>
          <a:p>
            <a:r>
              <a:rPr lang="en-US" sz="2800" smtClean="0"/>
              <a:t>An instruction (of the Lightbot or any other computer) is </a:t>
            </a:r>
            <a:r>
              <a:rPr lang="en-US" sz="2800" b="1" smtClean="0"/>
              <a:t>abstracted </a:t>
            </a:r>
            <a:r>
              <a:rPr lang="en-US" sz="2800" smtClean="0"/>
              <a:t>into the command name; functions </a:t>
            </a:r>
            <a:r>
              <a:rPr lang="en-US" sz="2800" b="1" smtClean="0"/>
              <a:t>abstract </a:t>
            </a:r>
            <a:r>
              <a:rPr lang="en-US" sz="2800" smtClean="0"/>
              <a:t>useful and meaningful operations, functions abstract functions built of functions, etc.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 2" charset="2"/>
              <a:buNone/>
            </a:pPr>
            <a:endParaRPr lang="en-US" smtClean="0"/>
          </a:p>
          <a:p>
            <a:endParaRPr lang="en-US" smtClean="0"/>
          </a:p>
          <a:p>
            <a:r>
              <a:rPr lang="en-US" sz="2800" smtClean="0"/>
              <a:t>Layer upon layer, we build software solutions</a:t>
            </a:r>
          </a:p>
        </p:txBody>
      </p:sp>
      <p:sp>
        <p:nvSpPr>
          <p:cNvPr id="11268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199191C-98A1-4390-A0EF-7219907987A2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126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127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59232F-417A-4B4C-9156-5E1E7DDF3AD8}" type="slidenum">
              <a:rPr lang="en-US" smtClean="0">
                <a:solidFill>
                  <a:srgbClr val="3F3F3F"/>
                </a:solidFill>
              </a:rPr>
              <a:pPr eaLnBrk="1" hangingPunct="1"/>
              <a:t>4</a:t>
            </a:fld>
            <a:endParaRPr lang="en-US" smtClean="0">
              <a:solidFill>
                <a:srgbClr val="3F3F3F"/>
              </a:solidFill>
            </a:endParaRPr>
          </a:p>
        </p:txBody>
      </p:sp>
      <p:grpSp>
        <p:nvGrpSpPr>
          <p:cNvPr id="11271" name="Group 38"/>
          <p:cNvGrpSpPr>
            <a:grpSpLocks/>
          </p:cNvGrpSpPr>
          <p:nvPr/>
        </p:nvGrpSpPr>
        <p:grpSpPr bwMode="auto">
          <a:xfrm>
            <a:off x="1524000" y="2819400"/>
            <a:ext cx="5894388" cy="2925763"/>
            <a:chOff x="388985" y="2118142"/>
            <a:chExt cx="8109581" cy="3820137"/>
          </a:xfrm>
        </p:grpSpPr>
        <p:grpSp>
          <p:nvGrpSpPr>
            <p:cNvPr id="11272" name="Group 22"/>
            <p:cNvGrpSpPr>
              <a:grpSpLocks/>
            </p:cNvGrpSpPr>
            <p:nvPr/>
          </p:nvGrpSpPr>
          <p:grpSpPr bwMode="auto">
            <a:xfrm>
              <a:off x="898720" y="2118142"/>
              <a:ext cx="7599846" cy="3820137"/>
              <a:chOff x="349565" y="1454511"/>
              <a:chExt cx="7599846" cy="3820137"/>
            </a:xfrm>
          </p:grpSpPr>
          <p:grpSp>
            <p:nvGrpSpPr>
              <p:cNvPr id="11274" name="Group 26"/>
              <p:cNvGrpSpPr>
                <a:grpSpLocks/>
              </p:cNvGrpSpPr>
              <p:nvPr/>
            </p:nvGrpSpPr>
            <p:grpSpPr bwMode="auto">
              <a:xfrm>
                <a:off x="357335" y="1454511"/>
                <a:ext cx="7592076" cy="1917124"/>
                <a:chOff x="357335" y="1454511"/>
                <a:chExt cx="7592076" cy="1917124"/>
              </a:xfrm>
            </p:grpSpPr>
            <p:grpSp>
              <p:nvGrpSpPr>
                <p:cNvPr id="11282" name="Group 22"/>
                <p:cNvGrpSpPr>
                  <a:grpSpLocks/>
                </p:cNvGrpSpPr>
                <p:nvPr/>
              </p:nvGrpSpPr>
              <p:grpSpPr bwMode="auto">
                <a:xfrm>
                  <a:off x="357335" y="1455089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11286" name="Picture 35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7" name="Picture 36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1283" name="Group 23"/>
                <p:cNvGrpSpPr>
                  <a:grpSpLocks/>
                </p:cNvGrpSpPr>
                <p:nvPr/>
              </p:nvGrpSpPr>
              <p:grpSpPr bwMode="auto">
                <a:xfrm>
                  <a:off x="4146627" y="1454511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11284" name="Picture 33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5" name="Picture 34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  <p:grpSp>
            <p:nvGrpSpPr>
              <p:cNvPr id="11275" name="Group 27"/>
              <p:cNvGrpSpPr>
                <a:grpSpLocks/>
              </p:cNvGrpSpPr>
              <p:nvPr/>
            </p:nvGrpSpPr>
            <p:grpSpPr bwMode="auto">
              <a:xfrm>
                <a:off x="349565" y="3357524"/>
                <a:ext cx="7592076" cy="1917124"/>
                <a:chOff x="357335" y="1454511"/>
                <a:chExt cx="7592076" cy="1917124"/>
              </a:xfrm>
            </p:grpSpPr>
            <p:grpSp>
              <p:nvGrpSpPr>
                <p:cNvPr id="11276" name="Group 22"/>
                <p:cNvGrpSpPr>
                  <a:grpSpLocks/>
                </p:cNvGrpSpPr>
                <p:nvPr/>
              </p:nvGrpSpPr>
              <p:grpSpPr bwMode="auto">
                <a:xfrm>
                  <a:off x="357335" y="1455089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11280" name="Picture 29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81" name="Picture 30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grpSp>
              <p:nvGrpSpPr>
                <p:cNvPr id="11277" name="Group 23"/>
                <p:cNvGrpSpPr>
                  <a:grpSpLocks/>
                </p:cNvGrpSpPr>
                <p:nvPr/>
              </p:nvGrpSpPr>
              <p:grpSpPr bwMode="auto">
                <a:xfrm>
                  <a:off x="4146627" y="1454511"/>
                  <a:ext cx="3802784" cy="1916546"/>
                  <a:chOff x="2817091" y="2770909"/>
                  <a:chExt cx="3802784" cy="1916546"/>
                </a:xfrm>
              </p:grpSpPr>
              <p:pic>
                <p:nvPicPr>
                  <p:cNvPr id="11278" name="Picture 27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2817091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11279" name="Picture 28" descr="lightbot12.gif"/>
                  <p:cNvPicPr>
                    <a:picLocks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2971" t="41353" r="54057" b="18559"/>
                  <a:stretch>
                    <a:fillRect/>
                  </a:stretch>
                </p:blipFill>
                <p:spPr bwMode="auto">
                  <a:xfrm>
                    <a:off x="4714875" y="2770909"/>
                    <a:ext cx="1905000" cy="19165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11273" name="Picture 37" descr="lightbot12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869" t="41353" r="54057" b="18559"/>
            <a:stretch>
              <a:fillRect/>
            </a:stretch>
          </p:blipFill>
          <p:spPr bwMode="auto">
            <a:xfrm>
              <a:off x="388985" y="4018077"/>
              <a:ext cx="2411065" cy="1916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Find a pattern (problem): give it a name</a:t>
            </a:r>
          </a:p>
          <a:p>
            <a:pPr lvl="1"/>
            <a:r>
              <a:rPr lang="en-US" smtClean="0"/>
              <a:t>form a concept: functional abstraction</a:t>
            </a:r>
          </a:p>
          <a:p>
            <a:r>
              <a:rPr lang="en-US" smtClean="0"/>
              <a:t>Solve the problem by defining a function</a:t>
            </a:r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3B17865-85C1-4E3A-8DDA-BE98C7E45CE5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2294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C5B1B088-2883-4F56-B39B-2A2F1CB3C51D}" type="slidenum">
              <a:rPr lang="en-US" smtClean="0">
                <a:solidFill>
                  <a:srgbClr val="3F3F3F"/>
                </a:solidFill>
              </a:rPr>
              <a:pPr eaLnBrk="1" hangingPunct="1"/>
              <a:t>5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93395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96" name="TextBox 13"/>
          <p:cNvSpPr txBox="1">
            <a:spLocks noChangeArrowheads="1"/>
          </p:cNvSpPr>
          <p:nvPr/>
        </p:nvSpPr>
        <p:spPr bwMode="auto">
          <a:xfrm>
            <a:off x="5334000" y="1524000"/>
            <a:ext cx="28146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F1( ): Process Riser</a:t>
            </a:r>
          </a:p>
          <a:p>
            <a:pPr eaLnBrk="1" hangingPunct="1"/>
            <a:r>
              <a:rPr lang="en-US"/>
              <a:t>F2( ): Move To Next Riser</a:t>
            </a:r>
          </a:p>
        </p:txBody>
      </p:sp>
      <p:pic>
        <p:nvPicPr>
          <p:cNvPr id="12297" name="Picture 14" descr="lightbot1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44" t="14545" r="4065" b="58846"/>
          <a:stretch>
            <a:fillRect/>
          </a:stretch>
        </p:blipFill>
        <p:spPr bwMode="auto">
          <a:xfrm>
            <a:off x="6172200" y="2286000"/>
            <a:ext cx="1849438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Pattern?</a:t>
            </a:r>
            <a:endParaRPr lang="en-US" dirty="0"/>
          </a:p>
        </p:txBody>
      </p:sp>
      <p:sp>
        <p:nvSpPr>
          <p:cNvPr id="13315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C4C302B-485E-4113-A1CD-43B58D62F595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3316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331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BB2A08D-3A7A-45E0-BEBC-496FD96696D5}" type="slidenum">
              <a:rPr lang="en-US" smtClean="0">
                <a:solidFill>
                  <a:srgbClr val="3F3F3F"/>
                </a:solidFill>
              </a:rPr>
              <a:pPr eaLnBrk="1" hangingPunct="1"/>
              <a:t>6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3318" name="Content Placeholder 7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92238"/>
            <a:ext cx="8229600" cy="4835525"/>
          </a:xfrm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Process of finding a pattern?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Method 1: Brute force:</a:t>
            </a:r>
          </a:p>
          <a:p>
            <a:pPr lvl="1"/>
            <a:r>
              <a:rPr lang="en-US" smtClean="0"/>
              <a:t>S + P + S + P + S + P + S + P …</a:t>
            </a:r>
          </a:p>
          <a:p>
            <a:pPr lvl="1"/>
            <a:r>
              <a:rPr lang="en-US" smtClean="0"/>
              <a:t>Stare at the solution!</a:t>
            </a:r>
          </a:p>
          <a:p>
            <a:pPr lvl="2"/>
            <a:r>
              <a:rPr lang="en-US" smtClean="0"/>
              <a:t>Repeated: Step + Power!</a:t>
            </a:r>
          </a:p>
          <a:p>
            <a:pPr lvl="1"/>
            <a:r>
              <a:rPr lang="en-US" smtClean="0"/>
              <a:t>Answer: </a:t>
            </a:r>
          </a:p>
          <a:p>
            <a:pPr lvl="2"/>
            <a:r>
              <a:rPr lang="en-US" smtClean="0"/>
              <a:t>Define </a:t>
            </a:r>
            <a:r>
              <a:rPr lang="en-US" b="1" u="sng" smtClean="0">
                <a:solidFill>
                  <a:srgbClr val="FF0000"/>
                </a:solidFill>
              </a:rPr>
              <a:t>ProcessOne()</a:t>
            </a:r>
            <a:r>
              <a:rPr lang="en-US" smtClean="0"/>
              <a:t> SP</a:t>
            </a:r>
          </a:p>
          <a:p>
            <a:pPr lvl="3"/>
            <a:r>
              <a:rPr lang="en-US" smtClean="0"/>
              <a:t>Function name + Function Body</a:t>
            </a:r>
          </a:p>
          <a:p>
            <a:pPr lvl="2"/>
            <a:r>
              <a:rPr lang="en-US" smtClean="0"/>
              <a:t>Repeatedly invoke (call) ProcessOne until done.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76211DB-BB7C-47F1-B1E9-C4C09C466209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4341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58C725E-497B-4F74-8BBF-FAE17E101C7D}" type="slidenum">
              <a:rPr lang="en-US" smtClean="0">
                <a:solidFill>
                  <a:srgbClr val="3F3F3F"/>
                </a:solidFill>
              </a:rPr>
              <a:pPr eaLnBrk="1" hangingPunct="1"/>
              <a:t>7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434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371600"/>
            <a:ext cx="3657600" cy="202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19200" y="3810000"/>
            <a:ext cx="3429000" cy="457200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Brute force is ok … or ?</a:t>
            </a:r>
            <a:endParaRPr lang="en-US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Method 2: observations</a:t>
            </a:r>
          </a:p>
          <a:p>
            <a:pPr lvl="1"/>
            <a:r>
              <a:rPr lang="en-US" smtClean="0"/>
              <a:t>3 strips of identical “thinging”</a:t>
            </a:r>
          </a:p>
          <a:p>
            <a:pPr lvl="1"/>
            <a:r>
              <a:rPr lang="en-US" smtClean="0"/>
              <a:t>How to solve one “strip”?</a:t>
            </a:r>
          </a:p>
          <a:p>
            <a:pPr lvl="2"/>
            <a:r>
              <a:rPr lang="en-US" smtClean="0"/>
              <a:t>Define </a:t>
            </a:r>
            <a:r>
              <a:rPr lang="en-US" b="1" smtClean="0">
                <a:solidFill>
                  <a:srgbClr val="FF0000"/>
                </a:solidFill>
              </a:rPr>
              <a:t>ProcessOneStrip()</a:t>
            </a:r>
            <a:r>
              <a:rPr lang="en-US" smtClean="0"/>
              <a:t> SPSPSP</a:t>
            </a:r>
          </a:p>
          <a:p>
            <a:pPr lvl="1"/>
            <a:r>
              <a:rPr lang="en-US" smtClean="0"/>
              <a:t>There are 3 strips so …</a:t>
            </a:r>
          </a:p>
          <a:p>
            <a:pPr lvl="2"/>
            <a:r>
              <a:rPr lang="en-US" smtClean="0"/>
              <a:t>Answer: </a:t>
            </a:r>
          </a:p>
          <a:p>
            <a:pPr lvl="3"/>
            <a:r>
              <a:rPr lang="en-US" smtClean="0"/>
              <a:t>3: ProcessOneStrip</a:t>
            </a:r>
          </a:p>
          <a:p>
            <a:pPr lvl="1"/>
            <a:r>
              <a:rPr lang="en-US" smtClean="0"/>
              <a:t>Both solutions are</a:t>
            </a:r>
            <a:br>
              <a:rPr lang="en-US" smtClean="0"/>
            </a:br>
            <a:r>
              <a:rPr lang="en-US" smtClean="0"/>
              <a:t>equally good! </a:t>
            </a:r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15364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7130975-086C-430E-818C-9114726CFDBA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5365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65D8BF87-46CF-4D4E-9E64-BC6586630C13}" type="slidenum">
              <a:rPr lang="en-US" smtClean="0">
                <a:solidFill>
                  <a:srgbClr val="3F3F3F"/>
                </a:solidFill>
              </a:rPr>
              <a:pPr eaLnBrk="1" hangingPunct="1"/>
              <a:t>8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53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708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about this one?</a:t>
            </a:r>
            <a:endParaRPr lang="en-US" dirty="0"/>
          </a:p>
        </p:txBody>
      </p:sp>
      <p:sp>
        <p:nvSpPr>
          <p:cNvPr id="16387" name="Date Placeholder 3"/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34F36616-6BF8-463E-B86B-35FCB0E2BAB6}" type="datetime1">
              <a:rPr lang="en-US" smtClean="0">
                <a:solidFill>
                  <a:srgbClr val="3F3F3F"/>
                </a:solidFill>
              </a:rPr>
              <a:pPr eaLnBrk="1" hangingPunct="1"/>
              <a:t>10/9/2011</a:t>
            </a:fld>
            <a:endParaRPr lang="en-US" smtClean="0">
              <a:solidFill>
                <a:srgbClr val="3F3F3F"/>
              </a:solidFill>
            </a:endParaRPr>
          </a:p>
        </p:txBody>
      </p:sp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smtClean="0">
                <a:solidFill>
                  <a:srgbClr val="3F3F3F"/>
                </a:solidFill>
              </a:rPr>
              <a:t>Kelvin Sung (Use/modify with permission from © 2010 Larry Snyder, CSE)</a:t>
            </a:r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8B46AF2-BA8A-4BA3-ADAF-CBFE95E97C1C}" type="slidenum">
              <a:rPr lang="en-US" smtClean="0">
                <a:solidFill>
                  <a:srgbClr val="3F3F3F"/>
                </a:solidFill>
              </a:rPr>
              <a:pPr eaLnBrk="1" hangingPunct="1"/>
              <a:t>9</a:t>
            </a:fld>
            <a:endParaRPr lang="en-US" smtClean="0">
              <a:solidFill>
                <a:srgbClr val="3F3F3F"/>
              </a:solidFill>
            </a:endParaRP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52"/>
          <a:stretch>
            <a:fillRect/>
          </a:stretch>
        </p:blipFill>
        <p:spPr bwMode="auto">
          <a:xfrm>
            <a:off x="914400" y="1295400"/>
            <a:ext cx="6705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24540&quot;&gt;&lt;property id=&quot;20148&quot; value=&quot;5&quot;/&gt;&lt;property id=&quot;20300&quot; value=&quot;Slide 3 - &amp;quot;Welcome to FIT100 &amp;quot;&quot;/&gt;&lt;property id=&quot;20307&quot; value=&quot;257&quot;/&gt;&lt;/object&gt;&lt;object type=&quot;3&quot; unique_id=&quot;24541&quot;&gt;&lt;property id=&quot;20148&quot; value=&quot;5&quot;/&gt;&lt;property id=&quot;20300&quot; value=&quot;Slide 4 - &amp;quot;INFO100/CSE100&amp;quot;&quot;/&gt;&lt;property id=&quot;20307&quot; value=&quot;258&quot;/&gt;&lt;/object&gt;&lt;object type=&quot;3&quot; unique_id=&quot;24543&quot;&gt;&lt;property id=&quot;20148&quot; value=&quot;5&quot;/&gt;&lt;property id=&quot;20300&quot; value=&quot;Slide 7 - &amp;quot;Being Fluent&amp;quot;&quot;/&gt;&lt;property id=&quot;20307&quot; value=&quot;260&quot;/&gt;&lt;/object&gt;&lt;object type=&quot;3&quot; unique_id=&quot;24544&quot;&gt;&lt;property id=&quot;20148&quot; value=&quot;5&quot;/&gt;&lt;property id=&quot;20300&quot; value=&quot;Slide 8 - &amp;quot;The Content&amp;quot;&quot;/&gt;&lt;property id=&quot;20307&quot; value=&quot;261&quot;/&gt;&lt;/object&gt;&lt;object type=&quot;3&quot; unique_id=&quot;24546&quot;&gt;&lt;property id=&quot;20148&quot; value=&quot;5&quot;/&gt;&lt;property id=&quot;20300&quot; value=&quot;Slide 9 - &amp;quot;About This Class  &amp;quot;&quot;/&gt;&lt;property id=&quot;20307&quot; value=&quot;263&quot;/&gt;&lt;/object&gt;&lt;object type=&quot;3&quot; unique_id=&quot;24547&quot;&gt;&lt;property id=&quot;20148&quot; value=&quot;5&quot;/&gt;&lt;property id=&quot;20300&quot; value=&quot;Slide 10 - &amp;quot;Lifetime of Learning&amp;quot;&quot;/&gt;&lt;property id=&quot;20307&quot; value=&quot;264&quot;/&gt;&lt;/object&gt;&lt;object type=&quot;3&quot; unique_id=&quot;24548&quot;&gt;&lt;property id=&quot;20148&quot; value=&quot;5&quot;/&gt;&lt;property id=&quot;20300&quot; value=&quot;Slide 11 - &amp;quot;Lifetime of Learning&amp;quot;&quot;/&gt;&lt;property id=&quot;20307&quot; value=&quot;265&quot;/&gt;&lt;/object&gt;&lt;object type=&quot;3&quot; unique_id=&quot;24549&quot;&gt;&lt;property id=&quot;20148&quot; value=&quot;5&quot;/&gt;&lt;property id=&quot;20300&quot; value=&quot;Slide 12 - &amp;quot;Is FIT100 for You?&amp;quot;&quot;/&gt;&lt;property id=&quot;20307&quot; value=&quot;266&quot;/&gt;&lt;/object&gt;&lt;object type=&quot;3&quot; unique_id=&quot;24550&quot;&gt;&lt;property id=&quot;20148&quot; value=&quot;5&quot;/&gt;&lt;property id=&quot;20300&quot; value=&quot;Slide 14 - &amp;quot;But, Maybe Not&amp;quot;&quot;/&gt;&lt;property id=&quot;20307&quot; value=&quot;267&quot;/&gt;&lt;/object&gt;&lt;object type=&quot;3&quot; unique_id=&quot;24551&quot;&gt;&lt;property id=&quot;20148&quot; value=&quot;5&quot;/&gt;&lt;property id=&quot;20300&quot; value=&quot;Slide 15 - &amp;quot;Some Stats&amp;quot;&quot;/&gt;&lt;property id=&quot;20307&quot; value=&quot;268&quot;/&gt;&lt;/object&gt;&lt;object type=&quot;3&quot; unique_id=&quot;24552&quot;&gt;&lt;property id=&quot;20148&quot; value=&quot;5&quot;/&gt;&lt;property id=&quot;20300&quot; value=&quot;Slide 16 - &amp;quot;Taking FIT Is Worth It&amp;quot;&quot;/&gt;&lt;property id=&quot;20307&quot; value=&quot;269&quot;/&gt;&lt;/object&gt;&lt;object type=&quot;3&quot; unique_id=&quot;24553&quot;&gt;&lt;property id=&quot;20148&quot; value=&quot;5&quot;/&gt;&lt;property id=&quot;20300&quot; value=&quot;Slide 17 - &amp;quot;Class Mechanics&amp;quot;&quot;/&gt;&lt;property id=&quot;20307&quot; value=&quot;270&quot;/&gt;&lt;/object&gt;&lt;object type=&quot;3&quot; unique_id=&quot;24554&quot;&gt;&lt;property id=&quot;20148&quot; value=&quot;5&quot;/&gt;&lt;property id=&quot;20300&quot; value=&quot;Slide 20 - &amp;quot;Class Mechanics&amp;quot;&quot;/&gt;&lt;property id=&quot;20307&quot; value=&quot;271&quot;/&gt;&lt;/object&gt;&lt;object type=&quot;3&quot; unique_id=&quot;24555&quot;&gt;&lt;property id=&quot;20148&quot; value=&quot;5&quot;/&gt;&lt;property id=&quot;20300&quot; value=&quot;Slide 21 - &amp;quot;FIT100 course Web site&amp;quot;&quot;/&gt;&lt;property id=&quot;20307&quot; value=&quot;272&quot;/&gt;&lt;/object&gt;&lt;object type=&quot;3&quot; unique_id=&quot;24556&quot;&gt;&lt;property id=&quot;20148&quot; value=&quot;5&quot;/&gt;&lt;property id=&quot;20300&quot; value=&quot;Slide 24 - &amp;quot;Teaching Assistants&amp;quot;&quot;/&gt;&lt;property id=&quot;20307&quot; value=&quot;273&quot;/&gt;&lt;/object&gt;&lt;object type=&quot;3&quot; unique_id=&quot;24557&quot;&gt;&lt;property id=&quot;20148&quot; value=&quot;5&quot;/&gt;&lt;property id=&quot;20300&quot; value=&quot;Slide 27 - &amp;quot;CLUE Tutor&amp;quot;&quot;/&gt;&lt;property id=&quot;20307&quot; value=&quot;274&quot;/&gt;&lt;/object&gt;&lt;object type=&quot;3&quot; unique_id=&quot;24558&quot;&gt;&lt;property id=&quot;20148&quot; value=&quot;5&quot;/&gt;&lt;property id=&quot;20300&quot; value=&quot;Slide 28 - &amp;quot;Get Help When You Need It!&amp;quot;&quot;/&gt;&lt;property id=&quot;20307&quot; value=&quot;275&quot;/&gt;&lt;/object&gt;&lt;object type=&quot;3&quot; unique_id=&quot;24559&quot;&gt;&lt;property id=&quot;20148&quot; value=&quot;5&quot;/&gt;&lt;property id=&quot;20300&quot; value=&quot;Slide 29 - &amp;quot;New to computers?&amp;quot;&quot;/&gt;&lt;property id=&quot;20307&quot; value=&quot;276&quot;/&gt;&lt;/object&gt;&lt;object type=&quot;3&quot; unique_id=&quot;24560&quot;&gt;&lt;property id=&quot;20148&quot; value=&quot;5&quot;/&gt;&lt;property id=&quot;20300&quot; value=&quot;Slide 30 - &amp;quot;Class Web Site&amp;quot;&quot;/&gt;&lt;property id=&quot;20307&quot; value=&quot;277&quot;/&gt;&lt;/object&gt;&lt;object type=&quot;3&quot; unique_id=&quot;24561&quot;&gt;&lt;property id=&quot;20148&quot; value=&quot;5&quot;/&gt;&lt;property id=&quot;20300&quot; value=&quot;Slide 31 - &amp;quot;The Calendar&amp;quot;&quot;/&gt;&lt;property id=&quot;20307&quot; value=&quot;278&quot;/&gt;&lt;/object&gt;&lt;object type=&quot;3&quot; unique_id=&quot;24562&quot;&gt;&lt;property id=&quot;20148&quot; value=&quot;5&quot;/&gt;&lt;property id=&quot;20300&quot; value=&quot;Slide 32 - &amp;quot;Readings&amp;quot;&quot;/&gt;&lt;property id=&quot;20307&quot; value=&quot;279&quot;/&gt;&lt;/object&gt;&lt;object type=&quot;3&quot; unique_id=&quot;24563&quot;&gt;&lt;property id=&quot;20148&quot; value=&quot;5&quot;/&gt;&lt;property id=&quot;20300&quot; value=&quot;Slide 35 - &amp;quot;An Assignment&amp;quot;&quot;/&gt;&lt;property id=&quot;20307&quot; value=&quot;280&quot;/&gt;&lt;/object&gt;&lt;object type=&quot;3&quot; unique_id=&quot;24564&quot;&gt;&lt;property id=&quot;20148&quot; value=&quot;5&quot;/&gt;&lt;property id=&quot;20300&quot; value=&quot;Slide 36 - &amp;quot;Summary&amp;quot;&quot;/&gt;&lt;property id=&quot;20307&quot; value=&quot;281&quot;/&gt;&lt;/object&gt;&lt;object type=&quot;3&quot; unique_id=&quot;24728&quot;&gt;&lt;property id=&quot;20148&quot; value=&quot;5&quot;/&gt;&lt;property id=&quot;20300&quot; value=&quot;Slide 6 - &amp;quot;Fluency with Information Technology&amp;quot;&quot;/&gt;&lt;property id=&quot;20307&quot; value=&quot;282&quot;/&gt;&lt;/object&gt;&lt;object type=&quot;3&quot; unique_id=&quot;24821&quot;&gt;&lt;property id=&quot;20148&quot; value=&quot;5&quot;/&gt;&lt;property id=&quot;20300&quot; value=&quot;Slide 23 - &amp;quot;Instructor&amp;quot;&quot;/&gt;&lt;property id=&quot;20307&quot; value=&quot;286&quot;/&gt;&lt;/object&gt;&lt;object type=&quot;3&quot; unique_id=&quot;24912&quot;&gt;&lt;property id=&quot;20148&quot; value=&quot;5&quot;/&gt;&lt;property id=&quot;20300&quot; value=&quot;Slide 25 - &amp;quot;Teaching Assistants&amp;quot;&quot;/&gt;&lt;property id=&quot;20307&quot; value=&quot;288&quot;/&gt;&lt;/object&gt;&lt;object type=&quot;3&quot; unique_id=&quot;24913&quot;&gt;&lt;property id=&quot;20148&quot; value=&quot;5&quot;/&gt;&lt;property id=&quot;20300&quot; value=&quot;Slide 26 - &amp;quot;Teaching Assistants&amp;quot;&quot;/&gt;&lt;property id=&quot;20307&quot; value=&quot;287&quot;/&gt;&lt;/object&gt;&lt;object type=&quot;3&quot; unique_id=&quot;25328&quot;&gt;&lt;property id=&quot;20148&quot; value=&quot;5&quot;/&gt;&lt;property id=&quot;20300&quot; value=&quot;Slide 13 - &amp;quot;Five credits is….&amp;quot;&quot;/&gt;&lt;property id=&quot;20307&quot; value=&quot;289&quot;/&gt;&lt;/object&gt;&lt;object type=&quot;3&quot; unique_id=&quot;25637&quot;&gt;&lt;property id=&quot;20148&quot; value=&quot;5&quot;/&gt;&lt;property id=&quot;20300&quot; value=&quot;Slide 5 - &amp;quot;Clicker question&amp;quot;&quot;/&gt;&lt;property id=&quot;20307&quot; value=&quot;291&quot;/&gt;&lt;/object&gt;&lt;object type=&quot;3&quot; unique_id=&quot;25638&quot;&gt;&lt;property id=&quot;20148&quot; value=&quot;5&quot;/&gt;&lt;property id=&quot;20300&quot; value=&quot;Slide 18 - &amp;quot;Clicker questions&amp;quot;&quot;/&gt;&lt;property id=&quot;20307&quot; value=&quot;292&quot;/&gt;&lt;/object&gt;&lt;object type=&quot;3&quot; unique_id=&quot;26056&quot;&gt;&lt;property id=&quot;20148&quot; value=&quot;5&quot;/&gt;&lt;property id=&quot;20300&quot; value=&quot;Slide 1 - &amp;quot;Announcements&amp;quot;&quot;/&gt;&lt;property id=&quot;20307&quot; value=&quot;293&quot;/&gt;&lt;/object&gt;&lt;object type=&quot;3&quot; unique_id=&quot;26057&quot;&gt;&lt;property id=&quot;20148&quot; value=&quot;5&quot;/&gt;&lt;property id=&quot;20300&quot; value=&quot;Slide 2 - &amp;quot;Announcements&amp;quot;&quot;/&gt;&lt;property id=&quot;20307&quot; value=&quot;295&quot;/&gt;&lt;/object&gt;&lt;object type=&quot;3&quot; unique_id=&quot;26058&quot;&gt;&lt;property id=&quot;20148&quot; value=&quot;5&quot;/&gt;&lt;property id=&quot;20300&quot; value=&quot;Slide 33 - &amp;quot;Clicker Quiz&amp;quot;&quot;/&gt;&lt;property id=&quot;20307&quot; value=&quot;294&quot;/&gt;&lt;/object&gt;&lt;object type=&quot;3&quot; unique_id=&quot;32316&quot;&gt;&lt;property id=&quot;20148&quot; value=&quot;5&quot;/&gt;&lt;property id=&quot;20300&quot; value=&quot;Slide 19 - &amp;quot;Course Web site&amp;quot;&quot;/&gt;&lt;property id=&quot;20307&quot; value=&quot;296&quot;/&gt;&lt;/object&gt;&lt;object type=&quot;3&quot; unique_id=&quot;32497&quot;&gt;&lt;property id=&quot;20148&quot; value=&quot;5&quot;/&gt;&lt;property id=&quot;20300&quot; value=&quot;Slide 22 - &amp;quot;FIT100 Course Web Site&amp;quot;&quot;/&gt;&lt;property id=&quot;20307&quot; value=&quot;297&quot;/&gt;&lt;/object&gt;&lt;object type=&quot;3&quot; unique_id=&quot;32771&quot;&gt;&lt;property id=&quot;20148&quot; value=&quot;5&quot;/&gt;&lt;property id=&quot;20300&quot; value=&quot;Slide 34 - &amp;quot;FIT100 Course Calendar&amp;quot;&quot;/&gt;&lt;property id=&quot;20307&quot; value=&quot;298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2840</TotalTime>
  <Words>1072</Words>
  <Application>Microsoft Office PowerPoint</Application>
  <PresentationFormat>On-screen Show (4:3)</PresentationFormat>
  <Paragraphs>258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Corbel</vt:lpstr>
      <vt:lpstr>ＭＳ Ｐゴシック</vt:lpstr>
      <vt:lpstr>Wingdings 2</vt:lpstr>
      <vt:lpstr>Wingdings</vt:lpstr>
      <vt:lpstr>Wingdings 3</vt:lpstr>
      <vt:lpstr>Calibri</vt:lpstr>
      <vt:lpstr>Module</vt:lpstr>
      <vt:lpstr>Light Bot Solutions: an analysis</vt:lpstr>
      <vt:lpstr>Today:</vt:lpstr>
      <vt:lpstr>Questions? Comments?</vt:lpstr>
      <vt:lpstr>Goal for today: Practice Abstraction</vt:lpstr>
      <vt:lpstr>What did we learn?</vt:lpstr>
      <vt:lpstr>Pattern?</vt:lpstr>
      <vt:lpstr>Process of finding a pattern?</vt:lpstr>
      <vt:lpstr>Brute force is ok … or ?</vt:lpstr>
      <vt:lpstr>How about this one?</vt:lpstr>
      <vt:lpstr>Pattern?</vt:lpstr>
      <vt:lpstr>Pattern?</vt:lpstr>
      <vt:lpstr>Solving all concepts </vt:lpstr>
      <vt:lpstr>Solution to problem</vt:lpstr>
      <vt:lpstr>How about this? Pattern?</vt:lpstr>
      <vt:lpstr>How about this? Pattern?</vt:lpstr>
      <vt:lpstr>Solution … </vt:lpstr>
      <vt:lpstr>Fun yet?</vt:lpstr>
      <vt:lpstr>Fun yet?</vt:lpstr>
      <vt:lpstr>Solution?</vt:lpstr>
      <vt:lpstr>One small (but important) Point</vt:lpstr>
      <vt:lpstr>Last one … Pattern?</vt:lpstr>
      <vt:lpstr>Last one … Pattern?</vt:lpstr>
      <vt:lpstr>Trickier …</vt:lpstr>
      <vt:lpstr>Process StairSet …</vt:lpstr>
      <vt:lpstr>Today: Practice Abstraction</vt:lpstr>
      <vt:lpstr>Today: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FIT100</dc:title>
  <dc:creator>Information School</dc:creator>
  <cp:lastModifiedBy>Kelvin Sung</cp:lastModifiedBy>
  <cp:revision>113</cp:revision>
  <dcterms:created xsi:type="dcterms:W3CDTF">2011-01-07T16:40:34Z</dcterms:created>
  <dcterms:modified xsi:type="dcterms:W3CDTF">2011-10-09T20:50:08Z</dcterms:modified>
</cp:coreProperties>
</file>