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32"/>
  </p:notesMasterIdLst>
  <p:handoutMasterIdLst>
    <p:handoutMasterId r:id="rId33"/>
  </p:handoutMasterIdLst>
  <p:sldIdLst>
    <p:sldId id="318" r:id="rId2"/>
    <p:sldId id="317" r:id="rId3"/>
    <p:sldId id="324" r:id="rId4"/>
    <p:sldId id="303" r:id="rId5"/>
    <p:sldId id="304" r:id="rId6"/>
    <p:sldId id="305" r:id="rId7"/>
    <p:sldId id="306" r:id="rId8"/>
    <p:sldId id="307" r:id="rId9"/>
    <p:sldId id="322" r:id="rId10"/>
    <p:sldId id="323" r:id="rId11"/>
    <p:sldId id="309" r:id="rId12"/>
    <p:sldId id="327" r:id="rId13"/>
    <p:sldId id="310" r:id="rId14"/>
    <p:sldId id="330" r:id="rId15"/>
    <p:sldId id="314" r:id="rId16"/>
    <p:sldId id="319" r:id="rId17"/>
    <p:sldId id="321" r:id="rId18"/>
    <p:sldId id="325" r:id="rId19"/>
    <p:sldId id="331" r:id="rId20"/>
    <p:sldId id="326" r:id="rId21"/>
    <p:sldId id="332" r:id="rId22"/>
    <p:sldId id="320" r:id="rId23"/>
    <p:sldId id="329" r:id="rId24"/>
    <p:sldId id="312" r:id="rId25"/>
    <p:sldId id="328" r:id="rId26"/>
    <p:sldId id="308" r:id="rId27"/>
    <p:sldId id="311" r:id="rId28"/>
    <p:sldId id="313" r:id="rId29"/>
    <p:sldId id="316" r:id="rId30"/>
    <p:sldId id="315" r:id="rId31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703920"/>
    <a:srgbClr val="FFEFD5"/>
    <a:srgbClr val="A05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6481" autoAdjust="0"/>
  </p:normalViewPr>
  <p:slideViewPr>
    <p:cSldViewPr snapToGrid="0">
      <p:cViewPr varScale="1">
        <p:scale>
          <a:sx n="141" d="100"/>
          <a:sy n="141" d="100"/>
        </p:scale>
        <p:origin x="-96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A8EAB4F-AA71-4655-BBBE-4B2BF52CA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36F04CB-6B5A-41B7-BBFC-7C0F333C2205}" type="datetime1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D7C5462-A64A-40F3-B2B9-78DF9D91C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022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ECBA1F9-ED38-430F-B0B4-FBB10804B1FF}" type="datetime1">
              <a:rPr lang="en-US" smtClean="0"/>
              <a:t>10/10/2011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 smtClean="0"/>
              <a:t>© 2010 Kelvin Sung, CSS, UWB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AAFABA-CDA2-4F8E-8DD4-2C1DD850C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56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C410A-FBC2-40EC-ABC9-D87F7C2A85CF}" type="datetime1">
              <a:rPr lang="en-US" smtClean="0"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© 2010 Kelvin Sung, CSS, UWB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FDD56-2D6B-4DCE-8919-58C2486C2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41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90B7F-1E0F-4E51-8714-9F78B6B0091D}" type="datetime1">
              <a:rPr lang="en-US" smtClean="0"/>
              <a:t>10/10/2011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© 2010 Kelvin Sung, CSS, UWB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8DAE3-AE19-45D5-9AB6-46601AD4D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823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B86B8-AB86-44D2-9B98-7682F06743D9}" type="datetime1">
              <a:rPr lang="en-US" smtClean="0"/>
              <a:t>10/10/2011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© 2010 Kelvin Sung, CSS, UWB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0CBD2-4F12-4B65-BC22-9DF499211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2771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6BA77-632E-4152-B3FE-D0A9E678EFC3}" type="datetime1">
              <a:rPr lang="en-US" smtClean="0"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© 2010 Kelvin Sung, CSS, UWB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08F18-55C9-42A8-BAB8-B32A5383B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2864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84AC835-6221-4D8A-BDD9-0CD88C3937C2}" type="datetime1">
              <a:rPr lang="en-US" smtClean="0"/>
              <a:t>10/10/2011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 smtClean="0"/>
              <a:t>© 2010 Kelvin Sung, CSS, UWB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3E4E5F-5BE4-4DB6-AB13-9A2033671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91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11BBA-BB66-4438-B47B-E4AD3340C377}" type="datetime1">
              <a:rPr lang="en-US" smtClean="0"/>
              <a:t>10/10/2011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© 2010 Kelvin Sung, CSS, UWB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8827F-0C04-4910-849B-E368132F6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7566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1B6CD-BE8A-4525-A81E-CA98B0555D71}" type="datetime1">
              <a:rPr lang="en-US" smtClean="0"/>
              <a:t>10/10/2011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© 2010 Kelvin Sung, CSS, UWB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36933-717C-4F14-A678-B6F979985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18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82AD9-2153-4CD8-8054-7C66BDFDA5F9}" type="datetime1">
              <a:rPr lang="en-US" smtClean="0"/>
              <a:t>10/10/2011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© 2010 Kelvin Sung, CSS, UWB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8C261-BF23-4308-8825-A692F1EA2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543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65F32-83A2-4DD9-A06A-01EF7DD0643A}" type="datetime1">
              <a:rPr lang="en-US" smtClean="0"/>
              <a:t>10/10/2011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© 2010 Kelvin Sung, CSS, UWB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40606-6DC0-40D9-A3C9-96EBB9B11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849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0984F-901D-44AD-9063-1DAB92D33296}" type="datetime1">
              <a:rPr lang="en-US" smtClean="0"/>
              <a:t>10/10/2011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© 2010 Kelvin Sung, CSS, UWB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EABD-502C-43E9-B79A-5BE53E3DA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4876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D090E-458A-4EF9-B0FE-93A80FE6A1B2}" type="datetime1">
              <a:rPr lang="en-US" smtClean="0"/>
              <a:t>10/10/2011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r>
              <a:rPr lang="fi-FI" smtClean="0"/>
              <a:t>© 2010 Kelvin Sung, CSS, UWB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A6BF6-D92C-480B-993F-E0314F046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99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066800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0668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  <a:normAutofit/>
            <a:sp3d prstMaterial="matte">
              <a:bevelT w="50800" h="10160"/>
            </a:sp3d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CA356BDA-6F4B-45D6-BA52-BB78574BB0CA}" type="datetime1">
              <a:rPr lang="en-US" smtClean="0"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r>
              <a:rPr lang="fi-FI" smtClean="0"/>
              <a:t>© 2010 Kelvin Sung, CSS, UWB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1D7ECD8D-F471-4AA0-818F-657FF6EBA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16" r:id="rId2"/>
    <p:sldLayoutId id="2147484223" r:id="rId3"/>
    <p:sldLayoutId id="2147484217" r:id="rId4"/>
    <p:sldLayoutId id="2147484218" r:id="rId5"/>
    <p:sldLayoutId id="2147484219" r:id="rId6"/>
    <p:sldLayoutId id="2147484224" r:id="rId7"/>
    <p:sldLayoutId id="2147484225" r:id="rId8"/>
    <p:sldLayoutId id="2147484226" r:id="rId9"/>
    <p:sldLayoutId id="2147484220" r:id="rId10"/>
    <p:sldLayoutId id="2147484227" r:id="rId11"/>
    <p:sldLayoutId id="2147484221" r:id="rId12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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2"/>
        <a:buChar char="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charset="2"/>
        <a:buChar char=""/>
        <a:defRPr lang="en-US"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bcusp110/ExerciseAndAssignments/Solutions/MySolutionToHW3.docx" TargetMode="External"/><Relationship Id="rId2" Type="http://schemas.openxmlformats.org/officeDocument/2006/relationships/hyperlink" Target="http://depts.washington.edu/bcusp110/ExerciseAndAssignments/Solutions/MySolutionToHW2.docx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washington.edu/education/courses/cse120/11wi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download/en/details.aspx?id=23714" TargetMode="External"/><Relationship Id="rId2" Type="http://schemas.openxmlformats.org/officeDocument/2006/relationships/hyperlink" Target="http://www.microsoft.com/visualstudio/en-us/products/2010-editions/visual-csharp-expres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 materials are posted on Discussion Board.</a:t>
            </a:r>
          </a:p>
          <a:p>
            <a:pPr lvl="1"/>
            <a:r>
              <a:rPr lang="en-US" dirty="0" smtClean="0"/>
              <a:t>Read: 1.Variables  and 2.Operators</a:t>
            </a:r>
          </a:p>
          <a:p>
            <a:pPr lvl="1"/>
            <a:r>
              <a:rPr lang="en-US" dirty="0" smtClean="0"/>
              <a:t>How to process “language independent” explanations?</a:t>
            </a:r>
          </a:p>
          <a:p>
            <a:r>
              <a:rPr lang="en-US" dirty="0" smtClean="0"/>
              <a:t>Wednesday: </a:t>
            </a:r>
            <a:r>
              <a:rPr lang="en-US" b="1" u="sng" dirty="0" smtClean="0">
                <a:solidFill>
                  <a:srgbClr val="FF0000"/>
                </a:solidFill>
              </a:rPr>
              <a:t>meet in Lb1-222</a:t>
            </a:r>
          </a:p>
          <a:p>
            <a:pPr lvl="1"/>
            <a:r>
              <a:rPr lang="en-US" dirty="0" smtClean="0"/>
              <a:t>Where is our Library building?</a:t>
            </a:r>
          </a:p>
          <a:p>
            <a:r>
              <a:rPr lang="en-US" dirty="0" smtClean="0"/>
              <a:t>Your </a:t>
            </a:r>
            <a:r>
              <a:rPr lang="en-US" dirty="0" smtClean="0">
                <a:hlinkClick r:id="rId2"/>
              </a:rPr>
              <a:t>Homework #2</a:t>
            </a:r>
            <a:r>
              <a:rPr lang="en-US" dirty="0" smtClean="0"/>
              <a:t>: Summary</a:t>
            </a:r>
          </a:p>
          <a:p>
            <a:r>
              <a:rPr lang="en-US" dirty="0" smtClean="0">
                <a:hlinkClick r:id="rId3"/>
              </a:rPr>
              <a:t>Homework #3 Solution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B4CCC6-D240-4D73-99E9-D69C9C424EFF}" type="datetime1">
              <a:rPr lang="en-US" smtClean="0"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© 2010 Kelvin Sung, CSS, UWB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08F18-55C9-42A8-BAB8-B32A5383B07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3502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</a:p>
          <a:p>
            <a:endParaRPr lang="en-US" dirty="0"/>
          </a:p>
          <a:p>
            <a:r>
              <a:rPr lang="en-US" dirty="0" smtClean="0"/>
              <a:t>Wait for 1 minute!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46BA77-632E-4152-B3FE-D0A9E678EFC3}" type="datetime1">
              <a:rPr lang="en-US" smtClean="0"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© 2010 Kelvin Sung, CSS, UWB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08F18-55C9-42A8-BAB8-B32A5383B07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563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Overview of the program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to expand/hide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onsolas"/>
                <a:ea typeface="SimSun"/>
                <a:cs typeface="Times New Roman"/>
              </a:rPr>
              <a:t>#</a:t>
            </a:r>
            <a:r>
              <a:rPr lang="en-US" dirty="0" smtClean="0">
                <a:solidFill>
                  <a:srgbClr val="0000FF"/>
                </a:solidFill>
                <a:latin typeface="Consolas"/>
                <a:ea typeface="SimSun"/>
                <a:cs typeface="Times New Roman"/>
              </a:rPr>
              <a:t>region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FF"/>
                </a:solidFill>
                <a:latin typeface="Consolas"/>
                <a:ea typeface="SimSun"/>
                <a:cs typeface="Times New Roman"/>
              </a:rPr>
              <a:t>#</a:t>
            </a:r>
            <a:r>
              <a:rPr lang="en-US" dirty="0" err="1" smtClean="0">
                <a:solidFill>
                  <a:srgbClr val="0000FF"/>
                </a:solidFill>
                <a:latin typeface="Consolas"/>
                <a:ea typeface="SimSun"/>
                <a:cs typeface="Times New Roman"/>
              </a:rPr>
              <a:t>endregion</a:t>
            </a:r>
            <a:endParaRPr lang="en-US" dirty="0" smtClean="0"/>
          </a:p>
          <a:p>
            <a:r>
              <a:rPr lang="en-US" dirty="0" smtClean="0"/>
              <a:t>Functions:</a:t>
            </a:r>
          </a:p>
          <a:p>
            <a:pPr lvl="1"/>
            <a:r>
              <a:rPr lang="en-US" dirty="0" err="1" smtClean="0"/>
              <a:t>InitializeWorld</a:t>
            </a:r>
            <a:r>
              <a:rPr lang="en-US" dirty="0" smtClean="0"/>
              <a:t>() and </a:t>
            </a:r>
            <a:r>
              <a:rPr lang="en-US" dirty="0" err="1" smtClean="0"/>
              <a:t>UpdateWorld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Name: between </a:t>
            </a:r>
            <a:r>
              <a:rPr lang="en-US" dirty="0" smtClean="0">
                <a:solidFill>
                  <a:srgbClr val="0000FF"/>
                </a:solidFill>
                <a:latin typeface="Consolas"/>
                <a:ea typeface="SimSun"/>
                <a:cs typeface="Times New Roman"/>
              </a:rPr>
              <a:t>void </a:t>
            </a:r>
            <a:r>
              <a:rPr lang="en-US" dirty="0" smtClean="0"/>
              <a:t>and ()</a:t>
            </a:r>
          </a:p>
          <a:p>
            <a:pPr lvl="1"/>
            <a:r>
              <a:rPr lang="en-US" dirty="0" smtClean="0"/>
              <a:t>Body: between  “{“  “}”</a:t>
            </a:r>
          </a:p>
          <a:p>
            <a:endParaRPr lang="en-US" dirty="0" smtClean="0"/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DCC39B1-A257-43C0-BDF9-C3135ACEC65D}" type="datetime1">
              <a:rPr lang="en-US" smtClean="0">
                <a:solidFill>
                  <a:srgbClr val="3F3F3F"/>
                </a:solidFill>
              </a:rPr>
              <a:t>10/10/2011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smtClean="0">
                <a:solidFill>
                  <a:srgbClr val="3F3F3F"/>
                </a:solidFill>
              </a:rPr>
              <a:t>© 2010 Kelvin Sung, CSS, UWB</a:t>
            </a:r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4AC0F0-4A67-4B31-A9BE-59EB385B9DBF}" type="slidenum">
              <a:rPr lang="en-US" smtClean="0">
                <a:solidFill>
                  <a:srgbClr val="3F3F3F"/>
                </a:solidFill>
              </a:rPr>
              <a:pPr eaLnBrk="1" hangingPunct="1"/>
              <a:t>11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9" y="4511156"/>
            <a:ext cx="4939522" cy="1852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Game Loop + Stuff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Game Loop: </a:t>
            </a:r>
          </a:p>
          <a:p>
            <a:pPr lvl="1"/>
            <a:r>
              <a:rPr lang="en-US" dirty="0" err="1" smtClean="0"/>
              <a:t>InitializeWorld</a:t>
            </a:r>
            <a:r>
              <a:rPr lang="en-US" dirty="0" smtClean="0"/>
              <a:t>() once (and only once!!)</a:t>
            </a:r>
          </a:p>
          <a:p>
            <a:pPr lvl="1"/>
            <a:r>
              <a:rPr lang="en-US" dirty="0" err="1" smtClean="0"/>
              <a:t>UpdatesWorld</a:t>
            </a:r>
            <a:r>
              <a:rPr lang="en-US" dirty="0" smtClean="0"/>
              <a:t>(): continue to forever!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/>
              <a:t>Check out the “</a:t>
            </a:r>
            <a:r>
              <a:rPr lang="en-US" dirty="0" err="1"/>
              <a:t>ClassExampleContent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Lots of images, audios!</a:t>
            </a:r>
          </a:p>
          <a:p>
            <a:endParaRPr lang="en-US" dirty="0" smtClean="0"/>
          </a:p>
          <a:p>
            <a:r>
              <a:rPr lang="en-US" dirty="0" smtClean="0"/>
              <a:t>To Quit:</a:t>
            </a:r>
          </a:p>
          <a:p>
            <a:pPr lvl="1"/>
            <a:r>
              <a:rPr lang="en-US" dirty="0" smtClean="0"/>
              <a:t>Back-button on gamepad  (or “F1” on your </a:t>
            </a:r>
            <a:r>
              <a:rPr lang="en-US" dirty="0" err="1" smtClean="0"/>
              <a:t>keybd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DCC39B1-A257-43C0-BDF9-C3135ACEC65D}" type="datetime1">
              <a:rPr lang="en-US" smtClean="0">
                <a:solidFill>
                  <a:srgbClr val="3F3F3F"/>
                </a:solidFill>
              </a:rPr>
              <a:t>10/10/2011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smtClean="0">
                <a:solidFill>
                  <a:srgbClr val="3F3F3F"/>
                </a:solidFill>
              </a:rPr>
              <a:t>© 2010 Kelvin Sung, CSS, UWB</a:t>
            </a:r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4AC0F0-4A67-4B31-A9BE-59EB385B9DBF}" type="slidenum">
              <a:rPr lang="en-US" smtClean="0">
                <a:solidFill>
                  <a:srgbClr val="3F3F3F"/>
                </a:solidFill>
              </a:rPr>
              <a:pPr eaLnBrk="1" hangingPunct="1"/>
              <a:t>12</a:t>
            </a:fld>
            <a:endParaRPr lang="en-US" smtClean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314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Game Pad to Keyboard mapping</a:t>
            </a:r>
            <a:endParaRPr lang="en-US" dirty="0"/>
          </a:p>
        </p:txBody>
      </p:sp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9E6B098-D9BD-4310-B3EC-6DECD9FF943D}" type="datetime1">
              <a:rPr lang="en-US" smtClean="0">
                <a:solidFill>
                  <a:srgbClr val="3F3F3F"/>
                </a:solidFill>
              </a:rPr>
              <a:t>10/10/2011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smtClean="0">
                <a:solidFill>
                  <a:srgbClr val="3F3F3F"/>
                </a:solidFill>
              </a:rPr>
              <a:t>© 2010 Kelvin Sung, CSS, UWB</a:t>
            </a:r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76C744-DBE9-4581-98DF-E4FDFCCAF8AC}" type="slidenum">
              <a:rPr lang="en-US" smtClean="0">
                <a:solidFill>
                  <a:srgbClr val="3F3F3F"/>
                </a:solidFill>
              </a:rPr>
              <a:pPr eaLnBrk="1" hangingPunct="1"/>
              <a:t>13</a:t>
            </a:fld>
            <a:endParaRPr lang="en-US" smtClean="0">
              <a:solidFill>
                <a:srgbClr val="3F3F3F"/>
              </a:solidFill>
            </a:endParaRPr>
          </a:p>
        </p:txBody>
      </p:sp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188913" y="1352550"/>
            <a:ext cx="8001000" cy="5049838"/>
            <a:chOff x="188661" y="1353140"/>
            <a:chExt cx="8000480" cy="5049793"/>
          </a:xfrm>
        </p:grpSpPr>
        <p:pic>
          <p:nvPicPr>
            <p:cNvPr id="14343" name="Picture 2" descr="E:\Work\2.Projects\MSR_Game\XNACS1Lib\XNACS1Lib_Guide\images\KeyboardMa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61" y="1353140"/>
              <a:ext cx="8000480" cy="5049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2715" y="2362874"/>
              <a:ext cx="631181" cy="218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sense?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Game Loop?</a:t>
            </a:r>
          </a:p>
          <a:p>
            <a:r>
              <a:rPr lang="en-US" dirty="0" smtClean="0"/>
              <a:t>How do we communicate with our program using the keyboard?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46BA77-632E-4152-B3FE-D0A9E678EFC3}" type="datetime1">
              <a:rPr lang="en-US" smtClean="0"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© 2010 Kelvin Sung, CSS, UWB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08F18-55C9-42A8-BAB8-B32A5383B07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7860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Parsing: Default 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Can we parse (read) this?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///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//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 start  of “comments”: </a:t>
            </a:r>
          </a:p>
          <a:p>
            <a:pPr lvl="1">
              <a:defRPr/>
            </a:pPr>
            <a:r>
              <a:rPr lang="en-US" dirty="0" smtClean="0">
                <a:sym typeface="Wingdings" pitchFamily="2" charset="2"/>
              </a:rPr>
              <a:t>Rest of the line is ignored by computer</a:t>
            </a:r>
          </a:p>
          <a:p>
            <a:pPr lvl="1">
              <a:defRPr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6AB6FDA-7987-4917-BD6F-F4ADA27815F5}" type="datetime1">
              <a:rPr lang="en-US" smtClean="0">
                <a:solidFill>
                  <a:srgbClr val="3F3F3F"/>
                </a:solidFill>
              </a:rPr>
              <a:t>10/10/2011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smtClean="0">
                <a:solidFill>
                  <a:srgbClr val="3F3F3F"/>
                </a:solidFill>
              </a:rPr>
              <a:t>© 2010 Kelvin Sung, CSS, UWB</a:t>
            </a:r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0A64A56-2E56-43B2-9847-32B937C2AC33}" type="slidenum">
              <a:rPr lang="en-US" smtClean="0">
                <a:solidFill>
                  <a:srgbClr val="3F3F3F"/>
                </a:solidFill>
              </a:rPr>
              <a:pPr eaLnBrk="1" hangingPunct="1"/>
              <a:t>15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1875647"/>
            <a:ext cx="6410325" cy="2638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Declaring variables</a:t>
            </a:r>
          </a:p>
          <a:p>
            <a:pPr lvl="1"/>
            <a:r>
              <a:rPr lang="en-US" dirty="0" smtClean="0"/>
              <a:t>float and </a:t>
            </a:r>
            <a:r>
              <a:rPr lang="en-US" dirty="0" err="1" smtClean="0"/>
              <a:t>int</a:t>
            </a:r>
            <a:r>
              <a:rPr lang="en-US" dirty="0" smtClean="0"/>
              <a:t> (Case Matter!! </a:t>
            </a:r>
            <a:r>
              <a:rPr lang="en-US" dirty="0" err="1" smtClean="0"/>
              <a:t>Int</a:t>
            </a:r>
            <a:r>
              <a:rPr lang="en-US" dirty="0" smtClean="0"/>
              <a:t> not the same as </a:t>
            </a:r>
            <a:r>
              <a:rPr lang="en-US" dirty="0" err="1" smtClean="0"/>
              <a:t>int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/>
              <a:t>c</a:t>
            </a:r>
            <a:r>
              <a:rPr lang="en-US" dirty="0" err="1" smtClean="0"/>
              <a:t>onst</a:t>
            </a:r>
            <a:endParaRPr lang="en-US" dirty="0" smtClean="0"/>
          </a:p>
          <a:p>
            <a:r>
              <a:rPr lang="en-US" dirty="0" smtClean="0"/>
              <a:t>Variable names</a:t>
            </a:r>
          </a:p>
          <a:p>
            <a:pPr lvl="1"/>
            <a:r>
              <a:rPr lang="en-US" dirty="0" err="1" smtClean="0"/>
              <a:t>kBgAudioLevel</a:t>
            </a:r>
            <a:endParaRPr lang="en-US" dirty="0" smtClean="0"/>
          </a:p>
          <a:p>
            <a:pPr lvl="6"/>
            <a:endParaRPr lang="en-US" dirty="0" smtClean="0"/>
          </a:p>
          <a:p>
            <a:r>
              <a:rPr lang="en-US" dirty="0" smtClean="0"/>
              <a:t>IMPORTANT: </a:t>
            </a:r>
            <a:r>
              <a:rPr lang="en-US" b="1" dirty="0" smtClean="0">
                <a:solidFill>
                  <a:srgbClr val="FF0000"/>
                </a:solidFill>
              </a:rPr>
              <a:t>CASE MATTER!!</a:t>
            </a:r>
          </a:p>
          <a:p>
            <a:pPr lvl="1"/>
            <a:endParaRPr lang="en-US" dirty="0" smtClean="0"/>
          </a:p>
          <a:p>
            <a:pPr marL="119062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46BA77-632E-4152-B3FE-D0A9E678EFC3}" type="datetime1">
              <a:rPr lang="en-US" smtClean="0"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© 2010 Kelvin Sung, CSS, UWB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08F18-55C9-42A8-BAB8-B32A5383B07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0" b="35762"/>
          <a:stretch/>
        </p:blipFill>
        <p:spPr bwMode="auto">
          <a:xfrm>
            <a:off x="1320638" y="1380931"/>
            <a:ext cx="6410325" cy="83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97427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unctions … (from the library)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Call Library functions, by its name with ():</a:t>
            </a:r>
          </a:p>
          <a:p>
            <a:pPr lvl="1"/>
            <a:r>
              <a:rPr lang="en-US" dirty="0" err="1" smtClean="0">
                <a:latin typeface="Consolas"/>
              </a:rPr>
              <a:t>PlayBackgroundAudio</a:t>
            </a:r>
            <a:r>
              <a:rPr lang="en-US" dirty="0" smtClean="0">
                <a:latin typeface="Consolas"/>
              </a:rPr>
              <a:t>()</a:t>
            </a:r>
          </a:p>
          <a:p>
            <a:pPr lvl="1"/>
            <a:r>
              <a:rPr lang="en-US" dirty="0" err="1" smtClean="0">
                <a:latin typeface="Consolas"/>
              </a:rPr>
              <a:t>SetAppWindowPixelDimension</a:t>
            </a:r>
            <a:r>
              <a:rPr lang="en-US" dirty="0" smtClean="0">
                <a:latin typeface="Consolas"/>
              </a:rPr>
              <a:t>()</a:t>
            </a:r>
            <a:endParaRPr lang="en-US" dirty="0">
              <a:latin typeface="Consolas"/>
            </a:endParaRPr>
          </a:p>
          <a:p>
            <a:pPr lvl="1"/>
            <a:r>
              <a:rPr lang="en-US" dirty="0" err="1" smtClean="0">
                <a:solidFill>
                  <a:srgbClr val="2B91AF"/>
                </a:solidFill>
                <a:latin typeface="Consolas"/>
              </a:rPr>
              <a:t>World</a:t>
            </a:r>
            <a:r>
              <a:rPr lang="en-US" dirty="0" err="1" smtClean="0">
                <a:latin typeface="Consolas"/>
              </a:rPr>
              <a:t>.SetWorldCoordinate</a:t>
            </a:r>
            <a:r>
              <a:rPr lang="en-US" dirty="0" smtClean="0">
                <a:latin typeface="Consolas"/>
              </a:rPr>
              <a:t>()</a:t>
            </a:r>
          </a:p>
          <a:p>
            <a:pPr marL="438150" lvl="1" indent="-319088">
              <a:spcBef>
                <a:spcPct val="0"/>
              </a:spcBef>
              <a:buClr>
                <a:schemeClr val="accent1"/>
              </a:buClr>
              <a:buSzPct val="80000"/>
              <a:buFont typeface="Wingdings 2" charset="2"/>
              <a:buChar char=""/>
            </a:pPr>
            <a:r>
              <a:rPr lang="en-US" dirty="0" smtClean="0"/>
              <a:t>Arguments: the </a:t>
            </a:r>
            <a:r>
              <a:rPr lang="en-US" dirty="0"/>
              <a:t>stuff inside the </a:t>
            </a:r>
            <a:r>
              <a:rPr lang="en-US" dirty="0" smtClean="0"/>
              <a:t>parenthesis</a:t>
            </a:r>
          </a:p>
          <a:p>
            <a:pPr marL="703263" lvl="2" indent="-319088">
              <a:spcBef>
                <a:spcPct val="0"/>
              </a:spcBef>
              <a:buClr>
                <a:schemeClr val="accent1"/>
              </a:buClr>
              <a:buSzPct val="80000"/>
              <a:buFont typeface="Wingdings 2" charset="2"/>
              <a:buChar char=""/>
            </a:pPr>
            <a:r>
              <a:rPr lang="en-US" dirty="0" smtClean="0"/>
              <a:t>E.g., Arguments for </a:t>
            </a:r>
            <a:r>
              <a:rPr lang="en-US" dirty="0" err="1" smtClean="0"/>
              <a:t>PlayBackgroundAudio</a:t>
            </a:r>
            <a:r>
              <a:rPr lang="en-US" dirty="0" smtClean="0"/>
              <a:t> are:</a:t>
            </a:r>
          </a:p>
          <a:p>
            <a:pPr marL="923925" lvl="3" indent="-319088">
              <a:spcBef>
                <a:spcPct val="0"/>
              </a:spcBef>
              <a:buClr>
                <a:schemeClr val="accent1"/>
              </a:buClr>
              <a:buSzPct val="80000"/>
              <a:buFont typeface="Wingdings 2" charset="2"/>
              <a:buChar char=""/>
            </a:pPr>
            <a:r>
              <a:rPr lang="en-US" dirty="0" smtClean="0"/>
              <a:t>“</a:t>
            </a:r>
            <a:r>
              <a:rPr lang="en-US" dirty="0" err="1" smtClean="0"/>
              <a:t>BackgroundMusic</a:t>
            </a:r>
            <a:r>
              <a:rPr lang="en-US" dirty="0" smtClean="0"/>
              <a:t>” and </a:t>
            </a:r>
            <a:r>
              <a:rPr lang="en-US" dirty="0" err="1" smtClean="0"/>
              <a:t>kBgAudioLevel</a:t>
            </a:r>
            <a:endParaRPr lang="en-US" dirty="0"/>
          </a:p>
          <a:p>
            <a:endParaRPr lang="en-US" dirty="0" smtClean="0">
              <a:latin typeface="Consola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46BA77-632E-4152-B3FE-D0A9E678EFC3}" type="datetime1">
              <a:rPr lang="en-US" smtClean="0"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© 2010 Kelvin Sung, CSS, UWB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08F18-55C9-42A8-BAB8-B32A5383B07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80" b="7707"/>
          <a:stretch/>
        </p:blipFill>
        <p:spPr bwMode="auto">
          <a:xfrm>
            <a:off x="707234" y="1343609"/>
            <a:ext cx="8099862" cy="1013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4907583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is ALL detail</a:t>
            </a:r>
            <a:r>
              <a:rPr lang="en-US" dirty="0" smtClean="0"/>
              <a:t>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statements ends with: </a:t>
            </a:r>
            <a:r>
              <a:rPr lang="en-US" b="1" dirty="0" smtClean="0"/>
              <a:t>;</a:t>
            </a:r>
          </a:p>
          <a:p>
            <a:r>
              <a:rPr lang="en-US" dirty="0" smtClean="0"/>
              <a:t>Case matter!!</a:t>
            </a:r>
          </a:p>
          <a:p>
            <a:pPr lvl="1"/>
            <a:r>
              <a:rPr lang="en-US" dirty="0" err="1" smtClean="0"/>
              <a:t>int</a:t>
            </a:r>
            <a:r>
              <a:rPr lang="en-US" dirty="0" smtClean="0"/>
              <a:t> defines an integer (0, 1, 2, -1, -2 …)</a:t>
            </a:r>
          </a:p>
          <a:p>
            <a:pPr lvl="1"/>
            <a:r>
              <a:rPr lang="en-US" dirty="0" err="1" smtClean="0"/>
              <a:t>Int</a:t>
            </a:r>
            <a:r>
              <a:rPr lang="en-US" dirty="0" smtClean="0"/>
              <a:t> or Integer are undefined</a:t>
            </a:r>
          </a:p>
          <a:p>
            <a:r>
              <a:rPr lang="en-US" dirty="0" smtClean="0"/>
              <a:t>Matches are important</a:t>
            </a:r>
          </a:p>
          <a:p>
            <a:pPr lvl="1"/>
            <a:r>
              <a:rPr lang="en-US" dirty="0" smtClean="0"/>
              <a:t>Open always matches with close</a:t>
            </a:r>
          </a:p>
          <a:p>
            <a:pPr lvl="2"/>
            <a:r>
              <a:rPr lang="en-US" dirty="0" smtClean="0"/>
              <a:t>( and )  … or … { and }</a:t>
            </a:r>
          </a:p>
          <a:p>
            <a:r>
              <a:rPr lang="en-US" dirty="0" smtClean="0"/>
              <a:t>Code only goes into function body!!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46BA77-632E-4152-B3FE-D0A9E678EFC3}" type="datetime1">
              <a:rPr lang="en-US" smtClean="0"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© 2010 Kelvin Sung, CSS, UWB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08F18-55C9-42A8-BAB8-B32A5383B07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9615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sense?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the Example from Exercise-2</a:t>
            </a:r>
          </a:p>
          <a:p>
            <a:r>
              <a:rPr lang="en-US" dirty="0" smtClean="0"/>
              <a:t>Variables in </a:t>
            </a:r>
            <a:r>
              <a:rPr lang="en-US" dirty="0" err="1" smtClean="0"/>
              <a:t>UpdateWorld</a:t>
            </a:r>
            <a:r>
              <a:rPr lang="en-US" dirty="0" smtClean="0"/>
              <a:t>()?</a:t>
            </a:r>
          </a:p>
          <a:p>
            <a:r>
              <a:rPr lang="en-US" dirty="0" smtClean="0"/>
              <a:t>Function calls in </a:t>
            </a:r>
            <a:r>
              <a:rPr lang="en-US" dirty="0" err="1" smtClean="0"/>
              <a:t>UpdateWorld</a:t>
            </a:r>
            <a:r>
              <a:rPr lang="en-US" dirty="0" smtClean="0"/>
              <a:t>()?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46BA77-632E-4152-B3FE-D0A9E678EFC3}" type="datetime1">
              <a:rPr lang="en-US" smtClean="0"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© 2010 Kelvin Sung, CSS, UWB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08F18-55C9-42A8-BAB8-B32A5383B07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273" y="3026617"/>
            <a:ext cx="5581650" cy="2247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214634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week: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Practice Abstraction with </a:t>
            </a:r>
            <a:r>
              <a:rPr lang="en-US" dirty="0" err="1" smtClean="0"/>
              <a:t>LightBot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Lightbot</a:t>
            </a:r>
            <a:r>
              <a:rPr lang="en-US" dirty="0" smtClean="0"/>
              <a:t>: Trivial</a:t>
            </a:r>
          </a:p>
          <a:p>
            <a:pPr lvl="1"/>
            <a:r>
              <a:rPr lang="en-US" dirty="0" smtClean="0"/>
              <a:t>Abstraction with </a:t>
            </a:r>
            <a:r>
              <a:rPr lang="en-US" dirty="0" err="1" smtClean="0"/>
              <a:t>LightBot</a:t>
            </a:r>
            <a:r>
              <a:rPr lang="en-US" dirty="0" smtClean="0"/>
              <a:t>: not so trivial? Fun?</a:t>
            </a:r>
          </a:p>
          <a:p>
            <a:r>
              <a:rPr lang="en-US" dirty="0" smtClean="0"/>
              <a:t>Quiz-2</a:t>
            </a:r>
          </a:p>
          <a:p>
            <a:pPr lvl="1"/>
            <a:r>
              <a:rPr lang="en-US" dirty="0" smtClean="0"/>
              <a:t>Go over </a:t>
            </a:r>
            <a:r>
              <a:rPr lang="en-US" smtClean="0"/>
              <a:t>the solution!</a:t>
            </a:r>
            <a:endParaRPr lang="en-US" smtClean="0"/>
          </a:p>
          <a:p>
            <a:r>
              <a:rPr lang="en-US" dirty="0" smtClean="0"/>
              <a:t>Now </a:t>
            </a:r>
            <a:r>
              <a:rPr lang="en-US" dirty="0" smtClean="0"/>
              <a:t>(and for the next little while):</a:t>
            </a:r>
          </a:p>
          <a:p>
            <a:pPr lvl="1"/>
            <a:r>
              <a:rPr lang="en-US" dirty="0" smtClean="0"/>
              <a:t>Today: Use C#/XNA: Tedious, but powerful!</a:t>
            </a:r>
          </a:p>
          <a:p>
            <a:pPr lvl="1"/>
            <a:r>
              <a:rPr lang="en-US" dirty="0" smtClean="0"/>
              <a:t>Next few lectures:</a:t>
            </a:r>
          </a:p>
          <a:p>
            <a:pPr lvl="2"/>
            <a:r>
              <a:rPr lang="en-US" dirty="0" smtClean="0"/>
              <a:t>Abstraction with C#/XNA: Fun Video Games!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2F1859-F37F-42C8-AF60-0528D5C5B860}" type="datetime1">
              <a:rPr lang="en-US" smtClean="0"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© 2010 Kelvin Sung, CSS, UWB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08F18-55C9-42A8-BAB8-B32A5383B07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2776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Color!!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13102" cy="5181600"/>
          </a:xfrm>
        </p:spPr>
        <p:txBody>
          <a:bodyPr/>
          <a:lstStyle/>
          <a:p>
            <a:r>
              <a:rPr lang="en-US" dirty="0" smtClean="0"/>
              <a:t>Let’s try …</a:t>
            </a:r>
          </a:p>
          <a:p>
            <a:r>
              <a:rPr lang="en-US" dirty="0" smtClean="0"/>
              <a:t>Changing the color of the background</a:t>
            </a:r>
          </a:p>
          <a:p>
            <a:pPr lvl="1"/>
            <a:r>
              <a:rPr lang="en-US" dirty="0" smtClean="0"/>
              <a:t>To whatever you like!</a:t>
            </a:r>
          </a:p>
          <a:p>
            <a:endParaRPr lang="en-US" dirty="0" smtClean="0"/>
          </a:p>
          <a:p>
            <a:r>
              <a:rPr lang="en-US" dirty="0" smtClean="0"/>
              <a:t>How? … type this line: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2B91AF"/>
              </a:solidFill>
              <a:latin typeface="Consolas"/>
            </a:endParaRPr>
          </a:p>
          <a:p>
            <a:pPr marL="457200" lvl="1" indent="0">
              <a:buNone/>
            </a:pPr>
            <a:r>
              <a:rPr lang="en-US" dirty="0" err="1" smtClean="0">
                <a:solidFill>
                  <a:srgbClr val="2B91AF"/>
                </a:solidFill>
                <a:latin typeface="Consolas"/>
              </a:rPr>
              <a:t>World</a:t>
            </a:r>
            <a:r>
              <a:rPr lang="en-US" dirty="0" err="1" smtClean="0">
                <a:solidFill>
                  <a:prstClr val="black"/>
                </a:solidFill>
                <a:latin typeface="Consolas"/>
              </a:rPr>
              <a:t>.SetBackgroundColor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(</a:t>
            </a:r>
            <a:r>
              <a:rPr lang="en-US" dirty="0" err="1" smtClean="0">
                <a:solidFill>
                  <a:srgbClr val="2B91AF"/>
                </a:solidFill>
                <a:latin typeface="Consolas"/>
              </a:rPr>
              <a:t>Color</a:t>
            </a:r>
            <a:r>
              <a:rPr lang="en-US" dirty="0" err="1" smtClean="0">
                <a:solidFill>
                  <a:prstClr val="black"/>
                </a:solidFill>
                <a:latin typeface="Consolas"/>
              </a:rPr>
              <a:t>.White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);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Where should we put this line?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46BA77-632E-4152-B3FE-D0A9E678EFC3}" type="datetime1">
              <a:rPr lang="en-US" smtClean="0"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© 2010 Kelvin Sung, CSS, UWB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08F18-55C9-42A8-BAB8-B32A5383B07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3170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put the line of code?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Talk to the person beside you!</a:t>
            </a:r>
          </a:p>
          <a:p>
            <a:r>
              <a:rPr lang="en-US" dirty="0" smtClean="0"/>
              <a:t>3 minutes.</a:t>
            </a:r>
          </a:p>
          <a:p>
            <a:r>
              <a:rPr lang="en-US" dirty="0" smtClean="0"/>
              <a:t>Explain why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46BA77-632E-4152-B3FE-D0A9E678EFC3}" type="datetime1">
              <a:rPr lang="en-US" smtClean="0"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© 2010 Kelvin Sung, CSS, UWB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08F18-55C9-42A8-BAB8-B32A5383B07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4222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Editor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Auto-complete (</a:t>
            </a:r>
            <a:r>
              <a:rPr lang="en-US" dirty="0" err="1"/>
              <a:t>Intellisense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Use: up/down arrow keys and &lt;tab&gt; </a:t>
            </a:r>
            <a:r>
              <a:rPr lang="en-US" dirty="0" smtClean="0"/>
              <a:t>key</a:t>
            </a:r>
          </a:p>
          <a:p>
            <a:r>
              <a:rPr lang="en-US" dirty="0"/>
              <a:t>Auto-Indentation</a:t>
            </a:r>
          </a:p>
          <a:p>
            <a:pPr lvl="1"/>
            <a:r>
              <a:rPr lang="en-US" dirty="0" smtClean="0"/>
              <a:t>For formatting and readability </a:t>
            </a:r>
          </a:p>
          <a:p>
            <a:r>
              <a:rPr lang="en-US" dirty="0" smtClean="0"/>
              <a:t>Matching: 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cursor at the one end of parenthesis or </a:t>
            </a:r>
            <a:r>
              <a:rPr lang="en-US" dirty="0" smtClean="0"/>
              <a:t>brace, match ones on the other end will show</a:t>
            </a:r>
            <a:endParaRPr lang="en-US" dirty="0"/>
          </a:p>
          <a:p>
            <a:r>
              <a:rPr lang="en-US" dirty="0" smtClean="0"/>
              <a:t>Color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Blue: Important (reserved/key) words</a:t>
            </a:r>
          </a:p>
          <a:p>
            <a:pPr lvl="1"/>
            <a:r>
              <a:rPr lang="en-US" dirty="0"/>
              <a:t>Red: String, Green: </a:t>
            </a:r>
            <a:r>
              <a:rPr lang="en-US" dirty="0" smtClean="0"/>
              <a:t>Comments</a:t>
            </a:r>
          </a:p>
          <a:p>
            <a:pPr marL="11906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46BA77-632E-4152-B3FE-D0A9E678EFC3}" type="datetime1">
              <a:rPr lang="en-US" smtClean="0"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© 2010 Kelvin Sung, CSS, UWB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08F18-55C9-42A8-BAB8-B32A5383B07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3428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checking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something wrong …</a:t>
            </a:r>
          </a:p>
          <a:p>
            <a:r>
              <a:rPr lang="en-US" dirty="0" smtClean="0"/>
              <a:t>Error checking and error message:</a:t>
            </a:r>
          </a:p>
          <a:p>
            <a:pPr marL="11906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46BA77-632E-4152-B3FE-D0A9E678EFC3}" type="datetime1">
              <a:rPr lang="en-US" smtClean="0"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© 2010 Kelvin Sung, CSS, UWB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08F18-55C9-42A8-BAB8-B32A5383B07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6" y="2806134"/>
            <a:ext cx="7156220" cy="288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81800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Scopes and Variables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129155E-1049-46D3-99B6-EF7C8D268521}" type="datetime1">
              <a:rPr lang="en-US" smtClean="0">
                <a:solidFill>
                  <a:srgbClr val="3F3F3F"/>
                </a:solidFill>
              </a:rPr>
              <a:t>10/10/2011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smtClean="0">
                <a:solidFill>
                  <a:srgbClr val="3F3F3F"/>
                </a:solidFill>
              </a:rPr>
              <a:t>© 2010 Kelvin Sung, CSS, UWB</a:t>
            </a:r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6B26AB0-9200-4CC2-9FE3-77CED7913AF2}" type="slidenum">
              <a:rPr lang="en-US" smtClean="0">
                <a:solidFill>
                  <a:srgbClr val="3F3F3F"/>
                </a:solidFill>
              </a:rPr>
              <a:pPr eaLnBrk="1" hangingPunct="1"/>
              <a:t>24</a:t>
            </a:fld>
            <a:endParaRPr lang="en-US" smtClean="0">
              <a:solidFill>
                <a:srgbClr val="3F3F3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6850" y="1362269"/>
            <a:ext cx="8484636" cy="5057192"/>
            <a:chOff x="311020" y="1816359"/>
            <a:chExt cx="7794171" cy="460310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78" y="1945820"/>
              <a:ext cx="6903972" cy="433679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3" name="Rounded Rectangle 2"/>
            <p:cNvSpPr/>
            <p:nvPr/>
          </p:nvSpPr>
          <p:spPr>
            <a:xfrm>
              <a:off x="311020" y="1816359"/>
              <a:ext cx="7794171" cy="4603102"/>
            </a:xfrm>
            <a:prstGeom prst="roundRect">
              <a:avLst/>
            </a:prstGeom>
            <a:noFill/>
            <a:ln w="635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80661" y="2382416"/>
              <a:ext cx="6889102" cy="3741576"/>
            </a:xfrm>
            <a:prstGeom prst="roundRect">
              <a:avLst/>
            </a:prstGeom>
            <a:noFill/>
            <a:ln w="635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536441" y="3452326"/>
              <a:ext cx="5735216" cy="914401"/>
            </a:xfrm>
            <a:prstGeom prst="roundRect">
              <a:avLst/>
            </a:prstGeom>
            <a:noFill/>
            <a:ln w="635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502228" y="4948334"/>
              <a:ext cx="5735216" cy="914401"/>
            </a:xfrm>
            <a:prstGeom prst="roundRect">
              <a:avLst/>
            </a:prstGeom>
            <a:noFill/>
            <a:ln w="635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602393" y="1118895"/>
            <a:ext cx="2667778" cy="520700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orbel" charset="0"/>
              </a:rPr>
              <a:t>Namespace Scope</a:t>
            </a:r>
            <a:endParaRPr lang="en-US" sz="2400" dirty="0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694075" y="1806250"/>
            <a:ext cx="2667778" cy="520700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orbel" charset="0"/>
              </a:rPr>
              <a:t>Class Scope</a:t>
            </a:r>
            <a:endParaRPr lang="en-US" sz="2400" dirty="0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257022" y="2879271"/>
            <a:ext cx="2667778" cy="520700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orbel" charset="0"/>
              </a:rPr>
              <a:t>Function Scope</a:t>
            </a:r>
            <a:endParaRPr lang="en-US" sz="2400" dirty="0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253912" y="4561891"/>
            <a:ext cx="2667778" cy="520700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orbel" charset="0"/>
              </a:rPr>
              <a:t>Function Scope</a:t>
            </a:r>
            <a:endParaRPr lang="en-US" sz="2400" dirty="0">
              <a:solidFill>
                <a:srgbClr val="FFFFFF"/>
              </a:solidFill>
              <a:latin typeface="Corbel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Declare</a:t>
            </a:r>
          </a:p>
          <a:p>
            <a:pPr lvl="1"/>
            <a:r>
              <a:rPr lang="en-US" dirty="0" smtClean="0"/>
              <a:t>Inside “Class Scope” </a:t>
            </a:r>
          </a:p>
          <a:p>
            <a:pPr lvl="1"/>
            <a:r>
              <a:rPr lang="en-US" dirty="0" smtClean="0"/>
              <a:t>Outside “Function Scope”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46BA77-632E-4152-B3FE-D0A9E678EFC3}" type="datetime1">
              <a:rPr lang="en-US" smtClean="0"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© 2010 Kelvin Sung, CSS, UWB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08F18-55C9-42A8-BAB8-B32A5383B07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443" y="2984630"/>
            <a:ext cx="536257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36914" y="4093029"/>
            <a:ext cx="6834978" cy="491412"/>
          </a:xfrm>
          <a:prstGeom prst="roundRect">
            <a:avLst/>
          </a:prstGeom>
          <a:noFill/>
          <a:ln w="635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739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Add a “</a:t>
            </a:r>
            <a:r>
              <a:rPr lang="en-US" dirty="0" err="1" smtClean="0"/>
              <a:t>SoccerBall</a:t>
            </a:r>
            <a:r>
              <a:rPr lang="en-US" dirty="0" smtClean="0"/>
              <a:t>”!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Scope of objects</a:t>
            </a:r>
          </a:p>
          <a:p>
            <a:pPr lvl="1"/>
            <a:r>
              <a:rPr lang="en-US" dirty="0" smtClean="0"/>
              <a:t>Declare circle above </a:t>
            </a:r>
            <a:r>
              <a:rPr lang="en-US" dirty="0" err="1" smtClean="0"/>
              <a:t>InitializeWorld</a:t>
            </a:r>
            <a:r>
              <a:rPr lang="en-US" dirty="0" smtClean="0"/>
              <a:t>/</a:t>
            </a:r>
            <a:r>
              <a:rPr lang="en-US" dirty="0" err="1" smtClean="0"/>
              <a:t>UpdateWorld</a:t>
            </a:r>
            <a:endParaRPr lang="en-US" dirty="0" smtClean="0"/>
          </a:p>
          <a:p>
            <a:pPr lvl="2"/>
            <a:r>
              <a:rPr lang="en-US" dirty="0" smtClean="0"/>
              <a:t>“Visible” to both </a:t>
            </a:r>
            <a:r>
              <a:rPr lang="en-US" dirty="0" err="1" smtClean="0"/>
              <a:t>InitializeWorld</a:t>
            </a:r>
            <a:r>
              <a:rPr lang="en-US" dirty="0" smtClean="0"/>
              <a:t> and  </a:t>
            </a:r>
            <a:r>
              <a:rPr lang="en-US" dirty="0" err="1" smtClean="0"/>
              <a:t>UpdateWorld</a:t>
            </a:r>
            <a:endParaRPr lang="en-US" dirty="0" smtClean="0"/>
          </a:p>
          <a:p>
            <a:r>
              <a:rPr lang="en-US" dirty="0" smtClean="0"/>
              <a:t>Observations:</a:t>
            </a:r>
          </a:p>
          <a:p>
            <a:pPr lvl="1"/>
            <a:r>
              <a:rPr lang="en-US" dirty="0" smtClean="0"/>
              <a:t>Create a </a:t>
            </a:r>
            <a:r>
              <a:rPr lang="en-US" dirty="0" smtClean="0">
                <a:solidFill>
                  <a:srgbClr val="FF0000"/>
                </a:solidFill>
              </a:rPr>
              <a:t>new</a:t>
            </a:r>
            <a:r>
              <a:rPr lang="en-US" dirty="0" smtClean="0"/>
              <a:t> object (circle)</a:t>
            </a:r>
          </a:p>
          <a:p>
            <a:pPr lvl="1"/>
            <a:r>
              <a:rPr lang="en-US" dirty="0" smtClean="0"/>
              <a:t>25f </a:t>
            </a:r>
            <a:r>
              <a:rPr lang="en-US" dirty="0" err="1" smtClean="0"/>
              <a:t>vs</a:t>
            </a:r>
            <a:r>
              <a:rPr lang="en-US" dirty="0" smtClean="0"/>
              <a:t> 25 (Notice the “f”)!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SoccerBall</a:t>
            </a:r>
            <a:r>
              <a:rPr lang="en-US" dirty="0" smtClean="0"/>
              <a:t>” </a:t>
            </a:r>
            <a:r>
              <a:rPr lang="en-US" dirty="0" smtClean="0">
                <a:sym typeface="Wingdings" charset="2"/>
              </a:rPr>
              <a:t> what is this?</a:t>
            </a:r>
            <a:endParaRPr lang="en-US" dirty="0" smtClean="0"/>
          </a:p>
          <a:p>
            <a:r>
              <a:rPr lang="en-US" dirty="0" smtClean="0"/>
              <a:t>Notice: </a:t>
            </a:r>
          </a:p>
          <a:p>
            <a:pPr lvl="1"/>
            <a:r>
              <a:rPr lang="en-US" dirty="0" smtClean="0"/>
              <a:t>Auto formatting (indentation)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633510C-3E11-4743-90BC-909EDED1176C}" type="datetime1">
              <a:rPr lang="en-US" smtClean="0">
                <a:solidFill>
                  <a:srgbClr val="3F3F3F"/>
                </a:solidFill>
              </a:rPr>
              <a:t>10/10/2011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smtClean="0">
                <a:solidFill>
                  <a:srgbClr val="3F3F3F"/>
                </a:solidFill>
              </a:rPr>
              <a:t>© 2010 Kelvin Sung, CSS, UWB</a:t>
            </a:r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CE262EB-C2D6-4B3B-A1FF-D209FC8930F7}" type="slidenum">
              <a:rPr lang="en-US" smtClean="0">
                <a:solidFill>
                  <a:srgbClr val="3F3F3F"/>
                </a:solidFill>
              </a:rPr>
              <a:pPr eaLnBrk="1" hangingPunct="1"/>
              <a:t>26</a:t>
            </a:fld>
            <a:endParaRPr lang="en-US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Now let’s move the </a:t>
            </a:r>
            <a:r>
              <a:rPr lang="en-US" dirty="0" err="1" smtClean="0"/>
              <a:t>soccerball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ThumbSticks.Right</a:t>
            </a:r>
            <a:endParaRPr lang="en-US" dirty="0" smtClean="0"/>
          </a:p>
          <a:p>
            <a:pPr lvl="1"/>
            <a:r>
              <a:rPr lang="en-US" dirty="0" smtClean="0"/>
              <a:t>Gives a values between 0 to 1</a:t>
            </a:r>
          </a:p>
          <a:p>
            <a:pPr lvl="1"/>
            <a:r>
              <a:rPr lang="en-US" dirty="0" smtClean="0"/>
              <a:t>In both X and Y (Vector2)</a:t>
            </a:r>
          </a:p>
          <a:p>
            <a:r>
              <a:rPr lang="en-US" dirty="0" smtClean="0"/>
              <a:t>Operators</a:t>
            </a:r>
          </a:p>
          <a:p>
            <a:pPr lvl="1"/>
            <a:r>
              <a:rPr lang="en-US" dirty="0" smtClean="0"/>
              <a:t>“=“ (assign),  “+=“ </a:t>
            </a:r>
            <a:r>
              <a:rPr lang="en-US" smtClean="0"/>
              <a:t>(add-to-self-then-assign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Only works for “same data type”</a:t>
            </a:r>
          </a:p>
          <a:p>
            <a:pPr lvl="2"/>
            <a:r>
              <a:rPr lang="en-US" dirty="0" smtClean="0"/>
              <a:t>Same kinds of stuff (Vector2 </a:t>
            </a:r>
            <a:r>
              <a:rPr lang="en-US" dirty="0" err="1" smtClean="0"/>
              <a:t>vs</a:t>
            </a:r>
            <a:r>
              <a:rPr lang="en-US" dirty="0" smtClean="0"/>
              <a:t> floating point number)</a:t>
            </a:r>
          </a:p>
          <a:p>
            <a:r>
              <a:rPr lang="en-US" dirty="0" err="1" smtClean="0"/>
              <a:t>GamePad</a:t>
            </a:r>
            <a:endParaRPr lang="en-US" dirty="0" smtClean="0"/>
          </a:p>
          <a:p>
            <a:pPr lvl="1"/>
            <a:r>
              <a:rPr lang="en-US" dirty="0" err="1" smtClean="0"/>
              <a:t>ButtonAClicked</a:t>
            </a:r>
            <a:r>
              <a:rPr lang="en-US" dirty="0" smtClean="0"/>
              <a:t>(), </a:t>
            </a:r>
            <a:r>
              <a:rPr lang="en-US" dirty="0" err="1" smtClean="0"/>
              <a:t>ButtonBClicked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ThumbSticks.Left</a:t>
            </a:r>
            <a:endParaRPr lang="en-US" dirty="0" smtClean="0"/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3C4D28C-36E9-46F7-BEA4-B7ADB1158D72}" type="datetime1">
              <a:rPr lang="en-US" smtClean="0">
                <a:solidFill>
                  <a:srgbClr val="3F3F3F"/>
                </a:solidFill>
              </a:rPr>
              <a:t>10/10/2011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smtClean="0">
                <a:solidFill>
                  <a:srgbClr val="3F3F3F"/>
                </a:solidFill>
              </a:rPr>
              <a:t>© 2010 Kelvin Sung, CSS, UWB</a:t>
            </a:r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02C15A-19A6-47F7-9F16-9FF797AD837B}" type="slidenum">
              <a:rPr lang="en-US" smtClean="0">
                <a:solidFill>
                  <a:srgbClr val="3F3F3F"/>
                </a:solidFill>
              </a:rPr>
              <a:pPr eaLnBrk="1" hangingPunct="1"/>
              <a:t>27</a:t>
            </a:fld>
            <a:endParaRPr lang="en-US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Things to 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XNACS1Circle: data types and variables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00B0F0"/>
                </a:solidFill>
              </a:rPr>
              <a:t>Vector2</a:t>
            </a:r>
            <a:r>
              <a:rPr lang="en-US" dirty="0" smtClean="0"/>
              <a:t>: Center</a:t>
            </a:r>
          </a:p>
          <a:p>
            <a:pPr lvl="2">
              <a:defRPr/>
            </a:pPr>
            <a:r>
              <a:rPr lang="en-US" dirty="0" err="1" smtClean="0"/>
              <a:t>GamePad.ThumbSticks</a:t>
            </a:r>
            <a:endParaRPr lang="en-US" dirty="0" smtClean="0"/>
          </a:p>
          <a:p>
            <a:pPr lvl="1">
              <a:defRPr/>
            </a:pPr>
            <a:r>
              <a:rPr lang="en-US" b="1" dirty="0" smtClean="0">
                <a:solidFill>
                  <a:srgbClr val="00B0F0"/>
                </a:solidFill>
              </a:rPr>
              <a:t>float</a:t>
            </a:r>
            <a:r>
              <a:rPr lang="en-US" dirty="0" smtClean="0"/>
              <a:t>: </a:t>
            </a:r>
            <a:r>
              <a:rPr lang="en-US" dirty="0" err="1" smtClean="0"/>
              <a:t>CenterX</a:t>
            </a:r>
            <a:r>
              <a:rPr lang="en-US" dirty="0" smtClean="0"/>
              <a:t>, </a:t>
            </a:r>
            <a:r>
              <a:rPr lang="en-US" dirty="0" err="1" smtClean="0"/>
              <a:t>CenterY</a:t>
            </a:r>
            <a:r>
              <a:rPr lang="en-US" dirty="0" smtClean="0"/>
              <a:t>, Radius</a:t>
            </a:r>
          </a:p>
          <a:p>
            <a:pPr lvl="2">
              <a:defRPr/>
            </a:pPr>
            <a:r>
              <a:rPr lang="en-US" dirty="0" err="1" smtClean="0"/>
              <a:t>GamePad.ThumbSticks.Left.X</a:t>
            </a:r>
            <a:endParaRPr lang="en-US" dirty="0" smtClean="0"/>
          </a:p>
          <a:p>
            <a:pPr lvl="1">
              <a:defRPr/>
            </a:pPr>
            <a:r>
              <a:rPr lang="en-US" b="1" dirty="0" err="1" smtClean="0">
                <a:solidFill>
                  <a:srgbClr val="00B0F0"/>
                </a:solidFill>
              </a:rPr>
              <a:t>bool</a:t>
            </a:r>
            <a:r>
              <a:rPr lang="en-US" dirty="0" smtClean="0"/>
              <a:t> (“true/false”): Visible</a:t>
            </a:r>
          </a:p>
          <a:p>
            <a:pPr lvl="2">
              <a:defRPr/>
            </a:pPr>
            <a:r>
              <a:rPr lang="en-US" dirty="0" err="1" smtClean="0"/>
              <a:t>GamePad.ButtonAClick</a:t>
            </a:r>
            <a:r>
              <a:rPr lang="en-US" dirty="0" smtClean="0"/>
              <a:t>() is a true/false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00B0F0"/>
                </a:solidFill>
              </a:rPr>
              <a:t>Color</a:t>
            </a:r>
            <a:r>
              <a:rPr lang="en-US" dirty="0" smtClean="0"/>
              <a:t>: Color, </a:t>
            </a:r>
            <a:r>
              <a:rPr lang="en-US" dirty="0" err="1" smtClean="0"/>
              <a:t>LabelColor</a:t>
            </a:r>
            <a:endParaRPr lang="en-US" dirty="0" smtClean="0"/>
          </a:p>
          <a:p>
            <a:pPr lvl="1">
              <a:defRPr/>
            </a:pPr>
            <a:r>
              <a:rPr lang="en-US" b="1" dirty="0" smtClean="0">
                <a:solidFill>
                  <a:srgbClr val="00B0F0"/>
                </a:solidFill>
              </a:rPr>
              <a:t>String</a:t>
            </a:r>
            <a:r>
              <a:rPr lang="en-US" dirty="0" smtClean="0"/>
              <a:t>: Label</a:t>
            </a:r>
          </a:p>
          <a:p>
            <a:pPr marL="119062" indent="0">
              <a:buFont typeface="Wingdings 2" charset="2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D102261-0046-4BA6-A0DF-B576171A5F8F}" type="datetime1">
              <a:rPr lang="en-US" smtClean="0">
                <a:solidFill>
                  <a:srgbClr val="3F3F3F"/>
                </a:solidFill>
              </a:rPr>
              <a:t>10/10/2011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smtClean="0">
                <a:solidFill>
                  <a:srgbClr val="3F3F3F"/>
                </a:solidFill>
              </a:rPr>
              <a:t>© 2010 Kelvin Sung, CSS, UWB</a:t>
            </a:r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675DAE7-8158-4C37-9BF6-B9FF6A85EB44}" type="slidenum">
              <a:rPr lang="en-US" smtClean="0">
                <a:solidFill>
                  <a:srgbClr val="3F3F3F"/>
                </a:solidFill>
              </a:rPr>
              <a:pPr eaLnBrk="1" hangingPunct="1"/>
              <a:t>28</a:t>
            </a:fld>
            <a:endParaRPr lang="en-US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More then one object?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I create two circles?</a:t>
            </a:r>
          </a:p>
          <a:p>
            <a:pPr lvl="1"/>
            <a:r>
              <a:rPr lang="en-US" dirty="0" smtClean="0"/>
              <a:t>Without the soccer ball image (texture)?</a:t>
            </a:r>
          </a:p>
          <a:p>
            <a:r>
              <a:rPr lang="en-US" dirty="0" smtClean="0"/>
              <a:t>How can I control both of the circles?</a:t>
            </a:r>
          </a:p>
          <a:p>
            <a:endParaRPr lang="en-US" dirty="0" smtClean="0"/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F6FA1AB-AC0D-4720-B009-774BCC7635E4}" type="datetime1">
              <a:rPr lang="en-US" smtClean="0">
                <a:solidFill>
                  <a:srgbClr val="3F3F3F"/>
                </a:solidFill>
              </a:rPr>
              <a:t>10/10/2011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smtClean="0">
                <a:solidFill>
                  <a:srgbClr val="3F3F3F"/>
                </a:solidFill>
              </a:rPr>
              <a:t>© 2010 Kelvin Sung, CSS, UWB</a:t>
            </a:r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DAD47BE-5CD6-422F-B4CE-F7C746FB30CC}" type="slidenum">
              <a:rPr lang="en-US" smtClean="0">
                <a:solidFill>
                  <a:srgbClr val="3F3F3F"/>
                </a:solidFill>
              </a:rPr>
              <a:pPr eaLnBrk="1" hangingPunct="1"/>
              <a:t>29</a:t>
            </a:fld>
            <a:endParaRPr lang="en-US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Wait for 1 minute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46BA77-632E-4152-B3FE-D0A9E678EFC3}" type="datetime1">
              <a:rPr lang="en-US" smtClean="0"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© 2010 Kelvin Sung, CSS, UWB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08F18-55C9-42A8-BAB8-B32A5383B07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2271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to show off? (Screen Shot)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 capture your game window:</a:t>
            </a:r>
          </a:p>
          <a:p>
            <a:pPr lvl="1"/>
            <a:r>
              <a:rPr lang="en-US" smtClean="0"/>
              <a:t>Move mouse into the Game Window and Click</a:t>
            </a:r>
          </a:p>
          <a:p>
            <a:pPr lvl="1"/>
            <a:r>
              <a:rPr lang="en-US" smtClean="0"/>
              <a:t>Alt+PrintScreen: to capture the window</a:t>
            </a:r>
          </a:p>
          <a:p>
            <a:r>
              <a:rPr lang="en-US" smtClean="0"/>
              <a:t>To save as a JPG image:</a:t>
            </a:r>
          </a:p>
          <a:p>
            <a:pPr lvl="1"/>
            <a:r>
              <a:rPr lang="en-US" smtClean="0"/>
              <a:t>Start Menu</a:t>
            </a:r>
          </a:p>
          <a:p>
            <a:pPr lvl="2"/>
            <a:r>
              <a:rPr lang="en-US" smtClean="0"/>
              <a:t>All Programs </a:t>
            </a:r>
            <a:r>
              <a:rPr lang="en-US" smtClean="0">
                <a:sym typeface="Wingdings" charset="2"/>
              </a:rPr>
              <a:t> Accessories  Paint</a:t>
            </a:r>
          </a:p>
          <a:p>
            <a:pPr lvl="1"/>
            <a:r>
              <a:rPr lang="en-US" smtClean="0">
                <a:sym typeface="Wingdings" charset="2"/>
              </a:rPr>
              <a:t>Click on the “Paste” menu (or control-V)</a:t>
            </a:r>
          </a:p>
          <a:p>
            <a:pPr lvl="1"/>
            <a:r>
              <a:rPr lang="en-US" smtClean="0">
                <a:sym typeface="Wingdings" charset="2"/>
              </a:rPr>
              <a:t>Save as: your favorite file name</a:t>
            </a:r>
          </a:p>
          <a:p>
            <a:r>
              <a:rPr lang="en-US" smtClean="0">
                <a:sym typeface="Wingdings" charset="2"/>
              </a:rPr>
              <a:t>Send to all your friends! </a:t>
            </a:r>
            <a:endParaRPr lang="en-US" smtClean="0"/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DCF6326-A768-4F0E-842A-3EFCC60BFE85}" type="datetime1">
              <a:rPr lang="en-US" smtClean="0">
                <a:solidFill>
                  <a:srgbClr val="3F3F3F"/>
                </a:solidFill>
              </a:rPr>
              <a:t>10/10/2011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smtClean="0">
                <a:solidFill>
                  <a:srgbClr val="3F3F3F"/>
                </a:solidFill>
              </a:rPr>
              <a:t>© 2010 Kelvin Sung, CSS, UWB</a:t>
            </a:r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F4671B-5288-4391-ADF7-D68263BB72DC}" type="slidenum">
              <a:rPr lang="en-US" smtClean="0">
                <a:solidFill>
                  <a:srgbClr val="3F3F3F"/>
                </a:solidFill>
              </a:rPr>
              <a:pPr eaLnBrk="1" hangingPunct="1"/>
              <a:t>30</a:t>
            </a:fld>
            <a:endParaRPr lang="en-US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362200"/>
            <a:ext cx="8001000" cy="1143000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n-US" sz="4800" dirty="0" smtClean="0"/>
              <a:t>Basic XNA … with C#!!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114800"/>
            <a:ext cx="6705600" cy="685800"/>
          </a:xfrm>
        </p:spPr>
        <p:txBody>
          <a:bodyPr/>
          <a:lstStyle/>
          <a:p>
            <a:pPr eaLnBrk="1" hangingPunct="1"/>
            <a:r>
              <a:rPr lang="en-US" i="1" dirty="0" smtClean="0"/>
              <a:t>Kelvin Sung</a:t>
            </a:r>
          </a:p>
          <a:p>
            <a:pPr eaLnBrk="1" hangingPunct="1"/>
            <a:r>
              <a:rPr lang="en-US" i="1" dirty="0" smtClean="0"/>
              <a:t>University of Washington, Bothell</a:t>
            </a:r>
          </a:p>
          <a:p>
            <a:pPr eaLnBrk="1" hangingPunct="1"/>
            <a:r>
              <a:rPr lang="en-US" sz="1200" i="1" dirty="0" smtClean="0"/>
              <a:t>(* Use/Modification with permission based on Larry Snyder’s </a:t>
            </a:r>
            <a:r>
              <a:rPr lang="en-US" sz="1200" i="1" dirty="0" smtClean="0">
                <a:hlinkClick r:id="rId2"/>
              </a:rPr>
              <a:t>CSE120 from Winter 2011</a:t>
            </a:r>
            <a:r>
              <a:rPr lang="en-US" sz="1200" i="1" dirty="0" smtClean="0"/>
              <a:t>)</a:t>
            </a:r>
            <a:endParaRPr lang="en-US" sz="1200" dirty="0" smtClean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962400" y="6172200"/>
            <a:ext cx="1619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© Lawrence Snyder 2004</a:t>
            </a:r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533400" y="533400"/>
            <a:ext cx="327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Let’s do some gaming!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C# and XNA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C#: </a:t>
            </a:r>
          </a:p>
          <a:p>
            <a:pPr lvl="1"/>
            <a:r>
              <a:rPr lang="en-US" dirty="0" smtClean="0"/>
              <a:t>From Microsoft, fairly new (less than 10 years old)</a:t>
            </a:r>
          </a:p>
          <a:p>
            <a:pPr lvl="1"/>
            <a:r>
              <a:rPr lang="en-US" dirty="0" smtClean="0"/>
              <a:t>Technical (geeky terms):</a:t>
            </a:r>
          </a:p>
          <a:p>
            <a:pPr lvl="2"/>
            <a:r>
              <a:rPr lang="en-US" dirty="0" smtClean="0"/>
              <a:t>An </a:t>
            </a:r>
            <a:r>
              <a:rPr lang="en-US" dirty="0"/>
              <a:t>Object Oriented Programming </a:t>
            </a:r>
            <a:r>
              <a:rPr lang="en-US" dirty="0" smtClean="0"/>
              <a:t>Language</a:t>
            </a:r>
          </a:p>
          <a:p>
            <a:pPr lvl="2"/>
            <a:r>
              <a:rPr lang="en-US" dirty="0" smtClean="0"/>
              <a:t>Managed Language</a:t>
            </a:r>
          </a:p>
          <a:p>
            <a:pPr lvl="2"/>
            <a:r>
              <a:rPr lang="en-US" dirty="0" smtClean="0"/>
              <a:t>We don’t care!!</a:t>
            </a:r>
          </a:p>
          <a:p>
            <a:pPr lvl="1"/>
            <a:r>
              <a:rPr lang="en-US" dirty="0" smtClean="0"/>
              <a:t>Easy(</a:t>
            </a:r>
            <a:r>
              <a:rPr lang="en-US" dirty="0" err="1" smtClean="0"/>
              <a:t>ier</a:t>
            </a:r>
            <a:r>
              <a:rPr lang="en-US" dirty="0" smtClean="0"/>
              <a:t>) to learn: </a:t>
            </a:r>
            <a:r>
              <a:rPr lang="en-US" dirty="0" smtClean="0">
                <a:sym typeface="Wingdings" pitchFamily="2" charset="2"/>
              </a:rPr>
              <a:t> We care!</a:t>
            </a:r>
          </a:p>
          <a:p>
            <a:r>
              <a:rPr lang="en-US" dirty="0" smtClean="0">
                <a:sym typeface="Wingdings" pitchFamily="2" charset="2"/>
              </a:rPr>
              <a:t>XNA: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 Library of Functions!  remember these?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For hobbyist to build their own Video Games!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F773AF-45D4-4BF0-BBB9-E0CFF7F08631}" type="datetime1">
              <a:rPr lang="en-US" smtClean="0">
                <a:solidFill>
                  <a:srgbClr val="3F3F3F"/>
                </a:solidFill>
              </a:rPr>
              <a:t>10/10/2011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smtClean="0">
                <a:solidFill>
                  <a:srgbClr val="3F3F3F"/>
                </a:solidFill>
              </a:rPr>
              <a:t>© 2010 Kelvin Sung, CSS, UWB</a:t>
            </a:r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92A0335-5982-4D56-B10B-AB63DC93D78B}" type="slidenum">
              <a:rPr lang="en-US" smtClean="0">
                <a:solidFill>
                  <a:srgbClr val="3F3F3F"/>
                </a:solidFill>
              </a:rPr>
              <a:pPr eaLnBrk="1" hangingPunct="1"/>
              <a:t>5</a:t>
            </a:fld>
            <a:endParaRPr lang="en-US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Development Support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Campus Computer Lab: UW2-140</a:t>
            </a:r>
          </a:p>
          <a:p>
            <a:r>
              <a:rPr lang="en-US" dirty="0" smtClean="0"/>
              <a:t>If you know what you are doing: </a:t>
            </a:r>
          </a:p>
          <a:p>
            <a:pPr lvl="1"/>
            <a:r>
              <a:rPr lang="en-US" dirty="0" smtClean="0"/>
              <a:t>Make sure your PC has a decent graphics card </a:t>
            </a:r>
          </a:p>
          <a:p>
            <a:pPr lvl="2"/>
            <a:r>
              <a:rPr lang="en-US" dirty="0" smtClean="0"/>
              <a:t>Support DirectX 9.0 and above (&lt; three years old)</a:t>
            </a:r>
          </a:p>
          <a:p>
            <a:pPr lvl="1"/>
            <a:r>
              <a:rPr lang="en-US" dirty="0" smtClean="0"/>
              <a:t>Download and install:</a:t>
            </a:r>
          </a:p>
          <a:p>
            <a:pPr lvl="2"/>
            <a:r>
              <a:rPr lang="en-US" dirty="0" smtClean="0"/>
              <a:t>Visual C# 2010 Express:</a:t>
            </a:r>
          </a:p>
          <a:p>
            <a:pPr lvl="3"/>
            <a:r>
              <a:rPr lang="en-US" dirty="0" smtClean="0"/>
              <a:t>Download and run the installer (must have web-access)</a:t>
            </a:r>
            <a:endParaRPr lang="en-US" dirty="0" smtClean="0">
              <a:hlinkClick r:id="rId2"/>
            </a:endParaRPr>
          </a:p>
          <a:p>
            <a:pPr lvl="3"/>
            <a:r>
              <a:rPr lang="en-US" sz="1200" dirty="0" smtClean="0">
                <a:hlinkClick r:id="rId2"/>
              </a:rPr>
              <a:t>http://www.microsoft.com/visualstudio/en-us/products/2010-editions/visual-csharp-express</a:t>
            </a:r>
            <a:endParaRPr lang="en-US" sz="1200" dirty="0" smtClean="0"/>
          </a:p>
          <a:p>
            <a:pPr lvl="3"/>
            <a:r>
              <a:rPr lang="en-US" dirty="0" smtClean="0"/>
              <a:t>Complete this before continue!</a:t>
            </a:r>
          </a:p>
          <a:p>
            <a:pPr lvl="2"/>
            <a:r>
              <a:rPr lang="en-US" dirty="0" smtClean="0"/>
              <a:t>XNA 4.0:</a:t>
            </a:r>
          </a:p>
          <a:p>
            <a:pPr lvl="3"/>
            <a:r>
              <a:rPr lang="en-US" dirty="0" smtClean="0"/>
              <a:t>Download and run the installer</a:t>
            </a:r>
          </a:p>
          <a:p>
            <a:pPr lvl="3"/>
            <a:r>
              <a:rPr lang="en-US" sz="1200" dirty="0" smtClean="0">
                <a:hlinkClick r:id="rId3"/>
              </a:rPr>
              <a:t>http://www.microsoft.com/download/en/details.aspx?id=23714</a:t>
            </a:r>
            <a:r>
              <a:rPr lang="en-US" sz="1200" dirty="0" smtClean="0"/>
              <a:t> </a:t>
            </a:r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E283E45-B4B1-4960-87C4-8CC7829D1D58}" type="datetime1">
              <a:rPr lang="en-US" smtClean="0">
                <a:solidFill>
                  <a:srgbClr val="3F3F3F"/>
                </a:solidFill>
              </a:rPr>
              <a:t>10/10/2011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smtClean="0">
                <a:solidFill>
                  <a:srgbClr val="3F3F3F"/>
                </a:solidFill>
              </a:rPr>
              <a:t>© 2010 Kelvin Sung, CSS, UWB</a:t>
            </a:r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D86FA29-4DD6-4D43-BFCF-ECCA26D0A066}" type="slidenum">
              <a:rPr lang="en-US" smtClean="0">
                <a:solidFill>
                  <a:srgbClr val="3F3F3F"/>
                </a:solidFill>
              </a:rPr>
              <a:pPr eaLnBrk="1" hangingPunct="1"/>
              <a:t>6</a:t>
            </a:fld>
            <a:endParaRPr lang="en-US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Now download/compile: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Practiced this as in-class Exercise-2</a:t>
            </a:r>
          </a:p>
          <a:p>
            <a:r>
              <a:rPr lang="en-US" dirty="0" smtClean="0"/>
              <a:t>Unzip</a:t>
            </a:r>
          </a:p>
          <a:p>
            <a:pPr lvl="1"/>
            <a:r>
              <a:rPr lang="en-US" dirty="0" smtClean="0"/>
              <a:t>Watch out!!</a:t>
            </a:r>
          </a:p>
          <a:p>
            <a:r>
              <a:rPr lang="en-US" dirty="0" smtClean="0"/>
              <a:t>Double Click on ClassExample.sln</a:t>
            </a:r>
          </a:p>
          <a:p>
            <a:pPr lvl="1"/>
            <a:r>
              <a:rPr lang="en-US" dirty="0"/>
              <a:t>Let’s look at some of the problems many of us encountered</a:t>
            </a:r>
          </a:p>
          <a:p>
            <a:pPr lvl="2"/>
            <a:r>
              <a:rPr lang="en-US" dirty="0"/>
              <a:t>Go to course web-site: FAQ</a:t>
            </a:r>
          </a:p>
          <a:p>
            <a:r>
              <a:rPr lang="en-US" dirty="0" smtClean="0"/>
              <a:t>How to take the work home with you?</a:t>
            </a:r>
          </a:p>
          <a:p>
            <a:pPr lvl="1"/>
            <a:r>
              <a:rPr lang="en-US" dirty="0" smtClean="0"/>
              <a:t>Zip up and email</a:t>
            </a:r>
          </a:p>
          <a:p>
            <a:pPr lvl="1"/>
            <a:r>
              <a:rPr lang="en-US" dirty="0" smtClean="0"/>
              <a:t>Change zip extension!</a:t>
            </a:r>
          </a:p>
        </p:txBody>
      </p:sp>
      <p:sp>
        <p:nvSpPr>
          <p:cNvPr id="1126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E8993A6-1498-405C-963E-722C78167C87}" type="datetime1">
              <a:rPr lang="en-US" smtClean="0">
                <a:solidFill>
                  <a:srgbClr val="3F3F3F"/>
                </a:solidFill>
              </a:rPr>
              <a:t>10/10/2011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smtClean="0">
                <a:solidFill>
                  <a:srgbClr val="3F3F3F"/>
                </a:solidFill>
              </a:rPr>
              <a:t>© 2010 Kelvin Sung, CSS, UWB</a:t>
            </a:r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112A8A1-A44C-460C-84EB-3D33ED86D1CC}" type="slidenum">
              <a:rPr lang="en-US" smtClean="0">
                <a:solidFill>
                  <a:srgbClr val="3F3F3F"/>
                </a:solidFill>
              </a:rPr>
              <a:pPr eaLnBrk="1" hangingPunct="1"/>
              <a:t>7</a:t>
            </a:fld>
            <a:endParaRPr lang="en-US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Visual C# 2010 Express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C146342-08EC-40B4-B64B-4939F68C3756}" type="datetime1">
              <a:rPr lang="en-US" smtClean="0">
                <a:solidFill>
                  <a:srgbClr val="3F3F3F"/>
                </a:solidFill>
              </a:rPr>
              <a:t>10/10/2011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smtClean="0">
                <a:solidFill>
                  <a:srgbClr val="3F3F3F"/>
                </a:solidFill>
              </a:rPr>
              <a:t>© 2010 Kelvin Sung, CSS, UWB</a:t>
            </a:r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C6408A5-E618-4969-8D7D-4757CFE01D92}" type="slidenum">
              <a:rPr lang="en-US" smtClean="0">
                <a:solidFill>
                  <a:srgbClr val="3F3F3F"/>
                </a:solidFill>
              </a:rPr>
              <a:pPr eaLnBrk="1" hangingPunct="1"/>
              <a:t>8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119188"/>
            <a:ext cx="7281863" cy="563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 questions: the FAQ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IDE? Express vs. Professional?</a:t>
            </a:r>
          </a:p>
          <a:p>
            <a:r>
              <a:rPr lang="en-US" dirty="0" smtClean="0"/>
              <a:t>Cannot open the IDE</a:t>
            </a:r>
          </a:p>
          <a:p>
            <a:pPr lvl="1"/>
            <a:r>
              <a:rPr lang="en-US" dirty="0" smtClean="0"/>
              <a:t>What is I.D.E? Integrated Development </a:t>
            </a:r>
            <a:r>
              <a:rPr lang="en-US" dirty="0" err="1" smtClean="0"/>
              <a:t>Environmt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Solution Explorer</a:t>
            </a:r>
            <a:r>
              <a:rPr lang="en-US" dirty="0" smtClean="0"/>
              <a:t> and the source code file?</a:t>
            </a:r>
          </a:p>
          <a:p>
            <a:r>
              <a:rPr lang="en-US" dirty="0" smtClean="0"/>
              <a:t>Compile/Run and the </a:t>
            </a:r>
            <a:r>
              <a:rPr lang="en-US" b="1" dirty="0" smtClean="0">
                <a:solidFill>
                  <a:srgbClr val="FF0000"/>
                </a:solidFill>
              </a:rPr>
              <a:t>Program Window</a:t>
            </a:r>
          </a:p>
          <a:p>
            <a:r>
              <a:rPr lang="en-US" dirty="0" smtClean="0"/>
              <a:t>Cannot run/edit problem</a:t>
            </a:r>
          </a:p>
          <a:p>
            <a:r>
              <a:rPr lang="en-US" dirty="0" smtClean="0"/>
              <a:t>Do you have line numbers on your editor?</a:t>
            </a:r>
          </a:p>
          <a:p>
            <a:r>
              <a:rPr lang="en-US" dirty="0" smtClean="0"/>
              <a:t>What other questions you have?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46BA77-632E-4152-B3FE-D0A9E678EFC3}" type="datetime1">
              <a:rPr lang="en-US" smtClean="0"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© 2010 Kelvin Sung, CSS, UWB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08F18-55C9-42A8-BAB8-B32A5383B07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7606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24540&quot;&gt;&lt;property id=&quot;20148&quot; value=&quot;5&quot;/&gt;&lt;property id=&quot;20300&quot; value=&quot;Slide 3 - &amp;quot;Welcome to FIT100 &amp;quot;&quot;/&gt;&lt;property id=&quot;20307&quot; value=&quot;257&quot;/&gt;&lt;/object&gt;&lt;object type=&quot;3&quot; unique_id=&quot;24541&quot;&gt;&lt;property id=&quot;20148&quot; value=&quot;5&quot;/&gt;&lt;property id=&quot;20300&quot; value=&quot;Slide 4 - &amp;quot;INFO100/CSE100&amp;quot;&quot;/&gt;&lt;property id=&quot;20307&quot; value=&quot;258&quot;/&gt;&lt;/object&gt;&lt;object type=&quot;3&quot; unique_id=&quot;24543&quot;&gt;&lt;property id=&quot;20148&quot; value=&quot;5&quot;/&gt;&lt;property id=&quot;20300&quot; value=&quot;Slide 7 - &amp;quot;Being Fluent&amp;quot;&quot;/&gt;&lt;property id=&quot;20307&quot; value=&quot;260&quot;/&gt;&lt;/object&gt;&lt;object type=&quot;3&quot; unique_id=&quot;24544&quot;&gt;&lt;property id=&quot;20148&quot; value=&quot;5&quot;/&gt;&lt;property id=&quot;20300&quot; value=&quot;Slide 8 - &amp;quot;The Content&amp;quot;&quot;/&gt;&lt;property id=&quot;20307&quot; value=&quot;261&quot;/&gt;&lt;/object&gt;&lt;object type=&quot;3&quot; unique_id=&quot;24546&quot;&gt;&lt;property id=&quot;20148&quot; value=&quot;5&quot;/&gt;&lt;property id=&quot;20300&quot; value=&quot;Slide 9 - &amp;quot;About This Class  &amp;quot;&quot;/&gt;&lt;property id=&quot;20307&quot; value=&quot;263&quot;/&gt;&lt;/object&gt;&lt;object type=&quot;3&quot; unique_id=&quot;24547&quot;&gt;&lt;property id=&quot;20148&quot; value=&quot;5&quot;/&gt;&lt;property id=&quot;20300&quot; value=&quot;Slide 10 - &amp;quot;Lifetime of Learning&amp;quot;&quot;/&gt;&lt;property id=&quot;20307&quot; value=&quot;264&quot;/&gt;&lt;/object&gt;&lt;object type=&quot;3&quot; unique_id=&quot;24548&quot;&gt;&lt;property id=&quot;20148&quot; value=&quot;5&quot;/&gt;&lt;property id=&quot;20300&quot; value=&quot;Slide 11 - &amp;quot;Lifetime of Learning&amp;quot;&quot;/&gt;&lt;property id=&quot;20307&quot; value=&quot;265&quot;/&gt;&lt;/object&gt;&lt;object type=&quot;3&quot; unique_id=&quot;24549&quot;&gt;&lt;property id=&quot;20148&quot; value=&quot;5&quot;/&gt;&lt;property id=&quot;20300&quot; value=&quot;Slide 12 - &amp;quot;Is FIT100 for You?&amp;quot;&quot;/&gt;&lt;property id=&quot;20307&quot; value=&quot;266&quot;/&gt;&lt;/object&gt;&lt;object type=&quot;3&quot; unique_id=&quot;24550&quot;&gt;&lt;property id=&quot;20148&quot; value=&quot;5&quot;/&gt;&lt;property id=&quot;20300&quot; value=&quot;Slide 14 - &amp;quot;But, Maybe Not&amp;quot;&quot;/&gt;&lt;property id=&quot;20307&quot; value=&quot;267&quot;/&gt;&lt;/object&gt;&lt;object type=&quot;3&quot; unique_id=&quot;24551&quot;&gt;&lt;property id=&quot;20148&quot; value=&quot;5&quot;/&gt;&lt;property id=&quot;20300&quot; value=&quot;Slide 15 - &amp;quot;Some Stats&amp;quot;&quot;/&gt;&lt;property id=&quot;20307&quot; value=&quot;268&quot;/&gt;&lt;/object&gt;&lt;object type=&quot;3&quot; unique_id=&quot;24552&quot;&gt;&lt;property id=&quot;20148&quot; value=&quot;5&quot;/&gt;&lt;property id=&quot;20300&quot; value=&quot;Slide 16 - &amp;quot;Taking FIT Is Worth It&amp;quot;&quot;/&gt;&lt;property id=&quot;20307&quot; value=&quot;269&quot;/&gt;&lt;/object&gt;&lt;object type=&quot;3&quot; unique_id=&quot;24553&quot;&gt;&lt;property id=&quot;20148&quot; value=&quot;5&quot;/&gt;&lt;property id=&quot;20300&quot; value=&quot;Slide 17 - &amp;quot;Class Mechanics&amp;quot;&quot;/&gt;&lt;property id=&quot;20307&quot; value=&quot;270&quot;/&gt;&lt;/object&gt;&lt;object type=&quot;3&quot; unique_id=&quot;24554&quot;&gt;&lt;property id=&quot;20148&quot; value=&quot;5&quot;/&gt;&lt;property id=&quot;20300&quot; value=&quot;Slide 20 - &amp;quot;Class Mechanics&amp;quot;&quot;/&gt;&lt;property id=&quot;20307&quot; value=&quot;271&quot;/&gt;&lt;/object&gt;&lt;object type=&quot;3&quot; unique_id=&quot;24555&quot;&gt;&lt;property id=&quot;20148&quot; value=&quot;5&quot;/&gt;&lt;property id=&quot;20300&quot; value=&quot;Slide 21 - &amp;quot;FIT100 course Web site&amp;quot;&quot;/&gt;&lt;property id=&quot;20307&quot; value=&quot;272&quot;/&gt;&lt;/object&gt;&lt;object type=&quot;3&quot; unique_id=&quot;24556&quot;&gt;&lt;property id=&quot;20148&quot; value=&quot;5&quot;/&gt;&lt;property id=&quot;20300&quot; value=&quot;Slide 24 - &amp;quot;Teaching Assistants&amp;quot;&quot;/&gt;&lt;property id=&quot;20307&quot; value=&quot;273&quot;/&gt;&lt;/object&gt;&lt;object type=&quot;3&quot; unique_id=&quot;24557&quot;&gt;&lt;property id=&quot;20148&quot; value=&quot;5&quot;/&gt;&lt;property id=&quot;20300&quot; value=&quot;Slide 27 - &amp;quot;CLUE Tutor&amp;quot;&quot;/&gt;&lt;property id=&quot;20307&quot; value=&quot;274&quot;/&gt;&lt;/object&gt;&lt;object type=&quot;3&quot; unique_id=&quot;24558&quot;&gt;&lt;property id=&quot;20148&quot; value=&quot;5&quot;/&gt;&lt;property id=&quot;20300&quot; value=&quot;Slide 28 - &amp;quot;Get Help When You Need It!&amp;quot;&quot;/&gt;&lt;property id=&quot;20307&quot; value=&quot;275&quot;/&gt;&lt;/object&gt;&lt;object type=&quot;3&quot; unique_id=&quot;24559&quot;&gt;&lt;property id=&quot;20148&quot; value=&quot;5&quot;/&gt;&lt;property id=&quot;20300&quot; value=&quot;Slide 29 - &amp;quot;New to computers?&amp;quot;&quot;/&gt;&lt;property id=&quot;20307&quot; value=&quot;276&quot;/&gt;&lt;/object&gt;&lt;object type=&quot;3&quot; unique_id=&quot;24560&quot;&gt;&lt;property id=&quot;20148&quot; value=&quot;5&quot;/&gt;&lt;property id=&quot;20300&quot; value=&quot;Slide 30 - &amp;quot;Class Web Site&amp;quot;&quot;/&gt;&lt;property id=&quot;20307&quot; value=&quot;277&quot;/&gt;&lt;/object&gt;&lt;object type=&quot;3&quot; unique_id=&quot;24561&quot;&gt;&lt;property id=&quot;20148&quot; value=&quot;5&quot;/&gt;&lt;property id=&quot;20300&quot; value=&quot;Slide 31 - &amp;quot;The Calendar&amp;quot;&quot;/&gt;&lt;property id=&quot;20307&quot; value=&quot;278&quot;/&gt;&lt;/object&gt;&lt;object type=&quot;3&quot; unique_id=&quot;24562&quot;&gt;&lt;property id=&quot;20148&quot; value=&quot;5&quot;/&gt;&lt;property id=&quot;20300&quot; value=&quot;Slide 32 - &amp;quot;Readings&amp;quot;&quot;/&gt;&lt;property id=&quot;20307&quot; value=&quot;279&quot;/&gt;&lt;/object&gt;&lt;object type=&quot;3&quot; unique_id=&quot;24563&quot;&gt;&lt;property id=&quot;20148&quot; value=&quot;5&quot;/&gt;&lt;property id=&quot;20300&quot; value=&quot;Slide 35 - &amp;quot;An Assignment&amp;quot;&quot;/&gt;&lt;property id=&quot;20307&quot; value=&quot;280&quot;/&gt;&lt;/object&gt;&lt;object type=&quot;3&quot; unique_id=&quot;24564&quot;&gt;&lt;property id=&quot;20148&quot; value=&quot;5&quot;/&gt;&lt;property id=&quot;20300&quot; value=&quot;Slide 36 - &amp;quot;Summary&amp;quot;&quot;/&gt;&lt;property id=&quot;20307&quot; value=&quot;281&quot;/&gt;&lt;/object&gt;&lt;object type=&quot;3&quot; unique_id=&quot;24728&quot;&gt;&lt;property id=&quot;20148&quot; value=&quot;5&quot;/&gt;&lt;property id=&quot;20300&quot; value=&quot;Slide 6 - &amp;quot;Fluency with Information Technology&amp;quot;&quot;/&gt;&lt;property id=&quot;20307&quot; value=&quot;282&quot;/&gt;&lt;/object&gt;&lt;object type=&quot;3&quot; unique_id=&quot;24821&quot;&gt;&lt;property id=&quot;20148&quot; value=&quot;5&quot;/&gt;&lt;property id=&quot;20300&quot; value=&quot;Slide 23 - &amp;quot;Instructor&amp;quot;&quot;/&gt;&lt;property id=&quot;20307&quot; value=&quot;286&quot;/&gt;&lt;/object&gt;&lt;object type=&quot;3&quot; unique_id=&quot;24912&quot;&gt;&lt;property id=&quot;20148&quot; value=&quot;5&quot;/&gt;&lt;property id=&quot;20300&quot; value=&quot;Slide 25 - &amp;quot;Teaching Assistants&amp;quot;&quot;/&gt;&lt;property id=&quot;20307&quot; value=&quot;288&quot;/&gt;&lt;/object&gt;&lt;object type=&quot;3&quot; unique_id=&quot;24913&quot;&gt;&lt;property id=&quot;20148&quot; value=&quot;5&quot;/&gt;&lt;property id=&quot;20300&quot; value=&quot;Slide 26 - &amp;quot;Teaching Assistants&amp;quot;&quot;/&gt;&lt;property id=&quot;20307&quot; value=&quot;287&quot;/&gt;&lt;/object&gt;&lt;object type=&quot;3&quot; unique_id=&quot;25328&quot;&gt;&lt;property id=&quot;20148&quot; value=&quot;5&quot;/&gt;&lt;property id=&quot;20300&quot; value=&quot;Slide 13 - &amp;quot;Five credits is….&amp;quot;&quot;/&gt;&lt;property id=&quot;20307&quot; value=&quot;289&quot;/&gt;&lt;/object&gt;&lt;object type=&quot;3&quot; unique_id=&quot;25637&quot;&gt;&lt;property id=&quot;20148&quot; value=&quot;5&quot;/&gt;&lt;property id=&quot;20300&quot; value=&quot;Slide 5 - &amp;quot;Clicker question&amp;quot;&quot;/&gt;&lt;property id=&quot;20307&quot; value=&quot;291&quot;/&gt;&lt;/object&gt;&lt;object type=&quot;3&quot; unique_id=&quot;25638&quot;&gt;&lt;property id=&quot;20148&quot; value=&quot;5&quot;/&gt;&lt;property id=&quot;20300&quot; value=&quot;Slide 18 - &amp;quot;Clicker questions&amp;quot;&quot;/&gt;&lt;property id=&quot;20307&quot; value=&quot;292&quot;/&gt;&lt;/object&gt;&lt;object type=&quot;3&quot; unique_id=&quot;26056&quot;&gt;&lt;property id=&quot;20148&quot; value=&quot;5&quot;/&gt;&lt;property id=&quot;20300&quot; value=&quot;Slide 1 - &amp;quot;Announcements&amp;quot;&quot;/&gt;&lt;property id=&quot;20307&quot; value=&quot;293&quot;/&gt;&lt;/object&gt;&lt;object type=&quot;3&quot; unique_id=&quot;26057&quot;&gt;&lt;property id=&quot;20148&quot; value=&quot;5&quot;/&gt;&lt;property id=&quot;20300&quot; value=&quot;Slide 2 - &amp;quot;Announcements&amp;quot;&quot;/&gt;&lt;property id=&quot;20307&quot; value=&quot;295&quot;/&gt;&lt;/object&gt;&lt;object type=&quot;3&quot; unique_id=&quot;26058&quot;&gt;&lt;property id=&quot;20148&quot; value=&quot;5&quot;/&gt;&lt;property id=&quot;20300&quot; value=&quot;Slide 33 - &amp;quot;Clicker Quiz&amp;quot;&quot;/&gt;&lt;property id=&quot;20307&quot; value=&quot;294&quot;/&gt;&lt;/object&gt;&lt;object type=&quot;3&quot; unique_id=&quot;32316&quot;&gt;&lt;property id=&quot;20148&quot; value=&quot;5&quot;/&gt;&lt;property id=&quot;20300&quot; value=&quot;Slide 19 - &amp;quot;Course Web site&amp;quot;&quot;/&gt;&lt;property id=&quot;20307&quot; value=&quot;296&quot;/&gt;&lt;/object&gt;&lt;object type=&quot;3&quot; unique_id=&quot;32497&quot;&gt;&lt;property id=&quot;20148&quot; value=&quot;5&quot;/&gt;&lt;property id=&quot;20300&quot; value=&quot;Slide 22 - &amp;quot;FIT100 Course Web Site&amp;quot;&quot;/&gt;&lt;property id=&quot;20307&quot; value=&quot;297&quot;/&gt;&lt;/object&gt;&lt;object type=&quot;3&quot; unique_id=&quot;32771&quot;&gt;&lt;property id=&quot;20148&quot; value=&quot;5&quot;/&gt;&lt;property id=&quot;20300&quot; value=&quot;Slide 34 - &amp;quot;FIT100 Course Calendar&amp;quot;&quot;/&gt;&lt;property id=&quot;20307&quot; value=&quot;298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3503</TotalTime>
  <Words>1362</Words>
  <Application>Microsoft Office PowerPoint</Application>
  <PresentationFormat>On-screen Show (4:3)</PresentationFormat>
  <Paragraphs>307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Module</vt:lpstr>
      <vt:lpstr>Announcements:</vt:lpstr>
      <vt:lpstr>Last week:</vt:lpstr>
      <vt:lpstr>Questions?</vt:lpstr>
      <vt:lpstr>Basic XNA … with C#!!</vt:lpstr>
      <vt:lpstr>C# and XNA</vt:lpstr>
      <vt:lpstr>Development Support</vt:lpstr>
      <vt:lpstr>Now download/compile:</vt:lpstr>
      <vt:lpstr>Visual C# 2010 Express</vt:lpstr>
      <vt:lpstr>IDE questions: the FAQ</vt:lpstr>
      <vt:lpstr>PowerPoint Presentation</vt:lpstr>
      <vt:lpstr>Overview of the program</vt:lpstr>
      <vt:lpstr>Game Loop + Stuff</vt:lpstr>
      <vt:lpstr>Game Pad to Keyboard mapping</vt:lpstr>
      <vt:lpstr>Make sense?</vt:lpstr>
      <vt:lpstr>Parsing: Default Initialization</vt:lpstr>
      <vt:lpstr>Variables …</vt:lpstr>
      <vt:lpstr>Functions … (from the library)</vt:lpstr>
      <vt:lpstr>Coding is ALL detail!!</vt:lpstr>
      <vt:lpstr>Make sense?</vt:lpstr>
      <vt:lpstr>Background Color!!</vt:lpstr>
      <vt:lpstr>Where to put the line of code?</vt:lpstr>
      <vt:lpstr>The Editor</vt:lpstr>
      <vt:lpstr>Error checking …</vt:lpstr>
      <vt:lpstr>Scopes and Variables</vt:lpstr>
      <vt:lpstr>Variables:</vt:lpstr>
      <vt:lpstr>Add a “SoccerBall”!</vt:lpstr>
      <vt:lpstr>Now let’s move the soccerball!</vt:lpstr>
      <vt:lpstr>Things to try</vt:lpstr>
      <vt:lpstr>More then one object?</vt:lpstr>
      <vt:lpstr>How to show off? (Screen Shot)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FIT100</dc:title>
  <dc:creator>Information School</dc:creator>
  <cp:lastModifiedBy>Kelvin Sung</cp:lastModifiedBy>
  <cp:revision>236</cp:revision>
  <dcterms:created xsi:type="dcterms:W3CDTF">2011-03-24T16:46:21Z</dcterms:created>
  <dcterms:modified xsi:type="dcterms:W3CDTF">2011-10-10T07:42:24Z</dcterms:modified>
</cp:coreProperties>
</file>