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9"/>
  </p:notesMasterIdLst>
  <p:handoutMasterIdLst>
    <p:handoutMasterId r:id="rId30"/>
  </p:handoutMasterIdLst>
  <p:sldIdLst>
    <p:sldId id="318" r:id="rId2"/>
    <p:sldId id="327" r:id="rId3"/>
    <p:sldId id="326" r:id="rId4"/>
    <p:sldId id="324" r:id="rId5"/>
    <p:sldId id="303" r:id="rId6"/>
    <p:sldId id="328" r:id="rId7"/>
    <p:sldId id="329" r:id="rId8"/>
    <p:sldId id="332" r:id="rId9"/>
    <p:sldId id="335" r:id="rId10"/>
    <p:sldId id="336" r:id="rId11"/>
    <p:sldId id="330" r:id="rId12"/>
    <p:sldId id="333" r:id="rId13"/>
    <p:sldId id="337" r:id="rId14"/>
    <p:sldId id="352" r:id="rId15"/>
    <p:sldId id="353" r:id="rId16"/>
    <p:sldId id="338" r:id="rId17"/>
    <p:sldId id="339" r:id="rId18"/>
    <p:sldId id="340" r:id="rId19"/>
    <p:sldId id="341" r:id="rId20"/>
    <p:sldId id="342" r:id="rId21"/>
    <p:sldId id="348" r:id="rId22"/>
    <p:sldId id="349" r:id="rId23"/>
    <p:sldId id="350" r:id="rId24"/>
    <p:sldId id="346" r:id="rId25"/>
    <p:sldId id="347" r:id="rId26"/>
    <p:sldId id="351" r:id="rId27"/>
    <p:sldId id="334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6481" autoAdjust="0"/>
  </p:normalViewPr>
  <p:slideViewPr>
    <p:cSldViewPr snapToGrid="0">
      <p:cViewPr varScale="1">
        <p:scale>
          <a:sx n="140" d="100"/>
          <a:sy n="140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8EAB4F-AA71-4655-BBBE-4B2BF52CA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6F04CB-6B5A-41B7-BBFC-7C0F333C2205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7C5462-A64A-40F3-B2B9-78DF9D91C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02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5FFC47-060C-4D3E-8400-26B185C513ED}" type="datetime1">
              <a:rPr lang="en-US" smtClean="0"/>
              <a:t>10/19/2011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AAFABA-CDA2-4F8E-8DD4-2C1DD850C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56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EC78-223B-4234-894C-36CDD7D94866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DD56-2D6B-4DCE-8919-58C2486C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41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0190D-0969-4EDF-9FF4-999FD9A0F141}" type="datetime1">
              <a:rPr lang="en-US" smtClean="0"/>
              <a:t>10/19/2011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8DAE3-AE19-45D5-9AB6-46601AD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82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8ED3-7594-4B12-A2F1-9CD0FC6C4283}" type="datetime1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CBD2-4F12-4B65-BC22-9DF499211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277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DCDAE-9926-47D6-B84D-125BCA866990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8F18-55C9-42A8-BAB8-B32A5383B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286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5DC473-FCFF-4BD5-AD98-F3E42693C917}" type="datetime1">
              <a:rPr lang="en-US" smtClean="0"/>
              <a:t>10/19/2011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3E4E5F-5BE4-4DB6-AB13-9A203367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91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CF40-7FE8-4CBC-AC5A-9D420747EF01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827F-0C04-4910-849B-E368132F6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756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B42C-741F-4B35-8DEA-478D423DA725}" type="datetime1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36933-717C-4F14-A678-B6F979985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4E31B-950E-4DBF-A76F-8ED42B23A898}" type="datetime1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C261-BF23-4308-8825-A692F1EA2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43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D79B0-F149-4F0A-AD4D-B49E1F180BEE}" type="datetime1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0606-6DC0-40D9-A3C9-96EBB9B11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849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8B09-08FE-463D-9E68-3DA56C6121F7}" type="datetime1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EABD-502C-43E9-B79A-5BE53E3DA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487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FC9D-2391-415C-8AB5-FFF28A27C4E3}" type="datetime1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6BF6-D92C-480B-993F-E0314F046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99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192B617E-0A2E-471A-B22D-31D828645E2E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1D7ECD8D-F471-4AA0-818F-657FF6EBA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16" r:id="rId2"/>
    <p:sldLayoutId id="2147484223" r:id="rId3"/>
    <p:sldLayoutId id="2147484217" r:id="rId4"/>
    <p:sldLayoutId id="2147484218" r:id="rId5"/>
    <p:sldLayoutId id="2147484219" r:id="rId6"/>
    <p:sldLayoutId id="2147484224" r:id="rId7"/>
    <p:sldLayoutId id="2147484225" r:id="rId8"/>
    <p:sldLayoutId id="2147484226" r:id="rId9"/>
    <p:sldLayoutId id="2147484220" r:id="rId10"/>
    <p:sldLayoutId id="2147484227" r:id="rId11"/>
    <p:sldLayoutId id="2147484221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washington.edu/bcusp110/VSHelp/LibDocumentations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yst.uw.edu/gopost/board/ksung/23698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washington.edu/bcusp110/VSHelp/VSHelp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Names on the board? Why?</a:t>
            </a:r>
          </a:p>
          <a:p>
            <a:pPr lvl="1"/>
            <a:r>
              <a:rPr lang="en-US" dirty="0" smtClean="0"/>
              <a:t>Exercise 3, and HW4: Submission, WHAT?!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sln</a:t>
            </a:r>
            <a:r>
              <a:rPr lang="en-US" dirty="0" smtClean="0"/>
              <a:t> files </a:t>
            </a:r>
            <a:r>
              <a:rPr lang="en-US" dirty="0" err="1" smtClean="0"/>
              <a:t>vs</a:t>
            </a:r>
            <a:r>
              <a:rPr lang="en-US" dirty="0" smtClean="0"/>
              <a:t> .</a:t>
            </a:r>
            <a:r>
              <a:rPr lang="en-US" dirty="0" err="1" smtClean="0"/>
              <a:t>cs</a:t>
            </a:r>
            <a:r>
              <a:rPr lang="en-US" dirty="0" smtClean="0"/>
              <a:t> files, where are the files?</a:t>
            </a:r>
          </a:p>
          <a:p>
            <a:pPr lvl="1"/>
            <a:r>
              <a:rPr lang="en-US" dirty="0" smtClean="0"/>
              <a:t>Quiz 2:</a:t>
            </a:r>
          </a:p>
          <a:p>
            <a:pPr lvl="2"/>
            <a:r>
              <a:rPr lang="en-US" dirty="0" smtClean="0"/>
              <a:t>My mistake: Comment vs. Command: What I did?</a:t>
            </a:r>
          </a:p>
          <a:p>
            <a:pPr lvl="2"/>
            <a:r>
              <a:rPr lang="en-US" dirty="0" smtClean="0"/>
              <a:t>Auto grading vs. grading by hand</a:t>
            </a:r>
          </a:p>
          <a:p>
            <a:pPr lvl="1"/>
            <a:r>
              <a:rPr lang="en-US" dirty="0" smtClean="0"/>
              <a:t>Anything else?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493F2-874C-46D7-898E-89D3A8D41F94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3502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source </a:t>
            </a:r>
            <a:r>
              <a:rPr lang="en-US" dirty="0" smtClean="0"/>
              <a:t>code (refer to course web-site)</a:t>
            </a:r>
          </a:p>
          <a:p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 smtClean="0"/>
              <a:t>with the person beside you</a:t>
            </a:r>
          </a:p>
          <a:p>
            <a:endParaRPr lang="en-US" dirty="0" smtClean="0"/>
          </a:p>
          <a:p>
            <a:r>
              <a:rPr lang="en-US" dirty="0" smtClean="0"/>
              <a:t>Investigate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Take your own notes</a:t>
            </a:r>
            <a:r>
              <a:rPr lang="en-US" dirty="0"/>
              <a:t>!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the following</a:t>
            </a:r>
            <a:r>
              <a:rPr lang="en-US" dirty="0" smtClean="0"/>
              <a:t>: (10 minutes)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B5F96C-C68E-4666-B7BE-20AB416520FE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3574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Re-Analyze </a:t>
            </a:r>
            <a:r>
              <a:rPr lang="en-US" dirty="0" smtClean="0"/>
              <a:t>the code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ways </a:t>
            </a:r>
            <a:r>
              <a:rPr lang="en-US" dirty="0"/>
              <a:t>can one create a circle?</a:t>
            </a:r>
          </a:p>
          <a:p>
            <a:r>
              <a:rPr lang="en-US" dirty="0" smtClean="0"/>
              <a:t>Can you tell which circle is which?</a:t>
            </a:r>
            <a:endParaRPr lang="en-US" dirty="0" smtClean="0"/>
          </a:p>
          <a:p>
            <a:r>
              <a:rPr lang="en-US" dirty="0" smtClean="0"/>
              <a:t>What are the parameters </a:t>
            </a:r>
            <a:r>
              <a:rPr lang="en-US" dirty="0" smtClean="0"/>
              <a:t>to </a:t>
            </a:r>
            <a:r>
              <a:rPr lang="en-US" dirty="0" smtClean="0"/>
              <a:t>circle </a:t>
            </a:r>
            <a:r>
              <a:rPr lang="en-US" dirty="0" smtClean="0"/>
              <a:t>c</a:t>
            </a:r>
            <a:r>
              <a:rPr lang="en-US" dirty="0" smtClean="0"/>
              <a:t>reation?</a:t>
            </a:r>
            <a:endParaRPr lang="en-US" dirty="0" smtClean="0"/>
          </a:p>
          <a:p>
            <a:r>
              <a:rPr lang="en-US" dirty="0" smtClean="0"/>
              <a:t>What do the parameters mean? </a:t>
            </a:r>
          </a:p>
          <a:p>
            <a:pPr lvl="1"/>
            <a:r>
              <a:rPr lang="en-US" dirty="0"/>
              <a:t>How do we know what value is for which parameter?</a:t>
            </a:r>
          </a:p>
          <a:p>
            <a:r>
              <a:rPr lang="en-US" dirty="0" smtClean="0"/>
              <a:t>What if we don’t give parameters values?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find out more? Try it!</a:t>
            </a:r>
          </a:p>
          <a:p>
            <a:pPr lvl="1"/>
            <a:r>
              <a:rPr lang="en-US" dirty="0" smtClean="0"/>
              <a:t>Link to </a:t>
            </a:r>
            <a:r>
              <a:rPr lang="en-US" dirty="0" smtClean="0">
                <a:hlinkClick r:id="rId2"/>
              </a:rPr>
              <a:t>on-line manual </a:t>
            </a:r>
            <a:r>
              <a:rPr lang="en-US" dirty="0" smtClean="0"/>
              <a:t>(Our </a:t>
            </a:r>
            <a:r>
              <a:rPr lang="en-US" dirty="0" smtClean="0">
                <a:hlinkClick r:id="rId2"/>
              </a:rPr>
              <a:t>course web-site</a:t>
            </a:r>
            <a:r>
              <a:rPr lang="en-US" dirty="0" smtClean="0"/>
              <a:t>, under the </a:t>
            </a:r>
            <a:r>
              <a:rPr lang="en-US" b="1" u="sng" dirty="0" smtClean="0"/>
              <a:t>Programming </a:t>
            </a:r>
            <a:r>
              <a:rPr lang="en-US" dirty="0" smtClean="0"/>
              <a:t>header).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05AB3-CF34-46D9-9BFD-E39B16A50D8A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066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things out</a:t>
            </a:r>
            <a:r>
              <a:rPr lang="en-US" dirty="0" smtClean="0"/>
              <a:t>!: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smtClean="0"/>
              <a:t>person: 20 minutes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dirty="0" smtClean="0"/>
              <a:t>you create </a:t>
            </a:r>
            <a:r>
              <a:rPr lang="en-US" dirty="0" smtClean="0"/>
              <a:t>your own Circles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Location: Vector2(100, 100), Radius: 18f, No Texture</a:t>
            </a:r>
          </a:p>
          <a:p>
            <a:pPr lvl="2"/>
            <a:r>
              <a:rPr lang="en-US" dirty="0" smtClean="0"/>
              <a:t>Location: Vector2(300, 500), Radius: 3f, Texture: airplane</a:t>
            </a:r>
          </a:p>
          <a:p>
            <a:r>
              <a:rPr lang="en-US" dirty="0" smtClean="0"/>
              <a:t>How about a rectangle?</a:t>
            </a:r>
          </a:p>
          <a:p>
            <a:pPr lvl="1"/>
            <a:r>
              <a:rPr lang="en-US" dirty="0" smtClean="0"/>
              <a:t>What are the parameters for constructing a rectangle?</a:t>
            </a:r>
          </a:p>
          <a:p>
            <a:pPr lvl="1"/>
            <a:r>
              <a:rPr lang="en-US" dirty="0" smtClean="0"/>
              <a:t>How many different ways can you create a rectangle?</a:t>
            </a:r>
          </a:p>
          <a:p>
            <a:pPr lvl="2"/>
            <a:r>
              <a:rPr lang="en-US" dirty="0" smtClean="0"/>
              <a:t>What arguments should you pass to the parameters of the rectangle construction?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18BF89-437E-485F-A7AE-8C698A97C5EE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1665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5171355"/>
            <a:ext cx="8229600" cy="1229445"/>
          </a:xfrm>
        </p:spPr>
        <p:txBody>
          <a:bodyPr/>
          <a:lstStyle/>
          <a:p>
            <a:r>
              <a:rPr lang="en-US" dirty="0" smtClean="0"/>
              <a:t>String: everything in between “ and “</a:t>
            </a:r>
          </a:p>
          <a:p>
            <a:pPr lvl="1"/>
            <a:r>
              <a:rPr lang="en-US" dirty="0" smtClean="0"/>
              <a:t>“\n” inside a sting!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C1FCE-A16F-4BC3-B360-48CA2FF2B1E8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Kelvin Sung (Use/Modify with permission from © 2010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760" y="1115033"/>
            <a:ext cx="4758971" cy="37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767" y="3857778"/>
            <a:ext cx="1973353" cy="1323439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rbel" pitchFamily="34" charset="0"/>
              </a:rPr>
              <a:t>Center: (30, 300)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rbel" pitchFamily="34" charset="0"/>
              </a:rPr>
              <a:t>Width: 15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rbel" pitchFamily="34" charset="0"/>
              </a:rPr>
              <a:t>Height: 100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rbel" pitchFamily="34" charset="0"/>
              </a:rPr>
              <a:t>Color: Brown</a:t>
            </a:r>
            <a:endParaRPr lang="en-US" sz="2000" dirty="0">
              <a:solidFill>
                <a:srgbClr val="000000"/>
              </a:solidFill>
              <a:latin typeface="Corbel" pitchFamily="34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1075478" y="3248167"/>
            <a:ext cx="1101340" cy="662376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14866" y="3846405"/>
            <a:ext cx="2099480" cy="1323439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rbel" pitchFamily="34" charset="0"/>
              </a:rPr>
              <a:t>Center: (770, 300)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rbel" pitchFamily="34" charset="0"/>
              </a:rPr>
              <a:t>Width: 15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rbel" pitchFamily="34" charset="0"/>
              </a:rPr>
              <a:t>Height: 100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rbel" pitchFamily="34" charset="0"/>
              </a:rPr>
              <a:t>Color: Pink</a:t>
            </a:r>
            <a:endParaRPr lang="en-US" sz="2000" dirty="0">
              <a:solidFill>
                <a:srgbClr val="000000"/>
              </a:solidFill>
              <a:latin typeface="Corbel" pitchFamily="34" charset="0"/>
            </a:endParaRPr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H="1" flipV="1">
            <a:off x="7008125" y="3179928"/>
            <a:ext cx="927628" cy="739713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2477501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ball as parameter!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move the ball “automatically”?</a:t>
            </a:r>
          </a:p>
          <a:p>
            <a:r>
              <a:rPr lang="en-US" dirty="0" smtClean="0"/>
              <a:t>Discuss with person beside you</a:t>
            </a:r>
          </a:p>
          <a:p>
            <a:r>
              <a:rPr lang="en-US" dirty="0" smtClean="0"/>
              <a:t>10 minutes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DCDAE-9926-47D6-B84D-125BCA866990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963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smtClean="0"/>
              <a:t>Exercise-4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DCDAE-9926-47D6-B84D-125BCA866990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8531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Something we have done!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Variables and Declarations</a:t>
            </a:r>
          </a:p>
          <a:p>
            <a:r>
              <a:rPr lang="en-US" dirty="0" smtClean="0">
                <a:ea typeface="ＭＳ Ｐゴシック" pitchFamily="34" charset="-128"/>
              </a:rPr>
              <a:t>Assignments</a:t>
            </a:r>
          </a:p>
          <a:p>
            <a:r>
              <a:rPr lang="en-US" dirty="0" smtClean="0">
                <a:ea typeface="ＭＳ Ｐゴシック" pitchFamily="34" charset="-128"/>
              </a:rPr>
              <a:t>Expressions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>
                <a:ea typeface="ＭＳ Ｐゴシック" pitchFamily="34" charset="-128"/>
              </a:rPr>
              <a:t>* You have been doing this!!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BDCB6A5-4882-4B43-B7BB-3A50023155CE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18410B7-D07E-4CC4-B41B-105372095D29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947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Variables …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740588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 about variables are …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“contain” their values, and they can be changed using assignment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have a data type such as </a:t>
            </a:r>
            <a:r>
              <a:rPr lang="en-US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float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XNACS1Circle</a:t>
            </a:r>
            <a:r>
              <a:rPr lang="en-US" dirty="0" smtClean="0">
                <a:ea typeface="ＭＳ Ｐゴシック" pitchFamily="34" charset="-128"/>
              </a:rPr>
              <a:t>, etc. which is the data they contain</a:t>
            </a:r>
          </a:p>
          <a:p>
            <a:r>
              <a:rPr lang="en-US" dirty="0" smtClean="0">
                <a:ea typeface="ＭＳ Ｐゴシック" pitchFamily="34" charset="-128"/>
              </a:rPr>
              <a:t>Rules about variables are …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can be any string of letters, numbers or underscores (_) starting with a letter; case-sensitive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must be declared; declarations at the top of the program or at the start of a function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can be initialized in a declaration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A2224C2-FA13-4920-8FD1-8E80CAD0E8F8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3A20CC8-1CD7-44FD-93FF-C34587B1AC06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41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Variables, the Picture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“Contain their value”: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“Assign to change: </a:t>
            </a:r>
            <a:r>
              <a:rPr lang="en-US" sz="2000" dirty="0" err="1" smtClean="0">
                <a:ea typeface="ＭＳ Ｐゴシック" pitchFamily="34" charset="-128"/>
              </a:rPr>
              <a:t>grade_point</a:t>
            </a:r>
            <a:r>
              <a:rPr lang="en-US" sz="2000" dirty="0" smtClean="0">
                <a:ea typeface="ＭＳ Ｐゴシック" pitchFamily="34" charset="-128"/>
              </a:rPr>
              <a:t> = 3.9;</a:t>
            </a:r>
            <a:r>
              <a:rPr lang="en-US" dirty="0" smtClean="0">
                <a:ea typeface="ＭＳ Ｐゴシック" pitchFamily="34" charset="-128"/>
              </a:rPr>
              <a:t>”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“Variables have data type”:</a:t>
            </a:r>
          </a:p>
          <a:p>
            <a:r>
              <a:rPr lang="en-US" dirty="0" smtClean="0">
                <a:ea typeface="ＭＳ Ｐゴシック" pitchFamily="34" charset="-128"/>
              </a:rPr>
              <a:t>Rules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“Any string”: Pick, MEANINGFUL, </a:t>
            </a:r>
            <a:r>
              <a:rPr lang="en-US" dirty="0" err="1" smtClean="0">
                <a:ea typeface="ＭＳ Ｐゴシック" pitchFamily="34" charset="-128"/>
              </a:rPr>
              <a:t>varz</a:t>
            </a:r>
            <a:r>
              <a:rPr lang="en-US" dirty="0" smtClean="0">
                <a:ea typeface="ＭＳ Ｐゴシック" pitchFamily="34" charset="-128"/>
              </a:rPr>
              <a:t>, theyRuseful_4_U_despite_their_length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“Declare </a:t>
            </a:r>
            <a:r>
              <a:rPr lang="en-US" dirty="0" err="1" smtClean="0">
                <a:ea typeface="ＭＳ Ｐゴシック" pitchFamily="34" charset="-128"/>
              </a:rPr>
              <a:t>vars</a:t>
            </a:r>
            <a:r>
              <a:rPr lang="en-US" dirty="0" smtClean="0">
                <a:ea typeface="ＭＳ Ｐゴシック" pitchFamily="34" charset="-128"/>
              </a:rPr>
              <a:t>”: </a:t>
            </a:r>
            <a:r>
              <a:rPr lang="en-US" dirty="0" err="1" smtClean="0">
                <a:ea typeface="ＭＳ Ｐゴシック" pitchFamily="34" charset="-128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 score; float </a:t>
            </a:r>
            <a:r>
              <a:rPr lang="en-US" dirty="0" err="1" smtClean="0">
                <a:ea typeface="ＭＳ Ｐゴシック" pitchFamily="34" charset="-128"/>
              </a:rPr>
              <a:t>gpa</a:t>
            </a:r>
            <a:r>
              <a:rPr lang="en-US" dirty="0" smtClean="0">
                <a:ea typeface="ＭＳ Ｐゴシック" pitchFamily="34" charset="-128"/>
              </a:rPr>
              <a:t>; Color purple;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“Initializing is OK”: </a:t>
            </a:r>
            <a:r>
              <a:rPr lang="en-US" dirty="0" err="1" smtClean="0">
                <a:ea typeface="ＭＳ Ｐゴシック" pitchFamily="34" charset="-128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 score=0; float </a:t>
            </a:r>
            <a:r>
              <a:rPr lang="en-US" dirty="0" err="1" smtClean="0">
                <a:ea typeface="ＭＳ Ｐゴシック" pitchFamily="34" charset="-128"/>
              </a:rPr>
              <a:t>gpa</a:t>
            </a:r>
            <a:r>
              <a:rPr lang="en-US" dirty="0" smtClean="0">
                <a:ea typeface="ＭＳ Ｐゴシック" pitchFamily="34" charset="-128"/>
              </a:rPr>
              <a:t>=4.0f; Color purple=</a:t>
            </a:r>
            <a:r>
              <a:rPr lang="en-US" dirty="0" err="1" smtClean="0">
                <a:ea typeface="ＭＳ Ｐゴシック" pitchFamily="34" charset="-128"/>
              </a:rPr>
              <a:t>Color.Purple</a:t>
            </a:r>
            <a:r>
              <a:rPr lang="en-US" dirty="0" smtClean="0">
                <a:ea typeface="ＭＳ Ｐゴシック" pitchFamily="34" charset="-128"/>
              </a:rPr>
              <a:t>;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342E2D1-AB9D-452B-95B0-30D19CEB4D06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3A5B3DB-6D7D-4C7E-9F54-ECA9B0253FDB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6477000" y="1752600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3.8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5029200" y="1752600"/>
            <a:ext cx="1468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grade_point:</a:t>
            </a:r>
          </a:p>
        </p:txBody>
      </p:sp>
      <p:sp>
        <p:nvSpPr>
          <p:cNvPr id="21513" name="TextBox 8"/>
          <p:cNvSpPr txBox="1">
            <a:spLocks noChangeArrowheads="1"/>
          </p:cNvSpPr>
          <p:nvPr/>
        </p:nvSpPr>
        <p:spPr bwMode="auto">
          <a:xfrm>
            <a:off x="7543800" y="2286000"/>
            <a:ext cx="457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   </a:t>
            </a:r>
          </a:p>
        </p:txBody>
      </p:sp>
      <p:sp>
        <p:nvSpPr>
          <p:cNvPr id="21514" name="TextBox 9"/>
          <p:cNvSpPr txBox="1">
            <a:spLocks noChangeArrowheads="1"/>
          </p:cNvSpPr>
          <p:nvPr/>
        </p:nvSpPr>
        <p:spPr bwMode="auto">
          <a:xfrm>
            <a:off x="6096000" y="2286000"/>
            <a:ext cx="1468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grade_point: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2590800"/>
            <a:ext cx="504825" cy="369888"/>
          </a:xfrm>
          <a:prstGeom prst="rect">
            <a:avLst/>
          </a:prstGeom>
          <a:solidFill>
            <a:srgbClr val="D4D4D6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6A6A6"/>
                </a:solidFill>
              </a:rPr>
              <a:t>3.8</a:t>
            </a:r>
          </a:p>
        </p:txBody>
      </p:sp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7924800" y="19812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3.9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10800000" flipV="1">
            <a:off x="7848600" y="2286000"/>
            <a:ext cx="304800" cy="2286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0800000" flipV="1">
            <a:off x="7467600" y="2438400"/>
            <a:ext cx="304800" cy="2286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9" name="TextBox 16"/>
          <p:cNvSpPr txBox="1">
            <a:spLocks noChangeArrowheads="1"/>
          </p:cNvSpPr>
          <p:nvPr/>
        </p:nvSpPr>
        <p:spPr bwMode="auto">
          <a:xfrm>
            <a:off x="6204217" y="2988449"/>
            <a:ext cx="240328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Center, Radius, Label</a:t>
            </a:r>
            <a:endParaRPr lang="en-US" sz="1800" dirty="0"/>
          </a:p>
        </p:txBody>
      </p:sp>
      <p:sp>
        <p:nvSpPr>
          <p:cNvPr id="21520" name="TextBox 17"/>
          <p:cNvSpPr txBox="1">
            <a:spLocks noChangeArrowheads="1"/>
          </p:cNvSpPr>
          <p:nvPr/>
        </p:nvSpPr>
        <p:spPr bwMode="auto">
          <a:xfrm>
            <a:off x="5132934" y="2996133"/>
            <a:ext cx="11464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err="1" smtClean="0"/>
              <a:t>myCircle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5400000">
            <a:off x="6363494" y="3161506"/>
            <a:ext cx="76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>
            <a:off x="6668294" y="3161506"/>
            <a:ext cx="76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61985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 about assignment: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Its form is always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variable</a:t>
            </a:r>
            <a:r>
              <a:rPr lang="en-US" dirty="0" smtClean="0">
                <a:ea typeface="ＭＳ Ｐゴシック" pitchFamily="34" charset="-128"/>
              </a:rPr>
              <a:t>&gt; =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Information moves from right to left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is computed first, then the variable is changed, so x=x+1 is sensible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Remember the “+=“?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To exchange values in two variables takes 3 </a:t>
            </a:r>
            <a:r>
              <a:rPr lang="en-US" dirty="0" err="1" smtClean="0">
                <a:ea typeface="ＭＳ Ｐゴシック" pitchFamily="34" charset="-128"/>
              </a:rPr>
              <a:t>stmts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Rules about assignment: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All assignment statements end with a semicolon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463CB31-8E1C-466A-9A19-A25F0831A2E9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95E3D43-82AD-4B34-B608-B8C5401A862A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85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HW4: Answer the Questions vs. Extra Credit</a:t>
            </a:r>
          </a:p>
          <a:p>
            <a:pPr lvl="1"/>
            <a:r>
              <a:rPr lang="en-US" dirty="0" smtClean="0"/>
              <a:t>Points of the question may be missed!!</a:t>
            </a:r>
          </a:p>
          <a:p>
            <a:pPr lvl="2"/>
            <a:r>
              <a:rPr lang="en-US" dirty="0" smtClean="0"/>
              <a:t>4a: How to comments</a:t>
            </a:r>
          </a:p>
          <a:p>
            <a:pPr lvl="2"/>
            <a:r>
              <a:rPr lang="en-US" dirty="0" smtClean="0"/>
              <a:t>4b: Explain code vs. Describe effect</a:t>
            </a:r>
          </a:p>
          <a:p>
            <a:pPr lvl="2"/>
            <a:r>
              <a:rPr lang="en-US" dirty="0" smtClean="0"/>
              <a:t>4c: Pattern recognition and blocks</a:t>
            </a:r>
          </a:p>
          <a:p>
            <a:pPr lvl="2"/>
            <a:r>
              <a:rPr lang="en-US" dirty="0" smtClean="0"/>
              <a:t>4d: Parameters</a:t>
            </a:r>
          </a:p>
          <a:p>
            <a:pPr lvl="1"/>
            <a:r>
              <a:rPr lang="en-US" dirty="0" smtClean="0"/>
              <a:t>Extra credit: ENCOURAGED!!</a:t>
            </a:r>
          </a:p>
          <a:p>
            <a:pPr lvl="2"/>
            <a:r>
              <a:rPr lang="en-US" dirty="0" smtClean="0"/>
              <a:t>Show work</a:t>
            </a:r>
          </a:p>
          <a:p>
            <a:r>
              <a:rPr lang="en-US" dirty="0" smtClean="0"/>
              <a:t>Quiz 2:</a:t>
            </a:r>
          </a:p>
          <a:p>
            <a:pPr lvl="1"/>
            <a:r>
              <a:rPr lang="en-US" dirty="0" smtClean="0"/>
              <a:t>Go over the 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29D1B-6848-4C2B-B5E0-65DB88BDB287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203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Assignments, The Picture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“Form”: </a:t>
            </a:r>
          </a:p>
          <a:p>
            <a:pPr lvl="2"/>
            <a:r>
              <a:rPr lang="en-US" dirty="0" err="1" smtClean="0">
                <a:ea typeface="ＭＳ Ｐゴシック" pitchFamily="34" charset="-128"/>
              </a:rPr>
              <a:t>grade_point</a:t>
            </a:r>
            <a:r>
              <a:rPr lang="en-US" dirty="0" smtClean="0">
                <a:ea typeface="ＭＳ Ｐゴシック" pitchFamily="34" charset="-128"/>
              </a:rPr>
              <a:t>=3.9; yellow=new color(255,255,0);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3.9 =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34" charset="-128"/>
              </a:rPr>
              <a:t>grade_point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is ILLEGAL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“Info moves right to left”: x  =   4.0;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“Compute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first: x = x + 1;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“Exchanging values of x, y takes 3 statements”: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temp = x;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x = y;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y = temp;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EDDC21E-03AF-4148-BC21-FFA04B3BC0B0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C06838-A1CB-4117-A1D4-013AB601D956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166232" y="3417474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6928437" y="3660802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 </a:t>
            </a:r>
            <a:r>
              <a:rPr lang="en-US" sz="1800">
                <a:latin typeface="Wingdings" pitchFamily="2" charset="2"/>
              </a:rPr>
              <a:t></a:t>
            </a:r>
            <a:r>
              <a:rPr lang="en-US" sz="1800"/>
              <a:t> 4.0  +  1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5937837" y="3814790"/>
            <a:ext cx="990600" cy="150812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1882708" y="5248302"/>
            <a:ext cx="527050" cy="204788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4788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1349188" y="5702193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387608" y="6266969"/>
            <a:ext cx="527050" cy="203200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32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5666975" y="5163672"/>
            <a:ext cx="504825" cy="369888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1.0</a:t>
            </a:r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64289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</a:t>
            </a:r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72671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6.0</a:t>
            </a:r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60479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8861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5798738" y="5539910"/>
            <a:ext cx="1738312" cy="404812"/>
          </a:xfrm>
          <a:custGeom>
            <a:avLst/>
            <a:gdLst>
              <a:gd name="T0" fmla="*/ 0 w 1737150"/>
              <a:gd name="T1" fmla="*/ 59824 h 405379"/>
              <a:gd name="T2" fmla="*/ 359650 w 1737150"/>
              <a:gd name="T3" fmla="*/ 346982 h 405379"/>
              <a:gd name="T4" fmla="*/ 1402638 w 1737150"/>
              <a:gd name="T5" fmla="*/ 346982 h 405379"/>
              <a:gd name="T6" fmla="*/ 1738312 w 1737150"/>
              <a:gd name="T7" fmla="*/ 0 h 405379"/>
              <a:gd name="T8" fmla="*/ 0 60000 65536"/>
              <a:gd name="T9" fmla="*/ 0 60000 65536"/>
              <a:gd name="T10" fmla="*/ 0 60000 65536"/>
              <a:gd name="T11" fmla="*/ 0 60000 65536"/>
              <a:gd name="T12" fmla="*/ 0 w 1737150"/>
              <a:gd name="T13" fmla="*/ 0 h 405379"/>
              <a:gd name="T14" fmla="*/ 1737150 w 1737150"/>
              <a:gd name="T15" fmla="*/ 405379 h 4053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7150" h="405379">
                <a:moveTo>
                  <a:pt x="0" y="59908"/>
                </a:moveTo>
                <a:cubicBezTo>
                  <a:pt x="62896" y="179724"/>
                  <a:pt x="125793" y="299541"/>
                  <a:pt x="359410" y="347468"/>
                </a:cubicBezTo>
                <a:cubicBezTo>
                  <a:pt x="593027" y="395395"/>
                  <a:pt x="1172077" y="405379"/>
                  <a:pt x="1401700" y="347468"/>
                </a:cubicBezTo>
                <a:cubicBezTo>
                  <a:pt x="1631323" y="289557"/>
                  <a:pt x="1737150" y="0"/>
                  <a:pt x="173715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71" name="TextBox 25"/>
          <p:cNvSpPr txBox="1">
            <a:spLocks noChangeArrowheads="1"/>
          </p:cNvSpPr>
          <p:nvPr/>
        </p:nvSpPr>
        <p:spPr bwMode="auto">
          <a:xfrm>
            <a:off x="4981175" y="516367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temp:</a:t>
            </a:r>
          </a:p>
        </p:txBody>
      </p:sp>
      <p:sp>
        <p:nvSpPr>
          <p:cNvPr id="23572" name="TextBox 26"/>
          <p:cNvSpPr txBox="1">
            <a:spLocks noChangeArrowheads="1"/>
          </p:cNvSpPr>
          <p:nvPr/>
        </p:nvSpPr>
        <p:spPr bwMode="auto">
          <a:xfrm>
            <a:off x="6162595" y="5163670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x:</a:t>
            </a:r>
          </a:p>
        </p:txBody>
      </p:sp>
      <p:sp>
        <p:nvSpPr>
          <p:cNvPr id="23573" name="TextBox 27"/>
          <p:cNvSpPr txBox="1">
            <a:spLocks noChangeArrowheads="1"/>
          </p:cNvSpPr>
          <p:nvPr/>
        </p:nvSpPr>
        <p:spPr bwMode="auto">
          <a:xfrm>
            <a:off x="6962375" y="5163672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3877271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Assignments, The Picture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“Form”: </a:t>
            </a:r>
          </a:p>
          <a:p>
            <a:pPr lvl="2"/>
            <a:r>
              <a:rPr lang="en-US" dirty="0" err="1" smtClean="0">
                <a:ea typeface="ＭＳ Ｐゴシック" pitchFamily="34" charset="-128"/>
              </a:rPr>
              <a:t>grade_point</a:t>
            </a:r>
            <a:r>
              <a:rPr lang="en-US" dirty="0" smtClean="0">
                <a:ea typeface="ＭＳ Ｐゴシック" pitchFamily="34" charset="-128"/>
              </a:rPr>
              <a:t>=3.9; yellow=new color(255,255,0);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3.9 =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34" charset="-128"/>
              </a:rPr>
              <a:t>grade_point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is ILLEGAL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“Info moves right to left”: x  =   4.0;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“Compute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first: x = x + 1;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“Exchanging values of x, y takes 3 statements”: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temp = x</a:t>
            </a:r>
            <a:r>
              <a:rPr lang="en-US" dirty="0" smtClean="0">
                <a:ea typeface="ＭＳ Ｐゴシック" pitchFamily="34" charset="-128"/>
              </a:rPr>
              <a:t>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x = y;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y = temp;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EDDC21E-03AF-4148-BC21-FFA04B3BC0B0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C06838-A1CB-4117-A1D4-013AB601D956}" type="slidenum">
              <a:rPr lang="en-US" sz="1200">
                <a:solidFill>
                  <a:srgbClr val="3F3F3F"/>
                </a:solidFill>
              </a:rPr>
              <a:pPr eaLnBrk="1" hangingPunct="1"/>
              <a:t>21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166232" y="3417474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6928437" y="3660802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 </a:t>
            </a:r>
            <a:r>
              <a:rPr lang="en-US" sz="1800">
                <a:latin typeface="Wingdings" pitchFamily="2" charset="2"/>
              </a:rPr>
              <a:t></a:t>
            </a:r>
            <a:r>
              <a:rPr lang="en-US" sz="1800"/>
              <a:t> 4.0  +  1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5937837" y="3814790"/>
            <a:ext cx="990600" cy="150812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1882708" y="5248302"/>
            <a:ext cx="527050" cy="204788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4788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1349188" y="5702193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387608" y="6266969"/>
            <a:ext cx="527050" cy="203200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32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5666975" y="5163672"/>
            <a:ext cx="505267" cy="369332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5.0</a:t>
            </a:r>
            <a:endParaRPr lang="en-US" sz="1800" dirty="0"/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64289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</a:t>
            </a:r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72671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6.0</a:t>
            </a:r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60479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8861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5798738" y="5539910"/>
            <a:ext cx="1738312" cy="404812"/>
          </a:xfrm>
          <a:custGeom>
            <a:avLst/>
            <a:gdLst>
              <a:gd name="T0" fmla="*/ 0 w 1737150"/>
              <a:gd name="T1" fmla="*/ 59824 h 405379"/>
              <a:gd name="T2" fmla="*/ 359650 w 1737150"/>
              <a:gd name="T3" fmla="*/ 346982 h 405379"/>
              <a:gd name="T4" fmla="*/ 1402638 w 1737150"/>
              <a:gd name="T5" fmla="*/ 346982 h 405379"/>
              <a:gd name="T6" fmla="*/ 1738312 w 1737150"/>
              <a:gd name="T7" fmla="*/ 0 h 405379"/>
              <a:gd name="T8" fmla="*/ 0 60000 65536"/>
              <a:gd name="T9" fmla="*/ 0 60000 65536"/>
              <a:gd name="T10" fmla="*/ 0 60000 65536"/>
              <a:gd name="T11" fmla="*/ 0 60000 65536"/>
              <a:gd name="T12" fmla="*/ 0 w 1737150"/>
              <a:gd name="T13" fmla="*/ 0 h 405379"/>
              <a:gd name="T14" fmla="*/ 1737150 w 1737150"/>
              <a:gd name="T15" fmla="*/ 405379 h 4053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7150" h="405379">
                <a:moveTo>
                  <a:pt x="0" y="59908"/>
                </a:moveTo>
                <a:cubicBezTo>
                  <a:pt x="62896" y="179724"/>
                  <a:pt x="125793" y="299541"/>
                  <a:pt x="359410" y="347468"/>
                </a:cubicBezTo>
                <a:cubicBezTo>
                  <a:pt x="593027" y="395395"/>
                  <a:pt x="1172077" y="405379"/>
                  <a:pt x="1401700" y="347468"/>
                </a:cubicBezTo>
                <a:cubicBezTo>
                  <a:pt x="1631323" y="289557"/>
                  <a:pt x="1737150" y="0"/>
                  <a:pt x="173715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71" name="TextBox 25"/>
          <p:cNvSpPr txBox="1">
            <a:spLocks noChangeArrowheads="1"/>
          </p:cNvSpPr>
          <p:nvPr/>
        </p:nvSpPr>
        <p:spPr bwMode="auto">
          <a:xfrm>
            <a:off x="4981175" y="516367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temp:</a:t>
            </a:r>
          </a:p>
        </p:txBody>
      </p:sp>
      <p:sp>
        <p:nvSpPr>
          <p:cNvPr id="23572" name="TextBox 26"/>
          <p:cNvSpPr txBox="1">
            <a:spLocks noChangeArrowheads="1"/>
          </p:cNvSpPr>
          <p:nvPr/>
        </p:nvSpPr>
        <p:spPr bwMode="auto">
          <a:xfrm>
            <a:off x="6170279" y="5155986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x:</a:t>
            </a:r>
          </a:p>
        </p:txBody>
      </p:sp>
      <p:sp>
        <p:nvSpPr>
          <p:cNvPr id="23573" name="TextBox 27"/>
          <p:cNvSpPr txBox="1">
            <a:spLocks noChangeArrowheads="1"/>
          </p:cNvSpPr>
          <p:nvPr/>
        </p:nvSpPr>
        <p:spPr bwMode="auto">
          <a:xfrm>
            <a:off x="6962375" y="5163672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190528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Assignments, The Picture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“Form”: </a:t>
            </a:r>
          </a:p>
          <a:p>
            <a:pPr lvl="2"/>
            <a:r>
              <a:rPr lang="en-US" dirty="0" err="1" smtClean="0">
                <a:ea typeface="ＭＳ Ｐゴシック" pitchFamily="34" charset="-128"/>
              </a:rPr>
              <a:t>grade_point</a:t>
            </a:r>
            <a:r>
              <a:rPr lang="en-US" dirty="0" smtClean="0">
                <a:ea typeface="ＭＳ Ｐゴシック" pitchFamily="34" charset="-128"/>
              </a:rPr>
              <a:t>=3.9; yellow=new color(255,255,0);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3.9 =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34" charset="-128"/>
              </a:rPr>
              <a:t>grade_point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is ILLEGAL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“Info moves right to left”: x  =   4.0;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“Compute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first: x = x + 1;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“Exchanging values of x, y takes 3 statements”: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temp = x;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x = y</a:t>
            </a:r>
            <a:r>
              <a:rPr lang="en-US" dirty="0" smtClean="0">
                <a:ea typeface="ＭＳ Ｐゴシック" pitchFamily="34" charset="-128"/>
              </a:rPr>
              <a:t>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y = temp;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EDDC21E-03AF-4148-BC21-FFA04B3BC0B0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C06838-A1CB-4117-A1D4-013AB601D956}" type="slidenum">
              <a:rPr lang="en-US" sz="1200">
                <a:solidFill>
                  <a:srgbClr val="3F3F3F"/>
                </a:solidFill>
              </a:rPr>
              <a:pPr eaLnBrk="1" hangingPunct="1"/>
              <a:t>22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166232" y="3417474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6928437" y="3660802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 </a:t>
            </a:r>
            <a:r>
              <a:rPr lang="en-US" sz="1800">
                <a:latin typeface="Wingdings" pitchFamily="2" charset="2"/>
              </a:rPr>
              <a:t></a:t>
            </a:r>
            <a:r>
              <a:rPr lang="en-US" sz="1800"/>
              <a:t> 4.0  +  1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5937837" y="3814790"/>
            <a:ext cx="990600" cy="150812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1882708" y="5248302"/>
            <a:ext cx="527050" cy="204788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4788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1349188" y="5702193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387608" y="6266969"/>
            <a:ext cx="527050" cy="203200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32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5666975" y="5163672"/>
            <a:ext cx="505267" cy="369332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5.0</a:t>
            </a:r>
            <a:endParaRPr lang="en-US" sz="1800" dirty="0"/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6428975" y="5163672"/>
            <a:ext cx="50526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6.0</a:t>
            </a:r>
            <a:endParaRPr lang="en-US" sz="1800" dirty="0"/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72671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6.0</a:t>
            </a:r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60479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8861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5798738" y="5539910"/>
            <a:ext cx="1738312" cy="404812"/>
          </a:xfrm>
          <a:custGeom>
            <a:avLst/>
            <a:gdLst>
              <a:gd name="T0" fmla="*/ 0 w 1737150"/>
              <a:gd name="T1" fmla="*/ 59824 h 405379"/>
              <a:gd name="T2" fmla="*/ 359650 w 1737150"/>
              <a:gd name="T3" fmla="*/ 346982 h 405379"/>
              <a:gd name="T4" fmla="*/ 1402638 w 1737150"/>
              <a:gd name="T5" fmla="*/ 346982 h 405379"/>
              <a:gd name="T6" fmla="*/ 1738312 w 1737150"/>
              <a:gd name="T7" fmla="*/ 0 h 405379"/>
              <a:gd name="T8" fmla="*/ 0 60000 65536"/>
              <a:gd name="T9" fmla="*/ 0 60000 65536"/>
              <a:gd name="T10" fmla="*/ 0 60000 65536"/>
              <a:gd name="T11" fmla="*/ 0 60000 65536"/>
              <a:gd name="T12" fmla="*/ 0 w 1737150"/>
              <a:gd name="T13" fmla="*/ 0 h 405379"/>
              <a:gd name="T14" fmla="*/ 1737150 w 1737150"/>
              <a:gd name="T15" fmla="*/ 405379 h 4053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7150" h="405379">
                <a:moveTo>
                  <a:pt x="0" y="59908"/>
                </a:moveTo>
                <a:cubicBezTo>
                  <a:pt x="62896" y="179724"/>
                  <a:pt x="125793" y="299541"/>
                  <a:pt x="359410" y="347468"/>
                </a:cubicBezTo>
                <a:cubicBezTo>
                  <a:pt x="593027" y="395395"/>
                  <a:pt x="1172077" y="405379"/>
                  <a:pt x="1401700" y="347468"/>
                </a:cubicBezTo>
                <a:cubicBezTo>
                  <a:pt x="1631323" y="289557"/>
                  <a:pt x="1737150" y="0"/>
                  <a:pt x="173715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71" name="TextBox 25"/>
          <p:cNvSpPr txBox="1">
            <a:spLocks noChangeArrowheads="1"/>
          </p:cNvSpPr>
          <p:nvPr/>
        </p:nvSpPr>
        <p:spPr bwMode="auto">
          <a:xfrm>
            <a:off x="4981175" y="516367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temp:</a:t>
            </a:r>
          </a:p>
        </p:txBody>
      </p:sp>
      <p:sp>
        <p:nvSpPr>
          <p:cNvPr id="23572" name="TextBox 26"/>
          <p:cNvSpPr txBox="1">
            <a:spLocks noChangeArrowheads="1"/>
          </p:cNvSpPr>
          <p:nvPr/>
        </p:nvSpPr>
        <p:spPr bwMode="auto">
          <a:xfrm>
            <a:off x="6170279" y="5171354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x:</a:t>
            </a:r>
          </a:p>
        </p:txBody>
      </p:sp>
      <p:sp>
        <p:nvSpPr>
          <p:cNvPr id="23573" name="TextBox 27"/>
          <p:cNvSpPr txBox="1">
            <a:spLocks noChangeArrowheads="1"/>
          </p:cNvSpPr>
          <p:nvPr/>
        </p:nvSpPr>
        <p:spPr bwMode="auto">
          <a:xfrm>
            <a:off x="6962375" y="5163672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190528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Assignments, The Picture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“Form”: </a:t>
            </a:r>
          </a:p>
          <a:p>
            <a:pPr lvl="2"/>
            <a:r>
              <a:rPr lang="en-US" dirty="0" err="1" smtClean="0">
                <a:ea typeface="ＭＳ Ｐゴシック" pitchFamily="34" charset="-128"/>
              </a:rPr>
              <a:t>grade_point</a:t>
            </a:r>
            <a:r>
              <a:rPr lang="en-US" dirty="0" smtClean="0">
                <a:ea typeface="ＭＳ Ｐゴシック" pitchFamily="34" charset="-128"/>
              </a:rPr>
              <a:t>=3.9; yellow=new color(255,255,0);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3.9 =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34" charset="-128"/>
              </a:rPr>
              <a:t>grade_point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is ILLEGAL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“Info moves right to left”: x  =   4.0;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“Compute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first: x = x + 1;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“Exchanging values of x, y takes 3 statements”: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temp = x;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x = y;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y = temp</a:t>
            </a:r>
            <a:r>
              <a:rPr lang="en-US" dirty="0" smtClean="0">
                <a:ea typeface="ＭＳ Ｐゴシック" pitchFamily="34" charset="-128"/>
              </a:rPr>
              <a:t>;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EDDC21E-03AF-4148-BC21-FFA04B3BC0B0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C06838-A1CB-4117-A1D4-013AB601D956}" type="slidenum">
              <a:rPr lang="en-US" sz="1200">
                <a:solidFill>
                  <a:srgbClr val="3F3F3F"/>
                </a:solidFill>
              </a:rPr>
              <a:pPr eaLnBrk="1" hangingPunct="1"/>
              <a:t>23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166232" y="3417474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6928437" y="3660802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 </a:t>
            </a:r>
            <a:r>
              <a:rPr lang="en-US" sz="1800">
                <a:latin typeface="Wingdings" pitchFamily="2" charset="2"/>
              </a:rPr>
              <a:t></a:t>
            </a:r>
            <a:r>
              <a:rPr lang="en-US" sz="1800"/>
              <a:t> 4.0  +  1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5937837" y="3814790"/>
            <a:ext cx="990600" cy="150812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1882708" y="5248302"/>
            <a:ext cx="527050" cy="204788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4788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1349188" y="5702193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387608" y="6266969"/>
            <a:ext cx="527050" cy="203200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32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5666975" y="5163672"/>
            <a:ext cx="505267" cy="369332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5</a:t>
            </a:r>
            <a:r>
              <a:rPr lang="en-US" sz="1800" dirty="0" smtClean="0"/>
              <a:t>.0</a:t>
            </a:r>
            <a:endParaRPr lang="en-US" sz="1800" dirty="0"/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6428975" y="5163672"/>
            <a:ext cx="50526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6</a:t>
            </a:r>
            <a:r>
              <a:rPr lang="en-US" sz="1800" dirty="0" smtClean="0"/>
              <a:t>.0</a:t>
            </a:r>
            <a:endParaRPr lang="en-US" sz="1800" dirty="0"/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7267175" y="5163672"/>
            <a:ext cx="50526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5.0</a:t>
            </a:r>
            <a:endParaRPr lang="en-US" sz="1800" dirty="0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60479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8861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5798738" y="5539910"/>
            <a:ext cx="1738312" cy="404812"/>
          </a:xfrm>
          <a:custGeom>
            <a:avLst/>
            <a:gdLst>
              <a:gd name="T0" fmla="*/ 0 w 1737150"/>
              <a:gd name="T1" fmla="*/ 59824 h 405379"/>
              <a:gd name="T2" fmla="*/ 359650 w 1737150"/>
              <a:gd name="T3" fmla="*/ 346982 h 405379"/>
              <a:gd name="T4" fmla="*/ 1402638 w 1737150"/>
              <a:gd name="T5" fmla="*/ 346982 h 405379"/>
              <a:gd name="T6" fmla="*/ 1738312 w 1737150"/>
              <a:gd name="T7" fmla="*/ 0 h 405379"/>
              <a:gd name="T8" fmla="*/ 0 60000 65536"/>
              <a:gd name="T9" fmla="*/ 0 60000 65536"/>
              <a:gd name="T10" fmla="*/ 0 60000 65536"/>
              <a:gd name="T11" fmla="*/ 0 60000 65536"/>
              <a:gd name="T12" fmla="*/ 0 w 1737150"/>
              <a:gd name="T13" fmla="*/ 0 h 405379"/>
              <a:gd name="T14" fmla="*/ 1737150 w 1737150"/>
              <a:gd name="T15" fmla="*/ 405379 h 4053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7150" h="405379">
                <a:moveTo>
                  <a:pt x="0" y="59908"/>
                </a:moveTo>
                <a:cubicBezTo>
                  <a:pt x="62896" y="179724"/>
                  <a:pt x="125793" y="299541"/>
                  <a:pt x="359410" y="347468"/>
                </a:cubicBezTo>
                <a:cubicBezTo>
                  <a:pt x="593027" y="395395"/>
                  <a:pt x="1172077" y="405379"/>
                  <a:pt x="1401700" y="347468"/>
                </a:cubicBezTo>
                <a:cubicBezTo>
                  <a:pt x="1631323" y="289557"/>
                  <a:pt x="1737150" y="0"/>
                  <a:pt x="173715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71" name="TextBox 25"/>
          <p:cNvSpPr txBox="1">
            <a:spLocks noChangeArrowheads="1"/>
          </p:cNvSpPr>
          <p:nvPr/>
        </p:nvSpPr>
        <p:spPr bwMode="auto">
          <a:xfrm>
            <a:off x="4981175" y="516367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temp:</a:t>
            </a:r>
          </a:p>
        </p:txBody>
      </p:sp>
      <p:sp>
        <p:nvSpPr>
          <p:cNvPr id="23572" name="TextBox 26"/>
          <p:cNvSpPr txBox="1">
            <a:spLocks noChangeArrowheads="1"/>
          </p:cNvSpPr>
          <p:nvPr/>
        </p:nvSpPr>
        <p:spPr bwMode="auto">
          <a:xfrm>
            <a:off x="6177963" y="5155986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x:</a:t>
            </a:r>
          </a:p>
        </p:txBody>
      </p:sp>
      <p:sp>
        <p:nvSpPr>
          <p:cNvPr id="23573" name="TextBox 27"/>
          <p:cNvSpPr txBox="1">
            <a:spLocks noChangeArrowheads="1"/>
          </p:cNvSpPr>
          <p:nvPr/>
        </p:nvSpPr>
        <p:spPr bwMode="auto">
          <a:xfrm>
            <a:off x="6962375" y="5163672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190528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 about expressions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Expressions are formulas using: + - * / % “+=“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Operators can only be used with certain data types and their result is a certain data type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Putting in parentheses is OK, and it’s smart</a:t>
            </a:r>
          </a:p>
          <a:p>
            <a:r>
              <a:rPr lang="en-US" dirty="0" smtClean="0">
                <a:ea typeface="ＭＳ Ｐゴシック" pitchFamily="34" charset="-128"/>
              </a:rPr>
              <a:t>Rules about expressions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Expressions can usually go where variables can go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487A0E8-76F1-4F10-96D2-69B2BFEB1059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60C50CC-B6DF-41E5-AAA4-548215415514}" type="slidenum">
              <a:rPr lang="en-US" sz="1200">
                <a:solidFill>
                  <a:srgbClr val="3F3F3F"/>
                </a:solidFill>
              </a:rPr>
              <a:pPr eaLnBrk="1" hangingPunct="1"/>
              <a:t>24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28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Expressions, the Picture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Expressions are formulas:    </a:t>
            </a:r>
            <a:r>
              <a:rPr lang="en-US" dirty="0" err="1" smtClean="0">
                <a:ea typeface="ＭＳ Ｐゴシック" pitchFamily="34" charset="-128"/>
              </a:rPr>
              <a:t>a+b</a:t>
            </a:r>
            <a:r>
              <a:rPr lang="en-US" dirty="0" smtClean="0">
                <a:ea typeface="ＭＳ Ｐゴシック" pitchFamily="34" charset="-128"/>
              </a:rPr>
              <a:t>         </a:t>
            </a:r>
            <a:r>
              <a:rPr lang="en-US" dirty="0" smtClean="0">
                <a:ea typeface="ＭＳ Ｐゴシック" pitchFamily="34" charset="-128"/>
              </a:rPr>
              <a:t>points*</a:t>
            </a:r>
            <a:r>
              <a:rPr lang="en-US" dirty="0" err="1" smtClean="0">
                <a:ea typeface="ＭＳ Ｐゴシック" pitchFamily="34" charset="-128"/>
              </a:rPr>
              <a:t>wgt</a:t>
            </a:r>
            <a:endParaRPr lang="en-US" dirty="0" smtClean="0">
              <a:ea typeface="ＭＳ Ｐゴシック" pitchFamily="34" charset="-128"/>
            </a:endParaRP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 “</a:t>
            </a:r>
            <a:r>
              <a:rPr lang="en-US" dirty="0" smtClean="0">
                <a:ea typeface="ＭＳ Ｐゴシック" pitchFamily="34" charset="-128"/>
              </a:rPr>
              <a:t>Parentheses are good”: (a * b) + c is the same as a*</a:t>
            </a:r>
            <a:r>
              <a:rPr lang="en-US" dirty="0" err="1" smtClean="0">
                <a:ea typeface="ＭＳ Ｐゴシック" pitchFamily="34" charset="-128"/>
              </a:rPr>
              <a:t>b+c</a:t>
            </a:r>
            <a:r>
              <a:rPr lang="en-US" dirty="0" smtClean="0">
                <a:ea typeface="ＭＳ Ｐゴシック" pitchFamily="34" charset="-128"/>
              </a:rPr>
              <a:t>, but easier to </a:t>
            </a:r>
            <a:r>
              <a:rPr lang="en-US" dirty="0" smtClean="0">
                <a:ea typeface="ＭＳ Ｐゴシック" pitchFamily="34" charset="-128"/>
              </a:rPr>
              <a:t>read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ea typeface="ＭＳ Ｐゴシック" pitchFamily="34" charset="-128"/>
              </a:rPr>
              <a:t>Rules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ea typeface="ＭＳ Ｐゴシック" pitchFamily="34" charset="-128"/>
              </a:rPr>
              <a:t>“Expressions replace </a:t>
            </a:r>
            <a:r>
              <a:rPr lang="en-US" dirty="0" err="1" smtClean="0">
                <a:ea typeface="ＭＳ Ｐゴシック" pitchFamily="34" charset="-128"/>
              </a:rPr>
              <a:t>vars</a:t>
            </a:r>
            <a:r>
              <a:rPr lang="en-US" dirty="0" smtClean="0">
                <a:ea typeface="ＭＳ Ｐゴシック" pitchFamily="34" charset="-128"/>
              </a:rPr>
              <a:t>”</a:t>
            </a:r>
          </a:p>
          <a:p>
            <a:pPr lvl="2">
              <a:spcAft>
                <a:spcPts val="1200"/>
              </a:spcAft>
            </a:pPr>
            <a:r>
              <a:rPr lang="en-US" dirty="0" smtClean="0">
                <a:ea typeface="ＭＳ Ｐゴシック" pitchFamily="34" charset="-128"/>
              </a:rPr>
              <a:t>Radius = r</a:t>
            </a:r>
          </a:p>
          <a:p>
            <a:pPr lvl="2">
              <a:spcAft>
                <a:spcPts val="1200"/>
              </a:spcAft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EB10B43-697C-42DF-89A2-79ECEE2A3C91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FFBC5C-351B-41DB-A318-C2C6C8E48841}" type="slidenum">
              <a:rPr lang="en-US" sz="1200">
                <a:solidFill>
                  <a:srgbClr val="3F3F3F"/>
                </a:solidFill>
              </a:rPr>
              <a:pPr eaLnBrk="1" hangingPunct="1"/>
              <a:t>25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679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Move the circle?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C1FCE-A16F-4BC3-B360-48CA2FF2B1E8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Kelvin Sung (Use/Modify with permission from © 2010 Larry Snyder, CSE)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63" y="1879308"/>
            <a:ext cx="4758971" cy="37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181522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String</a:t>
            </a:r>
          </a:p>
          <a:p>
            <a:r>
              <a:rPr lang="en-US" dirty="0" smtClean="0"/>
              <a:t>Variables as parameters for our entire program!</a:t>
            </a:r>
          </a:p>
          <a:p>
            <a:r>
              <a:rPr lang="en-US" dirty="0" smtClean="0"/>
              <a:t>How do I move my circle “automatically”?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BC299-23DA-4F02-9ECB-14CFDB8D37AC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14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Readings: </a:t>
            </a:r>
          </a:p>
          <a:p>
            <a:pPr lvl="1"/>
            <a:r>
              <a:rPr lang="en-US" dirty="0" smtClean="0">
                <a:hlinkClick r:id="rId2"/>
              </a:rPr>
              <a:t>Check out </a:t>
            </a:r>
            <a:r>
              <a:rPr lang="en-US" dirty="0" err="1" smtClean="0">
                <a:hlinkClick r:id="rId2"/>
              </a:rPr>
              <a:t>GoPost</a:t>
            </a:r>
            <a:r>
              <a:rPr lang="en-US" dirty="0" smtClean="0"/>
              <a:t>: READ</a:t>
            </a:r>
          </a:p>
          <a:p>
            <a:pPr lvl="1"/>
            <a:r>
              <a:rPr lang="en-US" dirty="0" smtClean="0"/>
              <a:t>Quiz-3: to be completed between Wed and Sat</a:t>
            </a:r>
          </a:p>
          <a:p>
            <a:r>
              <a:rPr lang="en-US" dirty="0" smtClean="0"/>
              <a:t>Wed Survey: Thank you</a:t>
            </a:r>
          </a:p>
          <a:p>
            <a:pPr lvl="1"/>
            <a:r>
              <a:rPr lang="en-US" dirty="0" smtClean="0"/>
              <a:t>Do: </a:t>
            </a:r>
          </a:p>
          <a:p>
            <a:pPr lvl="2"/>
            <a:r>
              <a:rPr lang="en-US" dirty="0" smtClean="0"/>
              <a:t>In-class, Hands-on, programming</a:t>
            </a:r>
          </a:p>
          <a:p>
            <a:pPr lvl="1"/>
            <a:r>
              <a:rPr lang="en-US" dirty="0" smtClean="0"/>
              <a:t>Don’t:</a:t>
            </a:r>
          </a:p>
          <a:p>
            <a:pPr lvl="2"/>
            <a:r>
              <a:rPr lang="en-US" dirty="0" smtClean="0"/>
              <a:t>Less lectures, assumption of basic knowledge</a:t>
            </a:r>
          </a:p>
          <a:p>
            <a:pPr lvl="2"/>
            <a:r>
              <a:rPr lang="en-US" dirty="0" smtClean="0"/>
              <a:t>Writing on the board, time for answer</a:t>
            </a:r>
          </a:p>
          <a:p>
            <a:r>
              <a:rPr lang="en-US" dirty="0" smtClean="0"/>
              <a:t>A Word about: Note taking!!</a:t>
            </a:r>
          </a:p>
          <a:p>
            <a:pPr lvl="1"/>
            <a:r>
              <a:rPr lang="en-US" dirty="0" smtClean="0"/>
              <a:t>DO IT!!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71F36-B2A4-4A55-BA8D-C7C5603E4F00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533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 for 30 seconds. </a:t>
            </a:r>
          </a:p>
          <a:p>
            <a:pPr lvl="1"/>
            <a:r>
              <a:rPr lang="en-US" dirty="0" smtClean="0"/>
              <a:t>Shut up and look at the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13B4ED-2AD5-47F8-BBE0-90868B4BC0E0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2271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Parameters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6705600" cy="685800"/>
          </a:xfrm>
        </p:spPr>
        <p:txBody>
          <a:bodyPr/>
          <a:lstStyle/>
          <a:p>
            <a:pPr eaLnBrk="1" hangingPunct="1"/>
            <a:r>
              <a:rPr lang="en-US" i="1" dirty="0" smtClean="0"/>
              <a:t>Kelvin Sung</a:t>
            </a:r>
          </a:p>
          <a:p>
            <a:pPr eaLnBrk="1" hangingPunct="1"/>
            <a:r>
              <a:rPr lang="en-US" i="1" dirty="0" smtClean="0"/>
              <a:t>University of Washington, Bothell</a:t>
            </a:r>
          </a:p>
          <a:p>
            <a:pPr eaLnBrk="1" hangingPunct="1"/>
            <a:r>
              <a:rPr lang="en-US" sz="1200" i="1" dirty="0" smtClean="0"/>
              <a:t>(* Use/Modification with permission based on Larry Snyder’s </a:t>
            </a:r>
            <a:r>
              <a:rPr lang="en-US" sz="1200" i="1" dirty="0" smtClean="0">
                <a:hlinkClick r:id="rId2"/>
              </a:rPr>
              <a:t>CSE120 from Winter 2011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2989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/>
              <a:t>On our way to Pong!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InitializeWorld</a:t>
            </a:r>
            <a:r>
              <a:rPr lang="en-US" dirty="0"/>
              <a:t> vs. </a:t>
            </a:r>
            <a:r>
              <a:rPr lang="en-US" dirty="0" err="1"/>
              <a:t>UpdateWorld</a:t>
            </a:r>
            <a:endParaRPr lang="en-US" dirty="0"/>
          </a:p>
          <a:p>
            <a:pPr lvl="1"/>
            <a:r>
              <a:rPr lang="en-US" dirty="0"/>
              <a:t>When to put code where?</a:t>
            </a:r>
          </a:p>
          <a:p>
            <a:pPr lvl="1"/>
            <a:r>
              <a:rPr lang="en-US" dirty="0"/>
              <a:t>“{}”: What does it mean to be “inside” a function?</a:t>
            </a:r>
          </a:p>
          <a:p>
            <a:r>
              <a:rPr lang="en-US" dirty="0" smtClean="0"/>
              <a:t>Remember </a:t>
            </a:r>
            <a:r>
              <a:rPr lang="en-US" dirty="0"/>
              <a:t>to:</a:t>
            </a:r>
          </a:p>
          <a:p>
            <a:pPr lvl="1"/>
            <a:r>
              <a:rPr lang="en-US" dirty="0"/>
              <a:t>Always COMPILE and RUN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Check </a:t>
            </a:r>
            <a:r>
              <a:rPr lang="en-US" dirty="0" smtClean="0">
                <a:hlinkClick r:id="rId2"/>
              </a:rPr>
              <a:t>on-line FAQ</a:t>
            </a:r>
            <a:r>
              <a:rPr lang="en-US" dirty="0" smtClean="0"/>
              <a:t>!</a:t>
            </a:r>
          </a:p>
          <a:p>
            <a:r>
              <a:rPr lang="en-US" dirty="0" smtClean="0"/>
              <a:t>Remember </a:t>
            </a:r>
            <a:r>
              <a:rPr lang="en-US" dirty="0" err="1" smtClean="0"/>
              <a:t>Intellisense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Good: tells you what are the available options</a:t>
            </a:r>
          </a:p>
          <a:p>
            <a:pPr lvl="1"/>
            <a:r>
              <a:rPr lang="en-US" dirty="0" smtClean="0"/>
              <a:t>Bad: You cannot do anything other than the provided options!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1EF3E-4CB0-4F30-B11D-0ADCC15879EA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0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Being Successful with Computers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462597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Two habits of computer people … they would be good ones for everyone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#1 When things go wrong, figure out what’s wrong yourself … ask when all else fails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Why do they behave like this? Stuff goes wrong all the time … you think you have problems with computers; try being an expert!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#2 Persistence … stay with it until you get it; everyone in class showed persistence with </a:t>
            </a:r>
            <a:r>
              <a:rPr lang="en-US" dirty="0" err="1" smtClean="0">
                <a:ea typeface="ＭＳ Ｐゴシック" pitchFamily="34" charset="-128"/>
              </a:rPr>
              <a:t>Lightbot</a:t>
            </a:r>
            <a:r>
              <a:rPr lang="en-US" dirty="0" smtClean="0">
                <a:ea typeface="ＭＳ Ｐゴシック" pitchFamily="34" charset="-128"/>
              </a:rPr>
              <a:t> 2.0 … we will need that a lot more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Why are they persistent? Because many things just take effort … and when you get it, it’s satisfying!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D37136D-606B-41C4-88D6-8BAE8CEFBEEA}" type="datetime1">
              <a:rPr lang="en-US" sz="1200" smtClean="0">
                <a:solidFill>
                  <a:srgbClr val="3F3F3F"/>
                </a:solidFill>
              </a:rPr>
              <a:t>10/19/2011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AE6A17C-4858-4244-BE9B-326D460724C0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85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63115"/>
            <a:ext cx="8069373" cy="1358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3"/>
          <a:stretch/>
        </p:blipFill>
        <p:spPr bwMode="auto">
          <a:xfrm>
            <a:off x="445673" y="1986643"/>
            <a:ext cx="8334977" cy="7411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and Arguments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64BD6-70B9-432B-A734-40C8AB715C7D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29656" y="3134446"/>
            <a:ext cx="6248400" cy="954088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Corbel" pitchFamily="34" charset="0"/>
              </a:rPr>
              <a:t>New Term: </a:t>
            </a:r>
            <a:r>
              <a:rPr lang="en-US" sz="2800" i="1" dirty="0">
                <a:solidFill>
                  <a:srgbClr val="000000"/>
                </a:solidFill>
                <a:latin typeface="Corbel" pitchFamily="34" charset="0"/>
              </a:rPr>
              <a:t>Parameters </a:t>
            </a:r>
            <a:r>
              <a:rPr lang="en-US" sz="2800" dirty="0">
                <a:solidFill>
                  <a:srgbClr val="000000"/>
                </a:solidFill>
                <a:latin typeface="Corbel" pitchFamily="34" charset="0"/>
              </a:rPr>
              <a:t>are the names for </a:t>
            </a:r>
          </a:p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Corbel" pitchFamily="34" charset="0"/>
              </a:rPr>
              <a:t>the positions; </a:t>
            </a:r>
            <a:r>
              <a:rPr lang="en-US" sz="2800" i="1" dirty="0">
                <a:solidFill>
                  <a:srgbClr val="000000"/>
                </a:solidFill>
                <a:latin typeface="Corbel" pitchFamily="34" charset="0"/>
              </a:rPr>
              <a:t>arguments </a:t>
            </a:r>
            <a:r>
              <a:rPr lang="en-US" sz="2800" dirty="0">
                <a:solidFill>
                  <a:srgbClr val="000000"/>
                </a:solidFill>
                <a:latin typeface="Corbel" pitchFamily="34" charset="0"/>
              </a:rPr>
              <a:t>are their values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V="1">
            <a:off x="4426003" y="2627939"/>
            <a:ext cx="1790380" cy="607039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H="1">
            <a:off x="4821382" y="3980329"/>
            <a:ext cx="88716" cy="97959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680413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Parameters to circle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32" y="4011066"/>
            <a:ext cx="8229600" cy="143691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does each do and why?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C1294-4C5E-4235-B2EE-1D4D604A99EE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3"/>
          <a:stretch/>
        </p:blipFill>
        <p:spPr bwMode="auto">
          <a:xfrm>
            <a:off x="484093" y="1471813"/>
            <a:ext cx="8334977" cy="7411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4" y="2788054"/>
            <a:ext cx="7716851" cy="12994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86091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5801</TotalTime>
  <Words>1574</Words>
  <Application>Microsoft Office PowerPoint</Application>
  <PresentationFormat>On-screen Show (4:3)</PresentationFormat>
  <Paragraphs>317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Announcements:</vt:lpstr>
      <vt:lpstr>PowerPoint Presentation</vt:lpstr>
      <vt:lpstr>PowerPoint Presentation</vt:lpstr>
      <vt:lpstr>Questions?</vt:lpstr>
      <vt:lpstr>Parameters</vt:lpstr>
      <vt:lpstr>Review</vt:lpstr>
      <vt:lpstr>Being Successful with Computers</vt:lpstr>
      <vt:lpstr>Vocabulary</vt:lpstr>
      <vt:lpstr>Parameters to circle construction</vt:lpstr>
      <vt:lpstr>PowerPoint Presentation</vt:lpstr>
      <vt:lpstr>Re-Analyze the code:</vt:lpstr>
      <vt:lpstr>Trying things out!:</vt:lpstr>
      <vt:lpstr>How to create this?</vt:lpstr>
      <vt:lpstr>Speed of ball as parameter!</vt:lpstr>
      <vt:lpstr>PowerPoint Presentation</vt:lpstr>
      <vt:lpstr>Something we have done!</vt:lpstr>
      <vt:lpstr>Variables …</vt:lpstr>
      <vt:lpstr>Variables, the Picture</vt:lpstr>
      <vt:lpstr>Assignments</vt:lpstr>
      <vt:lpstr>Assignments, The Picture</vt:lpstr>
      <vt:lpstr>Assignments, The Picture</vt:lpstr>
      <vt:lpstr>Assignments, The Picture</vt:lpstr>
      <vt:lpstr>Assignments, The Picture</vt:lpstr>
      <vt:lpstr>Expressions</vt:lpstr>
      <vt:lpstr>Expressions, the Picture</vt:lpstr>
      <vt:lpstr>How to Move the circle?</vt:lpstr>
      <vt:lpstr>Parameters in general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321</cp:revision>
  <dcterms:created xsi:type="dcterms:W3CDTF">2011-03-24T16:46:21Z</dcterms:created>
  <dcterms:modified xsi:type="dcterms:W3CDTF">2011-10-19T10:04:48Z</dcterms:modified>
</cp:coreProperties>
</file>