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</p:sldMasterIdLst>
  <p:notesMasterIdLst>
    <p:notesMasterId r:id="rId29"/>
  </p:notesMasterIdLst>
  <p:handoutMasterIdLst>
    <p:handoutMasterId r:id="rId30"/>
  </p:handoutMasterIdLst>
  <p:sldIdLst>
    <p:sldId id="318" r:id="rId2"/>
    <p:sldId id="327" r:id="rId3"/>
    <p:sldId id="326" r:id="rId4"/>
    <p:sldId id="324" r:id="rId5"/>
    <p:sldId id="303" r:id="rId6"/>
    <p:sldId id="328" r:id="rId7"/>
    <p:sldId id="329" r:id="rId8"/>
    <p:sldId id="332" r:id="rId9"/>
    <p:sldId id="335" r:id="rId10"/>
    <p:sldId id="336" r:id="rId11"/>
    <p:sldId id="330" r:id="rId12"/>
    <p:sldId id="333" r:id="rId13"/>
    <p:sldId id="337" r:id="rId14"/>
    <p:sldId id="352" r:id="rId15"/>
    <p:sldId id="353" r:id="rId16"/>
    <p:sldId id="338" r:id="rId17"/>
    <p:sldId id="339" r:id="rId18"/>
    <p:sldId id="340" r:id="rId19"/>
    <p:sldId id="341" r:id="rId20"/>
    <p:sldId id="342" r:id="rId21"/>
    <p:sldId id="348" r:id="rId22"/>
    <p:sldId id="349" r:id="rId23"/>
    <p:sldId id="350" r:id="rId24"/>
    <p:sldId id="346" r:id="rId25"/>
    <p:sldId id="347" r:id="rId26"/>
    <p:sldId id="351" r:id="rId27"/>
    <p:sldId id="334" r:id="rId28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703920"/>
    <a:srgbClr val="FFEFD5"/>
    <a:srgbClr val="A052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6481" autoAdjust="0"/>
  </p:normalViewPr>
  <p:slideViewPr>
    <p:cSldViewPr snapToGrid="0">
      <p:cViewPr varScale="1">
        <p:scale>
          <a:sx n="140" d="100"/>
          <a:sy n="140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A8EAB4F-AA71-4655-BBBE-4B2BF52CA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18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36F04CB-6B5A-41B7-BBFC-7C0F333C2205}" type="datetime1">
              <a:rPr lang="en-US"/>
              <a:pPr>
                <a:defRPr/>
              </a:pPr>
              <a:t>10/19/2011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D7C5462-A64A-40F3-B2B9-78DF9D91C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022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513556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5127625"/>
            <a:ext cx="9144000" cy="46038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tIns="0" bIns="0" anchor="t"/>
          <a:lstStyle>
            <a:lvl1pPr algn="l">
              <a:defRPr sz="4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A5FFC47-060C-4D3E-8400-26B185C513ED}" type="datetime1">
              <a:rPr lang="en-US" smtClean="0"/>
              <a:t>10/19/2011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FAAFABA-CDA2-4F8E-8DD4-2C1DD850C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456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0EC78-223B-4234-894C-36CDD7D94866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EFDD56-2D6B-4DCE-8919-58C2486C2A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4119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invGray">
          <a:xfrm>
            <a:off x="6599238" y="0"/>
            <a:ext cx="46037" cy="685800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108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5" name="Rectangle 4"/>
          <p:cNvSpPr/>
          <p:nvPr/>
        </p:nvSpPr>
        <p:spPr bwMode="ltGray">
          <a:xfrm>
            <a:off x="6648450" y="0"/>
            <a:ext cx="25146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80190D-0969-4EDF-9FF4-999FD9A0F141}" type="datetime1">
              <a:rPr lang="en-US" smtClean="0"/>
              <a:t>10/19/2011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013" y="6376988"/>
            <a:ext cx="38369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68DAE3-AE19-45D5-9AB6-46601AD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18239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28ED3-7594-4B12-A2F1-9CD0FC6C4283}" type="datetime1">
              <a:rPr lang="en-US" smtClean="0"/>
              <a:t>10/19/2011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0CBD2-4F12-4B65-BC22-9DF499211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82771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DCDAE-9926-47D6-B84D-125BCA866990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08F18-55C9-42A8-BAB8-B32A5383B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32864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ltGray">
          <a:xfrm>
            <a:off x="0" y="0"/>
            <a:ext cx="9144000" cy="260191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invGray">
          <a:xfrm>
            <a:off x="0" y="2601913"/>
            <a:ext cx="9144000" cy="46037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tIns="0" rIns="91440" bIns="0" anchor="b"/>
          <a:lstStyle>
            <a:lvl1pPr algn="l">
              <a:defRPr sz="47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E5DC473-FCFF-4BD5-AD98-F3E42693C917}" type="datetime1">
              <a:rPr lang="en-US" smtClean="0"/>
              <a:t>10/19/2011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C3E4E5F-5BE4-4DB6-AB13-9A20336712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912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5CF40-7FE8-4CBC-AC5A-9D420747EF01}" type="datetime1">
              <a:rPr lang="en-US" smtClean="0"/>
              <a:t>10/19/2011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8827F-0C04-4910-849B-E368132F68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7566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EEB42C-741F-4B35-8DEA-478D423DA725}" type="datetime1">
              <a:rPr lang="en-US" smtClean="0"/>
              <a:t>10/19/2011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936933-717C-4F14-A678-B6F979985C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9181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4E31B-950E-4DBF-A76F-8ED42B23A898}" type="datetime1">
              <a:rPr lang="en-US" smtClean="0"/>
              <a:t>10/19/2011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88C261-BF23-4308-8825-A692F1EA28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3543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D79B0-F149-4F0A-AD4D-B49E1F180BEE}" type="datetime1">
              <a:rPr lang="en-US" smtClean="0"/>
              <a:t>10/19/2011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0606-6DC0-40D9-A3C9-96EBB9B117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2849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145415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A8B09-08FE-463D-9E68-3DA56C6121F7}" type="datetime1">
              <a:rPr lang="en-US" smtClean="0"/>
              <a:t>10/19/2011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6EEABD-502C-43E9-B79A-5BE53E3DA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948765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 bwMode="invGray">
          <a:xfrm>
            <a:off x="2855913" y="0"/>
            <a:ext cx="46037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165100" y="1169988"/>
            <a:ext cx="2522538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FC9D-2391-415C-8AB5-FFF28A27C4E3}" type="datetime1">
              <a:rPr lang="en-US" smtClean="0"/>
              <a:t>10/19/2011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300" y="1169988"/>
            <a:ext cx="5194300" cy="201612"/>
          </a:xfrm>
        </p:spPr>
        <p:txBody>
          <a:bodyPr/>
          <a:lstStyle>
            <a:lvl1pPr>
              <a:defRPr>
                <a:solidFill>
                  <a:srgbClr val="BCBCBC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138" y="1169988"/>
            <a:ext cx="733425" cy="2016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A6BF6-D92C-480B-993F-E0314F046E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9900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>
            <a:spLocks noChangeArrowheads="1"/>
          </p:cNvSpPr>
          <p:nvPr/>
        </p:nvSpPr>
        <p:spPr bwMode="invGray">
          <a:xfrm>
            <a:off x="0" y="1066800"/>
            <a:ext cx="9144000" cy="4445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808080">
                <a:alpha val="59999"/>
              </a:srgbClr>
            </a:outerShdw>
          </a:effectLst>
          <a:extLst>
            <a:ext uri="{91240B29-F687-4F45-9708-019B960494DF}">
              <a14:hiddenLine xmlns:a14="http://schemas.microsoft.com/office/drawing/2010/main" w="48000" cmpd="thickTh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orbel" charset="0"/>
            </a:endParaRPr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4000" cy="10668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62000"/>
          </a:xfrm>
          <a:prstGeom prst="rect">
            <a:avLst/>
          </a:prstGeom>
        </p:spPr>
        <p:txBody>
          <a:bodyPr vert="horz" wrap="square" lIns="91440" tIns="45720" rIns="45720" bIns="45720" numCol="1" anchor="ctr" anchorCtr="0" compatLnSpc="1">
            <a:prstTxWarp prst="textNoShape">
              <a:avLst/>
            </a:prstTxWarp>
            <a:normAutofit/>
            <a:sp3d prstMaterial="matte">
              <a:bevelT w="50800" h="10160"/>
            </a:sp3d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4864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7000"/>
            <a:ext cx="2133600" cy="274638"/>
          </a:xfrm>
          <a:prstGeom prst="rect">
            <a:avLst/>
          </a:prstGeom>
        </p:spPr>
        <p:txBody>
          <a:bodyPr vert="horz" wrap="square" lIns="109728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fld id="{192B617E-0A2E-471A-B22D-31D828645E2E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013" y="6477000"/>
            <a:ext cx="5508625" cy="274638"/>
          </a:xfrm>
          <a:prstGeom prst="rect">
            <a:avLst/>
          </a:prstGeom>
        </p:spPr>
        <p:txBody>
          <a:bodyPr vert="horz" wrap="square" lIns="45720" tIns="45720" rIns="4572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200" y="6477000"/>
            <a:ext cx="733425" cy="274638"/>
          </a:xfrm>
          <a:prstGeom prst="rect">
            <a:avLst/>
          </a:prstGeom>
        </p:spPr>
        <p:txBody>
          <a:bodyPr vert="horz" wrap="square" lIns="91440" tIns="45720" rIns="9144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3F3F3F"/>
                </a:solidFill>
              </a:defRPr>
            </a:lvl1pPr>
          </a:lstStyle>
          <a:p>
            <a:pPr>
              <a:defRPr/>
            </a:pPr>
            <a:fld id="{1D7ECD8D-F471-4AA0-818F-657FF6EBA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22" r:id="rId1"/>
    <p:sldLayoutId id="2147484216" r:id="rId2"/>
    <p:sldLayoutId id="2147484223" r:id="rId3"/>
    <p:sldLayoutId id="2147484217" r:id="rId4"/>
    <p:sldLayoutId id="2147484218" r:id="rId5"/>
    <p:sldLayoutId id="2147484219" r:id="rId6"/>
    <p:sldLayoutId id="2147484224" r:id="rId7"/>
    <p:sldLayoutId id="2147484225" r:id="rId8"/>
    <p:sldLayoutId id="2147484226" r:id="rId9"/>
    <p:sldLayoutId id="2147484220" r:id="rId10"/>
    <p:sldLayoutId id="2147484227" r:id="rId11"/>
    <p:sldLayoutId id="2147484221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500" b="1" kern="1200">
          <a:solidFill>
            <a:srgbClr val="FFC800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4500" b="1">
          <a:solidFill>
            <a:srgbClr val="FFC800"/>
          </a:solidFill>
          <a:latin typeface="Corbel" charset="0"/>
          <a:ea typeface="ＭＳ Ｐゴシック" charset="-128"/>
          <a:cs typeface="ＭＳ Ｐゴシック" charset="-128"/>
        </a:defRPr>
      </a:lvl9pPr>
    </p:titleStyle>
    <p:bodyStyle>
      <a:lvl1pPr marL="438150" indent="-319088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80000"/>
        <a:buFont typeface="Wingdings 2" charset="2"/>
        <a:buChar char="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30250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charset="2"/>
        <a:buChar char="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995363" indent="-228600" algn="l" rtl="0" eaLnBrk="0" fontAlgn="base" hangingPunct="0">
        <a:spcBef>
          <a:spcPct val="20000"/>
        </a:spcBef>
        <a:spcAft>
          <a:spcPct val="0"/>
        </a:spcAft>
        <a:buClr>
          <a:srgbClr val="E66C7D"/>
        </a:buClr>
        <a:buFont typeface="Arial" charset="0"/>
        <a:buChar char="▪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216025" indent="-182563" algn="l" rtl="0" eaLnBrk="0" fontAlgn="base" hangingPunct="0">
        <a:spcBef>
          <a:spcPct val="20000"/>
        </a:spcBef>
        <a:spcAft>
          <a:spcPct val="0"/>
        </a:spcAft>
        <a:buClr>
          <a:srgbClr val="6BB76D"/>
        </a:buClr>
        <a:buFont typeface="Arial" charset="0"/>
        <a:buChar char="▪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1425575" indent="-182563" algn="l" rtl="0" eaLnBrk="0" fontAlgn="base" hangingPunct="0">
        <a:spcBef>
          <a:spcPct val="20000"/>
        </a:spcBef>
        <a:spcAft>
          <a:spcPct val="0"/>
        </a:spcAft>
        <a:buClr>
          <a:srgbClr val="E88651"/>
        </a:buClr>
        <a:buFont typeface="Wingdings 3" charset="2"/>
        <a:buChar char=""/>
        <a:defRPr lang="en-US"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depts.washington.edu/bcusp110/VSHelp/LibDocumentations/Index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catalyst.uw.edu/gopost/board/ksung/23698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washington.edu/education/courses/cse120/11wi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depts.washington.edu/bcusp110/VSHelp/VSHelp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Names on the board? Why?</a:t>
            </a:r>
          </a:p>
          <a:p>
            <a:pPr lvl="1"/>
            <a:r>
              <a:rPr lang="en-US" dirty="0" smtClean="0"/>
              <a:t>Exercise 3, and HW4: Submission, WHAT?!</a:t>
            </a:r>
          </a:p>
          <a:p>
            <a:pPr lvl="2"/>
            <a:r>
              <a:rPr lang="en-US" dirty="0" smtClean="0"/>
              <a:t>.</a:t>
            </a:r>
            <a:r>
              <a:rPr lang="en-US" dirty="0" err="1" smtClean="0"/>
              <a:t>sln</a:t>
            </a:r>
            <a:r>
              <a:rPr lang="en-US" dirty="0" smtClean="0"/>
              <a:t> files </a:t>
            </a:r>
            <a:r>
              <a:rPr lang="en-US" dirty="0" err="1" smtClean="0"/>
              <a:t>vs</a:t>
            </a:r>
            <a:r>
              <a:rPr lang="en-US" dirty="0" smtClean="0"/>
              <a:t> .</a:t>
            </a:r>
            <a:r>
              <a:rPr lang="en-US" dirty="0" err="1" smtClean="0"/>
              <a:t>cs</a:t>
            </a:r>
            <a:r>
              <a:rPr lang="en-US" dirty="0" smtClean="0"/>
              <a:t> files, where are the files?</a:t>
            </a:r>
          </a:p>
          <a:p>
            <a:pPr lvl="1"/>
            <a:r>
              <a:rPr lang="en-US" dirty="0" smtClean="0"/>
              <a:t>Quiz 2:</a:t>
            </a:r>
          </a:p>
          <a:p>
            <a:pPr lvl="2"/>
            <a:r>
              <a:rPr lang="en-US" dirty="0" smtClean="0"/>
              <a:t>My mistake: Comment vs. Command: What I did?</a:t>
            </a:r>
          </a:p>
          <a:p>
            <a:pPr lvl="2"/>
            <a:r>
              <a:rPr lang="en-US" dirty="0" smtClean="0"/>
              <a:t>Auto grading vs. grading by hand</a:t>
            </a:r>
          </a:p>
          <a:p>
            <a:pPr lvl="1"/>
            <a:r>
              <a:rPr lang="en-US" dirty="0" smtClean="0"/>
              <a:t>Anything else?</a:t>
            </a:r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D493F2-874C-46D7-898E-89D3A8D41F94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1635021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Download the source </a:t>
            </a:r>
            <a:r>
              <a:rPr lang="en-US" dirty="0" smtClean="0"/>
              <a:t>code (refer to course web-site)</a:t>
            </a:r>
          </a:p>
          <a:p>
            <a:endParaRPr lang="en-US" dirty="0" smtClean="0"/>
          </a:p>
          <a:p>
            <a:r>
              <a:rPr lang="en-US" dirty="0" smtClean="0"/>
              <a:t>Work </a:t>
            </a:r>
            <a:r>
              <a:rPr lang="en-US" dirty="0" smtClean="0"/>
              <a:t>with the person beside you</a:t>
            </a:r>
          </a:p>
          <a:p>
            <a:endParaRPr lang="en-US" dirty="0" smtClean="0"/>
          </a:p>
          <a:p>
            <a:r>
              <a:rPr lang="en-US" dirty="0" smtClean="0"/>
              <a:t>Investigate </a:t>
            </a:r>
            <a:r>
              <a:rPr lang="en-US" dirty="0"/>
              <a:t>and </a:t>
            </a:r>
            <a:r>
              <a:rPr lang="en-US" b="1" dirty="0">
                <a:solidFill>
                  <a:srgbClr val="FF0000"/>
                </a:solidFill>
              </a:rPr>
              <a:t>Take your own notes</a:t>
            </a:r>
            <a:r>
              <a:rPr lang="en-US" dirty="0"/>
              <a:t>!</a:t>
            </a:r>
          </a:p>
          <a:p>
            <a:endParaRPr lang="en-US" dirty="0" smtClean="0"/>
          </a:p>
          <a:p>
            <a:r>
              <a:rPr lang="en-US" dirty="0" smtClean="0"/>
              <a:t>Do </a:t>
            </a:r>
            <a:r>
              <a:rPr lang="en-US" dirty="0" smtClean="0"/>
              <a:t>the following</a:t>
            </a:r>
            <a:r>
              <a:rPr lang="en-US" dirty="0" smtClean="0"/>
              <a:t>: (10 minutes)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3B5F96C-C68E-4666-B7BE-20AB416520FE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35749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Re-Analyze </a:t>
            </a:r>
            <a:r>
              <a:rPr lang="en-US" dirty="0" smtClean="0"/>
              <a:t>the code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ways </a:t>
            </a:r>
            <a:r>
              <a:rPr lang="en-US" dirty="0"/>
              <a:t>can one create a circle?</a:t>
            </a:r>
          </a:p>
          <a:p>
            <a:r>
              <a:rPr lang="en-US" dirty="0" smtClean="0"/>
              <a:t>Can you tell which circle is which?</a:t>
            </a:r>
            <a:endParaRPr lang="en-US" dirty="0" smtClean="0"/>
          </a:p>
          <a:p>
            <a:r>
              <a:rPr lang="en-US" dirty="0" smtClean="0"/>
              <a:t>What are the parameters </a:t>
            </a:r>
            <a:r>
              <a:rPr lang="en-US" dirty="0" smtClean="0"/>
              <a:t>to </a:t>
            </a:r>
            <a:r>
              <a:rPr lang="en-US" dirty="0" smtClean="0"/>
              <a:t>circle </a:t>
            </a:r>
            <a:r>
              <a:rPr lang="en-US" dirty="0" smtClean="0"/>
              <a:t>c</a:t>
            </a:r>
            <a:r>
              <a:rPr lang="en-US" dirty="0" smtClean="0"/>
              <a:t>reation?</a:t>
            </a:r>
            <a:endParaRPr lang="en-US" dirty="0" smtClean="0"/>
          </a:p>
          <a:p>
            <a:r>
              <a:rPr lang="en-US" dirty="0" smtClean="0"/>
              <a:t>What do the parameters mean? </a:t>
            </a:r>
          </a:p>
          <a:p>
            <a:pPr lvl="1"/>
            <a:r>
              <a:rPr lang="en-US" dirty="0"/>
              <a:t>How do we know what value is for which parameter?</a:t>
            </a:r>
          </a:p>
          <a:p>
            <a:r>
              <a:rPr lang="en-US" dirty="0" smtClean="0"/>
              <a:t>What if we don’t give parameters values?</a:t>
            </a:r>
          </a:p>
          <a:p>
            <a:r>
              <a:rPr lang="en-US" dirty="0" smtClean="0"/>
              <a:t>How </a:t>
            </a:r>
            <a:r>
              <a:rPr lang="en-US" dirty="0" smtClean="0"/>
              <a:t>to find out more? Try it!</a:t>
            </a:r>
          </a:p>
          <a:p>
            <a:pPr lvl="1"/>
            <a:r>
              <a:rPr lang="en-US" dirty="0" smtClean="0"/>
              <a:t>Link to </a:t>
            </a:r>
            <a:r>
              <a:rPr lang="en-US" dirty="0" smtClean="0">
                <a:hlinkClick r:id="rId2"/>
              </a:rPr>
              <a:t>on-line manual </a:t>
            </a:r>
            <a:r>
              <a:rPr lang="en-US" dirty="0" smtClean="0"/>
              <a:t>(Our </a:t>
            </a:r>
            <a:r>
              <a:rPr lang="en-US" dirty="0" smtClean="0">
                <a:hlinkClick r:id="rId2"/>
              </a:rPr>
              <a:t>course web-site</a:t>
            </a:r>
            <a:r>
              <a:rPr lang="en-US" dirty="0" smtClean="0"/>
              <a:t>, under the </a:t>
            </a:r>
            <a:r>
              <a:rPr lang="en-US" b="1" u="sng" dirty="0" smtClean="0"/>
              <a:t>Programming </a:t>
            </a:r>
            <a:r>
              <a:rPr lang="en-US" dirty="0" smtClean="0"/>
              <a:t>header).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905AB3-CF34-46D9-9BFD-E39B16A50D8A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406649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Trying things out</a:t>
            </a:r>
            <a:r>
              <a:rPr lang="en-US" dirty="0" smtClean="0"/>
              <a:t>!: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</a:t>
            </a:r>
            <a:r>
              <a:rPr lang="en-US" dirty="0" smtClean="0"/>
              <a:t>person: 20 minutes</a:t>
            </a:r>
            <a:endParaRPr lang="en-US" dirty="0"/>
          </a:p>
          <a:p>
            <a:r>
              <a:rPr lang="en-US" dirty="0" smtClean="0"/>
              <a:t>Can </a:t>
            </a:r>
            <a:r>
              <a:rPr lang="en-US" dirty="0" smtClean="0"/>
              <a:t>you create </a:t>
            </a:r>
            <a:r>
              <a:rPr lang="en-US" dirty="0" smtClean="0"/>
              <a:t>your own Circles</a:t>
            </a:r>
            <a:r>
              <a:rPr lang="en-US" dirty="0" smtClean="0"/>
              <a:t>?</a:t>
            </a:r>
          </a:p>
          <a:p>
            <a:pPr lvl="2"/>
            <a:r>
              <a:rPr lang="en-US" dirty="0" smtClean="0"/>
              <a:t>Location: Vector2(100, 100), Radius: 18f, No Texture</a:t>
            </a:r>
          </a:p>
          <a:p>
            <a:pPr lvl="2"/>
            <a:r>
              <a:rPr lang="en-US" dirty="0" smtClean="0"/>
              <a:t>Location: Vector2(300, 500), Radius: 3f, Texture: airplane</a:t>
            </a:r>
          </a:p>
          <a:p>
            <a:r>
              <a:rPr lang="en-US" dirty="0" smtClean="0"/>
              <a:t>How about a rectangle?</a:t>
            </a:r>
          </a:p>
          <a:p>
            <a:pPr lvl="1"/>
            <a:r>
              <a:rPr lang="en-US" dirty="0" smtClean="0"/>
              <a:t>What are the parameters for constructing a rectangle?</a:t>
            </a:r>
          </a:p>
          <a:p>
            <a:pPr lvl="1"/>
            <a:r>
              <a:rPr lang="en-US" dirty="0" smtClean="0"/>
              <a:t>How many different ways can you create a rectangle?</a:t>
            </a:r>
          </a:p>
          <a:p>
            <a:pPr lvl="2"/>
            <a:r>
              <a:rPr lang="en-US" dirty="0" smtClean="0"/>
              <a:t>What arguments should you pass to the parameters of the rectangle construction?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518BF89-437E-485F-A7AE-8C698A97C5EE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16653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create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1194" y="5171355"/>
            <a:ext cx="8229600" cy="1229445"/>
          </a:xfrm>
        </p:spPr>
        <p:txBody>
          <a:bodyPr/>
          <a:lstStyle/>
          <a:p>
            <a:r>
              <a:rPr lang="en-US" dirty="0" smtClean="0"/>
              <a:t>String: everything in between “ and “</a:t>
            </a:r>
          </a:p>
          <a:p>
            <a:pPr lvl="1"/>
            <a:r>
              <a:rPr lang="en-US" dirty="0" smtClean="0"/>
              <a:t>“\n” inside a sting!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C1FCE-A16F-4BC3-B360-48CA2FF2B1E8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Kelvin Sung (Use/Modify with permission from © 2010 Larry Snyder, CSE)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760" y="1115033"/>
            <a:ext cx="4758971" cy="372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7767" y="3857778"/>
            <a:ext cx="1973353" cy="1323439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rbel" pitchFamily="34" charset="0"/>
              </a:rPr>
              <a:t>Center: (30, 300)</a:t>
            </a: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rbel" pitchFamily="34" charset="0"/>
              </a:rPr>
              <a:t>Width: 15</a:t>
            </a: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rbel" pitchFamily="34" charset="0"/>
              </a:rPr>
              <a:t>Height: 100</a:t>
            </a: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rbel" pitchFamily="34" charset="0"/>
              </a:rPr>
              <a:t>Color: Brown</a:t>
            </a:r>
            <a:endParaRPr lang="en-US" sz="2000" dirty="0">
              <a:solidFill>
                <a:srgbClr val="000000"/>
              </a:solidFill>
              <a:latin typeface="Corbel" pitchFamily="34" charset="0"/>
            </a:endParaRPr>
          </a:p>
        </p:txBody>
      </p:sp>
      <p:cxnSp>
        <p:nvCxnSpPr>
          <p:cNvPr id="10" name="Straight Arrow Connector 9"/>
          <p:cNvCxnSpPr>
            <a:cxnSpLocks noChangeShapeType="1"/>
          </p:cNvCxnSpPr>
          <p:nvPr/>
        </p:nvCxnSpPr>
        <p:spPr bwMode="auto">
          <a:xfrm flipV="1">
            <a:off x="1075478" y="3248167"/>
            <a:ext cx="1101340" cy="662376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914866" y="3846405"/>
            <a:ext cx="2099480" cy="1323439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rbel" pitchFamily="34" charset="0"/>
              </a:rPr>
              <a:t>Center: (770, 300)</a:t>
            </a: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rbel" pitchFamily="34" charset="0"/>
              </a:rPr>
              <a:t>Width: 15</a:t>
            </a: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rbel" pitchFamily="34" charset="0"/>
              </a:rPr>
              <a:t>Height: 100</a:t>
            </a:r>
          </a:p>
          <a:p>
            <a:pPr eaLnBrk="1" hangingPunct="1"/>
            <a:r>
              <a:rPr lang="en-US" sz="2000" dirty="0" smtClean="0">
                <a:solidFill>
                  <a:srgbClr val="000000"/>
                </a:solidFill>
                <a:latin typeface="Corbel" pitchFamily="34" charset="0"/>
              </a:rPr>
              <a:t>Color: Pink</a:t>
            </a:r>
            <a:endParaRPr lang="en-US" sz="2000" dirty="0">
              <a:solidFill>
                <a:srgbClr val="000000"/>
              </a:solidFill>
              <a:latin typeface="Corbel" pitchFamily="34" charset="0"/>
            </a:endParaRPr>
          </a:p>
        </p:txBody>
      </p: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flipH="1" flipV="1">
            <a:off x="7008125" y="3179928"/>
            <a:ext cx="927628" cy="739713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24775016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Speed of ball as parameter!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can we move the ball “automatically”?</a:t>
            </a:r>
          </a:p>
          <a:p>
            <a:r>
              <a:rPr lang="en-US" dirty="0" smtClean="0"/>
              <a:t>Discuss with person beside you</a:t>
            </a:r>
          </a:p>
          <a:p>
            <a:r>
              <a:rPr lang="en-US" dirty="0" smtClean="0"/>
              <a:t>10 minutes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5DCDAE-9926-47D6-B84D-125BCA866990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59634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smtClean="0"/>
              <a:t>Exercise-4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85DCDAE-9926-47D6-B84D-125BCA866990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85319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Something we have done!</a:t>
            </a:r>
            <a:endParaRPr lang="en-US" dirty="0"/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Variables and Declarations</a:t>
            </a:r>
          </a:p>
          <a:p>
            <a:r>
              <a:rPr lang="en-US" dirty="0" smtClean="0">
                <a:ea typeface="ＭＳ Ｐゴシック" pitchFamily="34" charset="-128"/>
              </a:rPr>
              <a:t>Assignments</a:t>
            </a:r>
          </a:p>
          <a:p>
            <a:r>
              <a:rPr lang="en-US" dirty="0" smtClean="0">
                <a:ea typeface="ＭＳ Ｐゴシック" pitchFamily="34" charset="-128"/>
              </a:rPr>
              <a:t>Expressions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endParaRPr lang="en-US" dirty="0" smtClean="0">
              <a:ea typeface="ＭＳ Ｐゴシック" pitchFamily="34" charset="-128"/>
            </a:endParaRPr>
          </a:p>
          <a:p>
            <a:pPr>
              <a:buFont typeface="Wingdings 2" pitchFamily="18" charset="2"/>
              <a:buNone/>
            </a:pPr>
            <a:r>
              <a:rPr lang="en-US" dirty="0" smtClean="0">
                <a:ea typeface="ＭＳ Ｐゴシック" pitchFamily="34" charset="-128"/>
              </a:rPr>
              <a:t>* You have been doing this!!</a:t>
            </a:r>
          </a:p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BDCB6A5-4882-4B43-B7BB-3A50023155CE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18410B7-D07E-4CC4-B41B-105372095D29}" type="slidenum">
              <a:rPr lang="en-US" sz="1200">
                <a:solidFill>
                  <a:srgbClr val="3F3F3F"/>
                </a:solidFill>
              </a:rPr>
              <a:pPr eaLnBrk="1" hangingPunct="1"/>
              <a:t>16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66947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Variables …</a:t>
            </a:r>
            <a:endParaRPr lang="en-US" dirty="0"/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740588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 about variables are …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“contain” their values, and they can be changed using assignment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have a data type such as </a:t>
            </a:r>
            <a:r>
              <a:rPr lang="en-US" dirty="0" err="1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int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float</a:t>
            </a:r>
            <a:r>
              <a:rPr lang="en-US" dirty="0" smtClean="0">
                <a:ea typeface="ＭＳ Ｐゴシック" pitchFamily="34" charset="-128"/>
              </a:rPr>
              <a:t>, </a:t>
            </a:r>
            <a:r>
              <a:rPr lang="en-US" dirty="0" smtClean="0">
                <a:latin typeface="Courier New" pitchFamily="49" charset="0"/>
                <a:ea typeface="ＭＳ Ｐゴシック" pitchFamily="34" charset="-128"/>
                <a:cs typeface="Courier New" pitchFamily="49" charset="0"/>
              </a:rPr>
              <a:t>XNACS1Circle</a:t>
            </a:r>
            <a:r>
              <a:rPr lang="en-US" dirty="0" smtClean="0">
                <a:ea typeface="ＭＳ Ｐゴシック" pitchFamily="34" charset="-128"/>
              </a:rPr>
              <a:t>, etc. which is the data they contain</a:t>
            </a:r>
          </a:p>
          <a:p>
            <a:r>
              <a:rPr lang="en-US" dirty="0" smtClean="0">
                <a:ea typeface="ＭＳ Ｐゴシック" pitchFamily="34" charset="-128"/>
              </a:rPr>
              <a:t>Rules about variables are …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can be any string of letters, numbers or underscores (_) starting with a letter; case-sensitive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must be declared; declarations at the top of the program or at the start of a function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Variables can be initialized in a declaration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A2224C2-FA13-4920-8FD1-8E80CAD0E8F8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 dirty="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3A20CC8-1CD7-44FD-93FF-C34587B1AC06}" type="slidenum">
              <a:rPr lang="en-US" sz="1200">
                <a:solidFill>
                  <a:srgbClr val="3F3F3F"/>
                </a:solidFill>
              </a:rPr>
              <a:pPr eaLnBrk="1" hangingPunct="1"/>
              <a:t>17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90411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Variables, the Picture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“Contain their value”: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“Assign to change: </a:t>
            </a:r>
            <a:r>
              <a:rPr lang="en-US" sz="2000" dirty="0" err="1" smtClean="0">
                <a:ea typeface="ＭＳ Ｐゴシック" pitchFamily="34" charset="-128"/>
              </a:rPr>
              <a:t>grade_point</a:t>
            </a:r>
            <a:r>
              <a:rPr lang="en-US" sz="2000" dirty="0" smtClean="0">
                <a:ea typeface="ＭＳ Ｐゴシック" pitchFamily="34" charset="-128"/>
              </a:rPr>
              <a:t> = 3.9;</a:t>
            </a:r>
            <a:r>
              <a:rPr lang="en-US" dirty="0" smtClean="0">
                <a:ea typeface="ＭＳ Ｐゴシック" pitchFamily="34" charset="-128"/>
              </a:rPr>
              <a:t>”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“Variables have data type”:</a:t>
            </a:r>
          </a:p>
          <a:p>
            <a:r>
              <a:rPr lang="en-US" dirty="0" smtClean="0">
                <a:ea typeface="ＭＳ Ｐゴシック" pitchFamily="34" charset="-128"/>
              </a:rPr>
              <a:t>Rules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“Any string”: Pick, MEANINGFUL, </a:t>
            </a:r>
            <a:r>
              <a:rPr lang="en-US" dirty="0" err="1" smtClean="0">
                <a:ea typeface="ＭＳ Ｐゴシック" pitchFamily="34" charset="-128"/>
              </a:rPr>
              <a:t>varz</a:t>
            </a:r>
            <a:r>
              <a:rPr lang="en-US" dirty="0" smtClean="0">
                <a:ea typeface="ＭＳ Ｐゴシック" pitchFamily="34" charset="-128"/>
              </a:rPr>
              <a:t>, theyRuseful_4_U_despite_their_length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“Declare </a:t>
            </a:r>
            <a:r>
              <a:rPr lang="en-US" dirty="0" err="1" smtClean="0">
                <a:ea typeface="ＭＳ Ｐゴシック" pitchFamily="34" charset="-128"/>
              </a:rPr>
              <a:t>vars</a:t>
            </a:r>
            <a:r>
              <a:rPr lang="en-US" dirty="0" smtClean="0">
                <a:ea typeface="ＭＳ Ｐゴシック" pitchFamily="34" charset="-128"/>
              </a:rPr>
              <a:t>”: </a:t>
            </a:r>
            <a:r>
              <a:rPr lang="en-US" dirty="0" err="1" smtClean="0">
                <a:ea typeface="ＭＳ Ｐゴシック" pitchFamily="34" charset="-128"/>
              </a:rPr>
              <a:t>int</a:t>
            </a:r>
            <a:r>
              <a:rPr lang="en-US" dirty="0" smtClean="0">
                <a:ea typeface="ＭＳ Ｐゴシック" pitchFamily="34" charset="-128"/>
              </a:rPr>
              <a:t> score; float </a:t>
            </a:r>
            <a:r>
              <a:rPr lang="en-US" dirty="0" err="1" smtClean="0">
                <a:ea typeface="ＭＳ Ｐゴシック" pitchFamily="34" charset="-128"/>
              </a:rPr>
              <a:t>gpa</a:t>
            </a:r>
            <a:r>
              <a:rPr lang="en-US" dirty="0" smtClean="0">
                <a:ea typeface="ＭＳ Ｐゴシック" pitchFamily="34" charset="-128"/>
              </a:rPr>
              <a:t>; Color purple;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“Initializing is OK”: </a:t>
            </a:r>
            <a:r>
              <a:rPr lang="en-US" dirty="0" err="1" smtClean="0">
                <a:ea typeface="ＭＳ Ｐゴシック" pitchFamily="34" charset="-128"/>
              </a:rPr>
              <a:t>int</a:t>
            </a:r>
            <a:r>
              <a:rPr lang="en-US" dirty="0" smtClean="0">
                <a:ea typeface="ＭＳ Ｐゴシック" pitchFamily="34" charset="-128"/>
              </a:rPr>
              <a:t> score=0; float </a:t>
            </a:r>
            <a:r>
              <a:rPr lang="en-US" dirty="0" err="1" smtClean="0">
                <a:ea typeface="ＭＳ Ｐゴシック" pitchFamily="34" charset="-128"/>
              </a:rPr>
              <a:t>gpa</a:t>
            </a:r>
            <a:r>
              <a:rPr lang="en-US" dirty="0" smtClean="0">
                <a:ea typeface="ＭＳ Ｐゴシック" pitchFamily="34" charset="-128"/>
              </a:rPr>
              <a:t>=4.0f; Color purple=</a:t>
            </a:r>
            <a:r>
              <a:rPr lang="en-US" dirty="0" err="1" smtClean="0">
                <a:ea typeface="ＭＳ Ｐゴシック" pitchFamily="34" charset="-128"/>
              </a:rPr>
              <a:t>Color.Purple</a:t>
            </a:r>
            <a:r>
              <a:rPr lang="en-US" dirty="0" smtClean="0">
                <a:ea typeface="ＭＳ Ｐゴシック" pitchFamily="34" charset="-128"/>
              </a:rPr>
              <a:t>;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342E2D1-AB9D-452B-95B0-30D19CEB4D06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3A5B3DB-6D7D-4C7E-9F54-ECA9B0253FDB}" type="slidenum">
              <a:rPr lang="en-US" sz="1200">
                <a:solidFill>
                  <a:srgbClr val="3F3F3F"/>
                </a:solidFill>
              </a:rPr>
              <a:pPr eaLnBrk="1" hangingPunct="1"/>
              <a:t>18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1511" name="TextBox 6"/>
          <p:cNvSpPr txBox="1">
            <a:spLocks noChangeArrowheads="1"/>
          </p:cNvSpPr>
          <p:nvPr/>
        </p:nvSpPr>
        <p:spPr bwMode="auto">
          <a:xfrm>
            <a:off x="6477000" y="1752600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3.8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5029200" y="1752600"/>
            <a:ext cx="1468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grade_point:</a:t>
            </a:r>
          </a:p>
        </p:txBody>
      </p:sp>
      <p:sp>
        <p:nvSpPr>
          <p:cNvPr id="21513" name="TextBox 8"/>
          <p:cNvSpPr txBox="1">
            <a:spLocks noChangeArrowheads="1"/>
          </p:cNvSpPr>
          <p:nvPr/>
        </p:nvSpPr>
        <p:spPr bwMode="auto">
          <a:xfrm>
            <a:off x="7543800" y="2286000"/>
            <a:ext cx="4572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   </a:t>
            </a:r>
          </a:p>
        </p:txBody>
      </p:sp>
      <p:sp>
        <p:nvSpPr>
          <p:cNvPr id="21514" name="TextBox 9"/>
          <p:cNvSpPr txBox="1">
            <a:spLocks noChangeArrowheads="1"/>
          </p:cNvSpPr>
          <p:nvPr/>
        </p:nvSpPr>
        <p:spPr bwMode="auto">
          <a:xfrm>
            <a:off x="6096000" y="2286000"/>
            <a:ext cx="14684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grade_point: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39000" y="2590800"/>
            <a:ext cx="504825" cy="369888"/>
          </a:xfrm>
          <a:prstGeom prst="rect">
            <a:avLst/>
          </a:prstGeom>
          <a:solidFill>
            <a:srgbClr val="D4D4D6"/>
          </a:solidFill>
          <a:ln>
            <a:noFill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>
                <a:solidFill>
                  <a:srgbClr val="A6A6A6"/>
                </a:solidFill>
              </a:rPr>
              <a:t>3.8</a:t>
            </a:r>
          </a:p>
        </p:txBody>
      </p:sp>
      <p:sp>
        <p:nvSpPr>
          <p:cNvPr id="21516" name="TextBox 11"/>
          <p:cNvSpPr txBox="1">
            <a:spLocks noChangeArrowheads="1"/>
          </p:cNvSpPr>
          <p:nvPr/>
        </p:nvSpPr>
        <p:spPr bwMode="auto">
          <a:xfrm>
            <a:off x="7924800" y="1981200"/>
            <a:ext cx="504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3.9</a:t>
            </a:r>
          </a:p>
        </p:txBody>
      </p:sp>
      <p:cxnSp>
        <p:nvCxnSpPr>
          <p:cNvPr id="14" name="Straight Arrow Connector 13"/>
          <p:cNvCxnSpPr>
            <a:cxnSpLocks noChangeShapeType="1"/>
          </p:cNvCxnSpPr>
          <p:nvPr/>
        </p:nvCxnSpPr>
        <p:spPr bwMode="auto">
          <a:xfrm rot="10800000" flipV="1">
            <a:off x="7848600" y="2286000"/>
            <a:ext cx="304800" cy="2286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" name="Straight Arrow Connector 14"/>
          <p:cNvCxnSpPr>
            <a:cxnSpLocks noChangeShapeType="1"/>
          </p:cNvCxnSpPr>
          <p:nvPr/>
        </p:nvCxnSpPr>
        <p:spPr bwMode="auto">
          <a:xfrm rot="10800000" flipV="1">
            <a:off x="7467600" y="2438400"/>
            <a:ext cx="304800" cy="228600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519" name="TextBox 16"/>
          <p:cNvSpPr txBox="1">
            <a:spLocks noChangeArrowheads="1"/>
          </p:cNvSpPr>
          <p:nvPr/>
        </p:nvSpPr>
        <p:spPr bwMode="auto">
          <a:xfrm>
            <a:off x="6204217" y="2988449"/>
            <a:ext cx="240328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Center, Radius, Label</a:t>
            </a:r>
            <a:endParaRPr lang="en-US" sz="1800" dirty="0"/>
          </a:p>
        </p:txBody>
      </p:sp>
      <p:sp>
        <p:nvSpPr>
          <p:cNvPr id="21520" name="TextBox 17"/>
          <p:cNvSpPr txBox="1">
            <a:spLocks noChangeArrowheads="1"/>
          </p:cNvSpPr>
          <p:nvPr/>
        </p:nvSpPr>
        <p:spPr bwMode="auto">
          <a:xfrm>
            <a:off x="5132934" y="2996133"/>
            <a:ext cx="11464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err="1" smtClean="0"/>
              <a:t>myCircle</a:t>
            </a:r>
            <a:r>
              <a:rPr lang="en-US" sz="1800" dirty="0" smtClean="0"/>
              <a:t>:</a:t>
            </a:r>
            <a:endParaRPr lang="en-US" sz="1800" dirty="0"/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 rot="5400000">
            <a:off x="6363494" y="3161506"/>
            <a:ext cx="76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1" name="Straight Connector 20"/>
          <p:cNvCxnSpPr>
            <a:cxnSpLocks noChangeShapeType="1"/>
          </p:cNvCxnSpPr>
          <p:nvPr/>
        </p:nvCxnSpPr>
        <p:spPr bwMode="auto">
          <a:xfrm rot="5400000">
            <a:off x="6668294" y="3161506"/>
            <a:ext cx="76200" cy="15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0619852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</a:t>
            </a:r>
            <a:endParaRPr lang="en-US" dirty="0"/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 about assignment: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Its form is always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variable</a:t>
            </a:r>
            <a:r>
              <a:rPr lang="en-US" dirty="0" smtClean="0">
                <a:ea typeface="ＭＳ Ｐゴシック" pitchFamily="34" charset="-128"/>
              </a:rPr>
              <a:t>&gt; =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Information moves from right to left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The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is computed first, then the variable is changed, so x=x+1 is sensible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Remember the “+=“?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To exchange values in two variables takes 3 </a:t>
            </a:r>
            <a:r>
              <a:rPr lang="en-US" dirty="0" err="1" smtClean="0">
                <a:ea typeface="ＭＳ Ｐゴシック" pitchFamily="34" charset="-128"/>
              </a:rPr>
              <a:t>stmts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smtClean="0">
                <a:ea typeface="ＭＳ Ｐゴシック" pitchFamily="34" charset="-128"/>
              </a:rPr>
              <a:t>Rules about assignment: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All assignment statements end with a semicolon</a:t>
            </a:r>
          </a:p>
          <a:p>
            <a:pPr>
              <a:buFont typeface="Wingdings 2" pitchFamily="18" charset="2"/>
              <a:buNone/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463CB31-8E1C-466A-9A19-A25F0831A2E9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253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95E3D43-82AD-4B34-B608-B8C5401A862A}" type="slidenum">
              <a:rPr lang="en-US" sz="1200">
                <a:solidFill>
                  <a:srgbClr val="3F3F3F"/>
                </a:solidFill>
              </a:rPr>
              <a:pPr eaLnBrk="1" hangingPunct="1"/>
              <a:t>19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850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HW4: Answer the Questions vs. Extra Credit</a:t>
            </a:r>
          </a:p>
          <a:p>
            <a:pPr lvl="1"/>
            <a:r>
              <a:rPr lang="en-US" dirty="0" smtClean="0"/>
              <a:t>Points of the question may be missed!!</a:t>
            </a:r>
          </a:p>
          <a:p>
            <a:pPr lvl="2"/>
            <a:r>
              <a:rPr lang="en-US" dirty="0" smtClean="0"/>
              <a:t>4a: How to comments</a:t>
            </a:r>
          </a:p>
          <a:p>
            <a:pPr lvl="2"/>
            <a:r>
              <a:rPr lang="en-US" dirty="0" smtClean="0"/>
              <a:t>4b: Explain code vs. Describe effect</a:t>
            </a:r>
          </a:p>
          <a:p>
            <a:pPr lvl="2"/>
            <a:r>
              <a:rPr lang="en-US" dirty="0" smtClean="0"/>
              <a:t>4c: Pattern recognition and blocks</a:t>
            </a:r>
          </a:p>
          <a:p>
            <a:pPr lvl="2"/>
            <a:r>
              <a:rPr lang="en-US" dirty="0" smtClean="0"/>
              <a:t>4d: Parameters</a:t>
            </a:r>
          </a:p>
          <a:p>
            <a:pPr lvl="1"/>
            <a:r>
              <a:rPr lang="en-US" dirty="0" smtClean="0"/>
              <a:t>Extra credit: ENCOURAGED!!</a:t>
            </a:r>
          </a:p>
          <a:p>
            <a:pPr lvl="2"/>
            <a:r>
              <a:rPr lang="en-US" dirty="0" smtClean="0"/>
              <a:t>Show work</a:t>
            </a:r>
          </a:p>
          <a:p>
            <a:r>
              <a:rPr lang="en-US" dirty="0" smtClean="0"/>
              <a:t>Quiz 2:</a:t>
            </a:r>
          </a:p>
          <a:p>
            <a:pPr lvl="1"/>
            <a:r>
              <a:rPr lang="en-US" dirty="0" smtClean="0"/>
              <a:t>Go over the questions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4F29D1B-6848-4C2B-B5E0-65DB88BDB287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14203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Assignments, The Picture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“Form”: </a:t>
            </a:r>
          </a:p>
          <a:p>
            <a:pPr lvl="2"/>
            <a:r>
              <a:rPr lang="en-US" dirty="0" err="1" smtClean="0">
                <a:ea typeface="ＭＳ Ｐゴシック" pitchFamily="34" charset="-128"/>
              </a:rPr>
              <a:t>grade_point</a:t>
            </a:r>
            <a:r>
              <a:rPr lang="en-US" dirty="0" smtClean="0">
                <a:ea typeface="ＭＳ Ｐゴシック" pitchFamily="34" charset="-128"/>
              </a:rPr>
              <a:t>=3.9; yellow=new color(255,255,0);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3.9 = </a:t>
            </a:r>
            <a:r>
              <a:rPr lang="en-US" dirty="0" err="1" smtClean="0">
                <a:solidFill>
                  <a:srgbClr val="FF0000"/>
                </a:solidFill>
                <a:ea typeface="ＭＳ Ｐゴシック" pitchFamily="34" charset="-128"/>
              </a:rPr>
              <a:t>grade_point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 is ILLEGAL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“Info moves right to left”: x  =   4.0;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“Compute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first: x = x + 1;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“Exchanging values of x, y takes 3 statements”: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temp = x;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x = y;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y = temp; 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EDDC21E-03AF-4148-BC21-FFA04B3BC0B0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C06838-A1CB-4117-A1D4-013AB601D956}" type="slidenum">
              <a:rPr lang="en-US" sz="1200">
                <a:solidFill>
                  <a:srgbClr val="3F3F3F"/>
                </a:solidFill>
              </a:rPr>
              <a:pPr eaLnBrk="1" hangingPunct="1"/>
              <a:t>20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0800000">
            <a:off x="5166232" y="3417474"/>
            <a:ext cx="457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0" name="TextBox 11"/>
          <p:cNvSpPr txBox="1">
            <a:spLocks noChangeArrowheads="1"/>
          </p:cNvSpPr>
          <p:nvPr/>
        </p:nvSpPr>
        <p:spPr bwMode="auto">
          <a:xfrm>
            <a:off x="6928437" y="3660802"/>
            <a:ext cx="196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 </a:t>
            </a:r>
            <a:r>
              <a:rPr lang="en-US" sz="1800">
                <a:latin typeface="Wingdings" pitchFamily="2" charset="2"/>
              </a:rPr>
              <a:t></a:t>
            </a:r>
            <a:r>
              <a:rPr lang="en-US" sz="1800"/>
              <a:t> 4.0  +  1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5937837" y="3814790"/>
            <a:ext cx="990600" cy="150812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1882708" y="5248302"/>
            <a:ext cx="527050" cy="204788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4788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1349188" y="5702193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1387608" y="6266969"/>
            <a:ext cx="527050" cy="203200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32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65" name="TextBox 19"/>
          <p:cNvSpPr txBox="1">
            <a:spLocks noChangeArrowheads="1"/>
          </p:cNvSpPr>
          <p:nvPr/>
        </p:nvSpPr>
        <p:spPr bwMode="auto">
          <a:xfrm>
            <a:off x="5666975" y="5163672"/>
            <a:ext cx="504825" cy="369888"/>
          </a:xfrm>
          <a:prstGeom prst="rect">
            <a:avLst/>
          </a:prstGeom>
          <a:solidFill>
            <a:srgbClr val="A6A6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1.0</a:t>
            </a:r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64289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</a:t>
            </a:r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72671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6.0</a:t>
            </a:r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60479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68861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5798738" y="5539910"/>
            <a:ext cx="1738312" cy="404812"/>
          </a:xfrm>
          <a:custGeom>
            <a:avLst/>
            <a:gdLst>
              <a:gd name="T0" fmla="*/ 0 w 1737150"/>
              <a:gd name="T1" fmla="*/ 59824 h 405379"/>
              <a:gd name="T2" fmla="*/ 359650 w 1737150"/>
              <a:gd name="T3" fmla="*/ 346982 h 405379"/>
              <a:gd name="T4" fmla="*/ 1402638 w 1737150"/>
              <a:gd name="T5" fmla="*/ 346982 h 405379"/>
              <a:gd name="T6" fmla="*/ 1738312 w 1737150"/>
              <a:gd name="T7" fmla="*/ 0 h 405379"/>
              <a:gd name="T8" fmla="*/ 0 60000 65536"/>
              <a:gd name="T9" fmla="*/ 0 60000 65536"/>
              <a:gd name="T10" fmla="*/ 0 60000 65536"/>
              <a:gd name="T11" fmla="*/ 0 60000 65536"/>
              <a:gd name="T12" fmla="*/ 0 w 1737150"/>
              <a:gd name="T13" fmla="*/ 0 h 405379"/>
              <a:gd name="T14" fmla="*/ 1737150 w 1737150"/>
              <a:gd name="T15" fmla="*/ 405379 h 4053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7150" h="405379">
                <a:moveTo>
                  <a:pt x="0" y="59908"/>
                </a:moveTo>
                <a:cubicBezTo>
                  <a:pt x="62896" y="179724"/>
                  <a:pt x="125793" y="299541"/>
                  <a:pt x="359410" y="347468"/>
                </a:cubicBezTo>
                <a:cubicBezTo>
                  <a:pt x="593027" y="395395"/>
                  <a:pt x="1172077" y="405379"/>
                  <a:pt x="1401700" y="347468"/>
                </a:cubicBezTo>
                <a:cubicBezTo>
                  <a:pt x="1631323" y="289557"/>
                  <a:pt x="1737150" y="0"/>
                  <a:pt x="173715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71" name="TextBox 25"/>
          <p:cNvSpPr txBox="1">
            <a:spLocks noChangeArrowheads="1"/>
          </p:cNvSpPr>
          <p:nvPr/>
        </p:nvSpPr>
        <p:spPr bwMode="auto">
          <a:xfrm>
            <a:off x="4981175" y="5163672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temp:</a:t>
            </a:r>
          </a:p>
        </p:txBody>
      </p:sp>
      <p:sp>
        <p:nvSpPr>
          <p:cNvPr id="23572" name="TextBox 26"/>
          <p:cNvSpPr txBox="1">
            <a:spLocks noChangeArrowheads="1"/>
          </p:cNvSpPr>
          <p:nvPr/>
        </p:nvSpPr>
        <p:spPr bwMode="auto">
          <a:xfrm>
            <a:off x="6162595" y="5163670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x:</a:t>
            </a:r>
          </a:p>
        </p:txBody>
      </p:sp>
      <p:sp>
        <p:nvSpPr>
          <p:cNvPr id="23573" name="TextBox 27"/>
          <p:cNvSpPr txBox="1">
            <a:spLocks noChangeArrowheads="1"/>
          </p:cNvSpPr>
          <p:nvPr/>
        </p:nvSpPr>
        <p:spPr bwMode="auto">
          <a:xfrm>
            <a:off x="6962375" y="5163672"/>
            <a:ext cx="377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y:</a:t>
            </a:r>
          </a:p>
        </p:txBody>
      </p:sp>
    </p:spTree>
    <p:extLst>
      <p:ext uri="{BB962C8B-B14F-4D97-AF65-F5344CB8AC3E}">
        <p14:creationId xmlns:p14="http://schemas.microsoft.com/office/powerpoint/2010/main" val="38772715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Assignments, The Picture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“Form”: </a:t>
            </a:r>
          </a:p>
          <a:p>
            <a:pPr lvl="2"/>
            <a:r>
              <a:rPr lang="en-US" dirty="0" err="1" smtClean="0">
                <a:ea typeface="ＭＳ Ｐゴシック" pitchFamily="34" charset="-128"/>
              </a:rPr>
              <a:t>grade_point</a:t>
            </a:r>
            <a:r>
              <a:rPr lang="en-US" dirty="0" smtClean="0">
                <a:ea typeface="ＭＳ Ｐゴシック" pitchFamily="34" charset="-128"/>
              </a:rPr>
              <a:t>=3.9; yellow=new color(255,255,0);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3.9 = </a:t>
            </a:r>
            <a:r>
              <a:rPr lang="en-US" dirty="0" err="1" smtClean="0">
                <a:solidFill>
                  <a:srgbClr val="FF0000"/>
                </a:solidFill>
                <a:ea typeface="ＭＳ Ｐゴシック" pitchFamily="34" charset="-128"/>
              </a:rPr>
              <a:t>grade_point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 is ILLEGAL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“Info moves right to left”: x  =   4.0;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“Compute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first: x = x + 1;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“Exchanging values of x, y takes 3 statements”: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temp = x</a:t>
            </a:r>
            <a:r>
              <a:rPr lang="en-US" dirty="0" smtClean="0">
                <a:ea typeface="ＭＳ Ｐゴシック" pitchFamily="34" charset="-128"/>
              </a:rPr>
              <a:t>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x = y;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y = temp; 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EDDC21E-03AF-4148-BC21-FFA04B3BC0B0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C06838-A1CB-4117-A1D4-013AB601D956}" type="slidenum">
              <a:rPr lang="en-US" sz="1200">
                <a:solidFill>
                  <a:srgbClr val="3F3F3F"/>
                </a:solidFill>
              </a:rPr>
              <a:pPr eaLnBrk="1" hangingPunct="1"/>
              <a:t>21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0800000">
            <a:off x="5166232" y="3417474"/>
            <a:ext cx="457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0" name="TextBox 11"/>
          <p:cNvSpPr txBox="1">
            <a:spLocks noChangeArrowheads="1"/>
          </p:cNvSpPr>
          <p:nvPr/>
        </p:nvSpPr>
        <p:spPr bwMode="auto">
          <a:xfrm>
            <a:off x="6928437" y="3660802"/>
            <a:ext cx="196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 </a:t>
            </a:r>
            <a:r>
              <a:rPr lang="en-US" sz="1800">
                <a:latin typeface="Wingdings" pitchFamily="2" charset="2"/>
              </a:rPr>
              <a:t></a:t>
            </a:r>
            <a:r>
              <a:rPr lang="en-US" sz="1800"/>
              <a:t> 4.0  +  1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5937837" y="3814790"/>
            <a:ext cx="990600" cy="150812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1882708" y="5248302"/>
            <a:ext cx="527050" cy="204788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4788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1349188" y="5702193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1387608" y="6266969"/>
            <a:ext cx="527050" cy="203200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32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65" name="TextBox 19"/>
          <p:cNvSpPr txBox="1">
            <a:spLocks noChangeArrowheads="1"/>
          </p:cNvSpPr>
          <p:nvPr/>
        </p:nvSpPr>
        <p:spPr bwMode="auto">
          <a:xfrm>
            <a:off x="5666975" y="5163672"/>
            <a:ext cx="505267" cy="369332"/>
          </a:xfrm>
          <a:prstGeom prst="rect">
            <a:avLst/>
          </a:prstGeom>
          <a:solidFill>
            <a:srgbClr val="A6A6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5.0</a:t>
            </a:r>
            <a:endParaRPr lang="en-US" sz="1800" dirty="0"/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64289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</a:t>
            </a:r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72671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6.0</a:t>
            </a:r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60479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solidFill>
                <a:srgbClr val="FF0000"/>
              </a:solidFill>
              <a:latin typeface="Corbel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68861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5798738" y="5539910"/>
            <a:ext cx="1738312" cy="404812"/>
          </a:xfrm>
          <a:custGeom>
            <a:avLst/>
            <a:gdLst>
              <a:gd name="T0" fmla="*/ 0 w 1737150"/>
              <a:gd name="T1" fmla="*/ 59824 h 405379"/>
              <a:gd name="T2" fmla="*/ 359650 w 1737150"/>
              <a:gd name="T3" fmla="*/ 346982 h 405379"/>
              <a:gd name="T4" fmla="*/ 1402638 w 1737150"/>
              <a:gd name="T5" fmla="*/ 346982 h 405379"/>
              <a:gd name="T6" fmla="*/ 1738312 w 1737150"/>
              <a:gd name="T7" fmla="*/ 0 h 405379"/>
              <a:gd name="T8" fmla="*/ 0 60000 65536"/>
              <a:gd name="T9" fmla="*/ 0 60000 65536"/>
              <a:gd name="T10" fmla="*/ 0 60000 65536"/>
              <a:gd name="T11" fmla="*/ 0 60000 65536"/>
              <a:gd name="T12" fmla="*/ 0 w 1737150"/>
              <a:gd name="T13" fmla="*/ 0 h 405379"/>
              <a:gd name="T14" fmla="*/ 1737150 w 1737150"/>
              <a:gd name="T15" fmla="*/ 405379 h 4053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7150" h="405379">
                <a:moveTo>
                  <a:pt x="0" y="59908"/>
                </a:moveTo>
                <a:cubicBezTo>
                  <a:pt x="62896" y="179724"/>
                  <a:pt x="125793" y="299541"/>
                  <a:pt x="359410" y="347468"/>
                </a:cubicBezTo>
                <a:cubicBezTo>
                  <a:pt x="593027" y="395395"/>
                  <a:pt x="1172077" y="405379"/>
                  <a:pt x="1401700" y="347468"/>
                </a:cubicBezTo>
                <a:cubicBezTo>
                  <a:pt x="1631323" y="289557"/>
                  <a:pt x="1737150" y="0"/>
                  <a:pt x="173715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71" name="TextBox 25"/>
          <p:cNvSpPr txBox="1">
            <a:spLocks noChangeArrowheads="1"/>
          </p:cNvSpPr>
          <p:nvPr/>
        </p:nvSpPr>
        <p:spPr bwMode="auto">
          <a:xfrm>
            <a:off x="4981175" y="5163672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temp:</a:t>
            </a:r>
          </a:p>
        </p:txBody>
      </p:sp>
      <p:sp>
        <p:nvSpPr>
          <p:cNvPr id="23572" name="TextBox 26"/>
          <p:cNvSpPr txBox="1">
            <a:spLocks noChangeArrowheads="1"/>
          </p:cNvSpPr>
          <p:nvPr/>
        </p:nvSpPr>
        <p:spPr bwMode="auto">
          <a:xfrm>
            <a:off x="6170279" y="5155986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x:</a:t>
            </a:r>
          </a:p>
        </p:txBody>
      </p:sp>
      <p:sp>
        <p:nvSpPr>
          <p:cNvPr id="23573" name="TextBox 27"/>
          <p:cNvSpPr txBox="1">
            <a:spLocks noChangeArrowheads="1"/>
          </p:cNvSpPr>
          <p:nvPr/>
        </p:nvSpPr>
        <p:spPr bwMode="auto">
          <a:xfrm>
            <a:off x="6962375" y="5163672"/>
            <a:ext cx="377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y:</a:t>
            </a:r>
          </a:p>
        </p:txBody>
      </p:sp>
    </p:spTree>
    <p:extLst>
      <p:ext uri="{BB962C8B-B14F-4D97-AF65-F5344CB8AC3E}">
        <p14:creationId xmlns:p14="http://schemas.microsoft.com/office/powerpoint/2010/main" val="1905287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Assignments, The Picture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“Form”: </a:t>
            </a:r>
          </a:p>
          <a:p>
            <a:pPr lvl="2"/>
            <a:r>
              <a:rPr lang="en-US" dirty="0" err="1" smtClean="0">
                <a:ea typeface="ＭＳ Ｐゴシック" pitchFamily="34" charset="-128"/>
              </a:rPr>
              <a:t>grade_point</a:t>
            </a:r>
            <a:r>
              <a:rPr lang="en-US" dirty="0" smtClean="0">
                <a:ea typeface="ＭＳ Ｐゴシック" pitchFamily="34" charset="-128"/>
              </a:rPr>
              <a:t>=3.9; yellow=new color(255,255,0);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3.9 = </a:t>
            </a:r>
            <a:r>
              <a:rPr lang="en-US" dirty="0" err="1" smtClean="0">
                <a:solidFill>
                  <a:srgbClr val="FF0000"/>
                </a:solidFill>
                <a:ea typeface="ＭＳ Ｐゴシック" pitchFamily="34" charset="-128"/>
              </a:rPr>
              <a:t>grade_point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 is ILLEGAL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“Info moves right to left”: x  =   4.0;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“Compute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first: x = x + 1;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“Exchanging values of x, y takes 3 statements”: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temp = x;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x = y</a:t>
            </a:r>
            <a:r>
              <a:rPr lang="en-US" dirty="0" smtClean="0">
                <a:ea typeface="ＭＳ Ｐゴシック" pitchFamily="34" charset="-128"/>
              </a:rPr>
              <a:t>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y = temp; 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EDDC21E-03AF-4148-BC21-FFA04B3BC0B0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C06838-A1CB-4117-A1D4-013AB601D956}" type="slidenum">
              <a:rPr lang="en-US" sz="1200">
                <a:solidFill>
                  <a:srgbClr val="3F3F3F"/>
                </a:solidFill>
              </a:rPr>
              <a:pPr eaLnBrk="1" hangingPunct="1"/>
              <a:t>22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0800000">
            <a:off x="5166232" y="3417474"/>
            <a:ext cx="457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0" name="TextBox 11"/>
          <p:cNvSpPr txBox="1">
            <a:spLocks noChangeArrowheads="1"/>
          </p:cNvSpPr>
          <p:nvPr/>
        </p:nvSpPr>
        <p:spPr bwMode="auto">
          <a:xfrm>
            <a:off x="6928437" y="3660802"/>
            <a:ext cx="196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 </a:t>
            </a:r>
            <a:r>
              <a:rPr lang="en-US" sz="1800">
                <a:latin typeface="Wingdings" pitchFamily="2" charset="2"/>
              </a:rPr>
              <a:t></a:t>
            </a:r>
            <a:r>
              <a:rPr lang="en-US" sz="1800"/>
              <a:t> 4.0  +  1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5937837" y="3814790"/>
            <a:ext cx="990600" cy="150812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1882708" y="5248302"/>
            <a:ext cx="527050" cy="204788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4788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1349188" y="5702193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1387608" y="6266969"/>
            <a:ext cx="527050" cy="203200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32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65" name="TextBox 19"/>
          <p:cNvSpPr txBox="1">
            <a:spLocks noChangeArrowheads="1"/>
          </p:cNvSpPr>
          <p:nvPr/>
        </p:nvSpPr>
        <p:spPr bwMode="auto">
          <a:xfrm>
            <a:off x="5666975" y="5163672"/>
            <a:ext cx="505267" cy="369332"/>
          </a:xfrm>
          <a:prstGeom prst="rect">
            <a:avLst/>
          </a:prstGeom>
          <a:solidFill>
            <a:srgbClr val="A6A6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5.0</a:t>
            </a:r>
            <a:endParaRPr lang="en-US" sz="1800" dirty="0"/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6428975" y="5163672"/>
            <a:ext cx="50526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6.0</a:t>
            </a:r>
            <a:endParaRPr lang="en-US" sz="1800" dirty="0"/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7267175" y="5163672"/>
            <a:ext cx="504825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6.0</a:t>
            </a:r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60479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68861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5798738" y="5539910"/>
            <a:ext cx="1738312" cy="404812"/>
          </a:xfrm>
          <a:custGeom>
            <a:avLst/>
            <a:gdLst>
              <a:gd name="T0" fmla="*/ 0 w 1737150"/>
              <a:gd name="T1" fmla="*/ 59824 h 405379"/>
              <a:gd name="T2" fmla="*/ 359650 w 1737150"/>
              <a:gd name="T3" fmla="*/ 346982 h 405379"/>
              <a:gd name="T4" fmla="*/ 1402638 w 1737150"/>
              <a:gd name="T5" fmla="*/ 346982 h 405379"/>
              <a:gd name="T6" fmla="*/ 1738312 w 1737150"/>
              <a:gd name="T7" fmla="*/ 0 h 405379"/>
              <a:gd name="T8" fmla="*/ 0 60000 65536"/>
              <a:gd name="T9" fmla="*/ 0 60000 65536"/>
              <a:gd name="T10" fmla="*/ 0 60000 65536"/>
              <a:gd name="T11" fmla="*/ 0 60000 65536"/>
              <a:gd name="T12" fmla="*/ 0 w 1737150"/>
              <a:gd name="T13" fmla="*/ 0 h 405379"/>
              <a:gd name="T14" fmla="*/ 1737150 w 1737150"/>
              <a:gd name="T15" fmla="*/ 405379 h 4053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7150" h="405379">
                <a:moveTo>
                  <a:pt x="0" y="59908"/>
                </a:moveTo>
                <a:cubicBezTo>
                  <a:pt x="62896" y="179724"/>
                  <a:pt x="125793" y="299541"/>
                  <a:pt x="359410" y="347468"/>
                </a:cubicBezTo>
                <a:cubicBezTo>
                  <a:pt x="593027" y="395395"/>
                  <a:pt x="1172077" y="405379"/>
                  <a:pt x="1401700" y="347468"/>
                </a:cubicBezTo>
                <a:cubicBezTo>
                  <a:pt x="1631323" y="289557"/>
                  <a:pt x="1737150" y="0"/>
                  <a:pt x="173715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71" name="TextBox 25"/>
          <p:cNvSpPr txBox="1">
            <a:spLocks noChangeArrowheads="1"/>
          </p:cNvSpPr>
          <p:nvPr/>
        </p:nvSpPr>
        <p:spPr bwMode="auto">
          <a:xfrm>
            <a:off x="4981175" y="5163672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temp:</a:t>
            </a:r>
          </a:p>
        </p:txBody>
      </p:sp>
      <p:sp>
        <p:nvSpPr>
          <p:cNvPr id="23572" name="TextBox 26"/>
          <p:cNvSpPr txBox="1">
            <a:spLocks noChangeArrowheads="1"/>
          </p:cNvSpPr>
          <p:nvPr/>
        </p:nvSpPr>
        <p:spPr bwMode="auto">
          <a:xfrm>
            <a:off x="6170279" y="5171354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x:</a:t>
            </a:r>
          </a:p>
        </p:txBody>
      </p:sp>
      <p:sp>
        <p:nvSpPr>
          <p:cNvPr id="23573" name="TextBox 27"/>
          <p:cNvSpPr txBox="1">
            <a:spLocks noChangeArrowheads="1"/>
          </p:cNvSpPr>
          <p:nvPr/>
        </p:nvSpPr>
        <p:spPr bwMode="auto">
          <a:xfrm>
            <a:off x="6962375" y="5163672"/>
            <a:ext cx="377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y:</a:t>
            </a:r>
          </a:p>
        </p:txBody>
      </p:sp>
    </p:spTree>
    <p:extLst>
      <p:ext uri="{BB962C8B-B14F-4D97-AF65-F5344CB8AC3E}">
        <p14:creationId xmlns:p14="http://schemas.microsoft.com/office/powerpoint/2010/main" val="1905287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Assignments, The Picture</a:t>
            </a:r>
            <a:endParaRPr lang="en-US" dirty="0"/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820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“Form”: </a:t>
            </a:r>
          </a:p>
          <a:p>
            <a:pPr lvl="2"/>
            <a:r>
              <a:rPr lang="en-US" dirty="0" err="1" smtClean="0">
                <a:ea typeface="ＭＳ Ｐゴシック" pitchFamily="34" charset="-128"/>
              </a:rPr>
              <a:t>grade_point</a:t>
            </a:r>
            <a:r>
              <a:rPr lang="en-US" dirty="0" smtClean="0">
                <a:ea typeface="ＭＳ Ｐゴシック" pitchFamily="34" charset="-128"/>
              </a:rPr>
              <a:t>=3.9; yellow=new color(255,255,0);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3.9 = </a:t>
            </a:r>
            <a:r>
              <a:rPr lang="en-US" dirty="0" err="1" smtClean="0">
                <a:solidFill>
                  <a:srgbClr val="FF0000"/>
                </a:solidFill>
                <a:ea typeface="ＭＳ Ｐゴシック" pitchFamily="34" charset="-128"/>
              </a:rPr>
              <a:t>grade_point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 is ILLEGAL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“Info moves right to left”: x  =   4.0;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“Compute &lt;</a:t>
            </a:r>
            <a:r>
              <a:rPr lang="en-US" i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expression</a:t>
            </a:r>
            <a:r>
              <a:rPr lang="en-US" dirty="0" smtClean="0">
                <a:ea typeface="ＭＳ Ｐゴシック" pitchFamily="34" charset="-128"/>
              </a:rPr>
              <a:t>&gt; first: x = x + 1;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“Exchanging values of x, y takes 3 statements”: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temp = x;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x = y; </a:t>
            </a:r>
          </a:p>
          <a:p>
            <a:pPr lvl="1">
              <a:buFont typeface="Wingdings" pitchFamily="2" charset="2"/>
              <a:buNone/>
            </a:pPr>
            <a:r>
              <a:rPr lang="en-US" dirty="0" smtClean="0">
                <a:ea typeface="ＭＳ Ｐゴシック" pitchFamily="34" charset="-128"/>
              </a:rPr>
              <a:t>	</a:t>
            </a:r>
            <a:r>
              <a:rPr lang="en-US" dirty="0" smtClean="0">
                <a:solidFill>
                  <a:srgbClr val="FF0000"/>
                </a:solidFill>
                <a:ea typeface="ＭＳ Ｐゴシック" pitchFamily="34" charset="-128"/>
              </a:rPr>
              <a:t>y = temp</a:t>
            </a:r>
            <a:r>
              <a:rPr lang="en-US" dirty="0" smtClean="0">
                <a:ea typeface="ＭＳ Ｐゴシック" pitchFamily="34" charset="-128"/>
              </a:rPr>
              <a:t>; 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EDDC21E-03AF-4148-BC21-FFA04B3BC0B0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355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7C06838-A1CB-4117-A1D4-013AB601D956}" type="slidenum">
              <a:rPr lang="en-US" sz="1200">
                <a:solidFill>
                  <a:srgbClr val="3F3F3F"/>
                </a:solidFill>
              </a:rPr>
              <a:pPr eaLnBrk="1" hangingPunct="1"/>
              <a:t>23</a:t>
            </a:fld>
            <a:endParaRPr lang="en-US" sz="1200">
              <a:solidFill>
                <a:srgbClr val="3F3F3F"/>
              </a:solidFill>
            </a:endParaRP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rot="10800000">
            <a:off x="5166232" y="3417474"/>
            <a:ext cx="457200" cy="158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3560" name="TextBox 11"/>
          <p:cNvSpPr txBox="1">
            <a:spLocks noChangeArrowheads="1"/>
          </p:cNvSpPr>
          <p:nvPr/>
        </p:nvSpPr>
        <p:spPr bwMode="auto">
          <a:xfrm>
            <a:off x="6928437" y="3660802"/>
            <a:ext cx="19669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5.0 </a:t>
            </a:r>
            <a:r>
              <a:rPr lang="en-US" sz="1800">
                <a:latin typeface="Wingdings" pitchFamily="2" charset="2"/>
              </a:rPr>
              <a:t></a:t>
            </a:r>
            <a:r>
              <a:rPr lang="en-US" sz="1800"/>
              <a:t> 4.0  +  1</a:t>
            </a:r>
          </a:p>
        </p:txBody>
      </p:sp>
      <p:cxnSp>
        <p:nvCxnSpPr>
          <p:cNvPr id="13" name="Straight Arrow Connector 12"/>
          <p:cNvCxnSpPr>
            <a:cxnSpLocks noChangeShapeType="1"/>
          </p:cNvCxnSpPr>
          <p:nvPr/>
        </p:nvCxnSpPr>
        <p:spPr bwMode="auto">
          <a:xfrm rot="10800000" flipV="1">
            <a:off x="5937837" y="3814790"/>
            <a:ext cx="990600" cy="150812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7" name="Freeform 16"/>
          <p:cNvSpPr>
            <a:spLocks noChangeArrowheads="1"/>
          </p:cNvSpPr>
          <p:nvPr/>
        </p:nvSpPr>
        <p:spPr bwMode="auto">
          <a:xfrm>
            <a:off x="1882708" y="5248302"/>
            <a:ext cx="527050" cy="204788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4788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8" name="Freeform 17"/>
          <p:cNvSpPr>
            <a:spLocks noChangeArrowheads="1"/>
          </p:cNvSpPr>
          <p:nvPr/>
        </p:nvSpPr>
        <p:spPr bwMode="auto">
          <a:xfrm>
            <a:off x="1349188" y="5702193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19" name="Freeform 18"/>
          <p:cNvSpPr>
            <a:spLocks noChangeArrowheads="1"/>
          </p:cNvSpPr>
          <p:nvPr/>
        </p:nvSpPr>
        <p:spPr bwMode="auto">
          <a:xfrm>
            <a:off x="1387608" y="6266969"/>
            <a:ext cx="527050" cy="203200"/>
          </a:xfrm>
          <a:custGeom>
            <a:avLst/>
            <a:gdLst>
              <a:gd name="T0" fmla="*/ 527050 w 527135"/>
              <a:gd name="T1" fmla="*/ 0 h 203688"/>
              <a:gd name="T2" fmla="*/ 227589 w 527135"/>
              <a:gd name="T3" fmla="*/ 2032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65" name="TextBox 19"/>
          <p:cNvSpPr txBox="1">
            <a:spLocks noChangeArrowheads="1"/>
          </p:cNvSpPr>
          <p:nvPr/>
        </p:nvSpPr>
        <p:spPr bwMode="auto">
          <a:xfrm>
            <a:off x="5666975" y="5163672"/>
            <a:ext cx="505267" cy="369332"/>
          </a:xfrm>
          <a:prstGeom prst="rect">
            <a:avLst/>
          </a:prstGeom>
          <a:solidFill>
            <a:srgbClr val="A6A6A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5</a:t>
            </a:r>
            <a:r>
              <a:rPr lang="en-US" sz="1800" dirty="0" smtClean="0"/>
              <a:t>.0</a:t>
            </a:r>
            <a:endParaRPr lang="en-US" sz="1800" dirty="0"/>
          </a:p>
        </p:txBody>
      </p:sp>
      <p:sp>
        <p:nvSpPr>
          <p:cNvPr id="23566" name="TextBox 20"/>
          <p:cNvSpPr txBox="1">
            <a:spLocks noChangeArrowheads="1"/>
          </p:cNvSpPr>
          <p:nvPr/>
        </p:nvSpPr>
        <p:spPr bwMode="auto">
          <a:xfrm>
            <a:off x="6428975" y="5163672"/>
            <a:ext cx="50526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6</a:t>
            </a:r>
            <a:r>
              <a:rPr lang="en-US" sz="1800" dirty="0" smtClean="0"/>
              <a:t>.0</a:t>
            </a:r>
            <a:endParaRPr lang="en-US" sz="1800" dirty="0"/>
          </a:p>
        </p:txBody>
      </p:sp>
      <p:sp>
        <p:nvSpPr>
          <p:cNvPr id="23567" name="TextBox 21"/>
          <p:cNvSpPr txBox="1">
            <a:spLocks noChangeArrowheads="1"/>
          </p:cNvSpPr>
          <p:nvPr/>
        </p:nvSpPr>
        <p:spPr bwMode="auto">
          <a:xfrm>
            <a:off x="7267175" y="5163672"/>
            <a:ext cx="505267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 smtClean="0"/>
              <a:t>5.0</a:t>
            </a:r>
            <a:endParaRPr lang="en-US" sz="1800" dirty="0"/>
          </a:p>
        </p:txBody>
      </p:sp>
      <p:sp>
        <p:nvSpPr>
          <p:cNvPr id="23" name="Freeform 22"/>
          <p:cNvSpPr>
            <a:spLocks noChangeArrowheads="1"/>
          </p:cNvSpPr>
          <p:nvPr/>
        </p:nvSpPr>
        <p:spPr bwMode="auto">
          <a:xfrm>
            <a:off x="60479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4" name="Freeform 23"/>
          <p:cNvSpPr>
            <a:spLocks noChangeArrowheads="1"/>
          </p:cNvSpPr>
          <p:nvPr/>
        </p:nvSpPr>
        <p:spPr bwMode="auto">
          <a:xfrm>
            <a:off x="6886175" y="5544672"/>
            <a:ext cx="457200" cy="228600"/>
          </a:xfrm>
          <a:custGeom>
            <a:avLst/>
            <a:gdLst>
              <a:gd name="T0" fmla="*/ 457200 w 527135"/>
              <a:gd name="T1" fmla="*/ 0 h 203688"/>
              <a:gd name="T2" fmla="*/ 197427 w 527135"/>
              <a:gd name="T3" fmla="*/ 228600 h 203688"/>
              <a:gd name="T4" fmla="*/ 0 w 527135"/>
              <a:gd name="T5" fmla="*/ 0 h 203688"/>
              <a:gd name="T6" fmla="*/ 0 60000 65536"/>
              <a:gd name="T7" fmla="*/ 0 60000 65536"/>
              <a:gd name="T8" fmla="*/ 0 60000 65536"/>
              <a:gd name="T9" fmla="*/ 0 w 527135"/>
              <a:gd name="T10" fmla="*/ 0 h 203688"/>
              <a:gd name="T11" fmla="*/ 527135 w 527135"/>
              <a:gd name="T12" fmla="*/ 203688 h 2036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527135" h="203688">
                <a:moveTo>
                  <a:pt x="527135" y="0"/>
                </a:moveTo>
                <a:cubicBezTo>
                  <a:pt x="421308" y="101844"/>
                  <a:pt x="315482" y="203688"/>
                  <a:pt x="227626" y="203688"/>
                </a:cubicBezTo>
                <a:cubicBezTo>
                  <a:pt x="139770" y="203688"/>
                  <a:pt x="69885" y="101844"/>
                  <a:pt x="0" y="0"/>
                </a:cubicBezTo>
              </a:path>
            </a:pathLst>
          </a:custGeom>
          <a:noFill/>
          <a:ln w="48000" cmpd="thickThin">
            <a:solidFill>
              <a:schemeClr val="accent1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5" name="Freeform 24"/>
          <p:cNvSpPr>
            <a:spLocks noChangeArrowheads="1"/>
          </p:cNvSpPr>
          <p:nvPr/>
        </p:nvSpPr>
        <p:spPr bwMode="auto">
          <a:xfrm>
            <a:off x="5798738" y="5539910"/>
            <a:ext cx="1738312" cy="404812"/>
          </a:xfrm>
          <a:custGeom>
            <a:avLst/>
            <a:gdLst>
              <a:gd name="T0" fmla="*/ 0 w 1737150"/>
              <a:gd name="T1" fmla="*/ 59824 h 405379"/>
              <a:gd name="T2" fmla="*/ 359650 w 1737150"/>
              <a:gd name="T3" fmla="*/ 346982 h 405379"/>
              <a:gd name="T4" fmla="*/ 1402638 w 1737150"/>
              <a:gd name="T5" fmla="*/ 346982 h 405379"/>
              <a:gd name="T6" fmla="*/ 1738312 w 1737150"/>
              <a:gd name="T7" fmla="*/ 0 h 405379"/>
              <a:gd name="T8" fmla="*/ 0 60000 65536"/>
              <a:gd name="T9" fmla="*/ 0 60000 65536"/>
              <a:gd name="T10" fmla="*/ 0 60000 65536"/>
              <a:gd name="T11" fmla="*/ 0 60000 65536"/>
              <a:gd name="T12" fmla="*/ 0 w 1737150"/>
              <a:gd name="T13" fmla="*/ 0 h 405379"/>
              <a:gd name="T14" fmla="*/ 1737150 w 1737150"/>
              <a:gd name="T15" fmla="*/ 405379 h 40537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737150" h="405379">
                <a:moveTo>
                  <a:pt x="0" y="59908"/>
                </a:moveTo>
                <a:cubicBezTo>
                  <a:pt x="62896" y="179724"/>
                  <a:pt x="125793" y="299541"/>
                  <a:pt x="359410" y="347468"/>
                </a:cubicBezTo>
                <a:cubicBezTo>
                  <a:pt x="593027" y="395395"/>
                  <a:pt x="1172077" y="405379"/>
                  <a:pt x="1401700" y="347468"/>
                </a:cubicBezTo>
                <a:cubicBezTo>
                  <a:pt x="1631323" y="289557"/>
                  <a:pt x="1737150" y="0"/>
                  <a:pt x="1737150" y="0"/>
                </a:cubicBezTo>
              </a:path>
            </a:pathLst>
          </a:custGeom>
          <a:noFill/>
          <a:ln w="48000" cmpd="thickThin">
            <a:solidFill>
              <a:srgbClr val="FF0000"/>
            </a:solidFill>
            <a:miter lim="800000"/>
            <a:headEnd/>
            <a:tailEnd type="triangle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en-US">
              <a:latin typeface="Corbel" pitchFamily="34" charset="0"/>
            </a:endParaRPr>
          </a:p>
        </p:txBody>
      </p:sp>
      <p:sp>
        <p:nvSpPr>
          <p:cNvPr id="23571" name="TextBox 25"/>
          <p:cNvSpPr txBox="1">
            <a:spLocks noChangeArrowheads="1"/>
          </p:cNvSpPr>
          <p:nvPr/>
        </p:nvSpPr>
        <p:spPr bwMode="auto">
          <a:xfrm>
            <a:off x="4981175" y="5163672"/>
            <a:ext cx="762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temp:</a:t>
            </a:r>
          </a:p>
        </p:txBody>
      </p:sp>
      <p:sp>
        <p:nvSpPr>
          <p:cNvPr id="23572" name="TextBox 26"/>
          <p:cNvSpPr txBox="1">
            <a:spLocks noChangeArrowheads="1"/>
          </p:cNvSpPr>
          <p:nvPr/>
        </p:nvSpPr>
        <p:spPr bwMode="auto">
          <a:xfrm>
            <a:off x="6177963" y="5155986"/>
            <a:ext cx="363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 dirty="0"/>
              <a:t>x:</a:t>
            </a:r>
          </a:p>
        </p:txBody>
      </p:sp>
      <p:sp>
        <p:nvSpPr>
          <p:cNvPr id="23573" name="TextBox 27"/>
          <p:cNvSpPr txBox="1">
            <a:spLocks noChangeArrowheads="1"/>
          </p:cNvSpPr>
          <p:nvPr/>
        </p:nvSpPr>
        <p:spPr bwMode="auto">
          <a:xfrm>
            <a:off x="6962375" y="5163672"/>
            <a:ext cx="377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800"/>
              <a:t>y:</a:t>
            </a:r>
          </a:p>
        </p:txBody>
      </p:sp>
    </p:spTree>
    <p:extLst>
      <p:ext uri="{BB962C8B-B14F-4D97-AF65-F5344CB8AC3E}">
        <p14:creationId xmlns:p14="http://schemas.microsoft.com/office/powerpoint/2010/main" val="19052874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Expressions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 about expressions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Expressions are formulas using: + - * / % “+=“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Operators can only be used with certain data types and their result is a certain data type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Putting in parentheses is OK, and it’s smart</a:t>
            </a:r>
          </a:p>
          <a:p>
            <a:r>
              <a:rPr lang="en-US" dirty="0" smtClean="0">
                <a:ea typeface="ＭＳ Ｐゴシック" pitchFamily="34" charset="-128"/>
              </a:rPr>
              <a:t>Rules about expressions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Expressions can usually go where variables can go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pPr lvl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487A0E8-76F1-4F10-96D2-69B2BFEB1059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60C50CC-B6DF-41E5-AAA4-548215415514}" type="slidenum">
              <a:rPr lang="en-US" sz="1200">
                <a:solidFill>
                  <a:srgbClr val="3F3F3F"/>
                </a:solidFill>
              </a:rPr>
              <a:pPr eaLnBrk="1" hangingPunct="1"/>
              <a:t>24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43285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87552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Expressions, the Picture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1816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Facts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Expressions are formulas:    </a:t>
            </a:r>
            <a:r>
              <a:rPr lang="en-US" dirty="0" err="1" smtClean="0">
                <a:ea typeface="ＭＳ Ｐゴシック" pitchFamily="34" charset="-128"/>
              </a:rPr>
              <a:t>a+b</a:t>
            </a:r>
            <a:r>
              <a:rPr lang="en-US" dirty="0" smtClean="0">
                <a:ea typeface="ＭＳ Ｐゴシック" pitchFamily="34" charset="-128"/>
              </a:rPr>
              <a:t>         </a:t>
            </a:r>
            <a:r>
              <a:rPr lang="en-US" dirty="0" smtClean="0">
                <a:ea typeface="ＭＳ Ｐゴシック" pitchFamily="34" charset="-128"/>
              </a:rPr>
              <a:t>points*</a:t>
            </a:r>
            <a:r>
              <a:rPr lang="en-US" dirty="0" err="1" smtClean="0">
                <a:ea typeface="ＭＳ Ｐゴシック" pitchFamily="34" charset="-128"/>
              </a:rPr>
              <a:t>wgt</a:t>
            </a:r>
            <a:endParaRPr lang="en-US" dirty="0" smtClean="0">
              <a:ea typeface="ＭＳ Ｐゴシック" pitchFamily="34" charset="-128"/>
            </a:endParaRPr>
          </a:p>
          <a:p>
            <a:pPr marL="457200" lvl="1" indent="0">
              <a:buNone/>
            </a:pPr>
            <a:endParaRPr lang="en-US" dirty="0">
              <a:ea typeface="ＭＳ Ｐゴシック" pitchFamily="34" charset="-128"/>
            </a:endParaRPr>
          </a:p>
          <a:p>
            <a:pPr lvl="1"/>
            <a:r>
              <a:rPr lang="en-US" dirty="0" smtClean="0">
                <a:ea typeface="ＭＳ Ｐゴシック" pitchFamily="34" charset="-128"/>
              </a:rPr>
              <a:t> “</a:t>
            </a:r>
            <a:r>
              <a:rPr lang="en-US" dirty="0" smtClean="0">
                <a:ea typeface="ＭＳ Ｐゴシック" pitchFamily="34" charset="-128"/>
              </a:rPr>
              <a:t>Parentheses are good”: (a * b) + c is the same as a*</a:t>
            </a:r>
            <a:r>
              <a:rPr lang="en-US" dirty="0" err="1" smtClean="0">
                <a:ea typeface="ＭＳ Ｐゴシック" pitchFamily="34" charset="-128"/>
              </a:rPr>
              <a:t>b+c</a:t>
            </a:r>
            <a:r>
              <a:rPr lang="en-US" dirty="0" smtClean="0">
                <a:ea typeface="ＭＳ Ｐゴシック" pitchFamily="34" charset="-128"/>
              </a:rPr>
              <a:t>, but easier to </a:t>
            </a:r>
            <a:r>
              <a:rPr lang="en-US" dirty="0" smtClean="0">
                <a:ea typeface="ＭＳ Ｐゴシック" pitchFamily="34" charset="-128"/>
              </a:rPr>
              <a:t>read</a:t>
            </a:r>
          </a:p>
          <a:p>
            <a:pPr lvl="1"/>
            <a:endParaRPr lang="en-US" dirty="0" smtClean="0">
              <a:ea typeface="ＭＳ Ｐゴシック" pitchFamily="34" charset="-128"/>
            </a:endParaRPr>
          </a:p>
          <a:p>
            <a:pPr>
              <a:spcAft>
                <a:spcPts val="1200"/>
              </a:spcAft>
            </a:pPr>
            <a:r>
              <a:rPr lang="en-US" dirty="0" smtClean="0">
                <a:ea typeface="ＭＳ Ｐゴシック" pitchFamily="34" charset="-128"/>
              </a:rPr>
              <a:t>Rules</a:t>
            </a:r>
          </a:p>
          <a:p>
            <a:pPr lvl="1">
              <a:spcAft>
                <a:spcPts val="1200"/>
              </a:spcAft>
            </a:pPr>
            <a:r>
              <a:rPr lang="en-US" dirty="0" smtClean="0">
                <a:ea typeface="ＭＳ Ｐゴシック" pitchFamily="34" charset="-128"/>
              </a:rPr>
              <a:t>“Expressions replace </a:t>
            </a:r>
            <a:r>
              <a:rPr lang="en-US" dirty="0" err="1" smtClean="0">
                <a:ea typeface="ＭＳ Ｐゴシック" pitchFamily="34" charset="-128"/>
              </a:rPr>
              <a:t>vars</a:t>
            </a:r>
            <a:r>
              <a:rPr lang="en-US" dirty="0" smtClean="0">
                <a:ea typeface="ＭＳ Ｐゴシック" pitchFamily="34" charset="-128"/>
              </a:rPr>
              <a:t>”</a:t>
            </a:r>
          </a:p>
          <a:p>
            <a:pPr lvl="2">
              <a:spcAft>
                <a:spcPts val="1200"/>
              </a:spcAft>
            </a:pPr>
            <a:r>
              <a:rPr lang="en-US" dirty="0" smtClean="0">
                <a:ea typeface="ＭＳ Ｐゴシック" pitchFamily="34" charset="-128"/>
              </a:rPr>
              <a:t>Radius = r</a:t>
            </a:r>
          </a:p>
          <a:p>
            <a:pPr lvl="2">
              <a:spcAft>
                <a:spcPts val="1200"/>
              </a:spcAft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endParaRPr lang="en-US" dirty="0" smtClean="0">
              <a:ea typeface="ＭＳ Ｐゴシック" pitchFamily="34" charset="-128"/>
            </a:endParaRPr>
          </a:p>
          <a:p>
            <a:pPr lvl="1">
              <a:spcAft>
                <a:spcPts val="1200"/>
              </a:spcAft>
            </a:pPr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EB10B43-697C-42DF-89A2-79ECEE2A3C91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2867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FFBC5C-351B-41DB-A318-C2C6C8E48841}" type="slidenum">
              <a:rPr lang="en-US" sz="1200">
                <a:solidFill>
                  <a:srgbClr val="3F3F3F"/>
                </a:solidFill>
              </a:rPr>
              <a:pPr eaLnBrk="1" hangingPunct="1"/>
              <a:t>25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679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Move the circle?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76C1FCE-A16F-4BC3-B360-48CA2FF2B1E8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Kelvin Sung (Use/Modify with permission from © 2010 Larry Snyder, CSE)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1163" y="1879308"/>
            <a:ext cx="4758971" cy="372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181522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Parameters in general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a String</a:t>
            </a:r>
          </a:p>
          <a:p>
            <a:r>
              <a:rPr lang="en-US" dirty="0" smtClean="0"/>
              <a:t>Variables as parameters for our entire program!</a:t>
            </a:r>
          </a:p>
          <a:p>
            <a:r>
              <a:rPr lang="en-US" dirty="0" smtClean="0"/>
              <a:t>How do I move my circle “automatically”?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3BC299-23DA-4F02-9ECB-14CFDB8D37AC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14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Readings: </a:t>
            </a:r>
          </a:p>
          <a:p>
            <a:pPr lvl="1"/>
            <a:r>
              <a:rPr lang="en-US" dirty="0" smtClean="0">
                <a:hlinkClick r:id="rId2"/>
              </a:rPr>
              <a:t>Check out </a:t>
            </a:r>
            <a:r>
              <a:rPr lang="en-US" dirty="0" err="1" smtClean="0">
                <a:hlinkClick r:id="rId2"/>
              </a:rPr>
              <a:t>GoPost</a:t>
            </a:r>
            <a:r>
              <a:rPr lang="en-US" dirty="0" smtClean="0"/>
              <a:t>: READ</a:t>
            </a:r>
          </a:p>
          <a:p>
            <a:pPr lvl="1"/>
            <a:r>
              <a:rPr lang="en-US" dirty="0" smtClean="0"/>
              <a:t>Quiz-3: to be completed between Wed and Sat</a:t>
            </a:r>
          </a:p>
          <a:p>
            <a:r>
              <a:rPr lang="en-US" dirty="0" smtClean="0"/>
              <a:t>Wed Survey: Thank you</a:t>
            </a:r>
          </a:p>
          <a:p>
            <a:pPr lvl="1"/>
            <a:r>
              <a:rPr lang="en-US" dirty="0" smtClean="0"/>
              <a:t>Do: </a:t>
            </a:r>
          </a:p>
          <a:p>
            <a:pPr lvl="2"/>
            <a:r>
              <a:rPr lang="en-US" dirty="0" smtClean="0"/>
              <a:t>In-class, Hands-on, programming</a:t>
            </a:r>
          </a:p>
          <a:p>
            <a:pPr lvl="1"/>
            <a:r>
              <a:rPr lang="en-US" dirty="0" smtClean="0"/>
              <a:t>Don’t:</a:t>
            </a:r>
          </a:p>
          <a:p>
            <a:pPr lvl="2"/>
            <a:r>
              <a:rPr lang="en-US" dirty="0" smtClean="0"/>
              <a:t>Less lectures, assumption of basic knowledge</a:t>
            </a:r>
          </a:p>
          <a:p>
            <a:pPr lvl="2"/>
            <a:r>
              <a:rPr lang="en-US" dirty="0" smtClean="0"/>
              <a:t>Writing on the board, time for answer</a:t>
            </a:r>
          </a:p>
          <a:p>
            <a:r>
              <a:rPr lang="en-US" dirty="0" smtClean="0"/>
              <a:t>A Word about: Note taking!!</a:t>
            </a:r>
          </a:p>
          <a:p>
            <a:pPr lvl="1"/>
            <a:r>
              <a:rPr lang="en-US" dirty="0" smtClean="0"/>
              <a:t>DO IT!!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F371F36-B2A4-4A55-BA8D-C7C5603E4F00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5336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Wait for 30 seconds. </a:t>
            </a:r>
          </a:p>
          <a:p>
            <a:pPr lvl="1"/>
            <a:r>
              <a:rPr lang="en-US" dirty="0" smtClean="0"/>
              <a:t>Shut up and look at the clock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913B4ED-2AD5-47F8-BBE0-90868B4BC0E0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92271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362200"/>
            <a:ext cx="8001000" cy="1143000"/>
          </a:xfrm>
        </p:spPr>
        <p:txBody>
          <a:bodyPr rtlCol="0"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 eaLnBrk="1" hangingPunct="1">
              <a:defRPr/>
            </a:pPr>
            <a:r>
              <a:rPr lang="en-US" sz="4800" dirty="0" smtClean="0"/>
              <a:t>Parameters</a:t>
            </a: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114800"/>
            <a:ext cx="6705600" cy="685800"/>
          </a:xfrm>
        </p:spPr>
        <p:txBody>
          <a:bodyPr/>
          <a:lstStyle/>
          <a:p>
            <a:pPr eaLnBrk="1" hangingPunct="1"/>
            <a:r>
              <a:rPr lang="en-US" i="1" dirty="0" smtClean="0"/>
              <a:t>Kelvin Sung</a:t>
            </a:r>
          </a:p>
          <a:p>
            <a:pPr eaLnBrk="1" hangingPunct="1"/>
            <a:r>
              <a:rPr lang="en-US" i="1" dirty="0" smtClean="0"/>
              <a:t>University of Washington, Bothell</a:t>
            </a:r>
          </a:p>
          <a:p>
            <a:pPr eaLnBrk="1" hangingPunct="1"/>
            <a:r>
              <a:rPr lang="en-US" sz="1200" i="1" dirty="0" smtClean="0"/>
              <a:t>(* Use/Modification with permission based on Larry Snyder’s </a:t>
            </a:r>
            <a:r>
              <a:rPr lang="en-US" sz="1200" i="1" dirty="0" smtClean="0">
                <a:hlinkClick r:id="rId2"/>
              </a:rPr>
              <a:t>CSE120 from Winter 2011</a:t>
            </a:r>
            <a:r>
              <a:rPr lang="en-US" sz="1200" i="1" dirty="0" smtClean="0"/>
              <a:t>)</a:t>
            </a:r>
            <a:endParaRPr lang="en-US" sz="1200" dirty="0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962400" y="6172200"/>
            <a:ext cx="16192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1000">
                <a:solidFill>
                  <a:schemeClr val="bg2"/>
                </a:solidFill>
              </a:rPr>
              <a:t>© Lawrence Snyder 2004</a:t>
            </a:r>
          </a:p>
        </p:txBody>
      </p:sp>
      <p:sp>
        <p:nvSpPr>
          <p:cNvPr id="8197" name="TextBox 4"/>
          <p:cNvSpPr txBox="1">
            <a:spLocks noChangeArrowheads="1"/>
          </p:cNvSpPr>
          <p:nvPr/>
        </p:nvSpPr>
        <p:spPr bwMode="auto">
          <a:xfrm>
            <a:off x="533400" y="533400"/>
            <a:ext cx="298992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2400" dirty="0" smtClean="0"/>
              <a:t>On our way to Pong!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InitializeWorld</a:t>
            </a:r>
            <a:r>
              <a:rPr lang="en-US" dirty="0"/>
              <a:t> vs. </a:t>
            </a:r>
            <a:r>
              <a:rPr lang="en-US" dirty="0" err="1"/>
              <a:t>UpdateWorld</a:t>
            </a:r>
            <a:endParaRPr lang="en-US" dirty="0"/>
          </a:p>
          <a:p>
            <a:pPr lvl="1"/>
            <a:r>
              <a:rPr lang="en-US" dirty="0"/>
              <a:t>When to put code where?</a:t>
            </a:r>
          </a:p>
          <a:p>
            <a:pPr lvl="1"/>
            <a:r>
              <a:rPr lang="en-US" dirty="0"/>
              <a:t>“{}”: What does it mean to be “inside” a function?</a:t>
            </a:r>
          </a:p>
          <a:p>
            <a:r>
              <a:rPr lang="en-US" dirty="0" smtClean="0"/>
              <a:t>Remember </a:t>
            </a:r>
            <a:r>
              <a:rPr lang="en-US" dirty="0"/>
              <a:t>to:</a:t>
            </a:r>
          </a:p>
          <a:p>
            <a:pPr lvl="1"/>
            <a:r>
              <a:rPr lang="en-US" dirty="0"/>
              <a:t>Always COMPILE and RUN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Check </a:t>
            </a:r>
            <a:r>
              <a:rPr lang="en-US" dirty="0" smtClean="0">
                <a:hlinkClick r:id="rId2"/>
              </a:rPr>
              <a:t>on-line FAQ</a:t>
            </a:r>
            <a:r>
              <a:rPr lang="en-US" dirty="0" smtClean="0"/>
              <a:t>!</a:t>
            </a:r>
          </a:p>
          <a:p>
            <a:r>
              <a:rPr lang="en-US" dirty="0" smtClean="0"/>
              <a:t>Remember </a:t>
            </a:r>
            <a:r>
              <a:rPr lang="en-US" dirty="0" err="1" smtClean="0"/>
              <a:t>Intellisense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Good: tells you what are the available options</a:t>
            </a:r>
          </a:p>
          <a:p>
            <a:pPr lvl="1"/>
            <a:r>
              <a:rPr lang="en-US" dirty="0" smtClean="0"/>
              <a:t>Bad: You cannot do anything other than the provided options!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791EF3E-4CB0-4F30-B11D-0ADCC15879EA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0001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911352"/>
          </a:xfrm>
        </p:spPr>
        <p:txBody>
          <a:bodyPr rtlCol="0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</a:bodyPr>
          <a:lstStyle/>
          <a:p>
            <a:pPr>
              <a:defRPr/>
            </a:pPr>
            <a:r>
              <a:rPr lang="en-US" dirty="0" smtClean="0"/>
              <a:t>Being Successful with Computers</a:t>
            </a:r>
            <a:endParaRPr lang="en-US" dirty="0"/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10600" cy="4625975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Two habits of computer people … they would be good ones for everyone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#1 When things go wrong, figure out what’s wrong yourself … ask when all else fails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Why do they behave like this? Stuff goes wrong all the time … you think you have problems with computers; try being an expert!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#2 Persistence … stay with it until you get it; everyone in class showed persistence with </a:t>
            </a:r>
            <a:r>
              <a:rPr lang="en-US" dirty="0" err="1" smtClean="0">
                <a:ea typeface="ＭＳ Ｐゴシック" pitchFamily="34" charset="-128"/>
              </a:rPr>
              <a:t>Lightbot</a:t>
            </a:r>
            <a:r>
              <a:rPr lang="en-US" dirty="0" smtClean="0">
                <a:ea typeface="ＭＳ Ｐゴシック" pitchFamily="34" charset="-128"/>
              </a:rPr>
              <a:t> 2.0 … we will need that a lot more</a:t>
            </a:r>
          </a:p>
          <a:p>
            <a:pPr lvl="2"/>
            <a:r>
              <a:rPr lang="en-US" dirty="0" smtClean="0">
                <a:ea typeface="ＭＳ Ｐゴシック" pitchFamily="34" charset="-128"/>
              </a:rPr>
              <a:t>Why are they persistent? Because many things just take effort … and when you get it, it’s satisfying!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D37136D-606B-41C4-88D6-8BAE8CEFBEEA}" type="datetime1">
              <a:rPr lang="en-US" sz="1200" smtClean="0">
                <a:solidFill>
                  <a:srgbClr val="3F3F3F"/>
                </a:solidFill>
              </a:rPr>
              <a:t>10/19/2011</a:t>
            </a:fld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18437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smtClean="0">
                <a:solidFill>
                  <a:srgbClr val="3F3F3F"/>
                </a:solidFill>
              </a:rPr>
              <a:t>Kelvin Sung (Use/Modify with permission from © 2010 Larry Snyder, CSE)</a:t>
            </a:r>
            <a:endParaRPr lang="en-US" sz="1200">
              <a:solidFill>
                <a:srgbClr val="3F3F3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AE6A17C-4858-4244-BE9B-326D460724C0}" type="slidenum">
              <a:rPr lang="en-US" sz="1200">
                <a:solidFill>
                  <a:srgbClr val="3F3F3F"/>
                </a:solidFill>
              </a:rPr>
              <a:pPr eaLnBrk="1" hangingPunct="1"/>
              <a:t>7</a:t>
            </a:fld>
            <a:endParaRPr lang="en-US" sz="1200">
              <a:solidFill>
                <a:srgbClr val="3F3F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6858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363115"/>
            <a:ext cx="8069373" cy="135881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3"/>
          <a:stretch/>
        </p:blipFill>
        <p:spPr bwMode="auto">
          <a:xfrm>
            <a:off x="445673" y="1986643"/>
            <a:ext cx="8334977" cy="7411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Parameters and Arguments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CD64BD6-70B9-432B-A734-40C8AB715C7D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629656" y="3134446"/>
            <a:ext cx="6248400" cy="954088"/>
          </a:xfrm>
          <a:prstGeom prst="rect">
            <a:avLst/>
          </a:prstGeom>
          <a:gradFill rotWithShape="1">
            <a:gsLst>
              <a:gs pos="0">
                <a:srgbClr val="FFF5DA"/>
              </a:gs>
              <a:gs pos="64999">
                <a:srgbClr val="FFE6A6"/>
              </a:gs>
              <a:gs pos="100000">
                <a:srgbClr val="FFDE7F"/>
              </a:gs>
            </a:gsLst>
            <a:lin ang="5400000" scaled="1"/>
          </a:gradFill>
          <a:ln w="6350" cap="rnd">
            <a:solidFill>
              <a:srgbClr val="F0AC00"/>
            </a:solidFill>
            <a:miter lim="800000"/>
            <a:headEnd/>
            <a:tailEnd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00"/>
                </a:solidFill>
                <a:latin typeface="Corbel" pitchFamily="34" charset="0"/>
              </a:rPr>
              <a:t>New Term: </a:t>
            </a:r>
            <a:r>
              <a:rPr lang="en-US" sz="2800" i="1" dirty="0">
                <a:solidFill>
                  <a:srgbClr val="000000"/>
                </a:solidFill>
                <a:latin typeface="Corbel" pitchFamily="34" charset="0"/>
              </a:rPr>
              <a:t>Parameters </a:t>
            </a:r>
            <a:r>
              <a:rPr lang="en-US" sz="2800" dirty="0">
                <a:solidFill>
                  <a:srgbClr val="000000"/>
                </a:solidFill>
                <a:latin typeface="Corbel" pitchFamily="34" charset="0"/>
              </a:rPr>
              <a:t>are the names for </a:t>
            </a:r>
          </a:p>
          <a:p>
            <a:pPr eaLnBrk="1" hangingPunct="1"/>
            <a:r>
              <a:rPr lang="en-US" sz="2800" dirty="0">
                <a:solidFill>
                  <a:srgbClr val="000000"/>
                </a:solidFill>
                <a:latin typeface="Corbel" pitchFamily="34" charset="0"/>
              </a:rPr>
              <a:t>the positions; </a:t>
            </a:r>
            <a:r>
              <a:rPr lang="en-US" sz="2800" i="1" dirty="0">
                <a:solidFill>
                  <a:srgbClr val="000000"/>
                </a:solidFill>
                <a:latin typeface="Corbel" pitchFamily="34" charset="0"/>
              </a:rPr>
              <a:t>arguments </a:t>
            </a:r>
            <a:r>
              <a:rPr lang="en-US" sz="2800" dirty="0">
                <a:solidFill>
                  <a:srgbClr val="000000"/>
                </a:solidFill>
                <a:latin typeface="Corbel" pitchFamily="34" charset="0"/>
              </a:rPr>
              <a:t>are their values</a:t>
            </a:r>
          </a:p>
        </p:txBody>
      </p:sp>
      <p:cxnSp>
        <p:nvCxnSpPr>
          <p:cNvPr id="8" name="Straight Arrow Connector 7"/>
          <p:cNvCxnSpPr>
            <a:cxnSpLocks noChangeShapeType="1"/>
          </p:cNvCxnSpPr>
          <p:nvPr/>
        </p:nvCxnSpPr>
        <p:spPr bwMode="auto">
          <a:xfrm flipV="1">
            <a:off x="4426003" y="2627939"/>
            <a:ext cx="1790380" cy="607039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Arrow Connector 8"/>
          <p:cNvCxnSpPr>
            <a:cxnSpLocks noChangeShapeType="1"/>
          </p:cNvCxnSpPr>
          <p:nvPr/>
        </p:nvCxnSpPr>
        <p:spPr bwMode="auto">
          <a:xfrm flipH="1">
            <a:off x="4821382" y="3980329"/>
            <a:ext cx="88716" cy="979598"/>
          </a:xfrm>
          <a:prstGeom prst="straightConnector1">
            <a:avLst/>
          </a:prstGeom>
          <a:noFill/>
          <a:ln w="48000" cmpd="thickThin">
            <a:solidFill>
              <a:schemeClr val="accent1"/>
            </a:solidFill>
            <a:round/>
            <a:headEnd/>
            <a:tailEnd type="arrow" w="med" len="med"/>
          </a:ln>
          <a:effectLst>
            <a:outerShdw blurRad="45000" dist="25000" dir="5400000" rotWithShape="0">
              <a:srgbClr val="80808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680413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Parameters to circle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832" y="4011066"/>
            <a:ext cx="8229600" cy="1436916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 smtClean="0"/>
              <a:t>does each do and why?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9C1294-4C5E-4235-B2EE-1D4D604A99EE}" type="datetime1">
              <a:rPr lang="en-US" smtClean="0"/>
              <a:t>10/19/2011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Kelvin Sung (Use/Modify with permission from © 2010 Larry Snyder, CSE)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108F18-55C9-42A8-BAB8-B32A5383B07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33"/>
          <a:stretch/>
        </p:blipFill>
        <p:spPr bwMode="auto">
          <a:xfrm>
            <a:off x="484093" y="1471813"/>
            <a:ext cx="8334977" cy="7411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444" y="2788054"/>
            <a:ext cx="7716851" cy="129945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2860919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24540&quot;&gt;&lt;property id=&quot;20148&quot; value=&quot;5&quot;/&gt;&lt;property id=&quot;20300&quot; value=&quot;Slide 3 - &amp;quot;Welcome to FIT100 &amp;quot;&quot;/&gt;&lt;property id=&quot;20307&quot; value=&quot;257&quot;/&gt;&lt;/object&gt;&lt;object type=&quot;3&quot; unique_id=&quot;24541&quot;&gt;&lt;property id=&quot;20148&quot; value=&quot;5&quot;/&gt;&lt;property id=&quot;20300&quot; value=&quot;Slide 4 - &amp;quot;INFO100/CSE100&amp;quot;&quot;/&gt;&lt;property id=&quot;20307&quot; value=&quot;258&quot;/&gt;&lt;/object&gt;&lt;object type=&quot;3&quot; unique_id=&quot;24543&quot;&gt;&lt;property id=&quot;20148&quot; value=&quot;5&quot;/&gt;&lt;property id=&quot;20300&quot; value=&quot;Slide 7 - &amp;quot;Being Fluent&amp;quot;&quot;/&gt;&lt;property id=&quot;20307&quot; value=&quot;260&quot;/&gt;&lt;/object&gt;&lt;object type=&quot;3&quot; unique_id=&quot;24544&quot;&gt;&lt;property id=&quot;20148&quot; value=&quot;5&quot;/&gt;&lt;property id=&quot;20300&quot; value=&quot;Slide 8 - &amp;quot;The Content&amp;quot;&quot;/&gt;&lt;property id=&quot;20307&quot; value=&quot;261&quot;/&gt;&lt;/object&gt;&lt;object type=&quot;3&quot; unique_id=&quot;24546&quot;&gt;&lt;property id=&quot;20148&quot; value=&quot;5&quot;/&gt;&lt;property id=&quot;20300&quot; value=&quot;Slide 9 - &amp;quot;About This Class  &amp;quot;&quot;/&gt;&lt;property id=&quot;20307&quot; value=&quot;263&quot;/&gt;&lt;/object&gt;&lt;object type=&quot;3&quot; unique_id=&quot;24547&quot;&gt;&lt;property id=&quot;20148&quot; value=&quot;5&quot;/&gt;&lt;property id=&quot;20300&quot; value=&quot;Slide 10 - &amp;quot;Lifetime of Learning&amp;quot;&quot;/&gt;&lt;property id=&quot;20307&quot; value=&quot;264&quot;/&gt;&lt;/object&gt;&lt;object type=&quot;3&quot; unique_id=&quot;24548&quot;&gt;&lt;property id=&quot;20148&quot; value=&quot;5&quot;/&gt;&lt;property id=&quot;20300&quot; value=&quot;Slide 11 - &amp;quot;Lifetime of Learning&amp;quot;&quot;/&gt;&lt;property id=&quot;20307&quot; value=&quot;265&quot;/&gt;&lt;/object&gt;&lt;object type=&quot;3&quot; unique_id=&quot;24549&quot;&gt;&lt;property id=&quot;20148&quot; value=&quot;5&quot;/&gt;&lt;property id=&quot;20300&quot; value=&quot;Slide 12 - &amp;quot;Is FIT100 for You?&amp;quot;&quot;/&gt;&lt;property id=&quot;20307&quot; value=&quot;266&quot;/&gt;&lt;/object&gt;&lt;object type=&quot;3&quot; unique_id=&quot;24550&quot;&gt;&lt;property id=&quot;20148&quot; value=&quot;5&quot;/&gt;&lt;property id=&quot;20300&quot; value=&quot;Slide 14 - &amp;quot;But, Maybe Not&amp;quot;&quot;/&gt;&lt;property id=&quot;20307&quot; value=&quot;267&quot;/&gt;&lt;/object&gt;&lt;object type=&quot;3&quot; unique_id=&quot;24551&quot;&gt;&lt;property id=&quot;20148&quot; value=&quot;5&quot;/&gt;&lt;property id=&quot;20300&quot; value=&quot;Slide 15 - &amp;quot;Some Stats&amp;quot;&quot;/&gt;&lt;property id=&quot;20307&quot; value=&quot;268&quot;/&gt;&lt;/object&gt;&lt;object type=&quot;3&quot; unique_id=&quot;24552&quot;&gt;&lt;property id=&quot;20148&quot; value=&quot;5&quot;/&gt;&lt;property id=&quot;20300&quot; value=&quot;Slide 16 - &amp;quot;Taking FIT Is Worth It&amp;quot;&quot;/&gt;&lt;property id=&quot;20307&quot; value=&quot;269&quot;/&gt;&lt;/object&gt;&lt;object type=&quot;3&quot; unique_id=&quot;24553&quot;&gt;&lt;property id=&quot;20148&quot; value=&quot;5&quot;/&gt;&lt;property id=&quot;20300&quot; value=&quot;Slide 17 - &amp;quot;Class Mechanics&amp;quot;&quot;/&gt;&lt;property id=&quot;20307&quot; value=&quot;270&quot;/&gt;&lt;/object&gt;&lt;object type=&quot;3&quot; unique_id=&quot;24554&quot;&gt;&lt;property id=&quot;20148&quot; value=&quot;5&quot;/&gt;&lt;property id=&quot;20300&quot; value=&quot;Slide 20 - &amp;quot;Class Mechanics&amp;quot;&quot;/&gt;&lt;property id=&quot;20307&quot; value=&quot;271&quot;/&gt;&lt;/object&gt;&lt;object type=&quot;3&quot; unique_id=&quot;24555&quot;&gt;&lt;property id=&quot;20148&quot; value=&quot;5&quot;/&gt;&lt;property id=&quot;20300&quot; value=&quot;Slide 21 - &amp;quot;FIT100 course Web site&amp;quot;&quot;/&gt;&lt;property id=&quot;20307&quot; value=&quot;272&quot;/&gt;&lt;/object&gt;&lt;object type=&quot;3&quot; unique_id=&quot;24556&quot;&gt;&lt;property id=&quot;20148&quot; value=&quot;5&quot;/&gt;&lt;property id=&quot;20300&quot; value=&quot;Slide 24 - &amp;quot;Teaching Assistants&amp;quot;&quot;/&gt;&lt;property id=&quot;20307&quot; value=&quot;273&quot;/&gt;&lt;/object&gt;&lt;object type=&quot;3&quot; unique_id=&quot;24557&quot;&gt;&lt;property id=&quot;20148&quot; value=&quot;5&quot;/&gt;&lt;property id=&quot;20300&quot; value=&quot;Slide 27 - &amp;quot;CLUE Tutor&amp;quot;&quot;/&gt;&lt;property id=&quot;20307&quot; value=&quot;274&quot;/&gt;&lt;/object&gt;&lt;object type=&quot;3&quot; unique_id=&quot;24558&quot;&gt;&lt;property id=&quot;20148&quot; value=&quot;5&quot;/&gt;&lt;property id=&quot;20300&quot; value=&quot;Slide 28 - &amp;quot;Get Help When You Need It!&amp;quot;&quot;/&gt;&lt;property id=&quot;20307&quot; value=&quot;275&quot;/&gt;&lt;/object&gt;&lt;object type=&quot;3&quot; unique_id=&quot;24559&quot;&gt;&lt;property id=&quot;20148&quot; value=&quot;5&quot;/&gt;&lt;property id=&quot;20300&quot; value=&quot;Slide 29 - &amp;quot;New to computers?&amp;quot;&quot;/&gt;&lt;property id=&quot;20307&quot; value=&quot;276&quot;/&gt;&lt;/object&gt;&lt;object type=&quot;3&quot; unique_id=&quot;24560&quot;&gt;&lt;property id=&quot;20148&quot; value=&quot;5&quot;/&gt;&lt;property id=&quot;20300&quot; value=&quot;Slide 30 - &amp;quot;Class Web Site&amp;quot;&quot;/&gt;&lt;property id=&quot;20307&quot; value=&quot;277&quot;/&gt;&lt;/object&gt;&lt;object type=&quot;3&quot; unique_id=&quot;24561&quot;&gt;&lt;property id=&quot;20148&quot; value=&quot;5&quot;/&gt;&lt;property id=&quot;20300&quot; value=&quot;Slide 31 - &amp;quot;The Calendar&amp;quot;&quot;/&gt;&lt;property id=&quot;20307&quot; value=&quot;278&quot;/&gt;&lt;/object&gt;&lt;object type=&quot;3&quot; unique_id=&quot;24562&quot;&gt;&lt;property id=&quot;20148&quot; value=&quot;5&quot;/&gt;&lt;property id=&quot;20300&quot; value=&quot;Slide 32 - &amp;quot;Readings&amp;quot;&quot;/&gt;&lt;property id=&quot;20307&quot; value=&quot;279&quot;/&gt;&lt;/object&gt;&lt;object type=&quot;3&quot; unique_id=&quot;24563&quot;&gt;&lt;property id=&quot;20148&quot; value=&quot;5&quot;/&gt;&lt;property id=&quot;20300&quot; value=&quot;Slide 35 - &amp;quot;An Assignment&amp;quot;&quot;/&gt;&lt;property id=&quot;20307&quot; value=&quot;280&quot;/&gt;&lt;/object&gt;&lt;object type=&quot;3&quot; unique_id=&quot;24564&quot;&gt;&lt;property id=&quot;20148&quot; value=&quot;5&quot;/&gt;&lt;property id=&quot;20300&quot; value=&quot;Slide 36 - &amp;quot;Summary&amp;quot;&quot;/&gt;&lt;property id=&quot;20307&quot; value=&quot;281&quot;/&gt;&lt;/object&gt;&lt;object type=&quot;3&quot; unique_id=&quot;24728&quot;&gt;&lt;property id=&quot;20148&quot; value=&quot;5&quot;/&gt;&lt;property id=&quot;20300&quot; value=&quot;Slide 6 - &amp;quot;Fluency with Information Technology&amp;quot;&quot;/&gt;&lt;property id=&quot;20307&quot; value=&quot;282&quot;/&gt;&lt;/object&gt;&lt;object type=&quot;3&quot; unique_id=&quot;24821&quot;&gt;&lt;property id=&quot;20148&quot; value=&quot;5&quot;/&gt;&lt;property id=&quot;20300&quot; value=&quot;Slide 23 - &amp;quot;Instructor&amp;quot;&quot;/&gt;&lt;property id=&quot;20307&quot; value=&quot;286&quot;/&gt;&lt;/object&gt;&lt;object type=&quot;3&quot; unique_id=&quot;24912&quot;&gt;&lt;property id=&quot;20148&quot; value=&quot;5&quot;/&gt;&lt;property id=&quot;20300&quot; value=&quot;Slide 25 - &amp;quot;Teaching Assistants&amp;quot;&quot;/&gt;&lt;property id=&quot;20307&quot; value=&quot;288&quot;/&gt;&lt;/object&gt;&lt;object type=&quot;3&quot; unique_id=&quot;24913&quot;&gt;&lt;property id=&quot;20148&quot; value=&quot;5&quot;/&gt;&lt;property id=&quot;20300&quot; value=&quot;Slide 26 - &amp;quot;Teaching Assistants&amp;quot;&quot;/&gt;&lt;property id=&quot;20307&quot; value=&quot;287&quot;/&gt;&lt;/object&gt;&lt;object type=&quot;3&quot; unique_id=&quot;25328&quot;&gt;&lt;property id=&quot;20148&quot; value=&quot;5&quot;/&gt;&lt;property id=&quot;20300&quot; value=&quot;Slide 13 - &amp;quot;Five credits is….&amp;quot;&quot;/&gt;&lt;property id=&quot;20307&quot; value=&quot;289&quot;/&gt;&lt;/object&gt;&lt;object type=&quot;3&quot; unique_id=&quot;25637&quot;&gt;&lt;property id=&quot;20148&quot; value=&quot;5&quot;/&gt;&lt;property id=&quot;20300&quot; value=&quot;Slide 5 - &amp;quot;Clicker question&amp;quot;&quot;/&gt;&lt;property id=&quot;20307&quot; value=&quot;291&quot;/&gt;&lt;/object&gt;&lt;object type=&quot;3&quot; unique_id=&quot;25638&quot;&gt;&lt;property id=&quot;20148&quot; value=&quot;5&quot;/&gt;&lt;property id=&quot;20300&quot; value=&quot;Slide 18 - &amp;quot;Clicker questions&amp;quot;&quot;/&gt;&lt;property id=&quot;20307&quot; value=&quot;292&quot;/&gt;&lt;/object&gt;&lt;object type=&quot;3&quot; unique_id=&quot;26056&quot;&gt;&lt;property id=&quot;20148&quot; value=&quot;5&quot;/&gt;&lt;property id=&quot;20300&quot; value=&quot;Slide 1 - &amp;quot;Announcements&amp;quot;&quot;/&gt;&lt;property id=&quot;20307&quot; value=&quot;293&quot;/&gt;&lt;/object&gt;&lt;object type=&quot;3&quot; unique_id=&quot;26057&quot;&gt;&lt;property id=&quot;20148&quot; value=&quot;5&quot;/&gt;&lt;property id=&quot;20300&quot; value=&quot;Slide 2 - &amp;quot;Announcements&amp;quot;&quot;/&gt;&lt;property id=&quot;20307&quot; value=&quot;295&quot;/&gt;&lt;/object&gt;&lt;object type=&quot;3&quot; unique_id=&quot;26058&quot;&gt;&lt;property id=&quot;20148&quot; value=&quot;5&quot;/&gt;&lt;property id=&quot;20300&quot; value=&quot;Slide 33 - &amp;quot;Clicker Quiz&amp;quot;&quot;/&gt;&lt;property id=&quot;20307&quot; value=&quot;294&quot;/&gt;&lt;/object&gt;&lt;object type=&quot;3&quot; unique_id=&quot;32316&quot;&gt;&lt;property id=&quot;20148&quot; value=&quot;5&quot;/&gt;&lt;property id=&quot;20300&quot; value=&quot;Slide 19 - &amp;quot;Course Web site&amp;quot;&quot;/&gt;&lt;property id=&quot;20307&quot; value=&quot;296&quot;/&gt;&lt;/object&gt;&lt;object type=&quot;3&quot; unique_id=&quot;32497&quot;&gt;&lt;property id=&quot;20148&quot; value=&quot;5&quot;/&gt;&lt;property id=&quot;20300&quot; value=&quot;Slide 22 - &amp;quot;FIT100 Course Web Site&amp;quot;&quot;/&gt;&lt;property id=&quot;20307&quot; value=&quot;297&quot;/&gt;&lt;/object&gt;&lt;object type=&quot;3&quot; unique_id=&quot;32771&quot;&gt;&lt;property id=&quot;20148&quot; value=&quot;5&quot;/&gt;&lt;property id=&quot;20300&quot; value=&quot;Slide 34 - &amp;quot;FIT100 Course Calendar&amp;quot;&quot;/&gt;&lt;property id=&quot;20307&quot; value=&quot;298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ＭＳ ゴシック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5801</TotalTime>
  <Words>1574</Words>
  <Application>Microsoft Office PowerPoint</Application>
  <PresentationFormat>On-screen Show (4:3)</PresentationFormat>
  <Paragraphs>317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Module</vt:lpstr>
      <vt:lpstr>Announcements:</vt:lpstr>
      <vt:lpstr>PowerPoint Presentation</vt:lpstr>
      <vt:lpstr>PowerPoint Presentation</vt:lpstr>
      <vt:lpstr>Questions?</vt:lpstr>
      <vt:lpstr>Parameters</vt:lpstr>
      <vt:lpstr>Review</vt:lpstr>
      <vt:lpstr>Being Successful with Computers</vt:lpstr>
      <vt:lpstr>Vocabulary</vt:lpstr>
      <vt:lpstr>Parameters to circle construction</vt:lpstr>
      <vt:lpstr>PowerPoint Presentation</vt:lpstr>
      <vt:lpstr>Re-Analyze the code:</vt:lpstr>
      <vt:lpstr>Trying things out!:</vt:lpstr>
      <vt:lpstr>How to create this?</vt:lpstr>
      <vt:lpstr>Speed of ball as parameter!</vt:lpstr>
      <vt:lpstr>PowerPoint Presentation</vt:lpstr>
      <vt:lpstr>Something we have done!</vt:lpstr>
      <vt:lpstr>Variables …</vt:lpstr>
      <vt:lpstr>Variables, the Picture</vt:lpstr>
      <vt:lpstr>Assignments</vt:lpstr>
      <vt:lpstr>Assignments, The Picture</vt:lpstr>
      <vt:lpstr>Assignments, The Picture</vt:lpstr>
      <vt:lpstr>Assignments, The Picture</vt:lpstr>
      <vt:lpstr>Assignments, The Picture</vt:lpstr>
      <vt:lpstr>Expressions</vt:lpstr>
      <vt:lpstr>Expressions, the Picture</vt:lpstr>
      <vt:lpstr>How to Move the circle?</vt:lpstr>
      <vt:lpstr>Parameters in general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FIT100</dc:title>
  <dc:creator>Information School</dc:creator>
  <cp:lastModifiedBy>Kelvin Sung</cp:lastModifiedBy>
  <cp:revision>321</cp:revision>
  <dcterms:created xsi:type="dcterms:W3CDTF">2011-03-24T16:46:21Z</dcterms:created>
  <dcterms:modified xsi:type="dcterms:W3CDTF">2011-10-19T10:04:48Z</dcterms:modified>
</cp:coreProperties>
</file>