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2"/>
  </p:notesMasterIdLst>
  <p:handoutMasterIdLst>
    <p:handoutMasterId r:id="rId33"/>
  </p:handoutMasterIdLst>
  <p:sldIdLst>
    <p:sldId id="303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401" r:id="rId10"/>
    <p:sldId id="384" r:id="rId11"/>
    <p:sldId id="391" r:id="rId12"/>
    <p:sldId id="387" r:id="rId13"/>
    <p:sldId id="392" r:id="rId14"/>
    <p:sldId id="405" r:id="rId15"/>
    <p:sldId id="406" r:id="rId16"/>
    <p:sldId id="393" r:id="rId17"/>
    <p:sldId id="388" r:id="rId18"/>
    <p:sldId id="394" r:id="rId19"/>
    <p:sldId id="395" r:id="rId20"/>
    <p:sldId id="389" r:id="rId21"/>
    <p:sldId id="396" r:id="rId22"/>
    <p:sldId id="397" r:id="rId23"/>
    <p:sldId id="390" r:id="rId24"/>
    <p:sldId id="398" r:id="rId25"/>
    <p:sldId id="399" r:id="rId26"/>
    <p:sldId id="402" r:id="rId27"/>
    <p:sldId id="403" r:id="rId28"/>
    <p:sldId id="408" r:id="rId29"/>
    <p:sldId id="404" r:id="rId30"/>
    <p:sldId id="407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B93D4B-3EA2-4777-AABA-CE4EDDD23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6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6F4A75-D387-4A83-A4CB-1F55C0E83A47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2974B7-194E-4F8D-BD76-A0313A0FE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0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C6E683-953E-4EAF-A66A-6034CCC35EF7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3661DA-D354-4694-AE0C-433268790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5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703E-1D0D-45CD-A9B5-AD1F44291CCF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0B91-E2E0-4CF1-BBEC-1040C5F9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279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3A736-A6EB-42F0-84F3-4E6E30A9DDB5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A0ABB-44F3-428B-A457-A71831D99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40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7CFD-914C-4B86-A22A-EF199D7B1865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FF0D-6E18-490D-A175-8040B195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6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64B1-6200-41B2-B704-C497B5B1F078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C6BF-912A-420E-A551-D377969CE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79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6E6FC4-537C-447E-A85B-B8197E32D282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99A8A1-24A2-4934-99D6-1AC12FE01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DBDD-D859-4055-BA7C-FE759003C225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DBD2-415C-4B05-B308-E7D5CE028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16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7CA4-303D-4E3D-80BF-C3FEA910154E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99DA-9420-4D05-B319-974CB2C87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4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98E-23B9-4502-A6FA-30657BCDC0E7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FBB8-A243-4221-8772-B9DEA91F4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8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5CBDAF-4711-4C03-B8C7-95369E4FFA75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39BF0-DE0A-4351-A72C-6FDF6B51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36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0649D6-EDF4-484F-9C98-7AA7EE5210F8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691DB-4BA9-4482-B3CB-BA88779F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8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9C95C9-99E1-49F6-922D-615071956C08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6C9D5-9F48-423A-BABF-45AD27272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87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149FDED4-2AC1-46DF-B9BB-8684C332628E}" type="datetime1">
              <a:rPr lang="en-US"/>
              <a:pPr>
                <a:defRPr/>
              </a:pPr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551F3121-B222-416D-BC02-F970A59E1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2" r:id="rId2"/>
    <p:sldLayoutId id="2147484259" r:id="rId3"/>
    <p:sldLayoutId id="2147484253" r:id="rId4"/>
    <p:sldLayoutId id="2147484254" r:id="rId5"/>
    <p:sldLayoutId id="2147484255" r:id="rId6"/>
    <p:sldLayoutId id="2147484260" r:id="rId7"/>
    <p:sldLayoutId id="2147484261" r:id="rId8"/>
    <p:sldLayoutId id="2147484262" r:id="rId9"/>
    <p:sldLayoutId id="2147484256" r:id="rId10"/>
    <p:sldLayoutId id="2147484263" r:id="rId11"/>
    <p:sldLayoutId id="2147484257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youtube.com/watch?v=ESpL4a08k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Digitization &amp; Processing</a:t>
            </a:r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665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“Digits” does not refer only to your 10 fingers…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838200" y="39624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Kelvin Sung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University of Washington, Bothell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12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(* Use/Modification with permission based on Larry Snyder’s </a:t>
            </a:r>
            <a:r>
              <a:rPr lang="en-US" sz="1200" i="1" dirty="0">
                <a:solidFill>
                  <a:srgbClr val="FFFFFF"/>
                </a:solidFill>
                <a:latin typeface="Corbel" charset="0"/>
                <a:ea typeface="ＭＳ Ｐゴシック" charset="-128"/>
                <a:hlinkClick r:id="rId2"/>
              </a:rPr>
              <a:t>CSE120 from Winter 2011</a:t>
            </a:r>
            <a:r>
              <a:rPr lang="en-US" sz="12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)</a:t>
            </a:r>
            <a:endParaRPr lang="en-US" sz="1200" dirty="0">
              <a:solidFill>
                <a:srgbClr val="FFFFFF"/>
              </a:solidFill>
              <a:latin typeface="Corbel" charset="0"/>
              <a:ea typeface="ＭＳ Ｐゴシック" charset="-128"/>
            </a:endParaRPr>
          </a:p>
        </p:txBody>
      </p:sp>
      <p:sp>
        <p:nvSpPr>
          <p:cNvPr id="8198" name="Subtitle 1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Things … Very Big!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397500"/>
          </a:xfrm>
        </p:spPr>
        <p:txBody>
          <a:bodyPr/>
          <a:lstStyle/>
          <a:p>
            <a:r>
              <a:rPr lang="en-US" smtClean="0"/>
              <a:t>Electronic computers came after WWII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0B56A-8BED-49B4-B1EB-A330DB39E80A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72D1C4-1327-46E5-B899-2F7E74847AF0}" type="slidenum">
              <a:rPr lang="en-US">
                <a:solidFill>
                  <a:srgbClr val="3F3F3F"/>
                </a:solidFill>
              </a:rPr>
              <a:pPr eaLnBrk="1" hangingPunct="1"/>
              <a:t>10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8439" name="Picture 6" descr="1946_eniac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612900"/>
            <a:ext cx="624363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0" y="2501900"/>
            <a:ext cx="1143000" cy="5207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Corbel" charset="0"/>
              </a:rPr>
              <a:t>ENIAC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By Mid 20</a:t>
            </a:r>
            <a:r>
              <a:rPr lang="en-US" baseline="30000" dirty="0" smtClean="0"/>
              <a:t>th</a:t>
            </a:r>
            <a:r>
              <a:rPr lang="en-US" dirty="0" smtClean="0"/>
              <a:t> Century ~ 1960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17500" y="965200"/>
            <a:ext cx="8674100" cy="5181600"/>
          </a:xfrm>
        </p:spPr>
        <p:txBody>
          <a:bodyPr/>
          <a:lstStyle/>
          <a:p>
            <a:r>
              <a:rPr lang="en-US" smtClean="0"/>
              <a:t>Large and medium-size companies used card based digital data; mechanical processing</a:t>
            </a:r>
          </a:p>
          <a:p>
            <a:r>
              <a:rPr lang="en-US" smtClean="0"/>
              <a:t>Computers began to replace mechanical b/c a computer’s “processing instructions” (program) could be easily changed, &amp; they perform more complex operations – flexibility</a:t>
            </a:r>
          </a:p>
          <a:p>
            <a:r>
              <a:rPr lang="en-US" smtClean="0"/>
              <a:t>Computers, memory much more expensive – this sets conditions for the “</a:t>
            </a:r>
            <a:r>
              <a:rPr lang="en-US" b="1" smtClean="0"/>
              <a:t>Y2K</a:t>
            </a:r>
            <a:r>
              <a:rPr lang="en-US" smtClean="0"/>
              <a:t> Problem”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B085F9-D597-4380-A39D-1C77237C1DCD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6E97E1-8FC1-45C3-8FC4-564930A7E1AA}" type="slidenum">
              <a:rPr lang="en-US">
                <a:solidFill>
                  <a:srgbClr val="3F3F3F"/>
                </a:solidFill>
              </a:rPr>
              <a:pPr eaLnBrk="1" hangingPunct="1"/>
              <a:t>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5600" y="5067300"/>
            <a:ext cx="8420100" cy="11430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Computers take the task specification (program) and digital data as inputs, making them very versatile machines; one machine does it all! Programming becomes critical technology.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Things: Integrated Circuits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496300" cy="5181600"/>
          </a:xfrm>
        </p:spPr>
        <p:txBody>
          <a:bodyPr/>
          <a:lstStyle/>
          <a:p>
            <a:r>
              <a:rPr lang="en-US" smtClean="0"/>
              <a:t>Transistors – solid state switching</a:t>
            </a:r>
          </a:p>
          <a:p>
            <a:r>
              <a:rPr lang="en-US" smtClean="0"/>
              <a:t>Integrated Circuit – all circuit parts fabbed at</a:t>
            </a:r>
          </a:p>
          <a:p>
            <a:pPr>
              <a:buFont typeface="Wingdings 2" charset="2"/>
              <a:buNone/>
            </a:pPr>
            <a:r>
              <a:rPr lang="en-US" smtClean="0"/>
              <a:t>					     once from similar materials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AEBC72-0440-446B-A960-DAC11CD0474C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8863DF-1156-4B0A-AAA1-538737605E4E}" type="slidenum">
              <a:rPr lang="en-US">
                <a:solidFill>
                  <a:srgbClr val="3F3F3F"/>
                </a:solidFill>
              </a:rPr>
              <a:pPr eaLnBrk="1" hangingPunct="1"/>
              <a:t>12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0487" name="Picture 6" descr="kilby_solid_circ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16263"/>
            <a:ext cx="47371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 descr="HR-1stTransi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222500"/>
            <a:ext cx="31496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1346200" y="6197600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transistor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5156200" y="627380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integrated 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67700" cy="5181600"/>
          </a:xfrm>
        </p:spPr>
        <p:txBody>
          <a:bodyPr/>
          <a:lstStyle/>
          <a:p>
            <a:r>
              <a:rPr lang="en-US" smtClean="0"/>
              <a:t>A transistor is a switch: If the gate (black bar) is neutral, charge cannot pass; if gate is charged, the wires are connected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Solid State Electronics</a:t>
            </a:r>
            <a:endParaRPr lang="en-US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D58EC4-56AE-438C-907A-245E34B22FF6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CE1B46-4788-4F77-AB54-987DDA554F05}" type="slidenum">
              <a:rPr lang="en-US">
                <a:solidFill>
                  <a:srgbClr val="3F3F3F"/>
                </a:solidFill>
              </a:rPr>
              <a:pPr eaLnBrk="1" hangingPunct="1"/>
              <a:t>13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1511" name="Picture 7" descr="pnptransis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070225"/>
            <a:ext cx="26479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HR-1stTransi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2133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6019800" y="4495800"/>
            <a:ext cx="762000" cy="1588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7239000" y="4495800"/>
            <a:ext cx="762000" cy="1588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6781800" y="4267200"/>
            <a:ext cx="381000" cy="228600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7201694" y="2399506"/>
            <a:ext cx="1447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0800000" flipV="1">
            <a:off x="4953000" y="3124200"/>
            <a:ext cx="2971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67700" cy="5181600"/>
          </a:xfrm>
        </p:spPr>
        <p:txBody>
          <a:bodyPr/>
          <a:lstStyle/>
          <a:p>
            <a:r>
              <a:rPr lang="en-US" smtClean="0"/>
              <a:t>Transistors are smart, but “wiring them up” with other parts was labor intensive</a:t>
            </a:r>
          </a:p>
          <a:p>
            <a:r>
              <a:rPr lang="en-US" b="1" smtClean="0"/>
              <a:t>Integrated circuits </a:t>
            </a:r>
            <a:r>
              <a:rPr lang="en-US" smtClean="0"/>
              <a:t>– transistors + resistors + capacitors – are created together in one long recipe – small, cheap, reliable </a:t>
            </a:r>
          </a:p>
          <a:p>
            <a:r>
              <a:rPr lang="en-US" smtClean="0"/>
              <a:t>Key fabrication process </a:t>
            </a:r>
          </a:p>
          <a:p>
            <a:pPr>
              <a:buFont typeface="Wingdings 2" charset="2"/>
              <a:buNone/>
            </a:pPr>
            <a:r>
              <a:rPr lang="en-US" smtClean="0"/>
              <a:t>is </a:t>
            </a:r>
            <a:r>
              <a:rPr lang="en-US" i="1" smtClean="0"/>
              <a:t>photolithography </a:t>
            </a:r>
            <a:r>
              <a:rPr lang="en-US" smtClean="0"/>
              <a:t>– the </a:t>
            </a:r>
          </a:p>
          <a:p>
            <a:pPr>
              <a:buFont typeface="Wingdings 2" charset="2"/>
              <a:buNone/>
            </a:pPr>
            <a:r>
              <a:rPr lang="en-US" smtClean="0"/>
              <a:t>transistors are “printed” </a:t>
            </a:r>
          </a:p>
          <a:p>
            <a:pPr>
              <a:buFont typeface="Wingdings 2" charset="2"/>
              <a:buNone/>
            </a:pPr>
            <a:r>
              <a:rPr lang="en-US" smtClean="0"/>
              <a:t>on the silicon!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Solid State Electronics</a:t>
            </a:r>
            <a:endParaRPr lang="en-US" dirty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3CDFAB-C345-4F3C-965D-58205EB10E05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4AE837-ADF6-4F9A-B603-F8E79FFB6E3B}" type="slidenum">
              <a:rPr lang="en-US">
                <a:solidFill>
                  <a:srgbClr val="3F3F3F"/>
                </a:solidFill>
              </a:rPr>
              <a:pPr eaLnBrk="1" hangingPunct="1"/>
              <a:t>14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2535" name="Picture 6" descr="photolith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038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Photolithography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6C3838-E0F6-49B6-A26D-27A462908E22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0188AE-22E7-4BFF-89D5-40ED803677FC}" type="slidenum">
              <a:rPr lang="en-US">
                <a:solidFill>
                  <a:srgbClr val="3F3F3F"/>
                </a:solidFill>
              </a:rPr>
              <a:pPr eaLnBrk="1" hangingPunct="1"/>
              <a:t>15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3559" name="Picture 6" descr="photolithograp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4196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mask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376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00127_samsung-64gb-flash-mem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743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Integrated Circuits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CC50A2-801E-44B2-8C94-542D50DD0A32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63DFFE-74B8-4429-B872-8A3E9CBF00BF}" type="slidenum">
              <a:rPr lang="en-US">
                <a:solidFill>
                  <a:srgbClr val="3F3F3F"/>
                </a:solidFill>
              </a:rPr>
              <a:pPr eaLnBrk="1" hangingPunct="1"/>
              <a:t>16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4583" name="Picture 5" descr="Nehalem_Die_Sho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028700"/>
            <a:ext cx="8050212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03900" y="2997200"/>
            <a:ext cx="3175000" cy="36830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Transistors switch wires on and off in solid material (no moving parts to wear out) and ICs are fabbed as a unit (no wiring) and using photolithography – </a:t>
            </a:r>
            <a:r>
              <a:rPr lang="en-US" sz="2400" i="1">
                <a:solidFill>
                  <a:srgbClr val="000000"/>
                </a:solidFill>
                <a:latin typeface="Corbel" charset="0"/>
              </a:rPr>
              <a:t>complexity of circuit doesn’t matter</a:t>
            </a:r>
            <a:r>
              <a:rPr lang="en-US" sz="2400">
                <a:solidFill>
                  <a:srgbClr val="000000"/>
                </a:solidFill>
                <a:latin typeface="Corbel" charset="0"/>
              </a:rPr>
              <a:t>! We can all have a computer.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Thing: Personal Computers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181600"/>
          </a:xfrm>
        </p:spPr>
        <p:txBody>
          <a:bodyPr/>
          <a:lstStyle/>
          <a:p>
            <a:r>
              <a:rPr lang="en-US" smtClean="0"/>
              <a:t>Ken Olsen, Founder of Digital Equipment,  “There is no reason for any individual to have a computer in their home [1977]”</a:t>
            </a:r>
          </a:p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6EDAC4-CD1C-44DD-916D-F25F487462BD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C97BE5-2E08-411F-AEC5-E53F1EB6C783}" type="slidenum">
              <a:rPr lang="en-US">
                <a:solidFill>
                  <a:srgbClr val="3F3F3F"/>
                </a:solidFill>
              </a:rPr>
              <a:pPr eaLnBrk="1" hangingPunct="1"/>
              <a:t>17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5607" name="Picture 6" descr="IBM_PC_jr_01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43188"/>
            <a:ext cx="5867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748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Computing Comes To Everyone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08000" y="1016000"/>
            <a:ext cx="8432800" cy="5181600"/>
          </a:xfrm>
        </p:spPr>
        <p:txBody>
          <a:bodyPr/>
          <a:lstStyle/>
          <a:p>
            <a:r>
              <a:rPr lang="en-US" smtClean="0"/>
              <a:t>Regular folks – not just government, military, scientists, banks and companies – could now apply computers to their interests</a:t>
            </a:r>
          </a:p>
          <a:p>
            <a:r>
              <a:rPr lang="en-US" smtClean="0"/>
              <a:t>Created a demand for digital data: news, pics, audio, video, books, etc., causing old technologies to digitize rapidly. Now it matters to everyone if a machine can “read” it</a:t>
            </a:r>
          </a:p>
          <a:p>
            <a:r>
              <a:rPr lang="en-US" smtClean="0"/>
              <a:t>From about 1985 most “new” information has been digital</a:t>
            </a:r>
          </a:p>
          <a:p>
            <a:r>
              <a:rPr lang="en-US" smtClean="0"/>
              <a:t>Quickly, people acquired enormous amounts of information 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DAAA5C-07A6-4635-866F-94AA913B155D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ABFBD6-0DEC-40F6-824F-E76A8582A7CF}" type="slidenum">
              <a:rPr lang="en-US">
                <a:solidFill>
                  <a:srgbClr val="3F3F3F"/>
                </a:solidFill>
              </a:rPr>
              <a:pPr eaLnBrk="1" hangingPunct="1"/>
              <a:t>18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Rocks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C3BCF-DE99-4F6D-B0A7-AB27768F4F5A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57AEC4-5D3E-4EC2-944B-CFB8A2262C63}" type="slidenum">
              <a:rPr lang="en-US">
                <a:solidFill>
                  <a:srgbClr val="3F3F3F"/>
                </a:solidFill>
              </a:rPr>
              <a:pPr eaLnBrk="1" hangingPunct="1"/>
              <a:t>19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7655" name="Picture 7" descr="bin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168400"/>
            <a:ext cx="6618287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16200" y="2781300"/>
            <a:ext cx="3479800" cy="23114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Computers can be easily transformed to do new things, and being cheap, we can all have some, motivating us to want digital everything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Short History of Digital Info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03200" y="1079500"/>
            <a:ext cx="8445500" cy="5181600"/>
          </a:xfrm>
        </p:spPr>
        <p:txBody>
          <a:bodyPr/>
          <a:lstStyle/>
          <a:p>
            <a:r>
              <a:rPr lang="en-US" smtClean="0"/>
              <a:t>One goal of CS Principles is to understand how computers and digital information are “game changers,” how they </a:t>
            </a:r>
            <a:r>
              <a:rPr lang="en-US" i="1" smtClean="0"/>
              <a:t>create </a:t>
            </a:r>
            <a:r>
              <a:rPr lang="en-US" smtClean="0"/>
              <a:t>opportunities</a:t>
            </a:r>
          </a:p>
          <a:p>
            <a:r>
              <a:rPr lang="en-US" smtClean="0"/>
              <a:t>I will do that by highlighting progress of “data processing” over last 120 years or so (it’s very incomplete)</a:t>
            </a:r>
          </a:p>
          <a:p>
            <a:pPr lvl="1"/>
            <a:r>
              <a:rPr lang="en-US" smtClean="0"/>
              <a:t>Digitization, computers, ICs,</a:t>
            </a:r>
          </a:p>
          <a:p>
            <a:pPr lvl="1">
              <a:buFont typeface="Wingdings" charset="2"/>
              <a:buNone/>
            </a:pPr>
            <a:r>
              <a:rPr lang="en-US" smtClean="0"/>
              <a:t>	transistors, PCs, Internet,</a:t>
            </a:r>
          </a:p>
          <a:p>
            <a:pPr lvl="1">
              <a:buFont typeface="Wingdings" charset="2"/>
              <a:buNone/>
            </a:pPr>
            <a:r>
              <a:rPr lang="en-US" smtClean="0"/>
              <a:t>	and WWW are key</a:t>
            </a:r>
          </a:p>
          <a:p>
            <a:pPr lvl="1"/>
            <a:r>
              <a:rPr lang="en-US" smtClean="0"/>
              <a:t>Focus on advances since …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73507B-D786-48CC-80C4-EE8FAE4B043A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59F2E8-1615-48A8-9A4D-EC803476DEDD}" type="slidenum">
              <a:rPr lang="en-US">
                <a:solidFill>
                  <a:srgbClr val="3F3F3F"/>
                </a:solidFill>
              </a:rPr>
              <a:pPr eaLnBrk="1" hangingPunct="1"/>
              <a:t>2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0247" name="Picture 8" descr="kermitcratch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771900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Thing: Internet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7500" y="1054100"/>
            <a:ext cx="8534400" cy="5334000"/>
          </a:xfrm>
        </p:spPr>
        <p:txBody>
          <a:bodyPr/>
          <a:lstStyle/>
          <a:p>
            <a:r>
              <a:rPr lang="en-US" smtClean="0"/>
              <a:t>Invented in 1969, it took almost 20 years to get out of the lab and into public consciousness 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8006D0-7CE0-489C-A7F3-D63CC8A66579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8AE308-F87F-4A1F-B4E9-84782EF615A5}" type="slidenum">
              <a:rPr lang="en-US">
                <a:solidFill>
                  <a:srgbClr val="3F3F3F"/>
                </a:solidFill>
              </a:rPr>
              <a:pPr eaLnBrk="1" hangingPunct="1"/>
              <a:t>20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8679" name="Picture 6" descr="i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336800"/>
            <a:ext cx="373538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barilan_internet-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292350"/>
            <a:ext cx="42291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Connecting Up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31800" y="1003300"/>
            <a:ext cx="8458200" cy="5181600"/>
          </a:xfrm>
        </p:spPr>
        <p:txBody>
          <a:bodyPr/>
          <a:lstStyle/>
          <a:p>
            <a:r>
              <a:rPr lang="en-US" smtClean="0"/>
              <a:t>Computers are useful; connected computers are awesome</a:t>
            </a:r>
          </a:p>
          <a:p>
            <a:r>
              <a:rPr lang="en-US" smtClean="0"/>
              <a:t>If </a:t>
            </a:r>
            <a:r>
              <a:rPr lang="en-US" i="1" smtClean="0"/>
              <a:t>n</a:t>
            </a:r>
            <a:r>
              <a:rPr lang="en-US" smtClean="0"/>
              <a:t> computers are connected, adding one more gives </a:t>
            </a:r>
            <a:r>
              <a:rPr lang="en-US" i="1" smtClean="0"/>
              <a:t>n</a:t>
            </a:r>
            <a:r>
              <a:rPr lang="en-US" smtClean="0"/>
              <a:t> new connections!</a:t>
            </a:r>
          </a:p>
          <a:p>
            <a:r>
              <a:rPr lang="en-US" smtClean="0"/>
              <a:t>Communication with friends or businesses all over the world became easy and casual – some people even found out about time zones</a:t>
            </a:r>
          </a:p>
          <a:p>
            <a:r>
              <a:rPr lang="en-US" smtClean="0"/>
              <a:t>Digital media allows people to share each other’s information at no cost </a:t>
            </a:r>
          </a:p>
          <a:p>
            <a:endParaRPr lang="en-US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B693E4-C826-4EA8-BBE2-80F31F75A470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2E9D16-0579-4835-B21C-38F277D9F183}" type="slidenum">
              <a:rPr lang="en-US">
                <a:solidFill>
                  <a:srgbClr val="3F3F3F"/>
                </a:solidFill>
              </a:rPr>
              <a:pPr eaLnBrk="1" hangingPunct="1"/>
              <a:t>21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240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Connectivity to Change the World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1207C8-61EC-4B5D-8491-0C4F7CDB3B9D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951FF4-2CF8-47BD-AC19-45326EDDD26A}" type="slidenum">
              <a:rPr lang="en-US">
                <a:solidFill>
                  <a:srgbClr val="3F3F3F"/>
                </a:solidFill>
              </a:rPr>
              <a:pPr eaLnBrk="1" hangingPunct="1"/>
              <a:t>22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30727" name="Picture 6" descr="233_bi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43000"/>
            <a:ext cx="74041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95600" y="4648200"/>
            <a:ext cx="3479800" cy="18669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The Internet is a general mechanism to communicate digital data – it doesn’t matter what it is: music, email, video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Thing: WWW + http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Today, all computers “speak” a common language: hyper-text transfer protocol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EC354B-7AA6-41F3-B95A-71D222608995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65B40F-38CC-4E5F-B7A2-D75EDE7D98CC}" type="slidenum">
              <a:rPr lang="en-US">
                <a:solidFill>
                  <a:srgbClr val="3F3F3F"/>
                </a:solidFill>
              </a:rPr>
              <a:pPr eaLnBrk="1" hangingPunct="1"/>
              <a:t>23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31751" name="Picture 6" descr="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330450"/>
            <a:ext cx="41465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WWW Is The Servers + The Data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44500" y="1104900"/>
            <a:ext cx="8229600" cy="5181600"/>
          </a:xfrm>
        </p:spPr>
        <p:txBody>
          <a:bodyPr/>
          <a:lstStyle/>
          <a:p>
            <a:r>
              <a:rPr lang="en-US" smtClean="0"/>
              <a:t>Two phenomena make the WWW brilliant</a:t>
            </a:r>
          </a:p>
          <a:p>
            <a:pPr lvl="1"/>
            <a:r>
              <a:rPr lang="en-US" smtClean="0"/>
              <a:t>All computers use one standard protocol (http) meaning for once all of the world’s people – who don’t speak one language – have a surrogate that does </a:t>
            </a:r>
          </a:p>
          <a:p>
            <a:pPr lvl="1"/>
            <a:r>
              <a:rPr lang="en-US" smtClean="0"/>
              <a:t>Publishing and accessing information is completely decentralized – generally, no one limits what you put out or go after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8B8322-2693-4435-9D4E-1F8B2FFBA9E6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C3E49C-C04D-42C8-A652-DD3FA7E33F86}" type="slidenum">
              <a:rPr lang="en-US">
                <a:solidFill>
                  <a:srgbClr val="3F3F3F"/>
                </a:solidFill>
              </a:rPr>
              <a:pPr eaLnBrk="1" hangingPunct="1"/>
              <a:t>24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Seeing Other People’s Digital Info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ACDFDA-111E-45CC-90C0-5E9102FF29CF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2F058-E173-43A2-B293-8EDFCF7F8174}" type="slidenum">
              <a:rPr lang="en-US">
                <a:solidFill>
                  <a:srgbClr val="3F3F3F"/>
                </a:solidFill>
              </a:rPr>
              <a:pPr eaLnBrk="1" hangingPunct="1"/>
              <a:t>25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33799" name="Picture 6" descr="77_bi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71575"/>
            <a:ext cx="7454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73700" y="1117600"/>
            <a:ext cx="3479800" cy="22606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WWW exploits one protocol, neutralizing differences at endpoints; the Internet’s universal medium lets us look at other people’s digital info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So, It All Works Because of Digital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82600" y="1003300"/>
            <a:ext cx="8229600" cy="5181600"/>
          </a:xfrm>
        </p:spPr>
        <p:txBody>
          <a:bodyPr/>
          <a:lstStyle/>
          <a:p>
            <a:r>
              <a:rPr lang="en-US" smtClean="0"/>
              <a:t>Key principle of digital encoding: Physically, information is the presence or absence of a phenomenon at a given place and time!</a:t>
            </a:r>
          </a:p>
          <a:p>
            <a:r>
              <a:rPr lang="en-US" smtClean="0"/>
              <a:t>Card example:</a:t>
            </a:r>
          </a:p>
          <a:p>
            <a:pPr lvl="1"/>
            <a:r>
              <a:rPr lang="en-US" smtClean="0"/>
              <a:t>Phenomenon – hole in the card</a:t>
            </a:r>
          </a:p>
          <a:p>
            <a:pPr lvl="1"/>
            <a:r>
              <a:rPr lang="en-US" smtClean="0"/>
              <a:t>Present – detected by brush making elec contact</a:t>
            </a:r>
          </a:p>
          <a:p>
            <a:pPr lvl="1"/>
            <a:r>
              <a:rPr lang="en-US" smtClean="0"/>
              <a:t>Absent – brush insulated from electrical source</a:t>
            </a:r>
          </a:p>
          <a:p>
            <a:pPr lvl="1"/>
            <a:r>
              <a:rPr lang="en-US" smtClean="0"/>
              <a:t>Place – there are several on the card; devices can know the positions</a:t>
            </a:r>
          </a:p>
          <a:p>
            <a:pPr lvl="1"/>
            <a:r>
              <a:rPr lang="en-US" smtClean="0"/>
              <a:t>Time – hole is permanent representation of info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35CBDB-1A05-4EC0-9DBC-C447088C3B51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0EF12F-8D34-404A-9A98-936D2DFFBC0A}" type="slidenum">
              <a:rPr lang="en-US">
                <a:solidFill>
                  <a:srgbClr val="3F3F3F"/>
                </a:solidFill>
              </a:rPr>
              <a:pPr eaLnBrk="1" hangingPunct="1"/>
              <a:t>26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General Idea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70900" cy="5181600"/>
          </a:xfrm>
        </p:spPr>
        <p:txBody>
          <a:bodyPr/>
          <a:lstStyle/>
          <a:p>
            <a:r>
              <a:rPr lang="en-US" smtClean="0"/>
              <a:t>Digital Information: Detecting the presence or absence of a phenomenon at a specific place and time: PandA</a:t>
            </a:r>
          </a:p>
          <a:p>
            <a:r>
              <a:rPr lang="en-US" smtClean="0"/>
              <a:t>Phenomena: light, magnetism, charge, mass, color, current, …</a:t>
            </a:r>
          </a:p>
          <a:p>
            <a:r>
              <a:rPr lang="en-US" smtClean="0"/>
              <a:t>Detecting depends on phenomenon – but the result must be discrete: it was detected or not; there is no option for “sorta there”</a:t>
            </a:r>
          </a:p>
          <a:p>
            <a:r>
              <a:rPr lang="en-US" smtClean="0"/>
              <a:t>Place and time apply, but usually default to “obvious” values; not so important to us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49B1BE-BF6C-4037-9791-E2379531F187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85C4BC-42C6-4952-B470-59248871E55C}" type="slidenum">
              <a:rPr lang="en-US">
                <a:solidFill>
                  <a:srgbClr val="3F3F3F"/>
                </a:solidFill>
              </a:rPr>
              <a:pPr eaLnBrk="1" hangingPunct="1"/>
              <a:t>27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Discussion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mtClean="0"/>
              <a:t>Alternatives to detecting the hole in a card </a:t>
            </a: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08E608-BFF3-4406-A024-8B3DC15F28F2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50136D-87F2-4FF2-9FF9-B694E656A859}" type="slidenum">
              <a:rPr lang="en-US">
                <a:solidFill>
                  <a:srgbClr val="3F3F3F"/>
                </a:solidFill>
              </a:rPr>
              <a:pPr eaLnBrk="1" hangingPunct="1"/>
              <a:t>28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Discussion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mtClean="0"/>
              <a:t>Alternatives to detecting the hole in a card </a:t>
            </a:r>
          </a:p>
          <a:p>
            <a:r>
              <a:rPr lang="en-US" smtClean="0"/>
              <a:t>Sidewalk Memory – squares and rocks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742706-9099-46FA-A92F-E568533FB105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CB99E0-D57D-4FD3-A6AB-4C46D221D56D}" type="slidenum">
              <a:rPr lang="en-US">
                <a:solidFill>
                  <a:srgbClr val="3F3F3F"/>
                </a:solidFill>
              </a:rPr>
              <a:pPr eaLnBrk="1" hangingPunct="1"/>
              <a:t>29</a:t>
            </a:fld>
            <a:endParaRPr lang="en-US">
              <a:solidFill>
                <a:srgbClr val="3F3F3F"/>
              </a:solidFill>
            </a:endParaRPr>
          </a:p>
        </p:txBody>
      </p:sp>
      <p:grpSp>
        <p:nvGrpSpPr>
          <p:cNvPr id="37895" name="Group 29"/>
          <p:cNvGrpSpPr>
            <a:grpSpLocks/>
          </p:cNvGrpSpPr>
          <p:nvPr/>
        </p:nvGrpSpPr>
        <p:grpSpPr bwMode="auto">
          <a:xfrm>
            <a:off x="533400" y="2209800"/>
            <a:ext cx="8382000" cy="1219200"/>
            <a:chOff x="381000" y="5105400"/>
            <a:chExt cx="8382000" cy="1219200"/>
          </a:xfrm>
        </p:grpSpPr>
        <p:sp>
          <p:nvSpPr>
            <p:cNvPr id="7" name="Rectangle 6"/>
            <p:cNvSpPr/>
            <p:nvPr/>
          </p:nvSpPr>
          <p:spPr>
            <a:xfrm>
              <a:off x="381000" y="5105400"/>
              <a:ext cx="8382000" cy="12192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66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4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05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8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43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2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1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962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19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00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25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638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09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93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315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4" name="Cloud 23"/>
            <p:cNvSpPr>
              <a:spLocks noChangeArrowheads="1"/>
            </p:cNvSpPr>
            <p:nvPr/>
          </p:nvSpPr>
          <p:spPr bwMode="auto">
            <a:xfrm>
              <a:off x="1524000" y="5562600"/>
              <a:ext cx="304800" cy="381000"/>
            </a:xfrm>
            <a:custGeom>
              <a:avLst/>
              <a:gdLst>
                <a:gd name="T0" fmla="*/ 304546 w 43200"/>
                <a:gd name="T1" fmla="*/ 190500 h 43200"/>
                <a:gd name="T2" fmla="*/ 152400 w 43200"/>
                <a:gd name="T3" fmla="*/ 380594 h 43200"/>
                <a:gd name="T4" fmla="*/ 945 w 43200"/>
                <a:gd name="T5" fmla="*/ 190500 h 43200"/>
                <a:gd name="T6" fmla="*/ 152400 w 43200"/>
                <a:gd name="T7" fmla="*/ 2178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5" name="Cloud 24"/>
            <p:cNvSpPr>
              <a:spLocks noChangeArrowheads="1"/>
            </p:cNvSpPr>
            <p:nvPr/>
          </p:nvSpPr>
          <p:spPr bwMode="auto">
            <a:xfrm>
              <a:off x="2743200" y="5562600"/>
              <a:ext cx="381000" cy="304800"/>
            </a:xfrm>
            <a:custGeom>
              <a:avLst/>
              <a:gdLst>
                <a:gd name="T0" fmla="*/ 380683 w 43200"/>
                <a:gd name="T1" fmla="*/ 152400 h 43200"/>
                <a:gd name="T2" fmla="*/ 190500 w 43200"/>
                <a:gd name="T3" fmla="*/ 304475 h 43200"/>
                <a:gd name="T4" fmla="*/ 1182 w 43200"/>
                <a:gd name="T5" fmla="*/ 152400 h 43200"/>
                <a:gd name="T6" fmla="*/ 190500 w 43200"/>
                <a:gd name="T7" fmla="*/ 17427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6" name="Cloud 25"/>
            <p:cNvSpPr>
              <a:spLocks noChangeArrowheads="1"/>
            </p:cNvSpPr>
            <p:nvPr/>
          </p:nvSpPr>
          <p:spPr bwMode="auto">
            <a:xfrm>
              <a:off x="3200400" y="5562600"/>
              <a:ext cx="304800" cy="228600"/>
            </a:xfrm>
            <a:custGeom>
              <a:avLst/>
              <a:gdLst>
                <a:gd name="T0" fmla="*/ 304546 w 43200"/>
                <a:gd name="T1" fmla="*/ 114300 h 43200"/>
                <a:gd name="T2" fmla="*/ 152400 w 43200"/>
                <a:gd name="T3" fmla="*/ 228357 h 43200"/>
                <a:gd name="T4" fmla="*/ 945 w 43200"/>
                <a:gd name="T5" fmla="*/ 114300 h 43200"/>
                <a:gd name="T6" fmla="*/ 1524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7" name="Cloud 26"/>
            <p:cNvSpPr>
              <a:spLocks noChangeArrowheads="1"/>
            </p:cNvSpPr>
            <p:nvPr/>
          </p:nvSpPr>
          <p:spPr bwMode="auto">
            <a:xfrm>
              <a:off x="7391400" y="5638800"/>
              <a:ext cx="304800" cy="152400"/>
            </a:xfrm>
            <a:custGeom>
              <a:avLst/>
              <a:gdLst>
                <a:gd name="T0" fmla="*/ 304546 w 43200"/>
                <a:gd name="T1" fmla="*/ 76200 h 43200"/>
                <a:gd name="T2" fmla="*/ 152400 w 43200"/>
                <a:gd name="T3" fmla="*/ 152238 h 43200"/>
                <a:gd name="T4" fmla="*/ 945 w 43200"/>
                <a:gd name="T5" fmla="*/ 76200 h 43200"/>
                <a:gd name="T6" fmla="*/ 152400 w 43200"/>
                <a:gd name="T7" fmla="*/ 871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8" name="Cloud 27"/>
            <p:cNvSpPr>
              <a:spLocks noChangeArrowheads="1"/>
            </p:cNvSpPr>
            <p:nvPr/>
          </p:nvSpPr>
          <p:spPr bwMode="auto">
            <a:xfrm>
              <a:off x="3581400" y="5715000"/>
              <a:ext cx="381000" cy="228600"/>
            </a:xfrm>
            <a:custGeom>
              <a:avLst/>
              <a:gdLst>
                <a:gd name="T0" fmla="*/ 380683 w 43200"/>
                <a:gd name="T1" fmla="*/ 114300 h 43200"/>
                <a:gd name="T2" fmla="*/ 190500 w 43200"/>
                <a:gd name="T3" fmla="*/ 228357 h 43200"/>
                <a:gd name="T4" fmla="*/ 1182 w 43200"/>
                <a:gd name="T5" fmla="*/ 114300 h 43200"/>
                <a:gd name="T6" fmla="*/ 1905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15900" y="1219200"/>
            <a:ext cx="8750300" cy="5181600"/>
          </a:xfrm>
        </p:spPr>
        <p:txBody>
          <a:bodyPr/>
          <a:lstStyle/>
          <a:p>
            <a:r>
              <a:rPr lang="en-US" smtClean="0"/>
              <a:t>Only </a:t>
            </a:r>
            <a:r>
              <a:rPr lang="en-US" b="1" smtClean="0"/>
              <a:t>people </a:t>
            </a:r>
            <a:r>
              <a:rPr lang="en-US" smtClean="0"/>
              <a:t>can read it … [</a:t>
            </a:r>
            <a:r>
              <a:rPr lang="en-US" sz="2400" smtClean="0"/>
              <a:t>Though recently, </a:t>
            </a:r>
            <a:r>
              <a:rPr lang="en-US" sz="2400" i="1" smtClean="0"/>
              <a:t>some </a:t>
            </a:r>
            <a:r>
              <a:rPr lang="en-US" sz="2400" smtClean="0"/>
              <a:t>progress in handwriting analysis has occurred; limited use.</a:t>
            </a:r>
            <a:r>
              <a:rPr lang="en-US" smtClean="0"/>
              <a:t>]</a:t>
            </a:r>
          </a:p>
          <a:p>
            <a:r>
              <a:rPr lang="en-US" smtClean="0"/>
              <a:t>First serious advance in digitization: punch cards</a:t>
            </a:r>
          </a:p>
          <a:p>
            <a:r>
              <a:rPr lang="en-US" smtClean="0"/>
              <a:t>Herman Hollerith develops idea for 1890 census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C3B0C3-6B7B-4149-BD71-039F34634511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394053-009A-45DF-935E-8AF050D84989}" type="slidenum">
              <a:rPr lang="en-US">
                <a:solidFill>
                  <a:srgbClr val="3F3F3F"/>
                </a:solidFill>
              </a:rPr>
              <a:pPr eaLnBrk="1" hangingPunct="1"/>
              <a:t>3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Problem with Writing …</a:t>
            </a:r>
            <a:endParaRPr lang="en-US" dirty="0"/>
          </a:p>
        </p:txBody>
      </p:sp>
      <p:pic>
        <p:nvPicPr>
          <p:cNvPr id="11271" name="Picture 9" descr="Hollerith_punched_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467100"/>
            <a:ext cx="4027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220px-Holleri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11525"/>
            <a:ext cx="229235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1193800" y="5791200"/>
            <a:ext cx="312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Hollerith Card, Courtesy IBM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Discussion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dirty="0" smtClean="0"/>
              <a:t>Alternatives to detecting the hole in a card </a:t>
            </a:r>
          </a:p>
          <a:p>
            <a:r>
              <a:rPr lang="en-US" dirty="0" smtClean="0"/>
              <a:t>Sidewalk Memory – squares and rocks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phenomena … CD ROM how it works: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www.youtube.com/watch?v=ESpL4a08kVE</a:t>
            </a:r>
            <a:r>
              <a:rPr lang="en-US" dirty="0" smtClean="0"/>
              <a:t> </a:t>
            </a:r>
          </a:p>
          <a:p>
            <a:pPr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FFCE4D-0DA2-4187-9F30-C3D83848451B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B2B511-8566-4B4E-B86D-1D18B962901B}" type="slidenum">
              <a:rPr lang="en-US">
                <a:solidFill>
                  <a:srgbClr val="3F3F3F"/>
                </a:solidFill>
              </a:rPr>
              <a:pPr eaLnBrk="1" hangingPunct="1"/>
              <a:t>30</a:t>
            </a:fld>
            <a:endParaRPr lang="en-US">
              <a:solidFill>
                <a:srgbClr val="3F3F3F"/>
              </a:solidFill>
            </a:endParaRPr>
          </a:p>
        </p:txBody>
      </p:sp>
      <p:grpSp>
        <p:nvGrpSpPr>
          <p:cNvPr id="38919" name="Group 29"/>
          <p:cNvGrpSpPr>
            <a:grpSpLocks/>
          </p:cNvGrpSpPr>
          <p:nvPr/>
        </p:nvGrpSpPr>
        <p:grpSpPr bwMode="auto">
          <a:xfrm>
            <a:off x="533400" y="2209800"/>
            <a:ext cx="8382000" cy="1219200"/>
            <a:chOff x="381000" y="5105400"/>
            <a:chExt cx="8382000" cy="1219200"/>
          </a:xfrm>
        </p:grpSpPr>
        <p:sp>
          <p:nvSpPr>
            <p:cNvPr id="7" name="Rectangle 6"/>
            <p:cNvSpPr/>
            <p:nvPr/>
          </p:nvSpPr>
          <p:spPr>
            <a:xfrm>
              <a:off x="381000" y="5105400"/>
              <a:ext cx="8382000" cy="12192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66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4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05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8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43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2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1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962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19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00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25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638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09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93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315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4" name="Cloud 23"/>
            <p:cNvSpPr>
              <a:spLocks noChangeArrowheads="1"/>
            </p:cNvSpPr>
            <p:nvPr/>
          </p:nvSpPr>
          <p:spPr bwMode="auto">
            <a:xfrm>
              <a:off x="1524000" y="5562600"/>
              <a:ext cx="304800" cy="381000"/>
            </a:xfrm>
            <a:custGeom>
              <a:avLst/>
              <a:gdLst>
                <a:gd name="T0" fmla="*/ 304546 w 43200"/>
                <a:gd name="T1" fmla="*/ 190500 h 43200"/>
                <a:gd name="T2" fmla="*/ 152400 w 43200"/>
                <a:gd name="T3" fmla="*/ 380594 h 43200"/>
                <a:gd name="T4" fmla="*/ 945 w 43200"/>
                <a:gd name="T5" fmla="*/ 190500 h 43200"/>
                <a:gd name="T6" fmla="*/ 152400 w 43200"/>
                <a:gd name="T7" fmla="*/ 2178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5" name="Cloud 24"/>
            <p:cNvSpPr>
              <a:spLocks noChangeArrowheads="1"/>
            </p:cNvSpPr>
            <p:nvPr/>
          </p:nvSpPr>
          <p:spPr bwMode="auto">
            <a:xfrm>
              <a:off x="2743200" y="5562600"/>
              <a:ext cx="381000" cy="304800"/>
            </a:xfrm>
            <a:custGeom>
              <a:avLst/>
              <a:gdLst>
                <a:gd name="T0" fmla="*/ 380683 w 43200"/>
                <a:gd name="T1" fmla="*/ 152400 h 43200"/>
                <a:gd name="T2" fmla="*/ 190500 w 43200"/>
                <a:gd name="T3" fmla="*/ 304475 h 43200"/>
                <a:gd name="T4" fmla="*/ 1182 w 43200"/>
                <a:gd name="T5" fmla="*/ 152400 h 43200"/>
                <a:gd name="T6" fmla="*/ 190500 w 43200"/>
                <a:gd name="T7" fmla="*/ 17427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6" name="Cloud 25"/>
            <p:cNvSpPr>
              <a:spLocks noChangeArrowheads="1"/>
            </p:cNvSpPr>
            <p:nvPr/>
          </p:nvSpPr>
          <p:spPr bwMode="auto">
            <a:xfrm>
              <a:off x="3200400" y="5562600"/>
              <a:ext cx="304800" cy="228600"/>
            </a:xfrm>
            <a:custGeom>
              <a:avLst/>
              <a:gdLst>
                <a:gd name="T0" fmla="*/ 304546 w 43200"/>
                <a:gd name="T1" fmla="*/ 114300 h 43200"/>
                <a:gd name="T2" fmla="*/ 152400 w 43200"/>
                <a:gd name="T3" fmla="*/ 228357 h 43200"/>
                <a:gd name="T4" fmla="*/ 945 w 43200"/>
                <a:gd name="T5" fmla="*/ 114300 h 43200"/>
                <a:gd name="T6" fmla="*/ 1524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7" name="Cloud 26"/>
            <p:cNvSpPr>
              <a:spLocks noChangeArrowheads="1"/>
            </p:cNvSpPr>
            <p:nvPr/>
          </p:nvSpPr>
          <p:spPr bwMode="auto">
            <a:xfrm>
              <a:off x="7391400" y="5638800"/>
              <a:ext cx="304800" cy="152400"/>
            </a:xfrm>
            <a:custGeom>
              <a:avLst/>
              <a:gdLst>
                <a:gd name="T0" fmla="*/ 304546 w 43200"/>
                <a:gd name="T1" fmla="*/ 76200 h 43200"/>
                <a:gd name="T2" fmla="*/ 152400 w 43200"/>
                <a:gd name="T3" fmla="*/ 152238 h 43200"/>
                <a:gd name="T4" fmla="*/ 945 w 43200"/>
                <a:gd name="T5" fmla="*/ 76200 h 43200"/>
                <a:gd name="T6" fmla="*/ 152400 w 43200"/>
                <a:gd name="T7" fmla="*/ 871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8" name="Cloud 27"/>
            <p:cNvSpPr>
              <a:spLocks noChangeArrowheads="1"/>
            </p:cNvSpPr>
            <p:nvPr/>
          </p:nvSpPr>
          <p:spPr bwMode="auto">
            <a:xfrm>
              <a:off x="3581400" y="5715000"/>
              <a:ext cx="381000" cy="228600"/>
            </a:xfrm>
            <a:custGeom>
              <a:avLst/>
              <a:gdLst>
                <a:gd name="T0" fmla="*/ 380683 w 43200"/>
                <a:gd name="T1" fmla="*/ 114300 h 43200"/>
                <a:gd name="T2" fmla="*/ 190500 w 43200"/>
                <a:gd name="T3" fmla="*/ 228357 h 43200"/>
                <a:gd name="T4" fmla="*/ 1182 w 43200"/>
                <a:gd name="T5" fmla="*/ 114300 h 43200"/>
                <a:gd name="T6" fmla="*/ 1905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</p:grpSp>
      <p:pic>
        <p:nvPicPr>
          <p:cNvPr id="38920" name="Picture 28" descr="cdro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7848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Machines Process Digital Data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4500" y="1054100"/>
            <a:ext cx="8229600" cy="5181600"/>
          </a:xfrm>
        </p:spPr>
        <p:txBody>
          <a:bodyPr/>
          <a:lstStyle/>
          <a:p>
            <a:r>
              <a:rPr lang="en-US" smtClean="0"/>
              <a:t>Mechanical methods – sensing a hole in a card or not – allows machines to help w/work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641759-8D25-4607-9047-902C0A229D34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3B69AD-C996-4DBD-B032-4C657508F0B7}" type="slidenum">
              <a:rPr lang="en-US">
                <a:solidFill>
                  <a:srgbClr val="3F3F3F"/>
                </a:solidFill>
              </a:rPr>
              <a:pPr eaLnBrk="1" hangingPunct="1"/>
              <a:t>4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2295" name="Picture 6" descr="hollerithSor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349500"/>
            <a:ext cx="55324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5448"/>
            <a:ext cx="8623300" cy="949452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sz="4000" dirty="0" smtClean="0"/>
              <a:t>No Computer Needed To Process Data </a:t>
            </a:r>
            <a:endParaRPr lang="en-US" sz="4000" dirty="0"/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A7FCA9-CC41-4BF4-A0BE-24A0C72317FA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C8B8C4-343E-42A3-AFEC-44E444781A29}" type="slidenum">
              <a:rPr lang="en-US">
                <a:solidFill>
                  <a:srgbClr val="3F3F3F"/>
                </a:solidFill>
              </a:rPr>
              <a:pPr eaLnBrk="1" hangingPunct="1"/>
              <a:t>5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3318" name="Picture 6" descr="cardreadin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30463"/>
            <a:ext cx="83566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300" y="2362200"/>
            <a:ext cx="5168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0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229600" cy="4864100"/>
          </a:xfrm>
        </p:spPr>
        <p:txBody>
          <a:bodyPr/>
          <a:lstStyle/>
          <a:p>
            <a:r>
              <a:rPr lang="en-US" smtClean="0"/>
              <a:t>A mechanical machine can “read” a card with …   a “metal brush”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Sensing Punch Allows Some Action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the circuit closes, some mechanical action can happen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0C0897-45EF-4D3D-B0DF-C9A410553FBC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A1F5FE-3452-456D-9EA0-05480E30985F}" type="slidenum">
              <a:rPr lang="en-US">
                <a:solidFill>
                  <a:srgbClr val="3F3F3F"/>
                </a:solidFill>
              </a:rPr>
              <a:pPr eaLnBrk="1" hangingPunct="1"/>
              <a:t>6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4343" name="Picture 6" descr="cardreading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22538"/>
            <a:ext cx="8453438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300" y="2362200"/>
            <a:ext cx="4597400" cy="96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Computing w/o Computers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445500" cy="5181600"/>
          </a:xfrm>
        </p:spPr>
        <p:txBody>
          <a:bodyPr/>
          <a:lstStyle/>
          <a:p>
            <a:r>
              <a:rPr lang="en-US" smtClean="0"/>
              <a:t>Suppose Hollerith coded men as 0, women a 1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4BAD89-E0A2-458F-BAE9-E8CECF34B754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066652-2855-40D7-9FB8-5D5E901FAEED}" type="slidenum">
              <a:rPr lang="en-US">
                <a:solidFill>
                  <a:srgbClr val="3F3F3F"/>
                </a:solidFill>
              </a:rPr>
              <a:pPr eaLnBrk="1" hangingPunct="1"/>
              <a:t>7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5367" name="Picture 8" descr="stack 100 ca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4977" r="9943" b="9050"/>
          <a:stretch>
            <a:fillRect/>
          </a:stretch>
        </p:blipFill>
        <p:spPr bwMode="auto">
          <a:xfrm>
            <a:off x="6661150" y="2870200"/>
            <a:ext cx="2038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6845300" y="44577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census data</a:t>
            </a:r>
          </a:p>
        </p:txBody>
      </p:sp>
      <p:pic>
        <p:nvPicPr>
          <p:cNvPr id="15369" name="Picture 10" descr="hollerithSor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" b="60860"/>
          <a:stretch>
            <a:fillRect/>
          </a:stretch>
        </p:blipFill>
        <p:spPr bwMode="auto">
          <a:xfrm>
            <a:off x="2197100" y="3033713"/>
            <a:ext cx="43688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11"/>
          <p:cNvSpPr>
            <a:spLocks noChangeArrowheads="1"/>
          </p:cNvSpPr>
          <p:nvPr/>
        </p:nvSpPr>
        <p:spPr bwMode="auto">
          <a:xfrm>
            <a:off x="6172200" y="3175000"/>
            <a:ext cx="469900" cy="457200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6350" cap="rnd">
            <a:solidFill>
              <a:srgbClr val="FF00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1193800" y="4406900"/>
            <a:ext cx="3071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Machine Reads Cards,</a:t>
            </a:r>
          </a:p>
          <a:p>
            <a:pPr eaLnBrk="1" hangingPunct="1"/>
            <a:r>
              <a:rPr lang="en-US"/>
              <a:t>   Puts women in this slot</a:t>
            </a:r>
          </a:p>
          <a:p>
            <a:pPr eaLnBrk="1" hangingPunct="1"/>
            <a:r>
              <a:rPr lang="en-US"/>
              <a:t>   Puts men in this slot</a:t>
            </a:r>
          </a:p>
          <a:p>
            <a:pPr eaLnBrk="1" hangingPunct="1"/>
            <a:r>
              <a:rPr lang="en-US"/>
              <a:t>… producing 2 piles</a:t>
            </a:r>
          </a:p>
          <a:p>
            <a:pPr eaLnBrk="1" hangingPunct="1"/>
            <a:r>
              <a:rPr lang="en-US"/>
              <a:t>Run each pile through again</a:t>
            </a:r>
          </a:p>
          <a:p>
            <a:pPr eaLnBrk="1" hangingPunct="1"/>
            <a:r>
              <a:rPr lang="en-US"/>
              <a:t>   just to count them -- done</a:t>
            </a:r>
          </a:p>
        </p:txBody>
      </p:sp>
      <p:pic>
        <p:nvPicPr>
          <p:cNvPr id="15372" name="Picture 13" descr="916050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t="48068" r="7954" b="23222"/>
          <a:stretch>
            <a:fillRect/>
          </a:stretch>
        </p:blipFill>
        <p:spPr bwMode="auto">
          <a:xfrm>
            <a:off x="5026025" y="1866900"/>
            <a:ext cx="12350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Arrow 14"/>
          <p:cNvSpPr>
            <a:spLocks noChangeArrowheads="1"/>
          </p:cNvSpPr>
          <p:nvPr/>
        </p:nvSpPr>
        <p:spPr bwMode="auto">
          <a:xfrm rot="-5400000">
            <a:off x="5461000" y="2679700"/>
            <a:ext cx="469900" cy="457200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6350" cap="rnd">
            <a:solidFill>
              <a:srgbClr val="FF00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6286500" y="20828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card counter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V="1">
            <a:off x="4883150" y="4654550"/>
            <a:ext cx="889000" cy="25400"/>
          </a:xfrm>
          <a:prstGeom prst="straightConnector1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4768851" y="4545012"/>
            <a:ext cx="647700" cy="3175"/>
          </a:xfrm>
          <a:prstGeom prst="straightConnector1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3925888" y="4870450"/>
            <a:ext cx="1179512" cy="9525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3587750" y="5111750"/>
            <a:ext cx="1746250" cy="19050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1905000"/>
            <a:ext cx="3810000" cy="830263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latin typeface="Corbel" charset="0"/>
              </a:rPr>
              <a:t>How many men and women in the population?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Meanwhile, w/o Digital Data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9900" y="1041400"/>
            <a:ext cx="8229600" cy="5181600"/>
          </a:xfrm>
        </p:spPr>
        <p:txBody>
          <a:bodyPr/>
          <a:lstStyle/>
          <a:p>
            <a:r>
              <a:rPr lang="en-US" smtClean="0"/>
              <a:t>Poor Kermit must go through census sheets, counting (and probably making mistakes)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AA2337-5EAB-468D-81B6-AA2D2342C623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77BA4-B9C2-456E-AEAD-1903C0719972}" type="slidenum">
              <a:rPr lang="en-US">
                <a:solidFill>
                  <a:srgbClr val="3F3F3F"/>
                </a:solidFill>
              </a:rPr>
              <a:pPr eaLnBrk="1" hangingPunct="1"/>
              <a:t>8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6391" name="Picture 6" descr="kermitcratch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438400"/>
            <a:ext cx="44370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40300" y="2374900"/>
            <a:ext cx="4038600" cy="35052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The message: “Digitizing” makes information discrete, it’s either there (1) or not (0), and a machine can determine that fact using mechanical or electronic means. Once data is digital, it is just a matter for engineers to build more capable machines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Writing As Important As Reading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9900" y="1079500"/>
            <a:ext cx="8483600" cy="5181600"/>
          </a:xfrm>
        </p:spPr>
        <p:txBody>
          <a:bodyPr/>
          <a:lstStyle/>
          <a:p>
            <a:r>
              <a:rPr lang="en-US" smtClean="0"/>
              <a:t>After processing based on reading cards, a machine can “save its work” by punching cards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11F49C-5100-4348-BA25-1EF209E55D74}" type="datetime1">
              <a:rPr lang="en-US">
                <a:solidFill>
                  <a:srgbClr val="3F3F3F"/>
                </a:solidFill>
              </a:rPr>
              <a:pPr eaLnBrk="1" hangingPunct="1"/>
              <a:t>10/24/2011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0B4DB5-B190-40A5-AD5C-A70336F5E5B7}" type="slidenum">
              <a:rPr lang="en-US">
                <a:solidFill>
                  <a:srgbClr val="3F3F3F"/>
                </a:solidFill>
              </a:rPr>
              <a:pPr eaLnBrk="1" hangingPunct="1"/>
              <a:t>9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7415" name="Picture 6" descr="cardpunchCo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4"/>
          <a:stretch>
            <a:fillRect/>
          </a:stretch>
        </p:blipFill>
        <p:spPr bwMode="auto">
          <a:xfrm>
            <a:off x="693738" y="2103438"/>
            <a:ext cx="3344862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cardpunc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108200"/>
            <a:ext cx="416718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22300" y="2120900"/>
            <a:ext cx="23653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punching mechanism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5900" y="6286500"/>
            <a:ext cx="1660525" cy="369888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FFFFFF"/>
                </a:solidFill>
                <a:latin typeface="Corbel" charset="0"/>
              </a:rPr>
              <a:t>Staying Digital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1682</Words>
  <Application>Microsoft Office PowerPoint</Application>
  <PresentationFormat>On-screen Show (4:3)</PresentationFormat>
  <Paragraphs>213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Digitization &amp; Processing</vt:lpstr>
      <vt:lpstr>A Short History of Digital Info</vt:lpstr>
      <vt:lpstr>The Problem with Writing …</vt:lpstr>
      <vt:lpstr>Machines Process Digital Data</vt:lpstr>
      <vt:lpstr>No Computer Needed To Process Data </vt:lpstr>
      <vt:lpstr>Sensing Punch Allows Some Action</vt:lpstr>
      <vt:lpstr>Computing w/o Computers</vt:lpstr>
      <vt:lpstr>Meanwhile, w/o Digital Data</vt:lpstr>
      <vt:lpstr>Writing As Important As Reading</vt:lpstr>
      <vt:lpstr>Next Big Things … Very Big!</vt:lpstr>
      <vt:lpstr>By Mid 20th Century ~ 1960</vt:lpstr>
      <vt:lpstr>Next Big Things: Integrated Circuits</vt:lpstr>
      <vt:lpstr>Solid State Electronics</vt:lpstr>
      <vt:lpstr>Solid State Electronics</vt:lpstr>
      <vt:lpstr>Photolithography</vt:lpstr>
      <vt:lpstr>Integrated Circuits</vt:lpstr>
      <vt:lpstr>Next Big Thing: Personal Computers</vt:lpstr>
      <vt:lpstr>Computing Comes To Everyone</vt:lpstr>
      <vt:lpstr>Digital Rocks</vt:lpstr>
      <vt:lpstr>Next Big Thing: Internet</vt:lpstr>
      <vt:lpstr>Connecting Up</vt:lpstr>
      <vt:lpstr>Connectivity to Change the World</vt:lpstr>
      <vt:lpstr>Next Big Thing: WWW + http</vt:lpstr>
      <vt:lpstr>WWW Is The Servers + The Data</vt:lpstr>
      <vt:lpstr>Seeing Other People’s Digital Info</vt:lpstr>
      <vt:lpstr>So, It All Works Because of Digital</vt:lpstr>
      <vt:lpstr>A General Idea</vt:lpstr>
      <vt:lpstr>Digital Discussion</vt:lpstr>
      <vt:lpstr>Digital Discussion</vt:lpstr>
      <vt:lpstr>Digital Discussion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Kelvin Sung</cp:lastModifiedBy>
  <cp:revision>94</cp:revision>
  <dcterms:created xsi:type="dcterms:W3CDTF">2011-01-07T16:40:34Z</dcterms:created>
  <dcterms:modified xsi:type="dcterms:W3CDTF">2011-10-24T08:25:58Z</dcterms:modified>
</cp:coreProperties>
</file>