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19"/>
  </p:notesMasterIdLst>
  <p:handoutMasterIdLst>
    <p:handoutMasterId r:id="rId20"/>
  </p:handoutMasterIdLst>
  <p:sldIdLst>
    <p:sldId id="387" r:id="rId2"/>
    <p:sldId id="303" r:id="rId3"/>
    <p:sldId id="388" r:id="rId4"/>
    <p:sldId id="395" r:id="rId5"/>
    <p:sldId id="396" r:id="rId6"/>
    <p:sldId id="389" r:id="rId7"/>
    <p:sldId id="373" r:id="rId8"/>
    <p:sldId id="390" r:id="rId9"/>
    <p:sldId id="391" r:id="rId10"/>
    <p:sldId id="392" r:id="rId11"/>
    <p:sldId id="393" r:id="rId12"/>
    <p:sldId id="394" r:id="rId13"/>
    <p:sldId id="374" r:id="rId14"/>
    <p:sldId id="372" r:id="rId15"/>
    <p:sldId id="381" r:id="rId16"/>
    <p:sldId id="383" r:id="rId17"/>
    <p:sldId id="385" r:id="rId18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703920"/>
    <a:srgbClr val="FFEFD5"/>
    <a:srgbClr val="A05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884" y="-10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283B86-B2F7-490D-8015-FAC5AB9775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776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306CE8-20F0-41BC-97FB-A8E359A118A1}" type="datetime1">
              <a:rPr lang="en-US"/>
              <a:pPr/>
              <a:t>10/31/2011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377DD8-1812-4896-96F9-03DBD7754B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1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FA30B4-9A3F-49B8-8F31-B05FE1346192}" type="datetime1">
              <a:rPr lang="en-US" smtClean="0"/>
              <a:t>10/31/2011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8B450C-0B5C-4C09-A110-0881E31A61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00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E7C0D9-021F-493E-928D-96A041198586}" type="datetime1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0E09D-A9B1-4172-BAA0-D8C1907763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9075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108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88ACDA-0A82-4445-94FB-BFA04E6B3483}" type="datetime1">
              <a:rPr lang="en-US" smtClean="0"/>
              <a:t>10/31/2011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9DEA5-E657-4706-9649-2BE29EC66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4512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0D6319-B294-4594-B1E5-14563A3ED556}" type="datetime1">
              <a:rPr lang="en-US" smtClean="0"/>
              <a:t>10/31/2011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375C9-1D6A-42B7-803F-724B168E10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4704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BA7B59-7EE7-4669-A21A-8C059E25C2F2}" type="datetime1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60265-9B97-468B-BF09-82CB5E727C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9221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656615-8E95-4B67-9329-94BBDAB56EC6}" type="datetime1">
              <a:rPr lang="en-US" smtClean="0"/>
              <a:t>10/31/2011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9E0FC1-2D2F-4383-9DF0-D5E3BA7F0E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050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693495-875D-4AF0-A014-C70B5AA436E4}" type="datetime1">
              <a:rPr lang="en-US" smtClean="0"/>
              <a:t>10/31/2011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2D352-E1A3-439D-83DF-2D0D1134AC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4977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505273-597E-4084-B5F2-8CE7C27FB809}" type="datetime1">
              <a:rPr lang="en-US" smtClean="0"/>
              <a:t>10/31/2011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85187-259C-40A1-B510-1FB8FCFED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7659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BE9356-D174-4F5B-9521-4E263E8291EF}" type="datetime1">
              <a:rPr lang="en-US" smtClean="0"/>
              <a:t>10/31/2011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6A020-F9A9-4C5A-8DCC-DAD99C8014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723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00569D-2B26-4C2E-9FC7-4D81FC3C0029}" type="datetime1">
              <a:rPr lang="en-US" smtClean="0"/>
              <a:t>10/31/2011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FB170-DFB3-4598-818B-5CC9658355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919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CF010C-67B2-490E-97C3-154F924D6E27}" type="datetime1">
              <a:rPr lang="en-US" smtClean="0"/>
              <a:t>10/31/2011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2267D-9C1C-49A5-A136-1F05C9751E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6035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fld id="{AA692590-D7E6-465F-A8E9-9352F3E3BD79}" type="datetime1">
              <a:rPr lang="en-US" smtClean="0"/>
              <a:t>10/31/2011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rgbClr val="BCBCBC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C1742FB6-90AB-42D7-ADCF-3D81246FE4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488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066800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0668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  <a:normAutofit/>
            <a:sp3d prstMaterial="matte">
              <a:bevelT w="50800" h="10160"/>
            </a:sp3d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fld id="{43070E12-131A-4A7A-976A-83ABC97E857C}" type="datetime1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</a:defRPr>
            </a:lvl1pPr>
          </a:lstStyle>
          <a:p>
            <a:fld id="{69CD273D-2B3D-4096-A223-5F5A9AB048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08" r:id="rId2"/>
    <p:sldLayoutId id="2147484115" r:id="rId3"/>
    <p:sldLayoutId id="2147484109" r:id="rId4"/>
    <p:sldLayoutId id="2147484110" r:id="rId5"/>
    <p:sldLayoutId id="2147484111" r:id="rId6"/>
    <p:sldLayoutId id="2147484116" r:id="rId7"/>
    <p:sldLayoutId id="2147484117" r:id="rId8"/>
    <p:sldLayoutId id="2147484118" r:id="rId9"/>
    <p:sldLayoutId id="2147484112" r:id="rId10"/>
    <p:sldLayoutId id="2147484119" r:id="rId11"/>
    <p:sldLayoutId id="2147484113" r:id="rId12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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2"/>
        <a:buChar char="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charset="2"/>
        <a:buChar char=""/>
        <a:defRPr lang="en-US"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120/11wi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382000" cy="5029200"/>
          </a:xfrm>
        </p:spPr>
        <p:txBody>
          <a:bodyPr/>
          <a:lstStyle/>
          <a:p>
            <a:r>
              <a:rPr lang="en-US" dirty="0" smtClean="0"/>
              <a:t>Survey feedback: summary </a:t>
            </a:r>
            <a:endParaRPr lang="en-US" dirty="0" smtClean="0"/>
          </a:p>
          <a:p>
            <a:r>
              <a:rPr lang="en-US" dirty="0" smtClean="0"/>
              <a:t>Quiz:</a:t>
            </a:r>
          </a:p>
          <a:p>
            <a:pPr lvl="1"/>
            <a:r>
              <a:rPr lang="en-US" dirty="0" smtClean="0"/>
              <a:t>Purpose</a:t>
            </a:r>
          </a:p>
          <a:p>
            <a:r>
              <a:rPr lang="en-US" dirty="0" smtClean="0"/>
              <a:t>HW 7:</a:t>
            </a:r>
          </a:p>
          <a:p>
            <a:r>
              <a:rPr lang="en-US" dirty="0" smtClean="0"/>
              <a:t>Sorry about Ethics Essay …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E3D89E6-C211-4E97-892E-88448E4CF9A1}" type="datetime1">
              <a:rPr lang="en-US" sz="1200" smtClean="0">
                <a:solidFill>
                  <a:srgbClr val="3F3F3F"/>
                </a:solidFill>
              </a:rPr>
              <a:t>10/31/2011</a:t>
            </a:fld>
            <a:endParaRPr lang="en-US" sz="1200" dirty="0">
              <a:solidFill>
                <a:srgbClr val="3F3F3F"/>
              </a:solidFill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 dirty="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10A31E0-3517-438A-99D1-4CA8E79D1D85}" type="slidenum">
              <a:rPr lang="en-US" sz="1200">
                <a:solidFill>
                  <a:srgbClr val="3F3F3F"/>
                </a:solidFill>
              </a:rPr>
              <a:pPr eaLnBrk="1" hangingPunct="1"/>
              <a:t>1</a:t>
            </a:fld>
            <a:endParaRPr lang="en-US" sz="1200" dirty="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204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Circles and Rectangles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CenterX</a:t>
            </a:r>
            <a:r>
              <a:rPr lang="en-US" dirty="0" smtClean="0"/>
              <a:t>/Y, Radius, Width, Height, Texture, Color, Label, </a:t>
            </a:r>
            <a:r>
              <a:rPr lang="en-US" dirty="0" err="1" smtClean="0"/>
              <a:t>LabelColor</a:t>
            </a:r>
            <a:endParaRPr lang="en-US" dirty="0" smtClean="0"/>
          </a:p>
          <a:p>
            <a:r>
              <a:rPr lang="en-US" dirty="0" smtClean="0"/>
              <a:t>What happens when you change these</a:t>
            </a:r>
          </a:p>
          <a:p>
            <a:r>
              <a:rPr lang="en-US" dirty="0" smtClean="0"/>
              <a:t>How to change these to accomplish what you want</a:t>
            </a:r>
          </a:p>
          <a:p>
            <a:r>
              <a:rPr lang="en-US" dirty="0" smtClean="0"/>
              <a:t>Given a few lines of code:</a:t>
            </a:r>
          </a:p>
          <a:p>
            <a:pPr lvl="1"/>
            <a:r>
              <a:rPr lang="en-US" dirty="0" smtClean="0"/>
              <a:t>Describe what will you see</a:t>
            </a:r>
          </a:p>
          <a:p>
            <a:pPr lvl="1"/>
            <a:r>
              <a:rPr lang="en-US" dirty="0" smtClean="0"/>
              <a:t>Describe the behavior you expect</a:t>
            </a:r>
          </a:p>
          <a:p>
            <a:r>
              <a:rPr lang="en-US" dirty="0" smtClean="0"/>
              <a:t>Given a behavior, how will you code?</a:t>
            </a:r>
          </a:p>
          <a:p>
            <a:pPr lvl="1"/>
            <a:r>
              <a:rPr lang="en-US" dirty="0" smtClean="0"/>
              <a:t>Change the ball size by </a:t>
            </a:r>
            <a:r>
              <a:rPr lang="en-US" dirty="0" err="1" smtClean="0"/>
              <a:t>ThumbStick.Left.X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7B59-7EE7-4669-A21A-8C059E25C2F2}" type="datetime1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69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Parameters, arguments, and values </a:t>
            </a:r>
          </a:p>
          <a:p>
            <a:r>
              <a:rPr lang="en-US" dirty="0" smtClean="0"/>
              <a:t>Parameters for creating circles/rectangles</a:t>
            </a:r>
          </a:p>
          <a:p>
            <a:r>
              <a:rPr lang="en-US" dirty="0" smtClean="0"/>
              <a:t>Define parameters to represent speed</a:t>
            </a:r>
          </a:p>
          <a:p>
            <a:pPr lvl="1"/>
            <a:r>
              <a:rPr lang="en-US" dirty="0" smtClean="0"/>
              <a:t>Exercise-5: </a:t>
            </a:r>
          </a:p>
          <a:p>
            <a:pPr lvl="2"/>
            <a:r>
              <a:rPr lang="en-US" dirty="0" err="1" smtClean="0"/>
              <a:t>speedX</a:t>
            </a:r>
            <a:r>
              <a:rPr lang="en-US" dirty="0" smtClean="0"/>
              <a:t>/Y are used to control ball </a:t>
            </a:r>
            <a:r>
              <a:rPr lang="en-US" dirty="0" err="1" smtClean="0"/>
              <a:t>centerX</a:t>
            </a:r>
            <a:r>
              <a:rPr lang="en-US" dirty="0" smtClean="0"/>
              <a:t>/Y</a:t>
            </a:r>
          </a:p>
          <a:p>
            <a:pPr lvl="2"/>
            <a:r>
              <a:rPr lang="en-US" dirty="0" smtClean="0"/>
              <a:t>Player controls </a:t>
            </a:r>
            <a:r>
              <a:rPr lang="en-US" dirty="0" err="1" smtClean="0"/>
              <a:t>speedX</a:t>
            </a:r>
            <a:r>
              <a:rPr lang="en-US" dirty="0" smtClean="0"/>
              <a:t>/Y by providing values through </a:t>
            </a:r>
            <a:r>
              <a:rPr lang="en-US" dirty="0" err="1" smtClean="0"/>
              <a:t>thumbStick.Right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7B59-7EE7-4669-A21A-8C059E25C2F2}" type="datetime1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6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(if)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dirty="0" smtClean="0"/>
              <a:t>if (something) </a:t>
            </a:r>
          </a:p>
          <a:p>
            <a:pPr marL="119062" indent="0">
              <a:buNone/>
            </a:pPr>
            <a:r>
              <a:rPr lang="en-US" dirty="0" smtClean="0"/>
              <a:t>{</a:t>
            </a:r>
          </a:p>
          <a:p>
            <a:pPr marL="119062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doFirst</a:t>
            </a:r>
            <a:endParaRPr lang="en-US" dirty="0" smtClean="0"/>
          </a:p>
          <a:p>
            <a:pPr marL="119062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doSecond</a:t>
            </a:r>
            <a:endParaRPr lang="en-US" dirty="0" smtClean="0"/>
          </a:p>
          <a:p>
            <a:pPr marL="119062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r>
              <a:rPr lang="en-US" dirty="0" smtClean="0"/>
              <a:t>How to read this?</a:t>
            </a:r>
          </a:p>
          <a:p>
            <a:r>
              <a:rPr lang="en-US" dirty="0" smtClean="0"/>
              <a:t>What would happen?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7B59-7EE7-4669-A21A-8C059E25C2F2}" type="datetime1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22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Privacy &amp; Social Use of </a:t>
            </a:r>
            <a:r>
              <a:rPr lang="en-US" dirty="0" err="1" smtClean="0"/>
              <a:t>I’net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181600"/>
          </a:xfrm>
        </p:spPr>
        <p:txBody>
          <a:bodyPr/>
          <a:lstStyle/>
          <a:p>
            <a:r>
              <a:rPr lang="en-US" dirty="0" smtClean="0"/>
              <a:t>Privacy – right of people to decide the extent they reveal information about themselves</a:t>
            </a:r>
          </a:p>
          <a:p>
            <a:pPr lvl="1"/>
            <a:r>
              <a:rPr lang="en-US" dirty="0" smtClean="0"/>
              <a:t>Discussion: Revealing other people’s information</a:t>
            </a:r>
          </a:p>
          <a:p>
            <a:pPr lvl="1"/>
            <a:r>
              <a:rPr lang="en-US" dirty="0" smtClean="0"/>
              <a:t>Guidelines for public discourse on </a:t>
            </a:r>
            <a:r>
              <a:rPr lang="en-US" dirty="0" err="1" smtClean="0"/>
              <a:t>I’net</a:t>
            </a:r>
            <a:r>
              <a:rPr lang="en-US" dirty="0" smtClean="0"/>
              <a:t>: </a:t>
            </a:r>
            <a:r>
              <a:rPr lang="en-US" dirty="0" err="1" smtClean="0"/>
              <a:t>Offensen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guidelines </a:t>
            </a:r>
            <a:r>
              <a:rPr lang="en-US" dirty="0" smtClean="0"/>
              <a:t>for posting on social </a:t>
            </a:r>
            <a:r>
              <a:rPr lang="en-US" dirty="0" smtClean="0"/>
              <a:t>network</a:t>
            </a:r>
          </a:p>
          <a:p>
            <a:r>
              <a:rPr lang="en-US" dirty="0" smtClean="0"/>
              <a:t>Ethics – </a:t>
            </a:r>
          </a:p>
          <a:p>
            <a:pPr lvl="1"/>
            <a:r>
              <a:rPr lang="en-US" dirty="0" smtClean="0"/>
              <a:t>What does it mean?</a:t>
            </a:r>
          </a:p>
          <a:p>
            <a:pPr lvl="1"/>
            <a:r>
              <a:rPr lang="en-US" dirty="0" smtClean="0"/>
              <a:t>Ten commandments of computer ethics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B761FD3-838E-467B-9769-81B3FEFC71F9}" type="datetime1">
              <a:rPr lang="en-US" sz="1200" smtClean="0">
                <a:solidFill>
                  <a:srgbClr val="3F3F3F"/>
                </a:solidFill>
              </a:rPr>
              <a:t>10/31/2011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663DB0D-5CE8-43CF-813C-3A085CFA68E2}" type="slidenum">
              <a:rPr lang="en-US" sz="1200">
                <a:solidFill>
                  <a:srgbClr val="3F3F3F"/>
                </a:solidFill>
              </a:rPr>
              <a:pPr eaLnBrk="1" hangingPunct="1"/>
              <a:t>13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987425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Topic: Representing Information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r>
              <a:rPr lang="en-US" dirty="0" smtClean="0"/>
              <a:t>Information is physically represented by the presence or absence of some phenomenon at a specific place or time – </a:t>
            </a:r>
          </a:p>
          <a:p>
            <a:pPr lvl="1"/>
            <a:r>
              <a:rPr lang="en-US" dirty="0" smtClean="0"/>
              <a:t>Properties: discrete, be able to set it / detect it</a:t>
            </a:r>
          </a:p>
          <a:p>
            <a:pPr lvl="2"/>
            <a:r>
              <a:rPr lang="en-US" dirty="0" smtClean="0"/>
              <a:t>Give examples of these properties</a:t>
            </a:r>
          </a:p>
          <a:p>
            <a:pPr lvl="1"/>
            <a:r>
              <a:rPr lang="en-US" dirty="0" smtClean="0"/>
              <a:t>Direct use of properties: winking; dog barking;</a:t>
            </a:r>
          </a:p>
          <a:p>
            <a:pPr lvl="2"/>
            <a:r>
              <a:rPr lang="en-US" dirty="0" smtClean="0"/>
              <a:t>Other examples … abstract all as binary</a:t>
            </a:r>
          </a:p>
          <a:p>
            <a:pPr lvl="1"/>
            <a:r>
              <a:rPr lang="en-US" dirty="0" smtClean="0"/>
              <a:t>Numbers represented in binary</a:t>
            </a:r>
          </a:p>
          <a:p>
            <a:pPr lvl="2"/>
            <a:r>
              <a:rPr lang="en-US" dirty="0" smtClean="0"/>
              <a:t>Count, add, covert to/from </a:t>
            </a:r>
            <a:r>
              <a:rPr lang="en-US" dirty="0" smtClean="0"/>
              <a:t>decimal</a:t>
            </a:r>
            <a:endParaRPr lang="en-US" dirty="0" smtClean="0"/>
          </a:p>
          <a:p>
            <a:pPr lvl="2"/>
            <a:r>
              <a:rPr lang="en-US" dirty="0" smtClean="0"/>
              <a:t>Difference </a:t>
            </a:r>
            <a:r>
              <a:rPr lang="en-US" dirty="0" smtClean="0"/>
              <a:t>between  0011 0111  and 0000 0111? </a:t>
            </a:r>
            <a:endParaRPr lang="en-US" dirty="0" smtClean="0"/>
          </a:p>
          <a:p>
            <a:r>
              <a:rPr lang="en-US" dirty="0" smtClean="0"/>
              <a:t>Float and integer presentation of color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BD3A7B-1E59-443C-862F-C7AF6DBCEB72}" type="datetime1">
              <a:rPr lang="en-US" sz="1200" smtClean="0">
                <a:solidFill>
                  <a:srgbClr val="3F3F3F"/>
                </a:solidFill>
              </a:rPr>
              <a:t>10/31/2011</a:t>
            </a:fld>
            <a:endParaRPr lang="en-US" sz="1200" dirty="0">
              <a:solidFill>
                <a:srgbClr val="3F3F3F"/>
              </a:solidFill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 dirty="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FA41AF8-4FFE-41E9-B1A4-E295DA447D6D}" type="slidenum">
              <a:rPr lang="en-US" sz="1200">
                <a:solidFill>
                  <a:srgbClr val="3F3F3F"/>
                </a:solidFill>
              </a:rPr>
              <a:pPr eaLnBrk="1" hangingPunct="1"/>
              <a:t>14</a:t>
            </a:fld>
            <a:endParaRPr lang="en-US" sz="1200" dirty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Binary 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181600"/>
          </a:xfrm>
        </p:spPr>
        <p:txBody>
          <a:bodyPr/>
          <a:lstStyle/>
          <a:p>
            <a:r>
              <a:rPr lang="en-US" dirty="0" smtClean="0"/>
              <a:t>The number 77 can be written in binary … what is it?</a:t>
            </a:r>
          </a:p>
          <a:p>
            <a:r>
              <a:rPr lang="en-US" dirty="0" smtClean="0"/>
              <a:t>The binary number 0010 0010 0100 is what decimal number?</a:t>
            </a:r>
          </a:p>
          <a:p>
            <a:r>
              <a:rPr lang="en-US" dirty="0" smtClean="0"/>
              <a:t>Given </a:t>
            </a:r>
            <a:r>
              <a:rPr lang="en-US" dirty="0" smtClean="0"/>
              <a:t>binary 0101, 0101 what is their sum</a:t>
            </a:r>
          </a:p>
          <a:p>
            <a:endParaRPr lang="en-US" dirty="0" smtClean="0"/>
          </a:p>
          <a:p>
            <a:pPr>
              <a:buFont typeface="Wingdings 2" charset="2"/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7C7392B-43B2-47C0-B026-67FB10A05050}" type="datetime1">
              <a:rPr lang="en-US" sz="1200" smtClean="0">
                <a:solidFill>
                  <a:srgbClr val="3F3F3F"/>
                </a:solidFill>
              </a:rPr>
              <a:t>10/31/2011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EA7F723-AE55-4FFC-9A77-DCF8EB899156}" type="slidenum">
              <a:rPr lang="en-US" sz="1200">
                <a:solidFill>
                  <a:srgbClr val="3F3F3F"/>
                </a:solidFill>
              </a:rPr>
              <a:pPr eaLnBrk="1" hangingPunct="1"/>
              <a:t>15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Game Changers …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Many technological advances have come since WWII, but only a few are ‘game changers’ … what are examples?</a:t>
            </a:r>
          </a:p>
          <a:p>
            <a:r>
              <a:rPr lang="en-US" smtClean="0"/>
              <a:t>The invention of Integrated Circuits was a game changer because to properties, which were?</a:t>
            </a:r>
          </a:p>
          <a:p>
            <a:r>
              <a:rPr lang="en-US" smtClean="0"/>
              <a:t>http is a language computers speak to each other that enables what?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FB4E28E-A5D4-4EEB-8AC5-A49B644F7686}" type="datetime1">
              <a:rPr lang="en-US" sz="1200" smtClean="0">
                <a:solidFill>
                  <a:srgbClr val="3F3F3F"/>
                </a:solidFill>
              </a:rPr>
              <a:t>10/31/2011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B9011E1-19A6-4E68-B18F-2CB2816B85B7}" type="slidenum">
              <a:rPr lang="en-US" sz="1200">
                <a:solidFill>
                  <a:srgbClr val="3F3F3F"/>
                </a:solidFill>
              </a:rPr>
              <a:pPr eaLnBrk="1" hangingPunct="1"/>
              <a:t>16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 have taught a LOT of capabilities and information – and you have worked hard to learn it! Good going!!</a:t>
            </a:r>
          </a:p>
          <a:p>
            <a:endParaRPr lang="en-US" smtClean="0"/>
          </a:p>
          <a:p>
            <a:r>
              <a:rPr lang="en-US" smtClean="0"/>
              <a:t>What questions remain?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1E69E99-86E4-4DF1-BDC3-8E3F216BA72E}" type="datetime1">
              <a:rPr lang="en-US" sz="1200" smtClean="0">
                <a:solidFill>
                  <a:srgbClr val="3F3F3F"/>
                </a:solidFill>
              </a:rPr>
              <a:t>10/31/2011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B0BAA72-E712-4A91-9A75-6256A6FEB29A}" type="slidenum">
              <a:rPr lang="en-US" sz="1200">
                <a:solidFill>
                  <a:srgbClr val="3F3F3F"/>
                </a:solidFill>
              </a:rPr>
              <a:pPr eaLnBrk="1" hangingPunct="1"/>
              <a:t>17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362200"/>
            <a:ext cx="8001000" cy="1143000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sz="4800" dirty="0" smtClean="0"/>
              <a:t>What We’ve Learned So Far</a:t>
            </a:r>
            <a:endParaRPr lang="en-US" dirty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962400" y="6172200"/>
            <a:ext cx="1619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2"/>
                </a:solidFill>
              </a:rPr>
              <a:t>© Lawrence Snyder 2004</a:t>
            </a: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533400" y="533400"/>
            <a:ext cx="6048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We’ve ripped right along, and learned a lot!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4114800"/>
            <a:ext cx="6705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872" tIns="0" rIns="4572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charset="2"/>
              <a:buNone/>
            </a:pPr>
            <a:r>
              <a:rPr lang="en-US" sz="2000" i="1" dirty="0">
                <a:solidFill>
                  <a:srgbClr val="FFFFFF"/>
                </a:solidFill>
                <a:latin typeface="Corbel" charset="0"/>
                <a:ea typeface="ＭＳ Ｐゴシック" charset="-128"/>
              </a:rPr>
              <a:t>Kelvin Sung</a:t>
            </a:r>
          </a:p>
          <a:p>
            <a:pPr eaLnBrk="1" hangingPunct="1">
              <a:buClr>
                <a:schemeClr val="accent1"/>
              </a:buClr>
              <a:buSzPct val="80000"/>
              <a:buFont typeface="Wingdings 2" charset="2"/>
              <a:buNone/>
            </a:pPr>
            <a:r>
              <a:rPr lang="en-US" sz="2000" i="1" dirty="0">
                <a:solidFill>
                  <a:srgbClr val="FFFFFF"/>
                </a:solidFill>
                <a:latin typeface="Corbel" charset="0"/>
                <a:ea typeface="ＭＳ Ｐゴシック" charset="-128"/>
              </a:rPr>
              <a:t>University of Washington, Bothell</a:t>
            </a:r>
          </a:p>
          <a:p>
            <a:pPr eaLnBrk="1" hangingPunct="1">
              <a:buClr>
                <a:schemeClr val="accent1"/>
              </a:buClr>
              <a:buSzPct val="80000"/>
              <a:buFont typeface="Wingdings 2" charset="2"/>
              <a:buNone/>
            </a:pPr>
            <a:r>
              <a:rPr lang="en-US" sz="1200" i="1" dirty="0">
                <a:solidFill>
                  <a:srgbClr val="FFFFFF"/>
                </a:solidFill>
                <a:latin typeface="Corbel" charset="0"/>
                <a:ea typeface="ＭＳ Ｐゴシック" charset="-128"/>
              </a:rPr>
              <a:t>(* Use/Modification with permission based on Larry Snyder’s </a:t>
            </a:r>
            <a:r>
              <a:rPr lang="en-US" sz="1200" i="1" dirty="0">
                <a:solidFill>
                  <a:srgbClr val="FFFFFF"/>
                </a:solidFill>
                <a:latin typeface="Corbel" charset="0"/>
                <a:ea typeface="ＭＳ Ｐゴシック" charset="-128"/>
                <a:hlinkClick r:id="rId2"/>
              </a:rPr>
              <a:t>CSE120 from Winter 2011</a:t>
            </a:r>
            <a:r>
              <a:rPr lang="en-US" sz="1200" i="1" dirty="0">
                <a:solidFill>
                  <a:srgbClr val="FFFFFF"/>
                </a:solidFill>
                <a:latin typeface="Corbel" charset="0"/>
                <a:ea typeface="ＭＳ Ｐゴシック" charset="-128"/>
              </a:rPr>
              <a:t>)</a:t>
            </a:r>
            <a:endParaRPr lang="en-US" sz="1200" dirty="0">
              <a:solidFill>
                <a:srgbClr val="FFFFFF"/>
              </a:solidFill>
              <a:latin typeface="Corbel" charset="0"/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Mid-Term … 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382000" cy="5029200"/>
          </a:xfrm>
        </p:spPr>
        <p:txBody>
          <a:bodyPr/>
          <a:lstStyle/>
          <a:p>
            <a:r>
              <a:rPr lang="en-US" dirty="0" smtClean="0"/>
              <a:t>The Midterm is </a:t>
            </a:r>
            <a:r>
              <a:rPr lang="en-US" dirty="0" smtClean="0"/>
              <a:t>Wednesday – </a:t>
            </a:r>
            <a:endParaRPr lang="en-US" dirty="0" smtClean="0"/>
          </a:p>
          <a:p>
            <a:pPr lvl="1"/>
            <a:r>
              <a:rPr lang="en-US" dirty="0" smtClean="0"/>
              <a:t>Open everything </a:t>
            </a:r>
            <a:r>
              <a:rPr lang="en-US" dirty="0" smtClean="0">
                <a:sym typeface="Wingdings" pitchFamily="2" charset="2"/>
              </a:rPr>
              <a:t> EXCEPT …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No use of calculator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No use of computer: except reading of </a:t>
            </a:r>
            <a:r>
              <a:rPr lang="en-US" dirty="0" err="1" smtClean="0">
                <a:sym typeface="Wingdings" pitchFamily="2" charset="2"/>
              </a:rPr>
              <a:t>pdf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powerpoint</a:t>
            </a:r>
            <a:endParaRPr lang="en-US" dirty="0">
              <a:sym typeface="Wingdings" pitchFamily="2" charset="2"/>
            </a:endParaRPr>
          </a:p>
          <a:p>
            <a:pPr lvl="2"/>
            <a:r>
              <a:rPr lang="en-US" dirty="0" smtClean="0">
                <a:sym typeface="Wingdings" pitchFamily="2" charset="2"/>
              </a:rPr>
              <a:t>lecture notes, textbook, everything else is ok.</a:t>
            </a:r>
          </a:p>
          <a:p>
            <a:pPr lvl="1"/>
            <a:r>
              <a:rPr lang="en-US" dirty="0" smtClean="0"/>
              <a:t>Pencil or Pan, will be on papers.</a:t>
            </a:r>
          </a:p>
          <a:p>
            <a:pPr lvl="1"/>
            <a:r>
              <a:rPr lang="en-US" dirty="0" smtClean="0"/>
              <a:t>Source code: no color highlight!!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E3D89E6-C211-4E97-892E-88448E4CF9A1}" type="datetime1">
              <a:rPr lang="en-US" sz="1200" smtClean="0">
                <a:solidFill>
                  <a:srgbClr val="3F3F3F"/>
                </a:solidFill>
              </a:rPr>
              <a:t>10/31/2011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 dirty="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10A31E0-3517-438A-99D1-4CA8E79D1D85}" type="slidenum">
              <a:rPr lang="en-US" sz="1200">
                <a:solidFill>
                  <a:srgbClr val="3F3F3F"/>
                </a:solidFill>
              </a:rPr>
              <a:pPr eaLnBrk="1" hangingPunct="1"/>
              <a:t>3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513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Properties of Computation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181600"/>
          </a:xfrm>
        </p:spPr>
        <p:txBody>
          <a:bodyPr/>
          <a:lstStyle/>
          <a:p>
            <a:r>
              <a:rPr lang="en-US" smtClean="0"/>
              <a:t>Composed of commands or instructions</a:t>
            </a:r>
          </a:p>
          <a:p>
            <a:r>
              <a:rPr lang="en-US" smtClean="0"/>
              <a:t>Presented in sequence; executed in sequence</a:t>
            </a:r>
          </a:p>
          <a:p>
            <a:r>
              <a:rPr lang="en-US" smtClean="0"/>
              <a:t>Commands direct an agent</a:t>
            </a:r>
          </a:p>
          <a:p>
            <a:r>
              <a:rPr lang="en-US" smtClean="0"/>
              <a:t>Keeping track of the “current instruction” in the sequence: yellow box in Lightbot; program counter for computers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3A66A96-E561-41E0-AEBB-08C98B81646A}" type="datetime1">
              <a:rPr lang="en-US" sz="1200" smtClean="0">
                <a:solidFill>
                  <a:srgbClr val="3F3F3F"/>
                </a:solidFill>
              </a:rPr>
              <a:t>10/31/2011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F6F5BD5-F9E4-466C-BD15-A60B0093C95C}" type="slidenum">
              <a:rPr lang="en-US" sz="1200">
                <a:solidFill>
                  <a:srgbClr val="3F3F3F"/>
                </a:solidFill>
              </a:rPr>
              <a:pPr eaLnBrk="1" hangingPunct="1"/>
              <a:t>4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499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Properties of Computation (cont.)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dirty="0" smtClean="0"/>
              <a:t>The execution sequence can be interrupted to execute a function – suspend current sequence, go to function definition, </a:t>
            </a:r>
            <a:r>
              <a:rPr lang="en-US" dirty="0" smtClean="0"/>
              <a:t>run </a:t>
            </a:r>
            <a:r>
              <a:rPr lang="en-US" dirty="0" smtClean="0"/>
              <a:t>– so that when complete, return is to point of suspension</a:t>
            </a:r>
          </a:p>
          <a:p>
            <a:r>
              <a:rPr lang="en-US" dirty="0" smtClean="0"/>
              <a:t>Conditional commands (If-statements) skip instructions; looping repeats instructions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7E64469-CE51-4C10-A2E6-92BE36643CA5}" type="datetime1">
              <a:rPr lang="en-US" sz="1200" smtClean="0">
                <a:solidFill>
                  <a:srgbClr val="3F3F3F"/>
                </a:solidFill>
              </a:rPr>
              <a:t>10/31/2011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8522A85-2E33-40FB-91AF-145CCEF6DA6A}" type="slidenum">
              <a:rPr lang="en-US" sz="1200">
                <a:solidFill>
                  <a:srgbClr val="3F3F3F"/>
                </a:solidFill>
              </a:rPr>
              <a:pPr eaLnBrk="1" hangingPunct="1"/>
              <a:t>5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152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LightBot</a:t>
            </a:r>
            <a:r>
              <a:rPr lang="en-US" dirty="0" smtClean="0"/>
              <a:t> and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 Sequence</a:t>
            </a:r>
          </a:p>
          <a:p>
            <a:pPr lvl="1"/>
            <a:r>
              <a:rPr lang="en-US" dirty="0" smtClean="0"/>
              <a:t>Program Counter</a:t>
            </a:r>
          </a:p>
          <a:p>
            <a:r>
              <a:rPr lang="en-US" dirty="0" smtClean="0"/>
              <a:t>Functional Abstraction</a:t>
            </a:r>
          </a:p>
          <a:p>
            <a:pPr lvl="1"/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Func</a:t>
            </a:r>
            <a:r>
              <a:rPr lang="en-US" dirty="0" smtClean="0"/>
              <a:t>(), Calling </a:t>
            </a:r>
            <a:r>
              <a:rPr lang="en-US" dirty="0" err="1" smtClean="0"/>
              <a:t>Func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Inerations</a:t>
            </a:r>
            <a:endParaRPr lang="en-US" dirty="0" smtClean="0"/>
          </a:p>
          <a:p>
            <a:pPr lvl="1"/>
            <a:r>
              <a:rPr lang="en-US" dirty="0" smtClean="0"/>
              <a:t>7:(instructions)</a:t>
            </a:r>
          </a:p>
          <a:p>
            <a:r>
              <a:rPr lang="en-US" dirty="0" smtClean="0"/>
              <a:t>Applying concepts in solving problems</a:t>
            </a:r>
          </a:p>
          <a:p>
            <a:pPr lvl="1"/>
            <a:r>
              <a:rPr lang="en-US" dirty="0" smtClean="0"/>
              <a:t>Given a bot problem, how would you solve it</a:t>
            </a:r>
          </a:p>
          <a:p>
            <a:pPr lvl="1"/>
            <a:r>
              <a:rPr lang="en-US" dirty="0" smtClean="0"/>
              <a:t>If you have to use a specific function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7B59-7EE7-4669-A21A-8C059E25C2F2}" type="datetime1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027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181600"/>
          </a:xfrm>
        </p:spPr>
        <p:txBody>
          <a:bodyPr/>
          <a:lstStyle/>
          <a:p>
            <a:r>
              <a:rPr lang="en-US" dirty="0" smtClean="0"/>
              <a:t>Functional abstraction: find a sequence of operations that perform a “meaningful” operation: package them w/name</a:t>
            </a:r>
            <a:r>
              <a:rPr lang="en-US" dirty="0" smtClean="0"/>
              <a:t>, and </a:t>
            </a:r>
            <a:r>
              <a:rPr lang="en-US" dirty="0" smtClean="0"/>
              <a:t>precise specification</a:t>
            </a:r>
          </a:p>
          <a:p>
            <a:pPr lvl="1"/>
            <a:r>
              <a:rPr lang="en-US" dirty="0" err="1" smtClean="0"/>
              <a:t>Hw</a:t>
            </a:r>
            <a:r>
              <a:rPr lang="en-US" dirty="0" smtClean="0"/>
              <a:t> </a:t>
            </a:r>
            <a:r>
              <a:rPr lang="en-US" dirty="0" smtClean="0"/>
              <a:t>1: </a:t>
            </a:r>
            <a:r>
              <a:rPr lang="en-US" dirty="0" err="1" smtClean="0"/>
              <a:t>Lightbot</a:t>
            </a:r>
            <a:r>
              <a:rPr lang="en-US" dirty="0" smtClean="0"/>
              <a:t> 2.0; </a:t>
            </a:r>
            <a:r>
              <a:rPr lang="en-US" dirty="0" err="1" smtClean="0"/>
              <a:t>std</a:t>
            </a:r>
            <a:r>
              <a:rPr lang="en-US" dirty="0" smtClean="0"/>
              <a:t> name, no </a:t>
            </a:r>
            <a:r>
              <a:rPr lang="en-US" dirty="0" err="1" smtClean="0"/>
              <a:t>params</a:t>
            </a:r>
            <a:r>
              <a:rPr lang="en-US" dirty="0" smtClean="0"/>
              <a:t>, 8 </a:t>
            </a:r>
            <a:r>
              <a:rPr lang="en-US" dirty="0" err="1" smtClean="0"/>
              <a:t>insts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Hw</a:t>
            </a:r>
            <a:r>
              <a:rPr lang="en-US" dirty="0" smtClean="0"/>
              <a:t> </a:t>
            </a:r>
            <a:r>
              <a:rPr lang="en-US" dirty="0" smtClean="0"/>
              <a:t>2: Symbolic </a:t>
            </a:r>
            <a:r>
              <a:rPr lang="en-US" dirty="0" err="1" smtClean="0"/>
              <a:t>Lightbot</a:t>
            </a:r>
            <a:r>
              <a:rPr lang="en-US" dirty="0" smtClean="0"/>
              <a:t>: name, no </a:t>
            </a:r>
            <a:r>
              <a:rPr lang="en-US" dirty="0" err="1" smtClean="0"/>
              <a:t>params</a:t>
            </a:r>
            <a:r>
              <a:rPr lang="en-US" dirty="0" smtClean="0"/>
              <a:t>,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insts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Hw</a:t>
            </a:r>
            <a:r>
              <a:rPr lang="en-US" dirty="0" smtClean="0"/>
              <a:t> </a:t>
            </a:r>
            <a:r>
              <a:rPr lang="en-US" dirty="0" smtClean="0"/>
              <a:t>3: </a:t>
            </a:r>
            <a:r>
              <a:rPr lang="en-US" dirty="0" smtClean="0"/>
              <a:t>Symbolic </a:t>
            </a:r>
            <a:r>
              <a:rPr lang="en-US" dirty="0" err="1" smtClean="0"/>
              <a:t>Lightbot</a:t>
            </a:r>
            <a:r>
              <a:rPr lang="en-US" dirty="0" smtClean="0"/>
              <a:t>: function, </a:t>
            </a:r>
            <a:r>
              <a:rPr lang="en-US" dirty="0" err="1" smtClean="0"/>
              <a:t>params</a:t>
            </a:r>
            <a:r>
              <a:rPr lang="en-US" dirty="0" smtClean="0"/>
              <a:t>, </a:t>
            </a:r>
            <a:r>
              <a:rPr lang="en-US" i="1" dirty="0" smtClean="0"/>
              <a:t>n </a:t>
            </a:r>
            <a:r>
              <a:rPr lang="en-US" i="1" dirty="0" err="1" smtClean="0"/>
              <a:t>insts</a:t>
            </a:r>
            <a:r>
              <a:rPr lang="en-US" i="1" dirty="0" smtClean="0"/>
              <a:t>.</a:t>
            </a:r>
            <a:endParaRPr lang="en-US" dirty="0" smtClean="0"/>
          </a:p>
          <a:p>
            <a:r>
              <a:rPr lang="en-US" dirty="0" smtClean="0"/>
              <a:t>When functionally abstracting you create a </a:t>
            </a:r>
            <a:r>
              <a:rPr lang="en-US" i="1" dirty="0" smtClean="0"/>
              <a:t>concept </a:t>
            </a:r>
            <a:r>
              <a:rPr lang="en-US" dirty="0" smtClean="0"/>
              <a:t>– a new idea (w/ name &amp; meaning) to use without “worrying about the details”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A1AAE53-314C-422B-B5A9-F5A541C75DF9}" type="datetime1">
              <a:rPr lang="en-US" sz="1200" smtClean="0">
                <a:solidFill>
                  <a:srgbClr val="3F3F3F"/>
                </a:solidFill>
              </a:rPr>
              <a:t>10/31/2011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A63EAEE-6010-4E2B-944F-B2CA9EF34668}" type="slidenum">
              <a:rPr lang="en-US" sz="1200">
                <a:solidFill>
                  <a:srgbClr val="3F3F3F"/>
                </a:solidFill>
              </a:rPr>
              <a:pPr eaLnBrk="1" hangingPunct="1"/>
              <a:t>7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 err="1" smtClean="0"/>
              <a:t>LightBot</a:t>
            </a:r>
            <a:r>
              <a:rPr lang="en-US" dirty="0" smtClean="0"/>
              <a:t> to XNA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Environment Concepts:</a:t>
            </a:r>
          </a:p>
          <a:p>
            <a:pPr lvl="1"/>
            <a:r>
              <a:rPr lang="en-US" dirty="0" smtClean="0"/>
              <a:t>IDE: Development Environment</a:t>
            </a:r>
          </a:p>
          <a:p>
            <a:pPr lvl="1"/>
            <a:r>
              <a:rPr lang="en-US" dirty="0" smtClean="0"/>
              <a:t>Project and source code</a:t>
            </a:r>
          </a:p>
          <a:p>
            <a:pPr lvl="1"/>
            <a:r>
              <a:rPr lang="en-US" dirty="0" smtClean="0"/>
              <a:t>Compile/Run</a:t>
            </a:r>
          </a:p>
          <a:p>
            <a:r>
              <a:rPr lang="en-US" dirty="0" smtClean="0"/>
              <a:t>Programming Concepts:</a:t>
            </a:r>
          </a:p>
          <a:p>
            <a:pPr lvl="1"/>
            <a:r>
              <a:rPr lang="en-US" dirty="0" smtClean="0"/>
              <a:t>Declare, Create, and Change</a:t>
            </a:r>
          </a:p>
          <a:p>
            <a:pPr lvl="1"/>
            <a:r>
              <a:rPr lang="en-US" dirty="0" smtClean="0"/>
              <a:t>{} and ()</a:t>
            </a:r>
          </a:p>
          <a:p>
            <a:pPr lvl="1"/>
            <a:r>
              <a:rPr lang="en-US" dirty="0" err="1" smtClean="0"/>
              <a:t>InitializeWorld</a:t>
            </a:r>
            <a:r>
              <a:rPr lang="en-US" dirty="0" smtClean="0"/>
              <a:t>() and </a:t>
            </a:r>
            <a:r>
              <a:rPr lang="en-US" dirty="0" err="1" smtClean="0"/>
              <a:t>UpdateWorld</a:t>
            </a:r>
            <a:r>
              <a:rPr lang="en-US" dirty="0" smtClean="0"/>
              <a:t>()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7B59-7EE7-4669-A21A-8C059E25C2F2}" type="datetime1">
              <a:rPr lang="en-US" smtClean="0"/>
              <a:t>10/31/2011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Kelvin Sung (Use/modify with permission from © 2010 Larry Snyder, CSE)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1241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Naming rules</a:t>
            </a:r>
          </a:p>
          <a:p>
            <a:r>
              <a:rPr lang="en-US" dirty="0" smtClean="0"/>
              <a:t>Assignments</a:t>
            </a:r>
          </a:p>
          <a:p>
            <a:pPr lvl="1"/>
            <a:r>
              <a:rPr lang="en-US" dirty="0" smtClean="0"/>
              <a:t>X = 3;</a:t>
            </a:r>
          </a:p>
          <a:p>
            <a:r>
              <a:rPr lang="en-US" dirty="0" smtClean="0"/>
              <a:t>Operators</a:t>
            </a:r>
          </a:p>
          <a:p>
            <a:pPr lvl="1"/>
            <a:r>
              <a:rPr lang="en-US" dirty="0" smtClean="0"/>
              <a:t>X = 3 + Y</a:t>
            </a:r>
          </a:p>
          <a:p>
            <a:pPr lvl="1"/>
            <a:r>
              <a:rPr lang="en-US" dirty="0" smtClean="0"/>
              <a:t>X += 4</a:t>
            </a:r>
          </a:p>
          <a:p>
            <a:r>
              <a:rPr lang="en-US" dirty="0" smtClean="0"/>
              <a:t>Types of Variables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, float, Circle, Rectangle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7B59-7EE7-4669-A21A-8C059E25C2F2}" type="datetime1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68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24540&quot;&gt;&lt;property id=&quot;20148&quot; value=&quot;5&quot;/&gt;&lt;property id=&quot;20300&quot; value=&quot;Slide 3 - &amp;quot;Welcome to FIT100 &amp;quot;&quot;/&gt;&lt;property id=&quot;20307&quot; value=&quot;257&quot;/&gt;&lt;/object&gt;&lt;object type=&quot;3&quot; unique_id=&quot;24541&quot;&gt;&lt;property id=&quot;20148&quot; value=&quot;5&quot;/&gt;&lt;property id=&quot;20300&quot; value=&quot;Slide 4 - &amp;quot;INFO100/CSE100&amp;quot;&quot;/&gt;&lt;property id=&quot;20307&quot; value=&quot;258&quot;/&gt;&lt;/object&gt;&lt;object type=&quot;3&quot; unique_id=&quot;24543&quot;&gt;&lt;property id=&quot;20148&quot; value=&quot;5&quot;/&gt;&lt;property id=&quot;20300&quot; value=&quot;Slide 7 - &amp;quot;Being Fluent&amp;quot;&quot;/&gt;&lt;property id=&quot;20307&quot; value=&quot;260&quot;/&gt;&lt;/object&gt;&lt;object type=&quot;3&quot; unique_id=&quot;24544&quot;&gt;&lt;property id=&quot;20148&quot; value=&quot;5&quot;/&gt;&lt;property id=&quot;20300&quot; value=&quot;Slide 8 - &amp;quot;The Content&amp;quot;&quot;/&gt;&lt;property id=&quot;20307&quot; value=&quot;261&quot;/&gt;&lt;/object&gt;&lt;object type=&quot;3&quot; unique_id=&quot;24546&quot;&gt;&lt;property id=&quot;20148&quot; value=&quot;5&quot;/&gt;&lt;property id=&quot;20300&quot; value=&quot;Slide 9 - &amp;quot;About This Class  &amp;quot;&quot;/&gt;&lt;property id=&quot;20307&quot; value=&quot;263&quot;/&gt;&lt;/object&gt;&lt;object type=&quot;3&quot; unique_id=&quot;24547&quot;&gt;&lt;property id=&quot;20148&quot; value=&quot;5&quot;/&gt;&lt;property id=&quot;20300&quot; value=&quot;Slide 10 - &amp;quot;Lifetime of Learning&amp;quot;&quot;/&gt;&lt;property id=&quot;20307&quot; value=&quot;264&quot;/&gt;&lt;/object&gt;&lt;object type=&quot;3&quot; unique_id=&quot;24548&quot;&gt;&lt;property id=&quot;20148&quot; value=&quot;5&quot;/&gt;&lt;property id=&quot;20300&quot; value=&quot;Slide 11 - &amp;quot;Lifetime of Learning&amp;quot;&quot;/&gt;&lt;property id=&quot;20307&quot; value=&quot;265&quot;/&gt;&lt;/object&gt;&lt;object type=&quot;3&quot; unique_id=&quot;24549&quot;&gt;&lt;property id=&quot;20148&quot; value=&quot;5&quot;/&gt;&lt;property id=&quot;20300&quot; value=&quot;Slide 12 - &amp;quot;Is FIT100 for You?&amp;quot;&quot;/&gt;&lt;property id=&quot;20307&quot; value=&quot;266&quot;/&gt;&lt;/object&gt;&lt;object type=&quot;3&quot; unique_id=&quot;24550&quot;&gt;&lt;property id=&quot;20148&quot; value=&quot;5&quot;/&gt;&lt;property id=&quot;20300&quot; value=&quot;Slide 14 - &amp;quot;But, Maybe Not&amp;quot;&quot;/&gt;&lt;property id=&quot;20307&quot; value=&quot;267&quot;/&gt;&lt;/object&gt;&lt;object type=&quot;3&quot; unique_id=&quot;24551&quot;&gt;&lt;property id=&quot;20148&quot; value=&quot;5&quot;/&gt;&lt;property id=&quot;20300&quot; value=&quot;Slide 15 - &amp;quot;Some Stats&amp;quot;&quot;/&gt;&lt;property id=&quot;20307&quot; value=&quot;268&quot;/&gt;&lt;/object&gt;&lt;object type=&quot;3&quot; unique_id=&quot;24552&quot;&gt;&lt;property id=&quot;20148&quot; value=&quot;5&quot;/&gt;&lt;property id=&quot;20300&quot; value=&quot;Slide 16 - &amp;quot;Taking FIT Is Worth It&amp;quot;&quot;/&gt;&lt;property id=&quot;20307&quot; value=&quot;269&quot;/&gt;&lt;/object&gt;&lt;object type=&quot;3&quot; unique_id=&quot;24553&quot;&gt;&lt;property id=&quot;20148&quot; value=&quot;5&quot;/&gt;&lt;property id=&quot;20300&quot; value=&quot;Slide 17 - &amp;quot;Class Mechanics&amp;quot;&quot;/&gt;&lt;property id=&quot;20307&quot; value=&quot;270&quot;/&gt;&lt;/object&gt;&lt;object type=&quot;3&quot; unique_id=&quot;24554&quot;&gt;&lt;property id=&quot;20148&quot; value=&quot;5&quot;/&gt;&lt;property id=&quot;20300&quot; value=&quot;Slide 20 - &amp;quot;Class Mechanics&amp;quot;&quot;/&gt;&lt;property id=&quot;20307&quot; value=&quot;271&quot;/&gt;&lt;/object&gt;&lt;object type=&quot;3&quot; unique_id=&quot;24555&quot;&gt;&lt;property id=&quot;20148&quot; value=&quot;5&quot;/&gt;&lt;property id=&quot;20300&quot; value=&quot;Slide 21 - &amp;quot;FIT100 course Web site&amp;quot;&quot;/&gt;&lt;property id=&quot;20307&quot; value=&quot;272&quot;/&gt;&lt;/object&gt;&lt;object type=&quot;3&quot; unique_id=&quot;24556&quot;&gt;&lt;property id=&quot;20148&quot; value=&quot;5&quot;/&gt;&lt;property id=&quot;20300&quot; value=&quot;Slide 24 - &amp;quot;Teaching Assistants&amp;quot;&quot;/&gt;&lt;property id=&quot;20307&quot; value=&quot;273&quot;/&gt;&lt;/object&gt;&lt;object type=&quot;3&quot; unique_id=&quot;24557&quot;&gt;&lt;property id=&quot;20148&quot; value=&quot;5&quot;/&gt;&lt;property id=&quot;20300&quot; value=&quot;Slide 27 - &amp;quot;CLUE Tutor&amp;quot;&quot;/&gt;&lt;property id=&quot;20307&quot; value=&quot;274&quot;/&gt;&lt;/object&gt;&lt;object type=&quot;3&quot; unique_id=&quot;24558&quot;&gt;&lt;property id=&quot;20148&quot; value=&quot;5&quot;/&gt;&lt;property id=&quot;20300&quot; value=&quot;Slide 28 - &amp;quot;Get Help When You Need It!&amp;quot;&quot;/&gt;&lt;property id=&quot;20307&quot; value=&quot;275&quot;/&gt;&lt;/object&gt;&lt;object type=&quot;3&quot; unique_id=&quot;24559&quot;&gt;&lt;property id=&quot;20148&quot; value=&quot;5&quot;/&gt;&lt;property id=&quot;20300&quot; value=&quot;Slide 29 - &amp;quot;New to computers?&amp;quot;&quot;/&gt;&lt;property id=&quot;20307&quot; value=&quot;276&quot;/&gt;&lt;/object&gt;&lt;object type=&quot;3&quot; unique_id=&quot;24560&quot;&gt;&lt;property id=&quot;20148&quot; value=&quot;5&quot;/&gt;&lt;property id=&quot;20300&quot; value=&quot;Slide 30 - &amp;quot;Class Web Site&amp;quot;&quot;/&gt;&lt;property id=&quot;20307&quot; value=&quot;277&quot;/&gt;&lt;/object&gt;&lt;object type=&quot;3&quot; unique_id=&quot;24561&quot;&gt;&lt;property id=&quot;20148&quot; value=&quot;5&quot;/&gt;&lt;property id=&quot;20300&quot; value=&quot;Slide 31 - &amp;quot;The Calendar&amp;quot;&quot;/&gt;&lt;property id=&quot;20307&quot; value=&quot;278&quot;/&gt;&lt;/object&gt;&lt;object type=&quot;3&quot; unique_id=&quot;24562&quot;&gt;&lt;property id=&quot;20148&quot; value=&quot;5&quot;/&gt;&lt;property id=&quot;20300&quot; value=&quot;Slide 32 - &amp;quot;Readings&amp;quot;&quot;/&gt;&lt;property id=&quot;20307&quot; value=&quot;279&quot;/&gt;&lt;/object&gt;&lt;object type=&quot;3&quot; unique_id=&quot;24563&quot;&gt;&lt;property id=&quot;20148&quot; value=&quot;5&quot;/&gt;&lt;property id=&quot;20300&quot; value=&quot;Slide 35 - &amp;quot;An Assignment&amp;quot;&quot;/&gt;&lt;property id=&quot;20307&quot; value=&quot;280&quot;/&gt;&lt;/object&gt;&lt;object type=&quot;3&quot; unique_id=&quot;24564&quot;&gt;&lt;property id=&quot;20148&quot; value=&quot;5&quot;/&gt;&lt;property id=&quot;20300&quot; value=&quot;Slide 36 - &amp;quot;Summary&amp;quot;&quot;/&gt;&lt;property id=&quot;20307&quot; value=&quot;281&quot;/&gt;&lt;/object&gt;&lt;object type=&quot;3&quot; unique_id=&quot;24728&quot;&gt;&lt;property id=&quot;20148&quot; value=&quot;5&quot;/&gt;&lt;property id=&quot;20300&quot; value=&quot;Slide 6 - &amp;quot;Fluency with Information Technology&amp;quot;&quot;/&gt;&lt;property id=&quot;20307&quot; value=&quot;282&quot;/&gt;&lt;/object&gt;&lt;object type=&quot;3&quot; unique_id=&quot;24821&quot;&gt;&lt;property id=&quot;20148&quot; value=&quot;5&quot;/&gt;&lt;property id=&quot;20300&quot; value=&quot;Slide 23 - &amp;quot;Instructor&amp;quot;&quot;/&gt;&lt;property id=&quot;20307&quot; value=&quot;286&quot;/&gt;&lt;/object&gt;&lt;object type=&quot;3&quot; unique_id=&quot;24912&quot;&gt;&lt;property id=&quot;20148&quot; value=&quot;5&quot;/&gt;&lt;property id=&quot;20300&quot; value=&quot;Slide 25 - &amp;quot;Teaching Assistants&amp;quot;&quot;/&gt;&lt;property id=&quot;20307&quot; value=&quot;288&quot;/&gt;&lt;/object&gt;&lt;object type=&quot;3&quot; unique_id=&quot;24913&quot;&gt;&lt;property id=&quot;20148&quot; value=&quot;5&quot;/&gt;&lt;property id=&quot;20300&quot; value=&quot;Slide 26 - &amp;quot;Teaching Assistants&amp;quot;&quot;/&gt;&lt;property id=&quot;20307&quot; value=&quot;287&quot;/&gt;&lt;/object&gt;&lt;object type=&quot;3&quot; unique_id=&quot;25328&quot;&gt;&lt;property id=&quot;20148&quot; value=&quot;5&quot;/&gt;&lt;property id=&quot;20300&quot; value=&quot;Slide 13 - &amp;quot;Five credits is….&amp;quot;&quot;/&gt;&lt;property id=&quot;20307&quot; value=&quot;289&quot;/&gt;&lt;/object&gt;&lt;object type=&quot;3&quot; unique_id=&quot;25637&quot;&gt;&lt;property id=&quot;20148&quot; value=&quot;5&quot;/&gt;&lt;property id=&quot;20300&quot; value=&quot;Slide 5 - &amp;quot;Clicker question&amp;quot;&quot;/&gt;&lt;property id=&quot;20307&quot; value=&quot;291&quot;/&gt;&lt;/object&gt;&lt;object type=&quot;3&quot; unique_id=&quot;25638&quot;&gt;&lt;property id=&quot;20148&quot; value=&quot;5&quot;/&gt;&lt;property id=&quot;20300&quot; value=&quot;Slide 18 - &amp;quot;Clicker questions&amp;quot;&quot;/&gt;&lt;property id=&quot;20307&quot; value=&quot;292&quot;/&gt;&lt;/object&gt;&lt;object type=&quot;3&quot; unique_id=&quot;26056&quot;&gt;&lt;property id=&quot;20148&quot; value=&quot;5&quot;/&gt;&lt;property id=&quot;20300&quot; value=&quot;Slide 1 - &amp;quot;Announcements&amp;quot;&quot;/&gt;&lt;property id=&quot;20307&quot; value=&quot;293&quot;/&gt;&lt;/object&gt;&lt;object type=&quot;3&quot; unique_id=&quot;26057&quot;&gt;&lt;property id=&quot;20148&quot; value=&quot;5&quot;/&gt;&lt;property id=&quot;20300&quot; value=&quot;Slide 2 - &amp;quot;Announcements&amp;quot;&quot;/&gt;&lt;property id=&quot;20307&quot; value=&quot;295&quot;/&gt;&lt;/object&gt;&lt;object type=&quot;3&quot; unique_id=&quot;26058&quot;&gt;&lt;property id=&quot;20148&quot; value=&quot;5&quot;/&gt;&lt;property id=&quot;20300&quot; value=&quot;Slide 33 - &amp;quot;Clicker Quiz&amp;quot;&quot;/&gt;&lt;property id=&quot;20307&quot; value=&quot;294&quot;/&gt;&lt;/object&gt;&lt;object type=&quot;3&quot; unique_id=&quot;32316&quot;&gt;&lt;property id=&quot;20148&quot; value=&quot;5&quot;/&gt;&lt;property id=&quot;20300&quot; value=&quot;Slide 19 - &amp;quot;Course Web site&amp;quot;&quot;/&gt;&lt;property id=&quot;20307&quot; value=&quot;296&quot;/&gt;&lt;/object&gt;&lt;object type=&quot;3&quot; unique_id=&quot;32497&quot;&gt;&lt;property id=&quot;20148&quot; value=&quot;5&quot;/&gt;&lt;property id=&quot;20300&quot; value=&quot;Slide 22 - &amp;quot;FIT100 Course Web Site&amp;quot;&quot;/&gt;&lt;property id=&quot;20307&quot; value=&quot;297&quot;/&gt;&lt;/object&gt;&lt;object type=&quot;3&quot; unique_id=&quot;32771&quot;&gt;&lt;property id=&quot;20148&quot; value=&quot;5&quot;/&gt;&lt;property id=&quot;20300&quot; value=&quot;Slide 34 - &amp;quot;FIT100 Course Calendar&amp;quot;&quot;/&gt;&lt;property id=&quot;20307&quot; value=&quot;29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2293</TotalTime>
  <Words>1021</Words>
  <Application>Microsoft Office PowerPoint</Application>
  <PresentationFormat>On-screen Show (4:3)</PresentationFormat>
  <Paragraphs>164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Module</vt:lpstr>
      <vt:lpstr>Announcements</vt:lpstr>
      <vt:lpstr>What We’ve Learned So Far</vt:lpstr>
      <vt:lpstr>Mid-Term … </vt:lpstr>
      <vt:lpstr>Properties of Computation</vt:lpstr>
      <vt:lpstr>Properties of Computation (cont.)</vt:lpstr>
      <vt:lpstr>LightBot and Abstraction</vt:lpstr>
      <vt:lpstr>Abstraction</vt:lpstr>
      <vt:lpstr>From LightBot to XNA</vt:lpstr>
      <vt:lpstr>Variables</vt:lpstr>
      <vt:lpstr>Circles and Rectangles</vt:lpstr>
      <vt:lpstr>Parameters</vt:lpstr>
      <vt:lpstr>Conditions (if)</vt:lpstr>
      <vt:lpstr>Privacy &amp; Social Use of I’net</vt:lpstr>
      <vt:lpstr>Topic: Representing Information</vt:lpstr>
      <vt:lpstr>Binary </vt:lpstr>
      <vt:lpstr>Game Changers …</vt:lpstr>
      <vt:lpstr>Summary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FIT100</dc:title>
  <dc:creator>Information School</dc:creator>
  <cp:lastModifiedBy>Kelvin Sung</cp:lastModifiedBy>
  <cp:revision>92</cp:revision>
  <dcterms:created xsi:type="dcterms:W3CDTF">2011-02-01T20:22:33Z</dcterms:created>
  <dcterms:modified xsi:type="dcterms:W3CDTF">2011-10-31T09:01:25Z</dcterms:modified>
</cp:coreProperties>
</file>