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21" r:id="rId1"/>
  </p:sldMasterIdLst>
  <p:notesMasterIdLst>
    <p:notesMasterId r:id="rId25"/>
  </p:notesMasterIdLst>
  <p:handoutMasterIdLst>
    <p:handoutMasterId r:id="rId26"/>
  </p:handoutMasterIdLst>
  <p:sldIdLst>
    <p:sldId id="303" r:id="rId2"/>
    <p:sldId id="338" r:id="rId3"/>
    <p:sldId id="339" r:id="rId4"/>
    <p:sldId id="340" r:id="rId5"/>
    <p:sldId id="341" r:id="rId6"/>
    <p:sldId id="342" r:id="rId7"/>
    <p:sldId id="348" r:id="rId8"/>
    <p:sldId id="349" r:id="rId9"/>
    <p:sldId id="350" r:id="rId10"/>
    <p:sldId id="346" r:id="rId11"/>
    <p:sldId id="347" r:id="rId12"/>
    <p:sldId id="352" r:id="rId13"/>
    <p:sldId id="353" r:id="rId14"/>
    <p:sldId id="361" r:id="rId15"/>
    <p:sldId id="354" r:id="rId16"/>
    <p:sldId id="355" r:id="rId17"/>
    <p:sldId id="356" r:id="rId18"/>
    <p:sldId id="362" r:id="rId19"/>
    <p:sldId id="357" r:id="rId20"/>
    <p:sldId id="358" r:id="rId21"/>
    <p:sldId id="363" r:id="rId22"/>
    <p:sldId id="359" r:id="rId23"/>
    <p:sldId id="360" r:id="rId24"/>
  </p:sldIdLst>
  <p:sldSz cx="9144000" cy="6858000" type="screen4x3"/>
  <p:notesSz cx="6858000" cy="9144000"/>
  <p:custDataLst>
    <p:tags r:id="rId27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0000"/>
    <a:srgbClr val="703920"/>
    <a:srgbClr val="FFEFD5"/>
    <a:srgbClr val="A0522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5620"/>
    <p:restoredTop sz="86481" autoAdjust="0"/>
  </p:normalViewPr>
  <p:slideViewPr>
    <p:cSldViewPr snapToGrid="0">
      <p:cViewPr varScale="1">
        <p:scale>
          <a:sx n="139" d="100"/>
          <a:sy n="139" d="100"/>
        </p:scale>
        <p:origin x="-546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gs" Target="tags/tag1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7A8EAB4F-AA71-4655-BBBE-4B2BF52CA3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5181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936F04CB-6B5A-41B7-BBFC-7C0F333C2205}" type="datetime1">
              <a:rPr lang="en-US"/>
              <a:pPr>
                <a:defRPr/>
              </a:pPr>
              <a:t>11/7/2011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1D7C5462-A64A-40F3-B2B9-78DF9D91C80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440225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ltGray">
          <a:xfrm>
            <a:off x="0" y="0"/>
            <a:ext cx="9144000" cy="513556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invGray">
          <a:xfrm>
            <a:off x="0" y="5127625"/>
            <a:ext cx="9144000" cy="46038"/>
          </a:xfrm>
          <a:prstGeom prst="rect">
            <a:avLst/>
          </a:prstGeom>
          <a:solidFill>
            <a:srgbClr val="FFFFFF"/>
          </a:solidFill>
          <a:ln>
            <a:noFill/>
          </a:ln>
          <a:effectLst>
            <a:outerShdw blurRad="31750" dist="10160" dir="5400000" algn="tl" rotWithShape="0">
              <a:srgbClr val="808080">
                <a:alpha val="59999"/>
              </a:srgbClr>
            </a:outerShdw>
          </a:effectLst>
          <a:extLst>
            <a:ext uri="{91240B29-F687-4F45-9708-019B960494DF}">
              <a14:hiddenLine xmlns:a14="http://schemas.microsoft.com/office/drawing/2010/main" w="48000" cmpd="thickThin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latin typeface="Corbe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tIns="0" bIns="0" anchor="t"/>
          <a:lstStyle>
            <a:lvl1pPr algn="l">
              <a:defRPr sz="47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40E7236C-DE63-4558-AF50-B10F967A7DE3}" type="datetime1">
              <a:rPr lang="en-US" smtClean="0"/>
              <a:t>11/7/2011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en-US" smtClean="0"/>
              <a:t>Kelvin Sung (Use/Modify with permission from © 2010 Larry Snyder, CSE)</a:t>
            </a: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5FAAFABA-CDA2-4F8E-8DD4-2C1DD850CBA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645641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4E28C-8BF9-4B0F-A638-0C84A5C25443}" type="datetime1">
              <a:rPr lang="en-US" smtClean="0"/>
              <a:t>11/7/2011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Kelvin Sung (Use/Modify with permission from © 2010 Larry Snyder, CSE)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EFDD56-2D6B-4DCE-8919-58C2486C2A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144119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invGray">
          <a:xfrm>
            <a:off x="6599238" y="0"/>
            <a:ext cx="46037" cy="6858000"/>
          </a:xfrm>
          <a:prstGeom prst="rect">
            <a:avLst/>
          </a:prstGeom>
          <a:solidFill>
            <a:srgbClr val="FFFFFF"/>
          </a:solidFill>
          <a:ln>
            <a:noFill/>
          </a:ln>
          <a:effectLst>
            <a:outerShdw blurRad="31750" dist="10160" dir="10800000" algn="tl" rotWithShape="0">
              <a:srgbClr val="808080">
                <a:alpha val="59999"/>
              </a:srgbClr>
            </a:outerShdw>
          </a:effectLst>
          <a:extLst>
            <a:ext uri="{91240B29-F687-4F45-9708-019B960494DF}">
              <a14:hiddenLine xmlns:a14="http://schemas.microsoft.com/office/drawing/2010/main" w="48000" cmpd="thickThin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latin typeface="Corbel" charset="0"/>
            </a:endParaRPr>
          </a:p>
        </p:txBody>
      </p:sp>
      <p:sp>
        <p:nvSpPr>
          <p:cNvPr id="5" name="Rectangle 4"/>
          <p:cNvSpPr/>
          <p:nvPr/>
        </p:nvSpPr>
        <p:spPr bwMode="ltGray">
          <a:xfrm>
            <a:off x="6648450" y="0"/>
            <a:ext cx="2514600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3C8463-BD6D-40F6-AD63-394E99ABDF13}" type="datetime1">
              <a:rPr lang="en-US" smtClean="0"/>
              <a:t>11/7/2011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013" y="6376988"/>
            <a:ext cx="3836987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Kelvin Sung (Use/Modify with permission from © 2010 Larry Snyder, CSE)</a:t>
            </a: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68DAE3-AE19-45D5-9AB6-46601AD4D3B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018239"/>
      </p:ext>
    </p:extLst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43917A-5C9C-4527-A381-087988AE0761}" type="datetime1">
              <a:rPr lang="en-US" smtClean="0"/>
              <a:t>11/7/2011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Kelvin Sung (Use/Modify with permission from © 2010 Larry Snyder, CSE)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C0CBD2-4F12-4B65-BC22-9DF499211A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8827714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AD427B-F60A-454D-84A2-30FAA2F63C2D}" type="datetime1">
              <a:rPr lang="en-US" smtClean="0"/>
              <a:t>11/7/2011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Kelvin Sung (Use/Modify with permission from © 2010 Larry Snyder, CSE)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108F18-55C9-42A8-BAB8-B32A5383B07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9328641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ltGray">
          <a:xfrm>
            <a:off x="0" y="0"/>
            <a:ext cx="9144000" cy="260191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invGray">
          <a:xfrm>
            <a:off x="0" y="2601913"/>
            <a:ext cx="9144000" cy="46037"/>
          </a:xfrm>
          <a:prstGeom prst="rect">
            <a:avLst/>
          </a:prstGeom>
          <a:solidFill>
            <a:srgbClr val="FFFFFF"/>
          </a:solidFill>
          <a:ln>
            <a:noFill/>
          </a:ln>
          <a:effectLst>
            <a:outerShdw blurRad="31750" dist="10160" dir="5400000" algn="tl" rotWithShape="0">
              <a:srgbClr val="808080">
                <a:alpha val="59999"/>
              </a:srgbClr>
            </a:outerShdw>
          </a:effectLst>
          <a:extLst>
            <a:ext uri="{91240B29-F687-4F45-9708-019B960494DF}">
              <a14:hiddenLine xmlns:a14="http://schemas.microsoft.com/office/drawing/2010/main" w="48000" cmpd="thickThin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latin typeface="Corbe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tIns="0" rIns="91440" bIns="0" anchor="b"/>
          <a:lstStyle>
            <a:lvl1pPr algn="l">
              <a:defRPr sz="4700" b="1" cap="none" baseline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9982582F-698E-4D7C-9522-C2CE326F2312}" type="datetime1">
              <a:rPr lang="en-US" smtClean="0"/>
              <a:t>11/7/2011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en-US" smtClean="0"/>
              <a:t>Kelvin Sung (Use/Modify with permission from © 2010 Larry Snyder, CSE)</a:t>
            </a: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0C3E4E5F-5BE4-4DB6-AB13-9A20336712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19121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AC1121-8BB0-42B6-9750-09FB982712F9}" type="datetime1">
              <a:rPr lang="en-US" smtClean="0"/>
              <a:t>11/7/2011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Kelvin Sung (Use/Modify with permission from © 2010 Larry Snyder, CSE)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C8827F-0C04-4910-849B-E368132F68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0475668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9BF62C-03AC-4096-8673-39B04124DF77}" type="datetime1">
              <a:rPr lang="en-US" smtClean="0"/>
              <a:t>11/7/2011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Kelvin Sung (Use/Modify with permission from © 2010 Larry Snyder, CSE)</a:t>
            </a: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936933-717C-4F14-A678-B6F979985C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291814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55E9F2-5BA0-4C10-9634-3D268E7D4F3E}" type="datetime1">
              <a:rPr lang="en-US" smtClean="0"/>
              <a:t>11/7/2011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Kelvin Sung (Use/Modify with permission from © 2010 Larry Snyder, CSE)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88C261-BF23-4308-8825-A692F1EA285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1354361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56A2A3-FBC1-46A1-9D9B-AC43E8294C7F}" type="datetime1">
              <a:rPr lang="en-US" smtClean="0"/>
              <a:t>11/7/2011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Kelvin Sung (Use/Modify with permission from © 2010 Larry Snyder, CSE)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640606-6DC0-40D9-A3C9-96EBB9B1173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7284936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 bwMode="invGray">
          <a:xfrm>
            <a:off x="2855913" y="0"/>
            <a:ext cx="46037" cy="145415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6" name="Rectangle 5"/>
          <p:cNvSpPr/>
          <p:nvPr/>
        </p:nvSpPr>
        <p:spPr bwMode="invGray">
          <a:xfrm>
            <a:off x="2855913" y="0"/>
            <a:ext cx="46037" cy="145415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6F86FD-CF5F-464D-A991-F36B26122DCF}" type="datetime1">
              <a:rPr lang="en-US" smtClean="0"/>
              <a:t>11/7/2011</a:t>
            </a:fld>
            <a:endParaRPr lang="en-US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Kelvin Sung (Use/Modify with permission from © 2010 Larry Snyder, CSE)</a:t>
            </a:r>
            <a:endParaRPr lang="en-US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6EEABD-502C-43E9-B79A-5BE53E3DA7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2948765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855913" y="0"/>
            <a:ext cx="46037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6" name="Rectangle 5"/>
          <p:cNvSpPr/>
          <p:nvPr/>
        </p:nvSpPr>
        <p:spPr bwMode="invGray">
          <a:xfrm>
            <a:off x="2855913" y="0"/>
            <a:ext cx="46037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>
          <a:xfrm>
            <a:off x="165100" y="1169988"/>
            <a:ext cx="2522538" cy="2016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D2DEB9-A850-4915-BFD6-B7D36D97BA79}" type="datetime1">
              <a:rPr lang="en-US" smtClean="0"/>
              <a:t>11/7/2011</a:t>
            </a:fld>
            <a:endParaRPr lang="en-US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300" y="1169988"/>
            <a:ext cx="5194300" cy="201612"/>
          </a:xfrm>
        </p:spPr>
        <p:txBody>
          <a:bodyPr/>
          <a:lstStyle>
            <a:lvl1pPr>
              <a:defRPr>
                <a:solidFill>
                  <a:srgbClr val="BCBCBC"/>
                </a:solidFill>
              </a:defRPr>
            </a:lvl1pPr>
          </a:lstStyle>
          <a:p>
            <a:pPr>
              <a:defRPr/>
            </a:pPr>
            <a:r>
              <a:rPr lang="en-US" smtClean="0"/>
              <a:t>Kelvin Sung (Use/Modify with permission from © 2010 Larry Snyder, CSE)</a:t>
            </a:r>
            <a:endParaRPr lang="en-US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138" y="1169988"/>
            <a:ext cx="733425" cy="2016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7A6BF6-D92C-480B-993F-E0314F046E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759900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>
            <a:spLocks noChangeArrowheads="1"/>
          </p:cNvSpPr>
          <p:nvPr/>
        </p:nvSpPr>
        <p:spPr bwMode="invGray">
          <a:xfrm>
            <a:off x="0" y="1066800"/>
            <a:ext cx="9144000" cy="44450"/>
          </a:xfrm>
          <a:prstGeom prst="rect">
            <a:avLst/>
          </a:prstGeom>
          <a:solidFill>
            <a:srgbClr val="FFFFFF"/>
          </a:solidFill>
          <a:ln>
            <a:noFill/>
          </a:ln>
          <a:effectLst>
            <a:outerShdw blurRad="31750" dist="10160" dir="5400000" algn="tl" rotWithShape="0">
              <a:srgbClr val="808080">
                <a:alpha val="59999"/>
              </a:srgbClr>
            </a:outerShdw>
          </a:effectLst>
          <a:extLst>
            <a:ext uri="{91240B29-F687-4F45-9708-019B960494DF}">
              <a14:hiddenLine xmlns:a14="http://schemas.microsoft.com/office/drawing/2010/main" w="48000" cmpd="thickThin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latin typeface="Corbel" charset="0"/>
            </a:endParaRPr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4000" cy="10668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762000"/>
          </a:xfrm>
          <a:prstGeom prst="rect">
            <a:avLst/>
          </a:prstGeom>
        </p:spPr>
        <p:txBody>
          <a:bodyPr vert="horz" wrap="square" lIns="91440" tIns="45720" rIns="45720" bIns="45720" numCol="1" anchor="ctr" anchorCtr="0" compatLnSpc="1">
            <a:prstTxWarp prst="textNoShape">
              <a:avLst/>
            </a:prstTxWarp>
            <a:normAutofit/>
            <a:sp3d prstMaterial="matte">
              <a:bevelT w="50800" h="10160"/>
            </a:sp3d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219200"/>
            <a:ext cx="8229600" cy="518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54864" tIns="9144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7000"/>
            <a:ext cx="2133600" cy="274638"/>
          </a:xfrm>
          <a:prstGeom prst="rect">
            <a:avLst/>
          </a:prstGeom>
        </p:spPr>
        <p:txBody>
          <a:bodyPr vert="horz" wrap="square" lIns="109728" tIns="45720" rIns="45720" bIns="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3F3F3F"/>
                </a:solidFill>
              </a:defRPr>
            </a:lvl1pPr>
          </a:lstStyle>
          <a:p>
            <a:pPr>
              <a:defRPr/>
            </a:pPr>
            <a:fld id="{F422DE13-9C7A-443B-BE5C-E3671BF1A0DD}" type="datetime1">
              <a:rPr lang="en-US" smtClean="0"/>
              <a:t>11/7/2011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013" y="6477000"/>
            <a:ext cx="5508625" cy="274638"/>
          </a:xfrm>
          <a:prstGeom prst="rect">
            <a:avLst/>
          </a:prstGeom>
        </p:spPr>
        <p:txBody>
          <a:bodyPr vert="horz" wrap="square" lIns="45720" tIns="45720" rIns="45720" bIns="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3F3F3F"/>
                </a:solidFill>
              </a:defRPr>
            </a:lvl1pPr>
          </a:lstStyle>
          <a:p>
            <a:pPr>
              <a:defRPr/>
            </a:pPr>
            <a:r>
              <a:rPr lang="en-US" smtClean="0"/>
              <a:t>Kelvin Sung (Use/Modify with permission from © 2010 Larry Snyder, CSE)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200" y="6477000"/>
            <a:ext cx="733425" cy="274638"/>
          </a:xfrm>
          <a:prstGeom prst="rect">
            <a:avLst/>
          </a:prstGeom>
        </p:spPr>
        <p:txBody>
          <a:bodyPr vert="horz" wrap="square" lIns="91440" tIns="45720" rIns="91440" bIns="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3F3F3F"/>
                </a:solidFill>
              </a:defRPr>
            </a:lvl1pPr>
          </a:lstStyle>
          <a:p>
            <a:pPr>
              <a:defRPr/>
            </a:pPr>
            <a:fld id="{1D7ECD8D-F471-4AA0-818F-657FF6EBA8B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22" r:id="rId1"/>
    <p:sldLayoutId id="2147484216" r:id="rId2"/>
    <p:sldLayoutId id="2147484223" r:id="rId3"/>
    <p:sldLayoutId id="2147484217" r:id="rId4"/>
    <p:sldLayoutId id="2147484218" r:id="rId5"/>
    <p:sldLayoutId id="2147484219" r:id="rId6"/>
    <p:sldLayoutId id="2147484224" r:id="rId7"/>
    <p:sldLayoutId id="2147484225" r:id="rId8"/>
    <p:sldLayoutId id="2147484226" r:id="rId9"/>
    <p:sldLayoutId id="2147484220" r:id="rId10"/>
    <p:sldLayoutId id="2147484227" r:id="rId11"/>
    <p:sldLayoutId id="2147484221" r:id="rId12"/>
  </p:sldLayoutIdLst>
  <p:transition/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500" b="1" kern="1200">
          <a:solidFill>
            <a:srgbClr val="FFC800"/>
          </a:solidFill>
          <a:latin typeface="+mj-lt"/>
          <a:ea typeface="ＭＳ Ｐゴシック" charset="-128"/>
          <a:cs typeface="ＭＳ Ｐゴシック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charset="0"/>
          <a:ea typeface="ＭＳ Ｐゴシック" charset="-128"/>
          <a:cs typeface="ＭＳ Ｐゴシック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charset="0"/>
          <a:ea typeface="ＭＳ Ｐゴシック" charset="-128"/>
          <a:cs typeface="ＭＳ Ｐゴシック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charset="0"/>
          <a:ea typeface="ＭＳ Ｐゴシック" charset="-128"/>
          <a:cs typeface="ＭＳ Ｐゴシック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charset="0"/>
          <a:ea typeface="ＭＳ Ｐゴシック" charset="-128"/>
          <a:cs typeface="ＭＳ Ｐゴシック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charset="0"/>
          <a:ea typeface="ＭＳ Ｐゴシック" charset="-128"/>
          <a:cs typeface="ＭＳ Ｐゴシック" charset="-128"/>
        </a:defRPr>
      </a:lvl6pPr>
      <a:lvl7pPr marL="914400" algn="l" rtl="0" fontAlgn="base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charset="0"/>
          <a:ea typeface="ＭＳ Ｐゴシック" charset="-128"/>
          <a:cs typeface="ＭＳ Ｐゴシック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charset="0"/>
          <a:ea typeface="ＭＳ Ｐゴシック" charset="-128"/>
          <a:cs typeface="ＭＳ Ｐゴシック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charset="0"/>
          <a:ea typeface="ＭＳ Ｐゴシック" charset="-128"/>
          <a:cs typeface="ＭＳ Ｐゴシック" charset="-128"/>
        </a:defRPr>
      </a:lvl9pPr>
    </p:titleStyle>
    <p:bodyStyle>
      <a:lvl1pPr marL="438150" indent="-319088" algn="l" rtl="0" eaLnBrk="0" fontAlgn="base" hangingPunct="0">
        <a:spcBef>
          <a:spcPct val="0"/>
        </a:spcBef>
        <a:spcAft>
          <a:spcPct val="0"/>
        </a:spcAft>
        <a:buClr>
          <a:schemeClr val="accent1"/>
        </a:buClr>
        <a:buSzPct val="80000"/>
        <a:buFont typeface="Wingdings 2" charset="2"/>
        <a:buChar char=""/>
        <a:defRPr sz="3200" kern="1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30250" indent="-2730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charset="2"/>
        <a:buChar char=""/>
        <a:defRPr sz="2800" kern="1200">
          <a:solidFill>
            <a:schemeClr val="tx1"/>
          </a:solidFill>
          <a:latin typeface="+mn-lt"/>
          <a:ea typeface="ＭＳ Ｐゴシック" charset="-128"/>
          <a:cs typeface="+mn-cs"/>
        </a:defRPr>
      </a:lvl2pPr>
      <a:lvl3pPr marL="995363" indent="-228600" algn="l" rtl="0" eaLnBrk="0" fontAlgn="base" hangingPunct="0">
        <a:spcBef>
          <a:spcPct val="20000"/>
        </a:spcBef>
        <a:spcAft>
          <a:spcPct val="0"/>
        </a:spcAft>
        <a:buClr>
          <a:srgbClr val="E66C7D"/>
        </a:buClr>
        <a:buFont typeface="Arial" charset="0"/>
        <a:buChar char="▪"/>
        <a:defRPr sz="2400" kern="1200"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1216025" indent="-182563" algn="l" rtl="0" eaLnBrk="0" fontAlgn="base" hangingPunct="0">
        <a:spcBef>
          <a:spcPct val="20000"/>
        </a:spcBef>
        <a:spcAft>
          <a:spcPct val="0"/>
        </a:spcAft>
        <a:buClr>
          <a:srgbClr val="6BB76D"/>
        </a:buClr>
        <a:buFont typeface="Arial" charset="0"/>
        <a:buChar char="▪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1425575" indent="-182563" algn="l" rtl="0" eaLnBrk="0" fontAlgn="base" hangingPunct="0">
        <a:spcBef>
          <a:spcPct val="20000"/>
        </a:spcBef>
        <a:spcAft>
          <a:spcPct val="0"/>
        </a:spcAft>
        <a:buClr>
          <a:srgbClr val="E88651"/>
        </a:buClr>
        <a:buFont typeface="Wingdings 3" charset="2"/>
        <a:buChar char=""/>
        <a:defRPr lang="en-US"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s.washington.edu/education/courses/cse120/11wi/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2362200"/>
            <a:ext cx="8001000" cy="1143000"/>
          </a:xfrm>
        </p:spPr>
        <p:txBody>
          <a:bodyPr rtlCol="0">
            <a:normAutofit fontScale="90000"/>
            <a:scene3d>
              <a:camera prst="orthographicFront"/>
              <a:lightRig rig="threePt" dir="t">
                <a:rot lat="0" lon="0" rev="4800000"/>
              </a:lightRig>
            </a:scene3d>
          </a:bodyPr>
          <a:lstStyle/>
          <a:p>
            <a:pPr eaLnBrk="1" hangingPunct="1">
              <a:defRPr/>
            </a:pPr>
            <a:r>
              <a:rPr lang="en-US" sz="4800" dirty="0" smtClean="0"/>
              <a:t>Variables, Assignments</a:t>
            </a:r>
            <a:br>
              <a:rPr lang="en-US" sz="4800" dirty="0" smtClean="0"/>
            </a:br>
            <a:r>
              <a:rPr lang="en-US" sz="4800" dirty="0" smtClean="0"/>
              <a:t>Testing + Iteration</a:t>
            </a:r>
            <a:endParaRPr lang="en-US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62000" y="4114800"/>
            <a:ext cx="6705600" cy="685800"/>
          </a:xfrm>
        </p:spPr>
        <p:txBody>
          <a:bodyPr/>
          <a:lstStyle/>
          <a:p>
            <a:pPr eaLnBrk="1" hangingPunct="1"/>
            <a:r>
              <a:rPr lang="en-US" i="1" dirty="0" smtClean="0"/>
              <a:t>Kelvin Sung</a:t>
            </a:r>
          </a:p>
          <a:p>
            <a:pPr eaLnBrk="1" hangingPunct="1"/>
            <a:r>
              <a:rPr lang="en-US" i="1" dirty="0" smtClean="0"/>
              <a:t>University of Washington, Bothell</a:t>
            </a:r>
          </a:p>
          <a:p>
            <a:pPr eaLnBrk="1" hangingPunct="1"/>
            <a:r>
              <a:rPr lang="en-US" sz="1200" i="1" dirty="0" smtClean="0"/>
              <a:t>(* Use/Modification with permission based on Larry Snyder’s </a:t>
            </a:r>
            <a:r>
              <a:rPr lang="en-US" sz="1200" i="1" dirty="0" smtClean="0">
                <a:hlinkClick r:id="rId2"/>
              </a:rPr>
              <a:t>CSE120 from Winter 2011</a:t>
            </a:r>
            <a:r>
              <a:rPr lang="en-US" sz="1200" i="1" dirty="0" smtClean="0"/>
              <a:t>)</a:t>
            </a:r>
            <a:endParaRPr lang="en-US" sz="1200" dirty="0" smtClean="0"/>
          </a:p>
        </p:txBody>
      </p:sp>
      <p:sp>
        <p:nvSpPr>
          <p:cNvPr id="8196" name="Text Box 4"/>
          <p:cNvSpPr txBox="1">
            <a:spLocks noChangeArrowheads="1"/>
          </p:cNvSpPr>
          <p:nvPr/>
        </p:nvSpPr>
        <p:spPr bwMode="auto">
          <a:xfrm>
            <a:off x="3962400" y="6172200"/>
            <a:ext cx="161925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000">
                <a:solidFill>
                  <a:schemeClr val="bg2"/>
                </a:solidFill>
              </a:rPr>
              <a:t>© Lawrence Snyder 2004</a:t>
            </a:r>
          </a:p>
        </p:txBody>
      </p:sp>
      <p:sp>
        <p:nvSpPr>
          <p:cNvPr id="8197" name="TextBox 4"/>
          <p:cNvSpPr txBox="1">
            <a:spLocks noChangeArrowheads="1"/>
          </p:cNvSpPr>
          <p:nvPr/>
        </p:nvSpPr>
        <p:spPr bwMode="auto">
          <a:xfrm>
            <a:off x="533400" y="533400"/>
            <a:ext cx="352211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2400" dirty="0" smtClean="0"/>
              <a:t>Inching forward to Pong!</a:t>
            </a:r>
            <a:endParaRPr lang="en-US" sz="24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987552"/>
          </a:xfrm>
        </p:spPr>
        <p:txBody>
          <a:bodyPr rtlCol="0">
            <a:scene3d>
              <a:camera prst="orthographicFront"/>
              <a:lightRig rig="threePt" dir="t">
                <a:rot lat="0" lon="0" rev="4800000"/>
              </a:lightRig>
            </a:scene3d>
          </a:bodyPr>
          <a:lstStyle/>
          <a:p>
            <a:pPr>
              <a:defRPr/>
            </a:pPr>
            <a:r>
              <a:rPr lang="en-US" dirty="0" smtClean="0"/>
              <a:t>Expressions</a:t>
            </a:r>
            <a:endParaRPr lang="en-US" dirty="0"/>
          </a:p>
        </p:txBody>
      </p:sp>
      <p:sp>
        <p:nvSpPr>
          <p:cNvPr id="2765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ea typeface="ＭＳ Ｐゴシック" pitchFamily="34" charset="-128"/>
              </a:rPr>
              <a:t>Facts about expressions</a:t>
            </a:r>
          </a:p>
          <a:p>
            <a:pPr lvl="1"/>
            <a:r>
              <a:rPr lang="en-US" dirty="0" smtClean="0">
                <a:ea typeface="ＭＳ Ｐゴシック" pitchFamily="34" charset="-128"/>
              </a:rPr>
              <a:t>Expressions are formulas using: + - * / % “+=“</a:t>
            </a:r>
          </a:p>
          <a:p>
            <a:pPr lvl="1"/>
            <a:r>
              <a:rPr lang="en-US" dirty="0" smtClean="0">
                <a:ea typeface="ＭＳ Ｐゴシック" pitchFamily="34" charset="-128"/>
              </a:rPr>
              <a:t>Operators can only be used with certain data types and their result is a certain data type</a:t>
            </a:r>
          </a:p>
          <a:p>
            <a:pPr lvl="1"/>
            <a:r>
              <a:rPr lang="en-US" dirty="0" smtClean="0">
                <a:ea typeface="ＭＳ Ｐゴシック" pitchFamily="34" charset="-128"/>
              </a:rPr>
              <a:t>Putting in parentheses is OK, and it’s smart</a:t>
            </a:r>
          </a:p>
          <a:p>
            <a:r>
              <a:rPr lang="en-US" dirty="0" smtClean="0">
                <a:ea typeface="ＭＳ Ｐゴシック" pitchFamily="34" charset="-128"/>
              </a:rPr>
              <a:t>Rules about expressions</a:t>
            </a:r>
          </a:p>
          <a:p>
            <a:pPr lvl="1"/>
            <a:r>
              <a:rPr lang="en-US" dirty="0" smtClean="0">
                <a:ea typeface="ＭＳ Ｐゴシック" pitchFamily="34" charset="-128"/>
              </a:rPr>
              <a:t>Expressions can usually go where variables can go</a:t>
            </a:r>
          </a:p>
          <a:p>
            <a:pPr lvl="1"/>
            <a:endParaRPr lang="en-US" dirty="0" smtClean="0">
              <a:ea typeface="ＭＳ Ｐゴシック" pitchFamily="34" charset="-128"/>
            </a:endParaRPr>
          </a:p>
          <a:p>
            <a:pPr lvl="1"/>
            <a:endParaRPr lang="en-US" dirty="0" smtClean="0">
              <a:ea typeface="ＭＳ Ｐゴシック" pitchFamily="34" charset="-128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4612F0C0-CE56-4CBD-8BD6-C97FF98404CD}" type="datetime1">
              <a:rPr lang="en-US" sz="1200" smtClean="0">
                <a:solidFill>
                  <a:srgbClr val="3F3F3F"/>
                </a:solidFill>
              </a:rPr>
              <a:t>11/7/2011</a:t>
            </a:fld>
            <a:endParaRPr lang="en-US" sz="1200">
              <a:solidFill>
                <a:srgbClr val="3F3F3F"/>
              </a:solidFill>
            </a:endParaRPr>
          </a:p>
        </p:txBody>
      </p:sp>
      <p:sp>
        <p:nvSpPr>
          <p:cNvPr id="27653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200" smtClean="0">
                <a:solidFill>
                  <a:srgbClr val="3F3F3F"/>
                </a:solidFill>
              </a:rPr>
              <a:t>Kelvin Sung (Use/Modify with permission from © 2010 Larry Snyder, CSE)</a:t>
            </a:r>
            <a:endParaRPr lang="en-US" sz="1200">
              <a:solidFill>
                <a:srgbClr val="3F3F3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D60C50CC-B6DF-41E5-AAA4-548215415514}" type="slidenum">
              <a:rPr lang="en-US" sz="1200">
                <a:solidFill>
                  <a:srgbClr val="3F3F3F"/>
                </a:solidFill>
              </a:rPr>
              <a:pPr eaLnBrk="1" hangingPunct="1"/>
              <a:t>10</a:t>
            </a:fld>
            <a:endParaRPr lang="en-US" sz="1200">
              <a:solidFill>
                <a:srgbClr val="3F3F3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432850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987552"/>
          </a:xfrm>
        </p:spPr>
        <p:txBody>
          <a:bodyPr rtlCol="0">
            <a:scene3d>
              <a:camera prst="orthographicFront"/>
              <a:lightRig rig="threePt" dir="t">
                <a:rot lat="0" lon="0" rev="4800000"/>
              </a:lightRig>
            </a:scene3d>
          </a:bodyPr>
          <a:lstStyle/>
          <a:p>
            <a:pPr>
              <a:defRPr/>
            </a:pPr>
            <a:r>
              <a:rPr lang="en-US" dirty="0" smtClean="0"/>
              <a:t>Expressions, the Picture</a:t>
            </a:r>
            <a:endParaRPr lang="en-US" dirty="0"/>
          </a:p>
        </p:txBody>
      </p:sp>
      <p:sp>
        <p:nvSpPr>
          <p:cNvPr id="28675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181600"/>
          </a:xfrm>
        </p:spPr>
        <p:txBody>
          <a:bodyPr/>
          <a:lstStyle/>
          <a:p>
            <a:r>
              <a:rPr lang="en-US" dirty="0" smtClean="0">
                <a:ea typeface="ＭＳ Ｐゴシック" pitchFamily="34" charset="-128"/>
              </a:rPr>
              <a:t>Facts</a:t>
            </a:r>
          </a:p>
          <a:p>
            <a:pPr lvl="1"/>
            <a:r>
              <a:rPr lang="en-US" dirty="0" smtClean="0">
                <a:ea typeface="ＭＳ Ｐゴシック" pitchFamily="34" charset="-128"/>
              </a:rPr>
              <a:t>Expressions are </a:t>
            </a:r>
            <a:r>
              <a:rPr lang="en-US" dirty="0" smtClean="0">
                <a:ea typeface="ＭＳ Ｐゴシック" pitchFamily="34" charset="-128"/>
              </a:rPr>
              <a:t>formulas:</a:t>
            </a:r>
          </a:p>
          <a:p>
            <a:pPr lvl="3"/>
            <a:r>
              <a:rPr lang="en-US" dirty="0" err="1" smtClean="0">
                <a:ea typeface="ＭＳ Ｐゴシック" pitchFamily="34" charset="-128"/>
              </a:rPr>
              <a:t>a+b</a:t>
            </a:r>
            <a:r>
              <a:rPr lang="en-US" dirty="0">
                <a:ea typeface="ＭＳ Ｐゴシック" pitchFamily="34" charset="-128"/>
              </a:rPr>
              <a:t> </a:t>
            </a:r>
          </a:p>
          <a:p>
            <a:pPr lvl="3"/>
            <a:r>
              <a:rPr lang="en-US" dirty="0" smtClean="0">
                <a:ea typeface="ＭＳ Ｐゴシック" pitchFamily="34" charset="-128"/>
              </a:rPr>
              <a:t>(</a:t>
            </a:r>
            <a:r>
              <a:rPr lang="en-US" dirty="0" smtClean="0">
                <a:ea typeface="ＭＳ Ｐゴシック" pitchFamily="34" charset="-128"/>
              </a:rPr>
              <a:t>points*</a:t>
            </a:r>
            <a:r>
              <a:rPr lang="en-US" dirty="0" err="1" smtClean="0">
                <a:ea typeface="ＭＳ Ｐゴシック" pitchFamily="34" charset="-128"/>
              </a:rPr>
              <a:t>wgt</a:t>
            </a:r>
            <a:r>
              <a:rPr lang="en-US" dirty="0" smtClean="0">
                <a:ea typeface="ＭＳ Ｐゴシック" pitchFamily="34" charset="-128"/>
              </a:rPr>
              <a:t>)</a:t>
            </a:r>
          </a:p>
          <a:p>
            <a:pPr lvl="3"/>
            <a:r>
              <a:rPr lang="en-US" dirty="0" smtClean="0">
                <a:ea typeface="ＭＳ Ｐゴシック" pitchFamily="34" charset="-128"/>
              </a:rPr>
              <a:t>(</a:t>
            </a:r>
            <a:r>
              <a:rPr lang="en-US" dirty="0" smtClean="0">
                <a:ea typeface="ＭＳ Ｐゴシック" pitchFamily="34" charset="-128"/>
              </a:rPr>
              <a:t>7 </a:t>
            </a:r>
            <a:r>
              <a:rPr lang="en-US" dirty="0">
                <a:ea typeface="ＭＳ Ｐゴシック" pitchFamily="34" charset="-128"/>
              </a:rPr>
              <a:t>!= </a:t>
            </a:r>
            <a:r>
              <a:rPr lang="en-US" dirty="0" smtClean="0">
                <a:ea typeface="ＭＳ Ｐゴシック" pitchFamily="34" charset="-128"/>
              </a:rPr>
              <a:t>4)</a:t>
            </a:r>
          </a:p>
          <a:p>
            <a:pPr lvl="3"/>
            <a:r>
              <a:rPr lang="en-US" dirty="0" smtClean="0">
                <a:ea typeface="ＭＳ Ｐゴシック" pitchFamily="34" charset="-128"/>
              </a:rPr>
              <a:t>(</a:t>
            </a:r>
            <a:r>
              <a:rPr lang="en-US" dirty="0">
                <a:ea typeface="ＭＳ Ｐゴシック" pitchFamily="34" charset="-128"/>
              </a:rPr>
              <a:t>age&gt;12) &amp;&amp; (age&lt;20</a:t>
            </a:r>
            <a:r>
              <a:rPr lang="en-US" dirty="0" smtClean="0">
                <a:ea typeface="ＭＳ Ｐゴシック" pitchFamily="34" charset="-128"/>
              </a:rPr>
              <a:t>)</a:t>
            </a:r>
            <a:endParaRPr lang="en-US" dirty="0">
              <a:ea typeface="ＭＳ Ｐゴシック" pitchFamily="34" charset="-128"/>
            </a:endParaRPr>
          </a:p>
          <a:p>
            <a:pPr lvl="1"/>
            <a:r>
              <a:rPr lang="en-US" dirty="0" smtClean="0">
                <a:ea typeface="ＭＳ Ｐゴシック" pitchFamily="34" charset="-128"/>
              </a:rPr>
              <a:t> “Parentheses are good”: </a:t>
            </a:r>
            <a:endParaRPr lang="en-US" dirty="0" smtClean="0">
              <a:ea typeface="ＭＳ Ｐゴシック" pitchFamily="34" charset="-128"/>
            </a:endParaRPr>
          </a:p>
          <a:p>
            <a:pPr lvl="3"/>
            <a:r>
              <a:rPr lang="en-US" dirty="0" smtClean="0">
                <a:ea typeface="ＭＳ Ｐゴシック" pitchFamily="34" charset="-128"/>
              </a:rPr>
              <a:t>(</a:t>
            </a:r>
            <a:r>
              <a:rPr lang="en-US" dirty="0" smtClean="0">
                <a:ea typeface="ＭＳ Ｐゴシック" pitchFamily="34" charset="-128"/>
              </a:rPr>
              <a:t>a * b) + c is the same as </a:t>
            </a:r>
            <a:endParaRPr lang="en-US" dirty="0" smtClean="0">
              <a:ea typeface="ＭＳ Ｐゴシック" pitchFamily="34" charset="-128"/>
            </a:endParaRPr>
          </a:p>
          <a:p>
            <a:pPr lvl="3"/>
            <a:r>
              <a:rPr lang="en-US" dirty="0" smtClean="0">
                <a:ea typeface="ＭＳ Ｐゴシック" pitchFamily="34" charset="-128"/>
              </a:rPr>
              <a:t>a*</a:t>
            </a:r>
            <a:r>
              <a:rPr lang="en-US" dirty="0" err="1" smtClean="0">
                <a:ea typeface="ＭＳ Ｐゴシック" pitchFamily="34" charset="-128"/>
              </a:rPr>
              <a:t>b+c</a:t>
            </a:r>
            <a:r>
              <a:rPr lang="en-US" dirty="0" smtClean="0">
                <a:ea typeface="ＭＳ Ｐゴシック" pitchFamily="34" charset="-128"/>
              </a:rPr>
              <a:t>, but easier to read</a:t>
            </a:r>
          </a:p>
          <a:p>
            <a:pPr>
              <a:spcAft>
                <a:spcPts val="1200"/>
              </a:spcAft>
            </a:pPr>
            <a:r>
              <a:rPr lang="en-US" dirty="0" smtClean="0">
                <a:ea typeface="ＭＳ Ｐゴシック" pitchFamily="34" charset="-128"/>
              </a:rPr>
              <a:t>Rules</a:t>
            </a:r>
            <a:endParaRPr lang="en-US" dirty="0" smtClean="0">
              <a:ea typeface="ＭＳ Ｐゴシック" pitchFamily="34" charset="-128"/>
            </a:endParaRPr>
          </a:p>
          <a:p>
            <a:pPr lvl="1">
              <a:spcAft>
                <a:spcPts val="1200"/>
              </a:spcAft>
            </a:pPr>
            <a:r>
              <a:rPr lang="en-US" dirty="0" smtClean="0">
                <a:ea typeface="ＭＳ Ｐゴシック" pitchFamily="34" charset="-128"/>
              </a:rPr>
              <a:t>“Expressions replace </a:t>
            </a:r>
            <a:r>
              <a:rPr lang="en-US" dirty="0" err="1" smtClean="0">
                <a:ea typeface="ＭＳ Ｐゴシック" pitchFamily="34" charset="-128"/>
              </a:rPr>
              <a:t>vars</a:t>
            </a:r>
            <a:r>
              <a:rPr lang="en-US" dirty="0" smtClean="0">
                <a:ea typeface="ＭＳ Ｐゴシック" pitchFamily="34" charset="-128"/>
              </a:rPr>
              <a:t>”: Radius </a:t>
            </a:r>
            <a:r>
              <a:rPr lang="en-US" dirty="0" smtClean="0">
                <a:ea typeface="ＭＳ Ｐゴシック" pitchFamily="34" charset="-128"/>
              </a:rPr>
              <a:t>= </a:t>
            </a:r>
            <a:r>
              <a:rPr lang="en-US" dirty="0" smtClean="0">
                <a:ea typeface="ＭＳ Ｐゴシック" pitchFamily="34" charset="-128"/>
              </a:rPr>
              <a:t>i*50</a:t>
            </a:r>
            <a:endParaRPr lang="en-US" dirty="0" smtClean="0">
              <a:ea typeface="ＭＳ Ｐゴシック" pitchFamily="34" charset="-128"/>
            </a:endParaRPr>
          </a:p>
          <a:p>
            <a:pPr lvl="2">
              <a:spcAft>
                <a:spcPts val="1200"/>
              </a:spcAft>
            </a:pPr>
            <a:endParaRPr lang="en-US" dirty="0" smtClean="0">
              <a:ea typeface="ＭＳ Ｐゴシック" pitchFamily="34" charset="-128"/>
            </a:endParaRPr>
          </a:p>
          <a:p>
            <a:pPr lvl="1">
              <a:spcAft>
                <a:spcPts val="1200"/>
              </a:spcAft>
            </a:pPr>
            <a:endParaRPr lang="en-US" dirty="0" smtClean="0">
              <a:ea typeface="ＭＳ Ｐゴシック" pitchFamily="34" charset="-128"/>
            </a:endParaRPr>
          </a:p>
          <a:p>
            <a:pPr lvl="1">
              <a:spcAft>
                <a:spcPts val="1200"/>
              </a:spcAft>
            </a:pPr>
            <a:endParaRPr lang="en-US" dirty="0" smtClean="0">
              <a:ea typeface="ＭＳ Ｐゴシック" pitchFamily="34" charset="-128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F01E15CD-8A1A-49FA-BC40-6AD27C2FE946}" type="datetime1">
              <a:rPr lang="en-US" sz="1200" smtClean="0">
                <a:solidFill>
                  <a:srgbClr val="3F3F3F"/>
                </a:solidFill>
              </a:rPr>
              <a:t>11/7/2011</a:t>
            </a:fld>
            <a:endParaRPr lang="en-US" sz="1200">
              <a:solidFill>
                <a:srgbClr val="3F3F3F"/>
              </a:solidFill>
            </a:endParaRPr>
          </a:p>
        </p:txBody>
      </p:sp>
      <p:sp>
        <p:nvSpPr>
          <p:cNvPr id="28677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200" smtClean="0">
                <a:solidFill>
                  <a:srgbClr val="3F3F3F"/>
                </a:solidFill>
              </a:rPr>
              <a:t>Kelvin Sung (Use/Modify with permission from © 2010 Larry Snyder, CSE)</a:t>
            </a:r>
            <a:endParaRPr lang="en-US" sz="1200">
              <a:solidFill>
                <a:srgbClr val="3F3F3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B0FFBC5C-351B-41DB-A318-C2C6C8E48841}" type="slidenum">
              <a:rPr lang="en-US" sz="1200">
                <a:solidFill>
                  <a:srgbClr val="3F3F3F"/>
                </a:solidFill>
              </a:rPr>
              <a:pPr eaLnBrk="1" hangingPunct="1"/>
              <a:t>11</a:t>
            </a:fld>
            <a:endParaRPr lang="en-US" sz="1200">
              <a:solidFill>
                <a:srgbClr val="3F3F3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467948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Expressions 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2008" y="1219200"/>
            <a:ext cx="8229600" cy="5181600"/>
          </a:xfrm>
        </p:spPr>
        <p:txBody>
          <a:bodyPr/>
          <a:lstStyle/>
          <a:p>
            <a:pPr marL="438150" lvl="1" indent="-319088">
              <a:spcBef>
                <a:spcPct val="0"/>
              </a:spcBef>
              <a:buClr>
                <a:schemeClr val="accent1"/>
              </a:buClr>
              <a:buSzPct val="80000"/>
              <a:buFont typeface="Wingdings 2" charset="2"/>
              <a:buChar char=""/>
            </a:pPr>
            <a:r>
              <a:rPr lang="en-US" dirty="0">
                <a:ea typeface="ＭＳ Ｐゴシック" pitchFamily="34" charset="-128"/>
              </a:rPr>
              <a:t>“</a:t>
            </a:r>
            <a:r>
              <a:rPr lang="en-US" dirty="0" smtClean="0">
                <a:ea typeface="ＭＳ Ｐゴシック" pitchFamily="34" charset="-128"/>
              </a:rPr>
              <a:t>Needs and gives </a:t>
            </a:r>
            <a:r>
              <a:rPr lang="en-US" dirty="0">
                <a:ea typeface="ＭＳ Ｐゴシック" pitchFamily="34" charset="-128"/>
              </a:rPr>
              <a:t>data types”   </a:t>
            </a:r>
            <a:endParaRPr lang="en-US" dirty="0" smtClean="0">
              <a:ea typeface="ＭＳ Ｐゴシック" pitchFamily="34" charset="-128"/>
            </a:endParaRPr>
          </a:p>
          <a:p>
            <a:pPr marL="703263" lvl="2" indent="-319088">
              <a:spcBef>
                <a:spcPct val="0"/>
              </a:spcBef>
              <a:buClr>
                <a:schemeClr val="accent1"/>
              </a:buClr>
              <a:buSzPct val="80000"/>
              <a:buFont typeface="Wingdings 2" charset="2"/>
              <a:buChar char=""/>
            </a:pPr>
            <a:r>
              <a:rPr lang="en-US" dirty="0" smtClean="0">
                <a:ea typeface="ＭＳ Ｐゴシック" pitchFamily="34" charset="-128"/>
              </a:rPr>
              <a:t>Wants numbers:</a:t>
            </a:r>
          </a:p>
          <a:p>
            <a:pPr marL="923925" lvl="3" indent="-319088">
              <a:spcBef>
                <a:spcPct val="0"/>
              </a:spcBef>
              <a:buClr>
                <a:schemeClr val="accent1"/>
              </a:buClr>
              <a:buSzPct val="80000"/>
              <a:buFont typeface="Wingdings 2" charset="2"/>
              <a:buChar char=""/>
            </a:pPr>
            <a:r>
              <a:rPr lang="en-US" dirty="0" smtClean="0">
                <a:ea typeface="ＭＳ Ｐゴシック" pitchFamily="34" charset="-128"/>
              </a:rPr>
              <a:t>+ </a:t>
            </a:r>
            <a:r>
              <a:rPr lang="en-US" dirty="0">
                <a:ea typeface="ＭＳ Ｐゴシック" pitchFamily="34" charset="-128"/>
              </a:rPr>
              <a:t>- * / % &lt; &lt;= =&gt; </a:t>
            </a:r>
            <a:r>
              <a:rPr lang="en-US" dirty="0" smtClean="0">
                <a:ea typeface="ＭＳ Ｐゴシック" pitchFamily="34" charset="-128"/>
              </a:rPr>
              <a:t>&gt;; </a:t>
            </a:r>
          </a:p>
          <a:p>
            <a:pPr marL="703263" lvl="2" indent="-319088">
              <a:spcBef>
                <a:spcPct val="0"/>
              </a:spcBef>
              <a:buClr>
                <a:schemeClr val="accent1"/>
              </a:buClr>
              <a:buSzPct val="80000"/>
              <a:buFont typeface="Wingdings 2" charset="2"/>
              <a:buChar char=""/>
            </a:pPr>
            <a:endParaRPr lang="en-US" dirty="0" smtClean="0">
              <a:ea typeface="ＭＳ Ｐゴシック" pitchFamily="34" charset="-128"/>
            </a:endParaRPr>
          </a:p>
          <a:p>
            <a:pPr marL="703263" lvl="2" indent="-319088">
              <a:spcBef>
                <a:spcPct val="0"/>
              </a:spcBef>
              <a:buClr>
                <a:schemeClr val="accent1"/>
              </a:buClr>
              <a:buSzPct val="80000"/>
              <a:buFont typeface="Wingdings 2" charset="2"/>
              <a:buChar char=""/>
            </a:pPr>
            <a:r>
              <a:rPr lang="en-US" dirty="0" smtClean="0">
                <a:ea typeface="ＭＳ Ｐゴシック" pitchFamily="34" charset="-128"/>
              </a:rPr>
              <a:t>Want </a:t>
            </a:r>
            <a:r>
              <a:rPr lang="en-US" dirty="0">
                <a:ea typeface="ＭＳ Ｐゴシック" pitchFamily="34" charset="-128"/>
              </a:rPr>
              <a:t>logical (Boolean) values</a:t>
            </a:r>
            <a:endParaRPr lang="en-US" dirty="0" smtClean="0">
              <a:ea typeface="ＭＳ Ｐゴシック" pitchFamily="34" charset="-128"/>
            </a:endParaRPr>
          </a:p>
          <a:p>
            <a:pPr marL="923925" lvl="3" indent="-319088">
              <a:spcBef>
                <a:spcPct val="0"/>
              </a:spcBef>
              <a:buClr>
                <a:schemeClr val="accent1"/>
              </a:buClr>
              <a:buSzPct val="80000"/>
              <a:buFont typeface="Wingdings 2" charset="2"/>
              <a:buChar char=""/>
            </a:pPr>
            <a:r>
              <a:rPr lang="en-US" dirty="0" smtClean="0">
                <a:ea typeface="ＭＳ Ｐゴシック" pitchFamily="34" charset="-128"/>
              </a:rPr>
              <a:t>&amp;&amp; [ </a:t>
            </a:r>
            <a:r>
              <a:rPr lang="en-US" dirty="0" smtClean="0">
                <a:ea typeface="ＭＳ Ｐゴシック" pitchFamily="34" charset="-128"/>
                <a:sym typeface="Wingdings" pitchFamily="2" charset="2"/>
              </a:rPr>
              <a:t> AND]</a:t>
            </a:r>
          </a:p>
          <a:p>
            <a:pPr marL="923925" lvl="3" indent="-319088">
              <a:spcBef>
                <a:spcPct val="0"/>
              </a:spcBef>
              <a:buClr>
                <a:schemeClr val="accent1"/>
              </a:buClr>
              <a:buSzPct val="80000"/>
              <a:buFont typeface="Wingdings 2" charset="2"/>
              <a:buChar char=""/>
            </a:pPr>
            <a:r>
              <a:rPr lang="en-US" dirty="0" smtClean="0">
                <a:ea typeface="ＭＳ Ｐゴシック" pitchFamily="34" charset="-128"/>
                <a:sym typeface="Wingdings" pitchFamily="2" charset="2"/>
              </a:rPr>
              <a:t>||  [ OR]</a:t>
            </a:r>
          </a:p>
          <a:p>
            <a:pPr marL="923925" lvl="3" indent="-319088">
              <a:spcBef>
                <a:spcPct val="0"/>
              </a:spcBef>
              <a:buClr>
                <a:schemeClr val="accent1"/>
              </a:buClr>
              <a:buSzPct val="80000"/>
              <a:buFont typeface="Wingdings 2" charset="2"/>
              <a:buChar char=""/>
            </a:pPr>
            <a:r>
              <a:rPr lang="en-US" dirty="0" smtClean="0">
                <a:ea typeface="ＭＳ Ｐゴシック" pitchFamily="34" charset="-128"/>
                <a:sym typeface="Wingdings" pitchFamily="2" charset="2"/>
              </a:rPr>
              <a:t>!   [NOT]</a:t>
            </a:r>
            <a:endParaRPr lang="en-US" dirty="0" smtClean="0">
              <a:ea typeface="ＭＳ Ｐゴシック" pitchFamily="34" charset="-128"/>
            </a:endParaRPr>
          </a:p>
          <a:p>
            <a:pPr marL="703263" lvl="2" indent="-319088">
              <a:spcBef>
                <a:spcPct val="0"/>
              </a:spcBef>
              <a:buClr>
                <a:schemeClr val="accent1"/>
              </a:buClr>
              <a:buSzPct val="80000"/>
              <a:buFont typeface="Wingdings 2" charset="2"/>
              <a:buChar char=""/>
            </a:pPr>
            <a:endParaRPr lang="en-US" dirty="0" smtClean="0">
              <a:ea typeface="ＭＳ Ｐゴシック" pitchFamily="34" charset="-128"/>
            </a:endParaRPr>
          </a:p>
          <a:p>
            <a:pPr marL="703263" lvl="2" indent="-319088">
              <a:spcBef>
                <a:spcPct val="0"/>
              </a:spcBef>
              <a:buClr>
                <a:schemeClr val="accent1"/>
              </a:buClr>
              <a:buSzPct val="80000"/>
              <a:buFont typeface="Wingdings 2" charset="2"/>
              <a:buChar char=""/>
            </a:pPr>
            <a:r>
              <a:rPr lang="en-US" dirty="0" smtClean="0">
                <a:ea typeface="ＭＳ Ｐゴシック" pitchFamily="34" charset="-128"/>
              </a:rPr>
              <a:t>Want compare</a:t>
            </a:r>
          </a:p>
          <a:p>
            <a:pPr marL="923925" lvl="3" indent="-319088">
              <a:spcBef>
                <a:spcPct val="0"/>
              </a:spcBef>
              <a:buClr>
                <a:schemeClr val="accent1"/>
              </a:buClr>
              <a:buSzPct val="80000"/>
              <a:buFont typeface="Wingdings 2" charset="2"/>
              <a:buChar char=""/>
            </a:pPr>
            <a:r>
              <a:rPr lang="en-US" dirty="0" smtClean="0">
                <a:ea typeface="ＭＳ Ｐゴシック" pitchFamily="34" charset="-128"/>
              </a:rPr>
              <a:t>== </a:t>
            </a:r>
            <a:r>
              <a:rPr lang="en-US" dirty="0">
                <a:ea typeface="ＭＳ Ｐゴシック" pitchFamily="34" charset="-128"/>
              </a:rPr>
              <a:t>and != </a:t>
            </a:r>
            <a:endParaRPr lang="en-US" dirty="0" smtClean="0">
              <a:ea typeface="ＭＳ Ｐゴシック" pitchFamily="34" charset="-128"/>
            </a:endParaRPr>
          </a:p>
          <a:p>
            <a:pPr marL="923925" lvl="3" indent="-319088">
              <a:spcBef>
                <a:spcPct val="0"/>
              </a:spcBef>
              <a:buClr>
                <a:schemeClr val="accent1"/>
              </a:buClr>
              <a:buSzPct val="80000"/>
              <a:buFont typeface="Wingdings 2" charset="2"/>
              <a:buChar char=""/>
            </a:pPr>
            <a:r>
              <a:rPr lang="en-US" dirty="0" smtClean="0">
                <a:ea typeface="ＭＳ Ｐゴシック" pitchFamily="34" charset="-128"/>
              </a:rPr>
              <a:t>arguments </a:t>
            </a:r>
            <a:r>
              <a:rPr lang="en-US" dirty="0">
                <a:ea typeface="ＭＳ Ｐゴシック" pitchFamily="34" charset="-128"/>
              </a:rPr>
              <a:t>to be the same type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241C44-02EA-4083-B262-78AE3E5CF45D}" type="datetime1">
              <a:rPr lang="en-US" smtClean="0"/>
              <a:t>11/7/2011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Kelvin Sung (Use/Modify with permission from © 2010 Larry Snyder, CSE)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F108F18-55C9-42A8-BAB8-B32A5383B07D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21752" y="1925273"/>
            <a:ext cx="3724537" cy="697612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6523" y="3338402"/>
            <a:ext cx="7055821" cy="967784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6738210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987552"/>
          </a:xfrm>
        </p:spPr>
        <p:txBody>
          <a:bodyPr rtlCol="0">
            <a:scene3d>
              <a:camera prst="orthographicFront"/>
              <a:lightRig rig="threePt" dir="t">
                <a:rot lat="0" lon="0" rev="4800000"/>
              </a:lightRig>
            </a:scene3d>
          </a:bodyPr>
          <a:lstStyle/>
          <a:p>
            <a:pPr>
              <a:defRPr/>
            </a:pPr>
            <a:r>
              <a:rPr lang="en-US" dirty="0" smtClean="0"/>
              <a:t>Tests, A/K/A If statements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181600"/>
          </a:xfrm>
          <a:ln>
            <a:miter lim="800000"/>
            <a:headEnd/>
            <a:tailEnd/>
          </a:ln>
        </p:spPr>
        <p:txBody>
          <a:bodyPr/>
          <a:lstStyle/>
          <a:p>
            <a:pPr>
              <a:buFont typeface="Wingdings 2" charset="2"/>
              <a:buChar char=""/>
              <a:defRPr/>
            </a:pPr>
            <a:r>
              <a:rPr lang="en-US" dirty="0" smtClean="0"/>
              <a:t>We have seen this many times!!</a:t>
            </a:r>
          </a:p>
          <a:p>
            <a:pPr>
              <a:buFont typeface="Wingdings 2" charset="2"/>
              <a:buChar char=""/>
              <a:defRPr/>
            </a:pPr>
            <a:r>
              <a:rPr lang="en-US" dirty="0" smtClean="0"/>
              <a:t>The </a:t>
            </a:r>
            <a:r>
              <a:rPr lang="en-US" dirty="0" smtClean="0"/>
              <a:t>instructions of a program are executed sequentially, one after another … sometimes we want to skip some: Say “Hello” to  the </a:t>
            </a:r>
            <a:r>
              <a:rPr lang="en-US" b="1" dirty="0" smtClean="0"/>
              <a:t>If</a:t>
            </a:r>
          </a:p>
          <a:p>
            <a:pPr>
              <a:buFont typeface="Wingdings 2" charset="2"/>
              <a:buChar char=""/>
              <a:defRPr/>
            </a:pPr>
            <a:r>
              <a:rPr lang="en-US" b="1" dirty="0" smtClean="0"/>
              <a:t>If </a:t>
            </a:r>
            <a:r>
              <a:rPr lang="en-US" dirty="0" smtClean="0"/>
              <a:t>also has a required form</a:t>
            </a:r>
          </a:p>
          <a:p>
            <a:pPr lvl="1">
              <a:buFont typeface="Wingdings" charset="2"/>
              <a:buNone/>
              <a:defRPr/>
            </a:pPr>
            <a:r>
              <a:rPr lang="en-US" dirty="0" smtClean="0"/>
              <a:t>if </a:t>
            </a:r>
            <a:r>
              <a:rPr lang="en-US" dirty="0" smtClean="0"/>
              <a:t>(</a:t>
            </a:r>
            <a:r>
              <a:rPr lang="en-US" dirty="0" err="1" smtClean="0"/>
              <a:t>ball.CenterX</a:t>
            </a:r>
            <a:r>
              <a:rPr lang="en-US" dirty="0" smtClean="0"/>
              <a:t> </a:t>
            </a:r>
            <a:r>
              <a:rPr lang="en-US" dirty="0"/>
              <a:t>&gt;</a:t>
            </a:r>
            <a:r>
              <a:rPr lang="en-US" dirty="0" smtClean="0"/>
              <a:t>= </a:t>
            </a:r>
            <a:r>
              <a:rPr lang="en-US" dirty="0" smtClean="0"/>
              <a:t>0) {</a:t>
            </a:r>
          </a:p>
          <a:p>
            <a:pPr lvl="1">
              <a:buFont typeface="Wingdings" charset="2"/>
              <a:buNone/>
              <a:defRPr/>
            </a:pPr>
            <a:r>
              <a:rPr lang="en-US" dirty="0" smtClean="0"/>
              <a:t>         &lt;</a:t>
            </a:r>
            <a:r>
              <a:rPr lang="en-US" i="1" dirty="0" smtClean="0">
                <a:latin typeface="Times New Roman"/>
                <a:cs typeface="Times New Roman"/>
              </a:rPr>
              <a:t>stuff to do if condition true</a:t>
            </a:r>
            <a:r>
              <a:rPr lang="en-US" dirty="0" smtClean="0"/>
              <a:t>&gt;;</a:t>
            </a:r>
          </a:p>
          <a:p>
            <a:pPr lvl="1">
              <a:buFont typeface="Wingdings" charset="2"/>
              <a:buNone/>
              <a:defRPr/>
            </a:pPr>
            <a:r>
              <a:rPr lang="en-US" dirty="0" smtClean="0"/>
              <a:t>}</a:t>
            </a:r>
            <a:endParaRPr lang="en-US" dirty="0" smtClean="0"/>
          </a:p>
          <a:p>
            <a:pPr lvl="1">
              <a:buFont typeface="Wingdings" charset="2"/>
              <a:buNone/>
              <a:defRPr/>
            </a:pPr>
            <a:r>
              <a:rPr lang="en-US" dirty="0" smtClean="0"/>
              <a:t>if </a:t>
            </a:r>
            <a:r>
              <a:rPr lang="en-US" dirty="0" smtClean="0"/>
              <a:t>(</a:t>
            </a:r>
            <a:r>
              <a:rPr lang="en-US" dirty="0" err="1" smtClean="0"/>
              <a:t>GamePad.ButtonAClicked</a:t>
            </a:r>
            <a:r>
              <a:rPr lang="en-US" dirty="0" smtClean="0"/>
              <a:t>()) </a:t>
            </a:r>
            <a:r>
              <a:rPr lang="en-US" dirty="0" smtClean="0"/>
              <a:t>{</a:t>
            </a:r>
          </a:p>
          <a:p>
            <a:pPr lvl="1">
              <a:buFont typeface="Wingdings" charset="2"/>
              <a:buNone/>
              <a:defRPr/>
            </a:pPr>
            <a:r>
              <a:rPr lang="en-US" dirty="0" smtClean="0"/>
              <a:t>           ….. </a:t>
            </a:r>
            <a:endParaRPr lang="en-US" dirty="0" smtClean="0"/>
          </a:p>
          <a:p>
            <a:pPr lvl="1">
              <a:buFont typeface="Wingdings" charset="2"/>
              <a:buNone/>
              <a:defRPr/>
            </a:pPr>
            <a:r>
              <a:rPr lang="en-US" dirty="0" smtClean="0"/>
              <a:t>}</a:t>
            </a:r>
          </a:p>
          <a:p>
            <a:pPr>
              <a:buFont typeface="Wingdings 2" charset="2"/>
              <a:buChar char=""/>
              <a:defRPr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6941751A-C38F-4628-B0B2-271527D26066}" type="datetime1">
              <a:rPr lang="en-US" sz="1200" smtClean="0">
                <a:solidFill>
                  <a:srgbClr val="3F3F3F"/>
                </a:solidFill>
              </a:rPr>
              <a:t>11/7/2011</a:t>
            </a:fld>
            <a:endParaRPr lang="en-US" sz="1200">
              <a:solidFill>
                <a:srgbClr val="3F3F3F"/>
              </a:solidFill>
            </a:endParaRPr>
          </a:p>
        </p:txBody>
      </p:sp>
      <p:sp>
        <p:nvSpPr>
          <p:cNvPr id="32773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200" smtClean="0">
                <a:solidFill>
                  <a:srgbClr val="3F3F3F"/>
                </a:solidFill>
              </a:rPr>
              <a:t>Kelvin Sung (Use/Modify with permission from © 2010 Larry Snyder, CSE)</a:t>
            </a:r>
            <a:endParaRPr lang="en-US" sz="1200">
              <a:solidFill>
                <a:srgbClr val="3F3F3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B631F2C3-14C5-4265-87AF-0C2F220FBC87}" type="slidenum">
              <a:rPr lang="en-US" sz="1200">
                <a:solidFill>
                  <a:srgbClr val="3F3F3F"/>
                </a:solidFill>
              </a:rPr>
              <a:pPr eaLnBrk="1" hangingPunct="1"/>
              <a:t>13</a:t>
            </a:fld>
            <a:endParaRPr lang="en-US" sz="1200">
              <a:solidFill>
                <a:srgbClr val="3F3F3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094154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6608" y="1341364"/>
            <a:ext cx="4486275" cy="4600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If … the flow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buNone/>
              <a:defRPr/>
            </a:pPr>
            <a:r>
              <a:rPr lang="en-US" dirty="0" smtClean="0"/>
              <a:t>What does </a:t>
            </a:r>
          </a:p>
          <a:p>
            <a:pPr lvl="1">
              <a:buNone/>
              <a:defRPr/>
            </a:pPr>
            <a:r>
              <a:rPr lang="en-US" dirty="0"/>
              <a:t>c</a:t>
            </a:r>
            <a:r>
              <a:rPr lang="en-US" dirty="0" smtClean="0"/>
              <a:t>omputer command</a:t>
            </a:r>
          </a:p>
          <a:p>
            <a:pPr lvl="1">
              <a:buNone/>
              <a:defRPr/>
            </a:pPr>
            <a:r>
              <a:rPr lang="en-US" dirty="0" smtClean="0"/>
              <a:t>for this flow chart </a:t>
            </a:r>
          </a:p>
          <a:p>
            <a:pPr lvl="1">
              <a:buNone/>
              <a:defRPr/>
            </a:pPr>
            <a:r>
              <a:rPr lang="en-US" dirty="0" smtClean="0"/>
              <a:t>looks like?</a:t>
            </a:r>
            <a:endParaRPr lang="en-US" dirty="0"/>
          </a:p>
          <a:p>
            <a:pPr marL="119062" indent="0"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614295A-09FD-4B55-8387-700F02CE5A77}" type="datetime1">
              <a:rPr lang="en-US" smtClean="0"/>
              <a:t>11/7/2011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Kelvin Sung (Use/Modify with permission from © 2010 Larry Snyder, CSE)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F108F18-55C9-42A8-BAB8-B32A5383B07D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511687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987552"/>
          </a:xfrm>
        </p:spPr>
        <p:txBody>
          <a:bodyPr rtlCol="0">
            <a:scene3d>
              <a:camera prst="orthographicFront"/>
              <a:lightRig rig="threePt" dir="t">
                <a:rot lat="0" lon="0" rev="4800000"/>
              </a:lightRig>
            </a:scene3d>
          </a:bodyPr>
          <a:lstStyle/>
          <a:p>
            <a:pPr>
              <a:defRPr/>
            </a:pPr>
            <a:r>
              <a:rPr lang="en-US" dirty="0" smtClean="0"/>
              <a:t>Tests, the Picture</a:t>
            </a:r>
            <a:endParaRPr lang="en-US" dirty="0"/>
          </a:p>
        </p:txBody>
      </p:sp>
      <p:sp>
        <p:nvSpPr>
          <p:cNvPr id="3379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ea typeface="ＭＳ Ｐゴシック" pitchFamily="34" charset="-128"/>
              </a:rPr>
              <a:t>An </a:t>
            </a:r>
            <a:r>
              <a:rPr lang="en-US" b="1" dirty="0" smtClean="0">
                <a:ea typeface="ＭＳ Ｐゴシック" pitchFamily="34" charset="-128"/>
              </a:rPr>
              <a:t>If</a:t>
            </a:r>
            <a:r>
              <a:rPr lang="en-US" dirty="0" smtClean="0">
                <a:ea typeface="ＭＳ Ｐゴシック" pitchFamily="34" charset="-128"/>
              </a:rPr>
              <a:t>-statement has a standard form</a:t>
            </a:r>
          </a:p>
          <a:p>
            <a:endParaRPr lang="en-US" dirty="0" smtClean="0">
              <a:ea typeface="ＭＳ Ｐゴシック" pitchFamily="34" charset="-128"/>
            </a:endParaRPr>
          </a:p>
          <a:p>
            <a:endParaRPr lang="en-US" dirty="0" smtClean="0">
              <a:ea typeface="ＭＳ Ｐゴシック" pitchFamily="34" charset="-128"/>
            </a:endParaRPr>
          </a:p>
          <a:p>
            <a:pPr>
              <a:buFont typeface="Wingdings 2" pitchFamily="18" charset="2"/>
              <a:buNone/>
            </a:pPr>
            <a:endParaRPr lang="en-US" dirty="0" smtClean="0">
              <a:ea typeface="ＭＳ Ｐゴシック" pitchFamily="34" charset="-128"/>
            </a:endParaRPr>
          </a:p>
          <a:p>
            <a:endParaRPr lang="en-US" dirty="0" smtClean="0">
              <a:ea typeface="ＭＳ Ｐゴシック" pitchFamily="34" charset="-128"/>
            </a:endParaRPr>
          </a:p>
          <a:p>
            <a:pPr lvl="1">
              <a:buFont typeface="Wingdings" pitchFamily="2" charset="2"/>
              <a:buNone/>
            </a:pPr>
            <a:r>
              <a:rPr lang="en-US" dirty="0" smtClean="0">
                <a:ea typeface="ＭＳ Ｐゴシック" pitchFamily="34" charset="-128"/>
              </a:rPr>
              <a:t>if ( </a:t>
            </a:r>
            <a:r>
              <a:rPr lang="en-US" dirty="0" err="1" smtClean="0">
                <a:ea typeface="ＭＳ Ｐゴシック" pitchFamily="34" charset="-128"/>
              </a:rPr>
              <a:t>b.CenterX</a:t>
            </a:r>
            <a:r>
              <a:rPr lang="en-US" dirty="0" smtClean="0">
                <a:ea typeface="ＭＳ Ｐゴシック" pitchFamily="34" charset="-128"/>
              </a:rPr>
              <a:t>&gt;800  ||  </a:t>
            </a:r>
            <a:r>
              <a:rPr lang="en-US" dirty="0" err="1" smtClean="0">
                <a:ea typeface="ＭＳ Ｐゴシック" pitchFamily="34" charset="-128"/>
              </a:rPr>
              <a:t>b.CenterX</a:t>
            </a:r>
            <a:r>
              <a:rPr lang="en-US" dirty="0" smtClean="0">
                <a:ea typeface="ＭＳ Ｐゴシック" pitchFamily="34" charset="-128"/>
              </a:rPr>
              <a:t>&lt;0 </a:t>
            </a:r>
            <a:r>
              <a:rPr lang="en-US" dirty="0" smtClean="0">
                <a:ea typeface="ＭＳ Ｐゴシック" pitchFamily="34" charset="-128"/>
              </a:rPr>
              <a:t>) {</a:t>
            </a:r>
          </a:p>
          <a:p>
            <a:pPr lvl="1">
              <a:buFont typeface="Wingdings" pitchFamily="2" charset="2"/>
              <a:buNone/>
            </a:pPr>
            <a:r>
              <a:rPr lang="en-US" dirty="0" smtClean="0">
                <a:ea typeface="ＭＳ Ｐゴシック" pitchFamily="34" charset="-128"/>
              </a:rPr>
              <a:t>      </a:t>
            </a:r>
            <a:r>
              <a:rPr lang="en-US" dirty="0" err="1" smtClean="0">
                <a:ea typeface="ＭＳ Ｐゴシック" pitchFamily="34" charset="-128"/>
              </a:rPr>
              <a:t>speedX</a:t>
            </a:r>
            <a:r>
              <a:rPr lang="en-US" dirty="0" smtClean="0">
                <a:ea typeface="ＭＳ Ｐゴシック" pitchFamily="34" charset="-128"/>
              </a:rPr>
              <a:t> *= -1f;</a:t>
            </a:r>
            <a:endParaRPr lang="en-US" dirty="0" smtClean="0">
              <a:ea typeface="ＭＳ Ｐゴシック" pitchFamily="34" charset="-128"/>
            </a:endParaRPr>
          </a:p>
          <a:p>
            <a:pPr lvl="1">
              <a:buFont typeface="Wingdings" pitchFamily="2" charset="2"/>
              <a:buNone/>
            </a:pPr>
            <a:r>
              <a:rPr lang="en-US" dirty="0" smtClean="0">
                <a:ea typeface="ＭＳ Ｐゴシック" pitchFamily="34" charset="-128"/>
              </a:rPr>
              <a:t>}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243D811E-8A12-4F25-9598-5EC52F2257C7}" type="datetime1">
              <a:rPr lang="en-US" sz="1200" smtClean="0">
                <a:solidFill>
                  <a:srgbClr val="3F3F3F"/>
                </a:solidFill>
              </a:rPr>
              <a:t>11/7/2011</a:t>
            </a:fld>
            <a:endParaRPr lang="en-US" sz="1200">
              <a:solidFill>
                <a:srgbClr val="3F3F3F"/>
              </a:solidFill>
            </a:endParaRPr>
          </a:p>
        </p:txBody>
      </p:sp>
      <p:sp>
        <p:nvSpPr>
          <p:cNvPr id="33797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200" smtClean="0">
                <a:solidFill>
                  <a:srgbClr val="3F3F3F"/>
                </a:solidFill>
              </a:rPr>
              <a:t>Kelvin Sung (Use/Modify with permission from © 2010 Larry Snyder, CSE)</a:t>
            </a:r>
            <a:endParaRPr lang="en-US" sz="1200">
              <a:solidFill>
                <a:srgbClr val="3F3F3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CFC51830-E3D3-416E-B3C6-1FF47B21AFAB}" type="slidenum">
              <a:rPr lang="en-US" sz="1200">
                <a:solidFill>
                  <a:srgbClr val="3F3F3F"/>
                </a:solidFill>
              </a:rPr>
              <a:pPr eaLnBrk="1" hangingPunct="1"/>
              <a:t>15</a:t>
            </a:fld>
            <a:endParaRPr lang="en-US" sz="1200">
              <a:solidFill>
                <a:srgbClr val="3F3F3F"/>
              </a:solidFill>
            </a:endParaRPr>
          </a:p>
        </p:txBody>
      </p:sp>
      <p:sp>
        <p:nvSpPr>
          <p:cNvPr id="33799" name="TextBox 6"/>
          <p:cNvSpPr txBox="1">
            <a:spLocks noChangeArrowheads="1"/>
          </p:cNvSpPr>
          <p:nvPr/>
        </p:nvSpPr>
        <p:spPr bwMode="auto">
          <a:xfrm>
            <a:off x="685800" y="1905000"/>
            <a:ext cx="104457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800"/>
              <a:t>keyword</a:t>
            </a:r>
          </a:p>
        </p:txBody>
      </p:sp>
      <p:sp>
        <p:nvSpPr>
          <p:cNvPr id="33800" name="TextBox 7"/>
          <p:cNvSpPr txBox="1">
            <a:spLocks noChangeArrowheads="1"/>
          </p:cNvSpPr>
          <p:nvPr/>
        </p:nvSpPr>
        <p:spPr bwMode="auto">
          <a:xfrm>
            <a:off x="1066800" y="2286000"/>
            <a:ext cx="19177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800"/>
              <a:t>next, open paren</a:t>
            </a:r>
          </a:p>
        </p:txBody>
      </p:sp>
      <p:sp>
        <p:nvSpPr>
          <p:cNvPr id="33801" name="TextBox 8"/>
          <p:cNvSpPr txBox="1">
            <a:spLocks noChangeArrowheads="1"/>
          </p:cNvSpPr>
          <p:nvPr/>
        </p:nvSpPr>
        <p:spPr bwMode="auto">
          <a:xfrm>
            <a:off x="3505200" y="2133600"/>
            <a:ext cx="130175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800"/>
              <a:t>boolean</a:t>
            </a:r>
          </a:p>
          <a:p>
            <a:pPr eaLnBrk="1" hangingPunct="1"/>
            <a:r>
              <a:rPr lang="en-US" sz="1800"/>
              <a:t>expression</a:t>
            </a:r>
          </a:p>
        </p:txBody>
      </p:sp>
      <p:sp>
        <p:nvSpPr>
          <p:cNvPr id="33802" name="TextBox 9"/>
          <p:cNvSpPr txBox="1">
            <a:spLocks noChangeArrowheads="1"/>
          </p:cNvSpPr>
          <p:nvPr/>
        </p:nvSpPr>
        <p:spPr bwMode="auto">
          <a:xfrm>
            <a:off x="4953000" y="2362200"/>
            <a:ext cx="19431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800"/>
              <a:t>next, close paren</a:t>
            </a:r>
          </a:p>
        </p:txBody>
      </p:sp>
      <p:sp>
        <p:nvSpPr>
          <p:cNvPr id="33803" name="TextBox 10"/>
          <p:cNvSpPr txBox="1">
            <a:spLocks noChangeArrowheads="1"/>
          </p:cNvSpPr>
          <p:nvPr/>
        </p:nvSpPr>
        <p:spPr bwMode="auto">
          <a:xfrm>
            <a:off x="6946604" y="2594344"/>
            <a:ext cx="19050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800" dirty="0"/>
              <a:t>next, open brace</a:t>
            </a:r>
          </a:p>
        </p:txBody>
      </p:sp>
      <p:sp>
        <p:nvSpPr>
          <p:cNvPr id="33804" name="TextBox 11"/>
          <p:cNvSpPr txBox="1">
            <a:spLocks noChangeArrowheads="1"/>
          </p:cNvSpPr>
          <p:nvPr/>
        </p:nvSpPr>
        <p:spPr bwMode="auto">
          <a:xfrm>
            <a:off x="1143000" y="5638800"/>
            <a:ext cx="185261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800"/>
              <a:t>last, close brace</a:t>
            </a:r>
          </a:p>
        </p:txBody>
      </p:sp>
      <p:cxnSp>
        <p:nvCxnSpPr>
          <p:cNvPr id="13" name="Straight Arrow Connector 12"/>
          <p:cNvCxnSpPr>
            <a:cxnSpLocks noChangeShapeType="1"/>
          </p:cNvCxnSpPr>
          <p:nvPr/>
        </p:nvCxnSpPr>
        <p:spPr bwMode="auto">
          <a:xfrm rot="5400000">
            <a:off x="268288" y="3009900"/>
            <a:ext cx="1598612" cy="1588"/>
          </a:xfrm>
          <a:prstGeom prst="straightConnector1">
            <a:avLst/>
          </a:prstGeom>
          <a:noFill/>
          <a:ln w="48000" cmpd="thickThin">
            <a:solidFill>
              <a:schemeClr val="accent1"/>
            </a:solidFill>
            <a:round/>
            <a:headEnd/>
            <a:tailEnd type="arrow" w="med" len="med"/>
          </a:ln>
          <a:effectLst>
            <a:outerShdw blurRad="45000" dist="25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4" name="Straight Arrow Connector 13"/>
          <p:cNvCxnSpPr>
            <a:cxnSpLocks noChangeShapeType="1"/>
          </p:cNvCxnSpPr>
          <p:nvPr/>
        </p:nvCxnSpPr>
        <p:spPr bwMode="auto">
          <a:xfrm rot="5400000">
            <a:off x="800101" y="3238500"/>
            <a:ext cx="1143000" cy="3175"/>
          </a:xfrm>
          <a:prstGeom prst="straightConnector1">
            <a:avLst/>
          </a:prstGeom>
          <a:noFill/>
          <a:ln w="48000" cmpd="thickThin">
            <a:solidFill>
              <a:schemeClr val="accent1"/>
            </a:solidFill>
            <a:round/>
            <a:headEnd/>
            <a:tailEnd type="arrow" w="med" len="med"/>
          </a:ln>
          <a:effectLst>
            <a:outerShdw blurRad="45000" dist="25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5" name="Straight Arrow Connector 14"/>
          <p:cNvCxnSpPr>
            <a:cxnSpLocks noChangeShapeType="1"/>
          </p:cNvCxnSpPr>
          <p:nvPr/>
        </p:nvCxnSpPr>
        <p:spPr bwMode="auto">
          <a:xfrm rot="5400000">
            <a:off x="3080784" y="3110909"/>
            <a:ext cx="1066800" cy="228600"/>
          </a:xfrm>
          <a:prstGeom prst="straightConnector1">
            <a:avLst/>
          </a:prstGeom>
          <a:noFill/>
          <a:ln w="48000" cmpd="thickThin">
            <a:solidFill>
              <a:schemeClr val="accent1"/>
            </a:solidFill>
            <a:round/>
            <a:headEnd/>
            <a:tailEnd type="arrow" w="med" len="med"/>
          </a:ln>
          <a:effectLst>
            <a:outerShdw blurRad="45000" dist="25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8" name="Straight Arrow Connector 17"/>
          <p:cNvCxnSpPr>
            <a:cxnSpLocks noChangeShapeType="1"/>
          </p:cNvCxnSpPr>
          <p:nvPr/>
        </p:nvCxnSpPr>
        <p:spPr bwMode="auto">
          <a:xfrm>
            <a:off x="5741581" y="2764468"/>
            <a:ext cx="202205" cy="1112689"/>
          </a:xfrm>
          <a:prstGeom prst="straightConnector1">
            <a:avLst/>
          </a:prstGeom>
          <a:noFill/>
          <a:ln w="48000" cmpd="thickThin">
            <a:solidFill>
              <a:schemeClr val="accent1"/>
            </a:solidFill>
            <a:round/>
            <a:headEnd/>
            <a:tailEnd type="arrow" w="med" len="med"/>
          </a:ln>
          <a:effectLst>
            <a:outerShdw blurRad="45000" dist="25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9" name="Straight Arrow Connector 18"/>
          <p:cNvCxnSpPr>
            <a:cxnSpLocks noChangeShapeType="1"/>
          </p:cNvCxnSpPr>
          <p:nvPr/>
        </p:nvCxnSpPr>
        <p:spPr bwMode="auto">
          <a:xfrm rot="10800000" flipV="1">
            <a:off x="6271437" y="2985977"/>
            <a:ext cx="1143000" cy="990600"/>
          </a:xfrm>
          <a:prstGeom prst="straightConnector1">
            <a:avLst/>
          </a:prstGeom>
          <a:noFill/>
          <a:ln w="48000" cmpd="thickThin">
            <a:solidFill>
              <a:schemeClr val="accent1"/>
            </a:solidFill>
            <a:round/>
            <a:headEnd/>
            <a:tailEnd type="arrow" w="med" len="med"/>
          </a:ln>
          <a:effectLst>
            <a:outerShdw blurRad="45000" dist="25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0" name="Straight Arrow Connector 19"/>
          <p:cNvCxnSpPr>
            <a:cxnSpLocks noChangeShapeType="1"/>
          </p:cNvCxnSpPr>
          <p:nvPr/>
        </p:nvCxnSpPr>
        <p:spPr bwMode="auto">
          <a:xfrm rot="10800000">
            <a:off x="1143000" y="5105400"/>
            <a:ext cx="609600" cy="533400"/>
          </a:xfrm>
          <a:prstGeom prst="straightConnector1">
            <a:avLst/>
          </a:prstGeom>
          <a:noFill/>
          <a:ln w="48000" cmpd="thickThin">
            <a:solidFill>
              <a:schemeClr val="accent1"/>
            </a:solidFill>
            <a:round/>
            <a:headEnd/>
            <a:tailEnd type="arrow" w="med" len="med"/>
          </a:ln>
          <a:effectLst>
            <a:outerShdw blurRad="45000" dist="25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1" name="TextBox 20"/>
          <p:cNvSpPr txBox="1">
            <a:spLocks noChangeArrowheads="1"/>
          </p:cNvSpPr>
          <p:nvPr/>
        </p:nvSpPr>
        <p:spPr bwMode="auto">
          <a:xfrm>
            <a:off x="3825948" y="4929963"/>
            <a:ext cx="4818321" cy="830997"/>
          </a:xfrm>
          <a:prstGeom prst="rect">
            <a:avLst/>
          </a:prstGeom>
          <a:gradFill rotWithShape="1">
            <a:gsLst>
              <a:gs pos="0">
                <a:srgbClr val="FFF5DA"/>
              </a:gs>
              <a:gs pos="64999">
                <a:srgbClr val="FFE6A6"/>
              </a:gs>
              <a:gs pos="100000">
                <a:srgbClr val="FFDE7F"/>
              </a:gs>
            </a:gsLst>
            <a:lin ang="5400000" scaled="1"/>
          </a:gradFill>
          <a:ln w="6350" cap="rnd">
            <a:solidFill>
              <a:srgbClr val="F0AC00"/>
            </a:solidFill>
            <a:miter lim="800000"/>
            <a:headEnd/>
            <a:tailEnd/>
          </a:ln>
          <a:effectLst>
            <a:outerShdw blurRad="45000" dist="25000" dir="5400000" rotWithShape="0">
              <a:srgbClr val="808080">
                <a:alpha val="37999"/>
              </a:srgbClr>
            </a:outerShdw>
          </a:effec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dirty="0">
                <a:solidFill>
                  <a:srgbClr val="000000"/>
                </a:solidFill>
                <a:latin typeface="Corbel" pitchFamily="34" charset="0"/>
              </a:rPr>
              <a:t>The result is that if </a:t>
            </a:r>
            <a:r>
              <a:rPr lang="en-US" dirty="0" err="1">
                <a:solidFill>
                  <a:srgbClr val="000000"/>
                </a:solidFill>
                <a:latin typeface="Corbel" pitchFamily="34" charset="0"/>
              </a:rPr>
              <a:t>bmi</a:t>
            </a:r>
            <a:r>
              <a:rPr lang="en-US" dirty="0">
                <a:solidFill>
                  <a:srgbClr val="000000"/>
                </a:solidFill>
                <a:latin typeface="Corbel" pitchFamily="34" charset="0"/>
              </a:rPr>
              <a:t> is in range the fill color is green (indicating </a:t>
            </a:r>
            <a:r>
              <a:rPr lang="en-US" dirty="0" smtClean="0">
                <a:solidFill>
                  <a:srgbClr val="000000"/>
                </a:solidFill>
                <a:latin typeface="Corbel" pitchFamily="34" charset="0"/>
              </a:rPr>
              <a:t>OK)</a:t>
            </a:r>
            <a:endParaRPr lang="en-US" dirty="0">
              <a:solidFill>
                <a:srgbClr val="000000"/>
              </a:solidFill>
              <a:latin typeface="Corbe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955561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911352"/>
          </a:xfrm>
        </p:spPr>
        <p:txBody>
          <a:bodyPr rtlCol="0">
            <a:scene3d>
              <a:camera prst="orthographicFront"/>
              <a:lightRig rig="threePt" dir="t">
                <a:rot lat="0" lon="0" rev="4800000"/>
              </a:lightRig>
            </a:scene3d>
          </a:bodyPr>
          <a:lstStyle/>
          <a:p>
            <a:pPr>
              <a:defRPr/>
            </a:pPr>
            <a:r>
              <a:rPr lang="en-US" dirty="0" smtClean="0"/>
              <a:t>Else Statement</a:t>
            </a:r>
            <a:endParaRPr lang="en-US" dirty="0"/>
          </a:p>
        </p:txBody>
      </p:sp>
      <p:sp>
        <p:nvSpPr>
          <p:cNvPr id="3481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ea typeface="ＭＳ Ｐゴシック" pitchFamily="34" charset="-128"/>
              </a:rPr>
              <a:t>What happens if we want to do something else if the condition is false?  What else? </a:t>
            </a:r>
            <a:r>
              <a:rPr lang="en-US" b="1" dirty="0" smtClean="0">
                <a:ea typeface="ＭＳ Ｐゴシック" pitchFamily="34" charset="-128"/>
              </a:rPr>
              <a:t>else</a:t>
            </a:r>
            <a:r>
              <a:rPr lang="en-US" dirty="0" smtClean="0">
                <a:ea typeface="ＭＳ Ｐゴシック" pitchFamily="34" charset="-128"/>
              </a:rPr>
              <a:t>!</a:t>
            </a:r>
          </a:p>
          <a:p>
            <a:r>
              <a:rPr lang="en-US" dirty="0" smtClean="0">
                <a:ea typeface="ＭＳ Ｐゴシック" pitchFamily="34" charset="-128"/>
              </a:rPr>
              <a:t>The </a:t>
            </a:r>
            <a:r>
              <a:rPr lang="en-US" b="1" dirty="0" smtClean="0">
                <a:ea typeface="ＭＳ Ｐゴシック" pitchFamily="34" charset="-128"/>
              </a:rPr>
              <a:t>else </a:t>
            </a:r>
            <a:r>
              <a:rPr lang="en-US" dirty="0" smtClean="0">
                <a:ea typeface="ＭＳ Ｐゴシック" pitchFamily="34" charset="-128"/>
              </a:rPr>
              <a:t>statement must follow an </a:t>
            </a:r>
            <a:r>
              <a:rPr lang="en-US" b="1" dirty="0" smtClean="0">
                <a:ea typeface="ＭＳ Ｐゴシック" pitchFamily="34" charset="-128"/>
              </a:rPr>
              <a:t>if </a:t>
            </a:r>
            <a:r>
              <a:rPr lang="en-US" dirty="0" smtClean="0">
                <a:ea typeface="ＭＳ Ｐゴシック" pitchFamily="34" charset="-128"/>
              </a:rPr>
              <a:t>…</a:t>
            </a:r>
          </a:p>
          <a:p>
            <a:pPr lvl="1">
              <a:buFont typeface="Wingdings" pitchFamily="2" charset="2"/>
              <a:buNone/>
            </a:pPr>
            <a:r>
              <a:rPr lang="en-US" dirty="0" smtClean="0">
                <a:ea typeface="ＭＳ Ｐゴシック" pitchFamily="34" charset="-128"/>
              </a:rPr>
              <a:t>if </a:t>
            </a:r>
            <a:r>
              <a:rPr lang="en-US" dirty="0" smtClean="0">
                <a:ea typeface="ＭＳ Ｐゴシック" pitchFamily="34" charset="-128"/>
              </a:rPr>
              <a:t>(</a:t>
            </a:r>
            <a:r>
              <a:rPr lang="en-US" dirty="0" err="1"/>
              <a:t>ball.CenterX</a:t>
            </a:r>
            <a:r>
              <a:rPr lang="en-US" dirty="0"/>
              <a:t> &gt;= 0</a:t>
            </a:r>
            <a:r>
              <a:rPr lang="en-US" dirty="0" smtClean="0">
                <a:ea typeface="ＭＳ Ｐゴシック" pitchFamily="34" charset="-128"/>
              </a:rPr>
              <a:t>) {</a:t>
            </a:r>
            <a:endParaRPr lang="en-US" dirty="0" smtClean="0">
              <a:ea typeface="ＭＳ Ｐゴシック" pitchFamily="34" charset="-128"/>
            </a:endParaRPr>
          </a:p>
          <a:p>
            <a:pPr lvl="1">
              <a:buFont typeface="Wingdings" pitchFamily="2" charset="2"/>
              <a:buNone/>
            </a:pPr>
            <a:r>
              <a:rPr lang="en-US" dirty="0" smtClean="0">
                <a:ea typeface="ＭＳ Ｐゴシック" pitchFamily="34" charset="-128"/>
              </a:rPr>
              <a:t>         &lt;</a:t>
            </a:r>
            <a:r>
              <a:rPr lang="en-US" i="1" dirty="0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stuff to do </a:t>
            </a:r>
            <a:r>
              <a:rPr lang="en-US" i="1" dirty="0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if condition true</a:t>
            </a:r>
            <a:r>
              <a:rPr lang="en-US" dirty="0" smtClean="0">
                <a:ea typeface="ＭＳ Ｐゴシック" pitchFamily="34" charset="-128"/>
              </a:rPr>
              <a:t>&gt;; //Then Clause</a:t>
            </a:r>
            <a:endParaRPr lang="en-US" dirty="0" smtClean="0">
              <a:ea typeface="ＭＳ Ｐゴシック" pitchFamily="34" charset="-128"/>
            </a:endParaRPr>
          </a:p>
          <a:p>
            <a:pPr lvl="1">
              <a:buFont typeface="Wingdings" pitchFamily="2" charset="2"/>
              <a:buNone/>
            </a:pPr>
            <a:r>
              <a:rPr lang="en-US" dirty="0" smtClean="0">
                <a:ea typeface="ＭＳ Ｐゴシック" pitchFamily="34" charset="-128"/>
              </a:rPr>
              <a:t>} else </a:t>
            </a:r>
            <a:r>
              <a:rPr lang="en-US" dirty="0" smtClean="0">
                <a:ea typeface="ＭＳ Ｐゴシック" pitchFamily="34" charset="-128"/>
              </a:rPr>
              <a:t>{</a:t>
            </a:r>
            <a:endParaRPr lang="en-US" dirty="0" smtClean="0">
              <a:ea typeface="ＭＳ Ｐゴシック" pitchFamily="34" charset="-128"/>
            </a:endParaRPr>
          </a:p>
          <a:p>
            <a:pPr lvl="1">
              <a:buFont typeface="Wingdings" pitchFamily="2" charset="2"/>
              <a:buNone/>
            </a:pPr>
            <a:r>
              <a:rPr lang="en-US" dirty="0" smtClean="0">
                <a:ea typeface="ＭＳ Ｐゴシック" pitchFamily="34" charset="-128"/>
              </a:rPr>
              <a:t> 		  &lt;</a:t>
            </a:r>
            <a:r>
              <a:rPr lang="en-US" i="1" dirty="0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stuff to do if condition false</a:t>
            </a:r>
            <a:r>
              <a:rPr lang="en-US" dirty="0" smtClean="0">
                <a:ea typeface="ＭＳ Ｐゴシック" pitchFamily="34" charset="-128"/>
              </a:rPr>
              <a:t>&gt;; </a:t>
            </a:r>
            <a:r>
              <a:rPr lang="en-US" dirty="0" smtClean="0">
                <a:ea typeface="ＭＳ Ｐゴシック" pitchFamily="34" charset="-128"/>
              </a:rPr>
              <a:t>//Else Clause</a:t>
            </a:r>
            <a:endParaRPr lang="en-US" dirty="0" smtClean="0">
              <a:ea typeface="ＭＳ Ｐゴシック" pitchFamily="34" charset="-128"/>
            </a:endParaRPr>
          </a:p>
          <a:p>
            <a:pPr lvl="1">
              <a:buFont typeface="Wingdings" pitchFamily="2" charset="2"/>
              <a:buNone/>
            </a:pPr>
            <a:r>
              <a:rPr lang="en-US" dirty="0" smtClean="0">
                <a:ea typeface="ＭＳ Ｐゴシック" pitchFamily="34" charset="-128"/>
              </a:rPr>
              <a:t>}</a:t>
            </a:r>
          </a:p>
          <a:p>
            <a:endParaRPr lang="en-US" dirty="0" smtClean="0">
              <a:ea typeface="ＭＳ Ｐゴシック" pitchFamily="34" charset="-128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27B1BBDE-3492-40AE-8A1F-C62ACE621C76}" type="datetime1">
              <a:rPr lang="en-US" sz="1200" smtClean="0">
                <a:solidFill>
                  <a:srgbClr val="3F3F3F"/>
                </a:solidFill>
              </a:rPr>
              <a:t>11/7/2011</a:t>
            </a:fld>
            <a:endParaRPr lang="en-US" sz="1200">
              <a:solidFill>
                <a:srgbClr val="3F3F3F"/>
              </a:solidFill>
            </a:endParaRPr>
          </a:p>
        </p:txBody>
      </p:sp>
      <p:sp>
        <p:nvSpPr>
          <p:cNvPr id="34821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200" smtClean="0">
                <a:solidFill>
                  <a:srgbClr val="3F3F3F"/>
                </a:solidFill>
              </a:rPr>
              <a:t>Kelvin Sung (Use/Modify with permission from © 2010 Larry Snyder, CSE)</a:t>
            </a:r>
            <a:endParaRPr lang="en-US" sz="1200">
              <a:solidFill>
                <a:srgbClr val="3F3F3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8EAE8091-7230-4FC9-82AB-2FAC3B51B6B4}" type="slidenum">
              <a:rPr lang="en-US" sz="1200">
                <a:solidFill>
                  <a:srgbClr val="3F3F3F"/>
                </a:solidFill>
              </a:rPr>
              <a:pPr eaLnBrk="1" hangingPunct="1"/>
              <a:t>16</a:t>
            </a:fld>
            <a:endParaRPr lang="en-US" sz="1200">
              <a:solidFill>
                <a:srgbClr val="3F3F3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702879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987552"/>
          </a:xfrm>
        </p:spPr>
        <p:txBody>
          <a:bodyPr rtlCol="0">
            <a:scene3d>
              <a:camera prst="orthographicFront"/>
              <a:lightRig rig="threePt" dir="t">
                <a:rot lat="0" lon="0" rev="4800000"/>
              </a:lightRig>
            </a:scene3d>
          </a:bodyPr>
          <a:lstStyle/>
          <a:p>
            <a:pPr>
              <a:defRPr/>
            </a:pPr>
            <a:r>
              <a:rPr lang="en-US" dirty="0" smtClean="0"/>
              <a:t>Else, the Picture</a:t>
            </a:r>
            <a:endParaRPr lang="en-US" dirty="0"/>
          </a:p>
        </p:txBody>
      </p:sp>
      <p:sp>
        <p:nvSpPr>
          <p:cNvPr id="3584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ea typeface="ＭＳ Ｐゴシック" pitchFamily="34" charset="-128"/>
              </a:rPr>
              <a:t> The standard form my now be obvious</a:t>
            </a:r>
          </a:p>
          <a:p>
            <a:pPr lvl="1">
              <a:buFont typeface="Wingdings" pitchFamily="2" charset="2"/>
              <a:buNone/>
            </a:pPr>
            <a:r>
              <a:rPr lang="en-US" dirty="0" smtClean="0">
                <a:ea typeface="ＭＳ Ｐゴシック" pitchFamily="34" charset="-128"/>
              </a:rPr>
              <a:t>if </a:t>
            </a:r>
            <a:r>
              <a:rPr lang="en-US" dirty="0" smtClean="0">
                <a:ea typeface="ＭＳ Ｐゴシック" pitchFamily="34" charset="-128"/>
              </a:rPr>
              <a:t>(</a:t>
            </a:r>
            <a:r>
              <a:rPr lang="en-US" dirty="0" err="1"/>
              <a:t>ball.CenterX</a:t>
            </a:r>
            <a:r>
              <a:rPr lang="en-US" dirty="0"/>
              <a:t> &gt;= 0</a:t>
            </a:r>
            <a:r>
              <a:rPr lang="en-US" dirty="0" smtClean="0">
                <a:ea typeface="ＭＳ Ｐゴシック" pitchFamily="34" charset="-128"/>
              </a:rPr>
              <a:t>) </a:t>
            </a:r>
            <a:r>
              <a:rPr lang="en-US" dirty="0" smtClean="0">
                <a:ea typeface="ＭＳ Ｐゴシック" pitchFamily="34" charset="-128"/>
              </a:rPr>
              <a:t>{</a:t>
            </a:r>
          </a:p>
          <a:p>
            <a:pPr lvl="1">
              <a:buFont typeface="Wingdings" pitchFamily="2" charset="2"/>
              <a:buNone/>
            </a:pPr>
            <a:r>
              <a:rPr lang="en-US" dirty="0" smtClean="0">
                <a:ea typeface="ＭＳ Ｐゴシック" pitchFamily="34" charset="-128"/>
              </a:rPr>
              <a:t>         </a:t>
            </a:r>
            <a:r>
              <a:rPr lang="en-US" dirty="0" smtClean="0">
                <a:ea typeface="ＭＳ Ｐゴシック" pitchFamily="34" charset="-128"/>
              </a:rPr>
              <a:t>… in-boundary;</a:t>
            </a:r>
            <a:endParaRPr lang="en-US" dirty="0" smtClean="0">
              <a:ea typeface="ＭＳ Ｐゴシック" pitchFamily="34" charset="-128"/>
            </a:endParaRPr>
          </a:p>
          <a:p>
            <a:pPr lvl="1">
              <a:buFont typeface="Wingdings" pitchFamily="2" charset="2"/>
              <a:buNone/>
            </a:pPr>
            <a:r>
              <a:rPr lang="en-US" dirty="0" smtClean="0">
                <a:ea typeface="ＭＳ Ｐゴシック" pitchFamily="34" charset="-128"/>
              </a:rPr>
              <a:t>} else {</a:t>
            </a:r>
          </a:p>
          <a:p>
            <a:pPr lvl="1">
              <a:buFont typeface="Wingdings" pitchFamily="2" charset="2"/>
              <a:buNone/>
            </a:pPr>
            <a:r>
              <a:rPr lang="en-US" dirty="0" smtClean="0">
                <a:ea typeface="ＭＳ Ｐゴシック" pitchFamily="34" charset="-128"/>
              </a:rPr>
              <a:t>	     </a:t>
            </a:r>
            <a:r>
              <a:rPr lang="en-US" dirty="0" smtClean="0">
                <a:ea typeface="ＭＳ Ｐゴシック" pitchFamily="34" charset="-128"/>
              </a:rPr>
              <a:t>… left of boundary;</a:t>
            </a:r>
            <a:endParaRPr lang="en-US" dirty="0" smtClean="0">
              <a:ea typeface="ＭＳ Ｐゴシック" pitchFamily="34" charset="-128"/>
            </a:endParaRPr>
          </a:p>
          <a:p>
            <a:pPr lvl="1">
              <a:buFont typeface="Wingdings" pitchFamily="2" charset="2"/>
              <a:buNone/>
            </a:pPr>
            <a:r>
              <a:rPr lang="en-US" dirty="0" smtClean="0">
                <a:ea typeface="ＭＳ Ｐゴシック" pitchFamily="34" charset="-128"/>
              </a:rPr>
              <a:t>}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19608AAD-E355-410A-AF98-22702E528885}" type="datetime1">
              <a:rPr lang="en-US" sz="1200" smtClean="0">
                <a:solidFill>
                  <a:srgbClr val="3F3F3F"/>
                </a:solidFill>
              </a:rPr>
              <a:t>11/7/2011</a:t>
            </a:fld>
            <a:endParaRPr lang="en-US" sz="1200">
              <a:solidFill>
                <a:srgbClr val="3F3F3F"/>
              </a:solidFill>
            </a:endParaRPr>
          </a:p>
        </p:txBody>
      </p:sp>
      <p:sp>
        <p:nvSpPr>
          <p:cNvPr id="35845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200" smtClean="0">
                <a:solidFill>
                  <a:srgbClr val="3F3F3F"/>
                </a:solidFill>
              </a:rPr>
              <a:t>Kelvin Sung (Use/Modify with permission from © 2010 Larry Snyder, CSE)</a:t>
            </a:r>
            <a:endParaRPr lang="en-US" sz="1200">
              <a:solidFill>
                <a:srgbClr val="3F3F3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CE7FC482-2ECE-49B1-988C-45294DD10477}" type="slidenum">
              <a:rPr lang="en-US" sz="1200">
                <a:solidFill>
                  <a:srgbClr val="3F3F3F"/>
                </a:solidFill>
              </a:rPr>
              <a:pPr eaLnBrk="1" hangingPunct="1"/>
              <a:t>17</a:t>
            </a:fld>
            <a:endParaRPr lang="en-US" sz="1200">
              <a:solidFill>
                <a:srgbClr val="3F3F3F"/>
              </a:solidFill>
            </a:endParaRPr>
          </a:p>
        </p:txBody>
      </p:sp>
      <p:sp>
        <p:nvSpPr>
          <p:cNvPr id="35847" name="TextBox 11"/>
          <p:cNvSpPr txBox="1">
            <a:spLocks noChangeArrowheads="1"/>
          </p:cNvSpPr>
          <p:nvPr/>
        </p:nvSpPr>
        <p:spPr bwMode="auto">
          <a:xfrm>
            <a:off x="1066800" y="4648200"/>
            <a:ext cx="20669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800"/>
              <a:t>finally, close brace</a:t>
            </a:r>
          </a:p>
        </p:txBody>
      </p:sp>
      <p:cxnSp>
        <p:nvCxnSpPr>
          <p:cNvPr id="18" name="Straight Arrow Connector 17"/>
          <p:cNvCxnSpPr>
            <a:cxnSpLocks noChangeShapeType="1"/>
          </p:cNvCxnSpPr>
          <p:nvPr/>
        </p:nvCxnSpPr>
        <p:spPr bwMode="auto">
          <a:xfrm rot="10800000">
            <a:off x="1066800" y="4114800"/>
            <a:ext cx="609600" cy="533400"/>
          </a:xfrm>
          <a:prstGeom prst="straightConnector1">
            <a:avLst/>
          </a:prstGeom>
          <a:noFill/>
          <a:ln w="48000" cmpd="thickThin">
            <a:solidFill>
              <a:schemeClr val="accent1"/>
            </a:solidFill>
            <a:round/>
            <a:headEnd/>
            <a:tailEnd type="arrow" w="med" len="med"/>
          </a:ln>
          <a:effectLst>
            <a:outerShdw blurRad="45000" dist="25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5850" name="TextBox 19"/>
          <p:cNvSpPr txBox="1">
            <a:spLocks noChangeArrowheads="1"/>
          </p:cNvSpPr>
          <p:nvPr/>
        </p:nvSpPr>
        <p:spPr bwMode="auto">
          <a:xfrm>
            <a:off x="152400" y="3581400"/>
            <a:ext cx="104457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800"/>
              <a:t>keyword</a:t>
            </a:r>
          </a:p>
        </p:txBody>
      </p:sp>
      <p:cxnSp>
        <p:nvCxnSpPr>
          <p:cNvPr id="21" name="Straight Arrow Connector 20"/>
          <p:cNvCxnSpPr>
            <a:cxnSpLocks noChangeShapeType="1"/>
          </p:cNvCxnSpPr>
          <p:nvPr/>
        </p:nvCxnSpPr>
        <p:spPr bwMode="auto">
          <a:xfrm flipV="1">
            <a:off x="838200" y="3352800"/>
            <a:ext cx="381000" cy="304800"/>
          </a:xfrm>
          <a:prstGeom prst="straightConnector1">
            <a:avLst/>
          </a:prstGeom>
          <a:noFill/>
          <a:ln w="48000" cmpd="thickThin">
            <a:solidFill>
              <a:schemeClr val="accent1"/>
            </a:solidFill>
            <a:round/>
            <a:headEnd/>
            <a:tailEnd type="arrow" w="med" len="med"/>
          </a:ln>
          <a:effectLst>
            <a:outerShdw blurRad="45000" dist="25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5852" name="TextBox 22"/>
          <p:cNvSpPr txBox="1">
            <a:spLocks noChangeArrowheads="1"/>
          </p:cNvSpPr>
          <p:nvPr/>
        </p:nvSpPr>
        <p:spPr bwMode="auto">
          <a:xfrm>
            <a:off x="3962400" y="2971800"/>
            <a:ext cx="387191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800"/>
              <a:t>open brace, immediately after “else”</a:t>
            </a:r>
          </a:p>
        </p:txBody>
      </p:sp>
      <p:cxnSp>
        <p:nvCxnSpPr>
          <p:cNvPr id="24" name="Straight Arrow Connector 23"/>
          <p:cNvCxnSpPr>
            <a:cxnSpLocks noChangeShapeType="1"/>
          </p:cNvCxnSpPr>
          <p:nvPr/>
        </p:nvCxnSpPr>
        <p:spPr bwMode="auto">
          <a:xfrm rot="10800000">
            <a:off x="2057400" y="3200400"/>
            <a:ext cx="1981200" cy="1588"/>
          </a:xfrm>
          <a:prstGeom prst="straightConnector1">
            <a:avLst/>
          </a:prstGeom>
          <a:noFill/>
          <a:ln w="48000" cmpd="thickThin">
            <a:solidFill>
              <a:schemeClr val="accent1"/>
            </a:solidFill>
            <a:round/>
            <a:headEnd/>
            <a:tailEnd type="arrow" w="med" len="med"/>
          </a:ln>
          <a:effectLst>
            <a:outerShdw blurRad="45000" dist="25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4495800" y="1905000"/>
            <a:ext cx="3276600" cy="830263"/>
          </a:xfrm>
          <a:prstGeom prst="rect">
            <a:avLst/>
          </a:prstGeom>
          <a:gradFill rotWithShape="1">
            <a:gsLst>
              <a:gs pos="0">
                <a:srgbClr val="FFF5DA"/>
              </a:gs>
              <a:gs pos="64999">
                <a:srgbClr val="FFE6A6"/>
              </a:gs>
              <a:gs pos="100000">
                <a:srgbClr val="FFDE7F"/>
              </a:gs>
            </a:gsLst>
            <a:lin ang="5400000" scaled="1"/>
          </a:gradFill>
          <a:ln w="6350" cap="rnd">
            <a:solidFill>
              <a:srgbClr val="F0AC00"/>
            </a:solidFill>
            <a:miter lim="800000"/>
            <a:headEnd/>
            <a:tailEnd/>
          </a:ln>
          <a:effectLst>
            <a:outerShdw blurRad="45000" dist="25000" dir="5400000" rotWithShape="0">
              <a:srgbClr val="808080">
                <a:alpha val="37999"/>
              </a:srgbClr>
            </a:outerShdw>
          </a:effec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>
                <a:solidFill>
                  <a:srgbClr val="000000"/>
                </a:solidFill>
                <a:latin typeface="Corbel" pitchFamily="34" charset="0"/>
              </a:rPr>
              <a:t>Else must follow if because it does the test</a:t>
            </a:r>
          </a:p>
        </p:txBody>
      </p:sp>
    </p:spTree>
    <p:extLst>
      <p:ext uri="{BB962C8B-B14F-4D97-AF65-F5344CB8AC3E}">
        <p14:creationId xmlns:p14="http://schemas.microsoft.com/office/powerpoint/2010/main" val="13063907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4777" y="2093462"/>
            <a:ext cx="6113998" cy="31729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If, else, the flow 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0121" y="1187302"/>
            <a:ext cx="8654902" cy="5181600"/>
          </a:xfrm>
        </p:spPr>
        <p:txBody>
          <a:bodyPr/>
          <a:lstStyle/>
          <a:p>
            <a:pPr lvl="1">
              <a:buNone/>
              <a:defRPr/>
            </a:pPr>
            <a:r>
              <a:rPr lang="en-US" dirty="0" smtClean="0"/>
              <a:t>Can you translate this into a computer program?</a:t>
            </a:r>
            <a:endParaRPr lang="en-US" dirty="0"/>
          </a:p>
          <a:p>
            <a:pPr marL="119062" indent="0">
              <a:buNone/>
            </a:pP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F963AB0-D080-4B81-8F71-68FD22D4073A}" type="datetime1">
              <a:rPr lang="en-US" smtClean="0"/>
              <a:t>11/7/2011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Kelvin Sung (Use/Modify with permission from © 2010 Larry Snyder, CSE)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F108F18-55C9-42A8-BAB8-B32A5383B07D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6500845"/>
      </p:ext>
    </p:extLst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987552"/>
          </a:xfrm>
        </p:spPr>
        <p:txBody>
          <a:bodyPr rtlCol="0">
            <a:scene3d>
              <a:camera prst="orthographicFront"/>
              <a:lightRig rig="threePt" dir="t">
                <a:rot lat="0" lon="0" rev="4800000"/>
              </a:lightRig>
            </a:scene3d>
          </a:bodyPr>
          <a:lstStyle/>
          <a:p>
            <a:pPr>
              <a:defRPr/>
            </a:pPr>
            <a:r>
              <a:rPr lang="en-US" dirty="0" smtClean="0"/>
              <a:t>Repetition (or looping)</a:t>
            </a:r>
            <a:endParaRPr lang="en-US" dirty="0"/>
          </a:p>
        </p:txBody>
      </p:sp>
      <p:sp>
        <p:nvSpPr>
          <p:cNvPr id="29699" name="Content Placeholder 2"/>
          <p:cNvSpPr>
            <a:spLocks noGrp="1"/>
          </p:cNvSpPr>
          <p:nvPr>
            <p:ph idx="1"/>
          </p:nvPr>
        </p:nvSpPr>
        <p:spPr>
          <a:xfrm>
            <a:off x="457200" y="1219199"/>
            <a:ext cx="8382000" cy="5351721"/>
          </a:xfrm>
        </p:spPr>
        <p:txBody>
          <a:bodyPr/>
          <a:lstStyle/>
          <a:p>
            <a:r>
              <a:rPr lang="en-US" dirty="0" smtClean="0">
                <a:ea typeface="ＭＳ Ｐゴシック" pitchFamily="34" charset="-128"/>
              </a:rPr>
              <a:t>Repeating commands is a powerful way to use a computer … we could repeat them, but all programming systems have a way to loop:</a:t>
            </a:r>
          </a:p>
          <a:p>
            <a:pPr lvl="1"/>
            <a:r>
              <a:rPr lang="en-US" dirty="0" err="1" smtClean="0">
                <a:ea typeface="ＭＳ Ｐゴシック" pitchFamily="34" charset="-128"/>
              </a:rPr>
              <a:t>Lightbot</a:t>
            </a:r>
            <a:r>
              <a:rPr lang="en-US" dirty="0" smtClean="0">
                <a:ea typeface="ＭＳ Ｐゴシック" pitchFamily="34" charset="-128"/>
              </a:rPr>
              <a:t> 2.0 used recursion, a function calling itself</a:t>
            </a:r>
          </a:p>
          <a:p>
            <a:pPr lvl="1"/>
            <a:r>
              <a:rPr lang="en-US" dirty="0" smtClean="0">
                <a:ea typeface="ＭＳ Ｐゴシック" pitchFamily="34" charset="-128"/>
              </a:rPr>
              <a:t>Symbolic </a:t>
            </a:r>
            <a:r>
              <a:rPr lang="en-US" dirty="0" err="1" smtClean="0">
                <a:ea typeface="ＭＳ Ｐゴシック" pitchFamily="34" charset="-128"/>
              </a:rPr>
              <a:t>Lightbot</a:t>
            </a:r>
            <a:r>
              <a:rPr lang="en-US" dirty="0" smtClean="0">
                <a:ea typeface="ＭＳ Ｐゴシック" pitchFamily="34" charset="-128"/>
              </a:rPr>
              <a:t> prefixed a number, 2:Step</a:t>
            </a:r>
          </a:p>
          <a:p>
            <a:r>
              <a:rPr lang="en-US" dirty="0" smtClean="0">
                <a:ea typeface="ＭＳ Ｐゴシック" pitchFamily="34" charset="-128"/>
              </a:rPr>
              <a:t>C# (and </a:t>
            </a:r>
            <a:r>
              <a:rPr lang="en-US" dirty="0" smtClean="0">
                <a:ea typeface="ＭＳ Ｐゴシック" pitchFamily="34" charset="-128"/>
              </a:rPr>
              <a:t>other modern languages) use a </a:t>
            </a:r>
            <a:r>
              <a:rPr lang="en-US" b="1" dirty="0" smtClean="0">
                <a:ea typeface="ＭＳ Ｐゴシック" pitchFamily="34" charset="-128"/>
              </a:rPr>
              <a:t>for </a:t>
            </a:r>
            <a:r>
              <a:rPr lang="en-US" dirty="0" smtClean="0">
                <a:ea typeface="ＭＳ Ｐゴシック" pitchFamily="34" charset="-128"/>
              </a:rPr>
              <a:t>loop:   </a:t>
            </a:r>
            <a:endParaRPr lang="en-US" dirty="0" smtClean="0">
              <a:ea typeface="ＭＳ Ｐゴシック" pitchFamily="34" charset="-128"/>
            </a:endParaRPr>
          </a:p>
          <a:p>
            <a:pPr lvl="8"/>
            <a:endParaRPr lang="en-US" dirty="0" smtClean="0">
              <a:ea typeface="ＭＳ Ｐゴシック" pitchFamily="34" charset="-128"/>
            </a:endParaRPr>
          </a:p>
          <a:p>
            <a:pPr lvl="1">
              <a:buFont typeface="Wingdings" pitchFamily="2" charset="2"/>
              <a:buNone/>
            </a:pPr>
            <a:r>
              <a:rPr lang="en-US" dirty="0" smtClean="0">
                <a:ea typeface="ＭＳ Ｐゴシック" pitchFamily="34" charset="-128"/>
              </a:rPr>
              <a:t>for (</a:t>
            </a:r>
            <a:r>
              <a:rPr lang="en-US" dirty="0" err="1" smtClean="0">
                <a:ea typeface="ＭＳ Ｐゴシック" pitchFamily="34" charset="-128"/>
              </a:rPr>
              <a:t>int</a:t>
            </a:r>
            <a:r>
              <a:rPr lang="en-US" dirty="0" smtClean="0">
                <a:ea typeface="ＭＳ Ｐゴシック" pitchFamily="34" charset="-128"/>
              </a:rPr>
              <a:t> i = 0; i &lt; 5; i = i + 1) {</a:t>
            </a:r>
          </a:p>
          <a:p>
            <a:pPr marL="119062" indent="0">
              <a:buNone/>
            </a:pPr>
            <a:r>
              <a:rPr lang="en-US" dirty="0">
                <a:ea typeface="ＭＳ Ｐゴシック" pitchFamily="34" charset="-128"/>
              </a:rPr>
              <a:t>	</a:t>
            </a:r>
            <a:r>
              <a:rPr lang="en-US" sz="2400" dirty="0" smtClean="0"/>
              <a:t>new </a:t>
            </a:r>
            <a:r>
              <a:rPr lang="en-US" sz="2400" dirty="0"/>
              <a:t>XNACS1Circle(new Vector2(100 + 50 * i, 550), 25f);</a:t>
            </a:r>
          </a:p>
          <a:p>
            <a:pPr lvl="1">
              <a:buFont typeface="Wingdings" pitchFamily="2" charset="2"/>
              <a:buNone/>
            </a:pPr>
            <a:r>
              <a:rPr lang="en-US" dirty="0" smtClean="0">
                <a:ea typeface="ＭＳ Ｐゴシック" pitchFamily="34" charset="-128"/>
              </a:rPr>
              <a:t>}</a:t>
            </a:r>
            <a:endParaRPr lang="en-US" dirty="0" smtClean="0">
              <a:ea typeface="ＭＳ Ｐゴシック" pitchFamily="34" charset="-128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6B95EF24-602E-4A67-B4B2-78D84C85053C}" type="datetime1">
              <a:rPr lang="en-US" sz="1200" smtClean="0">
                <a:solidFill>
                  <a:srgbClr val="3F3F3F"/>
                </a:solidFill>
              </a:rPr>
              <a:t>11/7/2011</a:t>
            </a:fld>
            <a:endParaRPr lang="en-US" sz="1200">
              <a:solidFill>
                <a:srgbClr val="3F3F3F"/>
              </a:solidFill>
            </a:endParaRPr>
          </a:p>
        </p:txBody>
      </p:sp>
      <p:sp>
        <p:nvSpPr>
          <p:cNvPr id="29701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200" smtClean="0">
                <a:solidFill>
                  <a:srgbClr val="3F3F3F"/>
                </a:solidFill>
              </a:rPr>
              <a:t>Kelvin Sung (Use/Modify with permission from © 2010 Larry Snyder, CSE)</a:t>
            </a:r>
            <a:endParaRPr lang="en-US" sz="1200">
              <a:solidFill>
                <a:srgbClr val="3F3F3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70038627-1E87-49C7-A3E9-710990A2BF67}" type="slidenum">
              <a:rPr lang="en-US" sz="1200">
                <a:solidFill>
                  <a:srgbClr val="3F3F3F"/>
                </a:solidFill>
              </a:rPr>
              <a:pPr eaLnBrk="1" hangingPunct="1"/>
              <a:t>19</a:t>
            </a:fld>
            <a:endParaRPr lang="en-US" sz="1200">
              <a:solidFill>
                <a:srgbClr val="3F3F3F"/>
              </a:solidFill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32991" y="4292564"/>
            <a:ext cx="3505200" cy="1228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1021814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987552"/>
          </a:xfrm>
        </p:spPr>
        <p:txBody>
          <a:bodyPr rtlCol="0">
            <a:scene3d>
              <a:camera prst="orthographicFront"/>
              <a:lightRig rig="threePt" dir="t">
                <a:rot lat="0" lon="0" rev="4800000"/>
              </a:lightRig>
            </a:scene3d>
          </a:bodyPr>
          <a:lstStyle/>
          <a:p>
            <a:pPr>
              <a:defRPr/>
            </a:pPr>
            <a:r>
              <a:rPr lang="en-US" dirty="0" smtClean="0"/>
              <a:t>Something we have done!</a:t>
            </a:r>
            <a:endParaRPr lang="en-US" dirty="0"/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ea typeface="ＭＳ Ｐゴシック" pitchFamily="34" charset="-128"/>
              </a:rPr>
              <a:t>Variables and Declarations</a:t>
            </a:r>
          </a:p>
          <a:p>
            <a:r>
              <a:rPr lang="en-US" dirty="0" smtClean="0">
                <a:ea typeface="ＭＳ Ｐゴシック" pitchFamily="34" charset="-128"/>
              </a:rPr>
              <a:t>Assignments</a:t>
            </a:r>
          </a:p>
          <a:p>
            <a:r>
              <a:rPr lang="en-US" dirty="0" smtClean="0">
                <a:ea typeface="ＭＳ Ｐゴシック" pitchFamily="34" charset="-128"/>
              </a:rPr>
              <a:t>Expressions</a:t>
            </a:r>
          </a:p>
          <a:p>
            <a:endParaRPr lang="en-US" dirty="0" smtClean="0">
              <a:ea typeface="ＭＳ Ｐゴシック" pitchFamily="34" charset="-128"/>
            </a:endParaRPr>
          </a:p>
          <a:p>
            <a:endParaRPr lang="en-US" dirty="0" smtClean="0">
              <a:ea typeface="ＭＳ Ｐゴシック" pitchFamily="34" charset="-128"/>
            </a:endParaRPr>
          </a:p>
          <a:p>
            <a:pPr>
              <a:buFont typeface="Wingdings 2" pitchFamily="18" charset="2"/>
              <a:buNone/>
            </a:pPr>
            <a:r>
              <a:rPr lang="en-US" dirty="0" smtClean="0">
                <a:ea typeface="ＭＳ Ｐゴシック" pitchFamily="34" charset="-128"/>
              </a:rPr>
              <a:t>* You have been doing this!!</a:t>
            </a:r>
          </a:p>
          <a:p>
            <a:endParaRPr lang="en-US" dirty="0" smtClean="0">
              <a:ea typeface="ＭＳ Ｐゴシック" pitchFamily="34" charset="-128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1E11E748-BA9A-4EE4-827F-82F8A96CF66C}" type="datetime1">
              <a:rPr lang="en-US" sz="1200" smtClean="0">
                <a:solidFill>
                  <a:srgbClr val="3F3F3F"/>
                </a:solidFill>
              </a:rPr>
              <a:t>11/7/2011</a:t>
            </a:fld>
            <a:endParaRPr lang="en-US" sz="1200">
              <a:solidFill>
                <a:srgbClr val="3F3F3F"/>
              </a:solidFill>
            </a:endParaRPr>
          </a:p>
        </p:txBody>
      </p:sp>
      <p:sp>
        <p:nvSpPr>
          <p:cNvPr id="19461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200" smtClean="0">
                <a:solidFill>
                  <a:srgbClr val="3F3F3F"/>
                </a:solidFill>
              </a:rPr>
              <a:t>Kelvin Sung (Use/Modify with permission from © 2010 Larry Snyder, CSE)</a:t>
            </a:r>
            <a:endParaRPr lang="en-US" sz="1200">
              <a:solidFill>
                <a:srgbClr val="3F3F3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F18410B7-D07E-4CC4-B41B-105372095D29}" type="slidenum">
              <a:rPr lang="en-US" sz="1200">
                <a:solidFill>
                  <a:srgbClr val="3F3F3F"/>
                </a:solidFill>
              </a:rPr>
              <a:pPr eaLnBrk="1" hangingPunct="1"/>
              <a:t>2</a:t>
            </a:fld>
            <a:endParaRPr lang="en-US" sz="1200">
              <a:solidFill>
                <a:srgbClr val="3F3F3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669473"/>
      </p:ext>
    </p:extLst>
  </p:cSld>
  <p:clrMapOvr>
    <a:masterClrMapping/>
  </p:clrMapOvr>
  <p:transition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987552"/>
          </a:xfrm>
        </p:spPr>
        <p:txBody>
          <a:bodyPr rtlCol="0">
            <a:scene3d>
              <a:camera prst="orthographicFront"/>
              <a:lightRig rig="threePt" dir="t">
                <a:rot lat="0" lon="0" rev="4800000"/>
              </a:lightRig>
            </a:scene3d>
          </a:bodyPr>
          <a:lstStyle/>
          <a:p>
            <a:pPr>
              <a:defRPr/>
            </a:pPr>
            <a:r>
              <a:rPr lang="en-US" dirty="0" err="1" smtClean="0"/>
              <a:t>Repetiton</a:t>
            </a:r>
            <a:r>
              <a:rPr lang="en-US" dirty="0" smtClean="0"/>
              <a:t>, the Picture</a:t>
            </a:r>
            <a:endParaRPr lang="en-US" dirty="0"/>
          </a:p>
        </p:txBody>
      </p:sp>
      <p:sp>
        <p:nvSpPr>
          <p:cNvPr id="3072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ea typeface="ＭＳ Ｐゴシック" pitchFamily="34" charset="-128"/>
              </a:rPr>
              <a:t>A for loop has several parts, all required …</a:t>
            </a:r>
          </a:p>
          <a:p>
            <a:endParaRPr lang="en-US" dirty="0" smtClean="0">
              <a:ea typeface="ＭＳ Ｐゴシック" pitchFamily="34" charset="-128"/>
            </a:endParaRPr>
          </a:p>
          <a:p>
            <a:endParaRPr lang="en-US" dirty="0" smtClean="0">
              <a:ea typeface="ＭＳ Ｐゴシック" pitchFamily="34" charset="-128"/>
            </a:endParaRPr>
          </a:p>
          <a:p>
            <a:pPr>
              <a:buFont typeface="Wingdings 2" pitchFamily="18" charset="2"/>
              <a:buNone/>
            </a:pPr>
            <a:endParaRPr lang="en-US" dirty="0" smtClean="0">
              <a:ea typeface="ＭＳ Ｐゴシック" pitchFamily="34" charset="-128"/>
            </a:endParaRPr>
          </a:p>
          <a:p>
            <a:pPr marL="971550" lvl="1" indent="-514350">
              <a:buFont typeface="Wingdings" pitchFamily="2" charset="2"/>
              <a:buNone/>
            </a:pPr>
            <a:r>
              <a:rPr lang="en-US" dirty="0" smtClean="0">
                <a:ea typeface="ＭＳ Ｐゴシック" pitchFamily="34" charset="-128"/>
              </a:rPr>
              <a:t>for </a:t>
            </a:r>
            <a:r>
              <a:rPr lang="en-US" dirty="0" smtClean="0">
                <a:ea typeface="ＭＳ Ｐゴシック" pitchFamily="34" charset="-128"/>
              </a:rPr>
              <a:t>(</a:t>
            </a:r>
            <a:r>
              <a:rPr lang="en-US" dirty="0" err="1" smtClean="0">
                <a:ea typeface="ＭＳ Ｐゴシック" pitchFamily="34" charset="-128"/>
              </a:rPr>
              <a:t>int</a:t>
            </a:r>
            <a:r>
              <a:rPr lang="en-US" dirty="0" smtClean="0">
                <a:ea typeface="ＭＳ Ｐゴシック" pitchFamily="34" charset="-128"/>
              </a:rPr>
              <a:t> j </a:t>
            </a:r>
            <a:r>
              <a:rPr lang="en-US" dirty="0" smtClean="0">
                <a:ea typeface="ＭＳ Ｐゴシック" pitchFamily="34" charset="-128"/>
              </a:rPr>
              <a:t>= 0; j &lt; 10; </a:t>
            </a:r>
            <a:r>
              <a:rPr lang="en-US" dirty="0" smtClean="0">
                <a:ea typeface="ＭＳ Ｐゴシック" pitchFamily="34" charset="-128"/>
              </a:rPr>
              <a:t>j++) </a:t>
            </a:r>
            <a:r>
              <a:rPr lang="en-US" dirty="0" smtClean="0">
                <a:ea typeface="ＭＳ Ｐゴシック" pitchFamily="34" charset="-128"/>
              </a:rPr>
              <a:t>{</a:t>
            </a:r>
          </a:p>
          <a:p>
            <a:pPr marL="1223963" lvl="2" indent="-457200">
              <a:buFont typeface="Arial" pitchFamily="34" charset="0"/>
              <a:buNone/>
            </a:pPr>
            <a:r>
              <a:rPr lang="en-US" dirty="0" smtClean="0">
                <a:ea typeface="ＭＳ Ｐゴシック" pitchFamily="34" charset="-128"/>
              </a:rPr>
              <a:t>	&lt;</a:t>
            </a:r>
            <a:r>
              <a:rPr lang="en-US" i="1" dirty="0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stuff to be repeated</a:t>
            </a:r>
            <a:r>
              <a:rPr lang="en-US" dirty="0" smtClean="0">
                <a:ea typeface="ＭＳ Ｐゴシック" pitchFamily="34" charset="-128"/>
              </a:rPr>
              <a:t>&gt;</a:t>
            </a:r>
          </a:p>
          <a:p>
            <a:pPr marL="971550" lvl="1" indent="-514350">
              <a:buFont typeface="Wingdings" pitchFamily="2" charset="2"/>
              <a:buNone/>
            </a:pPr>
            <a:r>
              <a:rPr lang="en-US" dirty="0" smtClean="0">
                <a:ea typeface="ＭＳ Ｐゴシック" pitchFamily="34" charset="-128"/>
              </a:rPr>
              <a:t>}</a:t>
            </a:r>
          </a:p>
          <a:p>
            <a:pPr marL="971550" lvl="1" indent="-514350">
              <a:buNone/>
            </a:pPr>
            <a:endParaRPr lang="en-US" dirty="0">
              <a:ea typeface="ＭＳ Ｐゴシック" pitchFamily="34" charset="-128"/>
            </a:endParaRPr>
          </a:p>
          <a:p>
            <a:pPr marL="971550" lvl="1" indent="-514350">
              <a:buNone/>
            </a:pPr>
            <a:r>
              <a:rPr lang="en-US" dirty="0" smtClean="0">
                <a:ea typeface="ＭＳ Ｐゴシック" pitchFamily="34" charset="-128"/>
              </a:rPr>
              <a:t>The </a:t>
            </a:r>
            <a:r>
              <a:rPr lang="en-US" i="1" dirty="0" smtClean="0">
                <a:ea typeface="ＭＳ Ｐゴシック" pitchFamily="34" charset="-128"/>
              </a:rPr>
              <a:t>loop variable</a:t>
            </a:r>
            <a:r>
              <a:rPr lang="en-US" dirty="0" smtClean="0">
                <a:ea typeface="ＭＳ Ｐゴシック" pitchFamily="34" charset="-128"/>
              </a:rPr>
              <a:t> must be declared! </a:t>
            </a:r>
          </a:p>
          <a:p>
            <a:pPr marL="971550" lvl="1" indent="-514350">
              <a:buNone/>
            </a:pPr>
            <a:r>
              <a:rPr lang="en-US" dirty="0">
                <a:solidFill>
                  <a:srgbClr val="E88651"/>
                </a:solidFill>
                <a:ea typeface="ＭＳ Ｐゴシック" pitchFamily="34" charset="-128"/>
              </a:rPr>
              <a:t>	</a:t>
            </a:r>
            <a:r>
              <a:rPr lang="en-US" dirty="0" smtClean="0">
                <a:solidFill>
                  <a:srgbClr val="E88651"/>
                </a:solidFill>
                <a:ea typeface="ＭＳ Ｐゴシック" pitchFamily="34" charset="-128"/>
              </a:rPr>
              <a:t>for </a:t>
            </a:r>
            <a:r>
              <a:rPr lang="en-US" dirty="0" smtClean="0">
                <a:ea typeface="ＭＳ Ｐゴシック" pitchFamily="34" charset="-128"/>
              </a:rPr>
              <a:t>(</a:t>
            </a:r>
            <a:r>
              <a:rPr lang="en-US" dirty="0" err="1" smtClean="0">
                <a:solidFill>
                  <a:srgbClr val="E88651"/>
                </a:solidFill>
                <a:ea typeface="ＭＳ Ｐゴシック" pitchFamily="34" charset="-128"/>
              </a:rPr>
              <a:t>int</a:t>
            </a:r>
            <a:r>
              <a:rPr lang="en-US" dirty="0" smtClean="0">
                <a:solidFill>
                  <a:srgbClr val="E88651"/>
                </a:solidFill>
                <a:ea typeface="ＭＳ Ｐゴシック" pitchFamily="34" charset="-128"/>
              </a:rPr>
              <a:t> </a:t>
            </a:r>
            <a:r>
              <a:rPr lang="en-US" dirty="0">
                <a:ea typeface="ＭＳ Ｐゴシック" pitchFamily="34" charset="-128"/>
              </a:rPr>
              <a:t>j</a:t>
            </a:r>
            <a:r>
              <a:rPr lang="en-US" dirty="0" smtClean="0">
                <a:ea typeface="ＭＳ Ｐゴシック" pitchFamily="34" charset="-128"/>
              </a:rPr>
              <a:t> = 0; …</a:t>
            </a:r>
          </a:p>
          <a:p>
            <a:pPr marL="971550" lvl="1" indent="-514350">
              <a:buFont typeface="Wingdings" pitchFamily="2" charset="2"/>
              <a:buNone/>
            </a:pPr>
            <a:endParaRPr lang="en-US" dirty="0" smtClean="0">
              <a:ea typeface="ＭＳ Ｐゴシック" pitchFamily="34" charset="-128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D265FD51-A1CB-49EF-9818-8E59ED72270D}" type="datetime1">
              <a:rPr lang="en-US" sz="1200" smtClean="0">
                <a:solidFill>
                  <a:srgbClr val="3F3F3F"/>
                </a:solidFill>
              </a:rPr>
              <a:t>11/7/2011</a:t>
            </a:fld>
            <a:endParaRPr lang="en-US" sz="1200">
              <a:solidFill>
                <a:srgbClr val="3F3F3F"/>
              </a:solidFill>
            </a:endParaRPr>
          </a:p>
        </p:txBody>
      </p:sp>
      <p:sp>
        <p:nvSpPr>
          <p:cNvPr id="30725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200" smtClean="0">
                <a:solidFill>
                  <a:srgbClr val="3F3F3F"/>
                </a:solidFill>
              </a:rPr>
              <a:t>Kelvin Sung (Use/Modify with permission from © 2010 Larry Snyder, CSE)</a:t>
            </a:r>
            <a:endParaRPr lang="en-US" sz="1200">
              <a:solidFill>
                <a:srgbClr val="3F3F3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2488AD7D-13CE-4D12-BE95-57C1B3724DAF}" type="slidenum">
              <a:rPr lang="en-US" sz="1200">
                <a:solidFill>
                  <a:srgbClr val="3F3F3F"/>
                </a:solidFill>
              </a:rPr>
              <a:pPr eaLnBrk="1" hangingPunct="1"/>
              <a:t>20</a:t>
            </a:fld>
            <a:endParaRPr lang="en-US" sz="1200">
              <a:solidFill>
                <a:srgbClr val="3F3F3F"/>
              </a:solidFill>
            </a:endParaRPr>
          </a:p>
        </p:txBody>
      </p:sp>
      <p:sp>
        <p:nvSpPr>
          <p:cNvPr id="30727" name="TextBox 6"/>
          <p:cNvSpPr txBox="1">
            <a:spLocks noChangeArrowheads="1"/>
          </p:cNvSpPr>
          <p:nvPr/>
        </p:nvSpPr>
        <p:spPr bwMode="auto">
          <a:xfrm>
            <a:off x="685800" y="1905000"/>
            <a:ext cx="104457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800"/>
              <a:t>keyword</a:t>
            </a:r>
          </a:p>
        </p:txBody>
      </p:sp>
      <p:sp>
        <p:nvSpPr>
          <p:cNvPr id="30728" name="TextBox 7"/>
          <p:cNvSpPr txBox="1">
            <a:spLocks noChangeArrowheads="1"/>
          </p:cNvSpPr>
          <p:nvPr/>
        </p:nvSpPr>
        <p:spPr bwMode="auto">
          <a:xfrm>
            <a:off x="1066800" y="2286000"/>
            <a:ext cx="19177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800"/>
              <a:t>next, open paren</a:t>
            </a:r>
          </a:p>
        </p:txBody>
      </p:sp>
      <p:sp>
        <p:nvSpPr>
          <p:cNvPr id="30729" name="TextBox 8"/>
          <p:cNvSpPr txBox="1">
            <a:spLocks noChangeArrowheads="1"/>
          </p:cNvSpPr>
          <p:nvPr/>
        </p:nvSpPr>
        <p:spPr bwMode="auto">
          <a:xfrm>
            <a:off x="3505200" y="2133600"/>
            <a:ext cx="1865313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800"/>
              <a:t>starting value</a:t>
            </a:r>
          </a:p>
          <a:p>
            <a:pPr eaLnBrk="1" hangingPunct="1"/>
            <a:r>
              <a:rPr lang="en-US" sz="1800"/>
              <a:t>continuation test</a:t>
            </a:r>
          </a:p>
          <a:p>
            <a:pPr eaLnBrk="1" hangingPunct="1"/>
            <a:r>
              <a:rPr lang="en-US" sz="1800"/>
              <a:t>increment</a:t>
            </a:r>
          </a:p>
        </p:txBody>
      </p:sp>
      <p:sp>
        <p:nvSpPr>
          <p:cNvPr id="30730" name="TextBox 9"/>
          <p:cNvSpPr txBox="1">
            <a:spLocks noChangeArrowheads="1"/>
          </p:cNvSpPr>
          <p:nvPr/>
        </p:nvSpPr>
        <p:spPr bwMode="auto">
          <a:xfrm>
            <a:off x="5486400" y="2286000"/>
            <a:ext cx="19431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800"/>
              <a:t>next, close paren</a:t>
            </a:r>
          </a:p>
        </p:txBody>
      </p:sp>
      <p:sp>
        <p:nvSpPr>
          <p:cNvPr id="30731" name="TextBox 10"/>
          <p:cNvSpPr txBox="1">
            <a:spLocks noChangeArrowheads="1"/>
          </p:cNvSpPr>
          <p:nvPr/>
        </p:nvSpPr>
        <p:spPr bwMode="auto">
          <a:xfrm>
            <a:off x="6553200" y="2590800"/>
            <a:ext cx="19050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800"/>
              <a:t>next, open brace</a:t>
            </a:r>
          </a:p>
        </p:txBody>
      </p:sp>
      <p:sp>
        <p:nvSpPr>
          <p:cNvPr id="30732" name="TextBox 11"/>
          <p:cNvSpPr txBox="1">
            <a:spLocks noChangeArrowheads="1"/>
          </p:cNvSpPr>
          <p:nvPr/>
        </p:nvSpPr>
        <p:spPr bwMode="auto">
          <a:xfrm>
            <a:off x="1821712" y="4828954"/>
            <a:ext cx="185261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800" dirty="0"/>
              <a:t>last, close brace</a:t>
            </a:r>
          </a:p>
        </p:txBody>
      </p:sp>
      <p:cxnSp>
        <p:nvCxnSpPr>
          <p:cNvPr id="14" name="Straight Arrow Connector 13"/>
          <p:cNvCxnSpPr>
            <a:cxnSpLocks noChangeShapeType="1"/>
          </p:cNvCxnSpPr>
          <p:nvPr/>
        </p:nvCxnSpPr>
        <p:spPr bwMode="auto">
          <a:xfrm rot="5400000">
            <a:off x="457201" y="2819400"/>
            <a:ext cx="1219200" cy="3175"/>
          </a:xfrm>
          <a:prstGeom prst="straightConnector1">
            <a:avLst/>
          </a:prstGeom>
          <a:noFill/>
          <a:ln w="48000" cmpd="thickThin">
            <a:solidFill>
              <a:schemeClr val="accent1"/>
            </a:solidFill>
            <a:round/>
            <a:headEnd/>
            <a:tailEnd type="arrow" w="med" len="med"/>
          </a:ln>
          <a:effectLst>
            <a:outerShdw blurRad="45000" dist="25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" name="Straight Arrow Connector 15"/>
          <p:cNvCxnSpPr>
            <a:cxnSpLocks noChangeShapeType="1"/>
          </p:cNvCxnSpPr>
          <p:nvPr/>
        </p:nvCxnSpPr>
        <p:spPr bwMode="auto">
          <a:xfrm rot="5400000">
            <a:off x="1104901" y="3009900"/>
            <a:ext cx="838200" cy="3175"/>
          </a:xfrm>
          <a:prstGeom prst="straightConnector1">
            <a:avLst/>
          </a:prstGeom>
          <a:noFill/>
          <a:ln w="48000" cmpd="thickThin">
            <a:solidFill>
              <a:schemeClr val="accent1"/>
            </a:solidFill>
            <a:round/>
            <a:headEnd/>
            <a:tailEnd type="arrow" w="med" len="med"/>
          </a:ln>
          <a:effectLst>
            <a:outerShdw blurRad="45000" dist="25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8" name="Straight Arrow Connector 17"/>
          <p:cNvCxnSpPr>
            <a:cxnSpLocks noChangeShapeType="1"/>
          </p:cNvCxnSpPr>
          <p:nvPr/>
        </p:nvCxnSpPr>
        <p:spPr bwMode="auto">
          <a:xfrm rot="10800000" flipV="1">
            <a:off x="2057400" y="2362200"/>
            <a:ext cx="1447800" cy="1066800"/>
          </a:xfrm>
          <a:prstGeom prst="straightConnector1">
            <a:avLst/>
          </a:prstGeom>
          <a:noFill/>
          <a:ln w="48000" cmpd="thickThin">
            <a:solidFill>
              <a:schemeClr val="accent1"/>
            </a:solidFill>
            <a:round/>
            <a:headEnd/>
            <a:tailEnd type="arrow" w="med" len="med"/>
          </a:ln>
          <a:effectLst>
            <a:outerShdw blurRad="45000" dist="25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9" name="Straight Arrow Connector 18"/>
          <p:cNvCxnSpPr>
            <a:cxnSpLocks noChangeShapeType="1"/>
          </p:cNvCxnSpPr>
          <p:nvPr/>
        </p:nvCxnSpPr>
        <p:spPr bwMode="auto">
          <a:xfrm rot="5400000">
            <a:off x="2743200" y="2743200"/>
            <a:ext cx="762000" cy="609600"/>
          </a:xfrm>
          <a:prstGeom prst="straightConnector1">
            <a:avLst/>
          </a:prstGeom>
          <a:noFill/>
          <a:ln w="48000" cmpd="thickThin">
            <a:solidFill>
              <a:schemeClr val="accent1"/>
            </a:solidFill>
            <a:round/>
            <a:headEnd/>
            <a:tailEnd type="arrow" w="med" len="med"/>
          </a:ln>
          <a:effectLst>
            <a:outerShdw blurRad="45000" dist="25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4" name="Straight Arrow Connector 23"/>
          <p:cNvCxnSpPr>
            <a:cxnSpLocks noChangeShapeType="1"/>
          </p:cNvCxnSpPr>
          <p:nvPr/>
        </p:nvCxnSpPr>
        <p:spPr bwMode="auto">
          <a:xfrm rot="5400000">
            <a:off x="3201194" y="3199606"/>
            <a:ext cx="457200" cy="1588"/>
          </a:xfrm>
          <a:prstGeom prst="straightConnector1">
            <a:avLst/>
          </a:prstGeom>
          <a:noFill/>
          <a:ln w="48000" cmpd="thickThin">
            <a:solidFill>
              <a:schemeClr val="accent1"/>
            </a:solidFill>
            <a:round/>
            <a:headEnd/>
            <a:tailEnd type="arrow" w="med" len="med"/>
          </a:ln>
          <a:effectLst>
            <a:outerShdw blurRad="45000" dist="25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8" name="Straight Arrow Connector 27"/>
          <p:cNvCxnSpPr>
            <a:cxnSpLocks noChangeShapeType="1"/>
          </p:cNvCxnSpPr>
          <p:nvPr/>
        </p:nvCxnSpPr>
        <p:spPr bwMode="auto">
          <a:xfrm rot="10800000" flipV="1">
            <a:off x="4343400" y="2590800"/>
            <a:ext cx="1828800" cy="838200"/>
          </a:xfrm>
          <a:prstGeom prst="straightConnector1">
            <a:avLst/>
          </a:prstGeom>
          <a:noFill/>
          <a:ln w="48000" cmpd="thickThin">
            <a:solidFill>
              <a:schemeClr val="accent1"/>
            </a:solidFill>
            <a:round/>
            <a:headEnd/>
            <a:tailEnd type="arrow" w="med" len="med"/>
          </a:ln>
          <a:effectLst>
            <a:outerShdw blurRad="45000" dist="25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9" name="Straight Arrow Connector 28"/>
          <p:cNvCxnSpPr>
            <a:cxnSpLocks noChangeShapeType="1"/>
          </p:cNvCxnSpPr>
          <p:nvPr/>
        </p:nvCxnSpPr>
        <p:spPr bwMode="auto">
          <a:xfrm flipH="1">
            <a:off x="4976037" y="2971800"/>
            <a:ext cx="2034363" cy="632637"/>
          </a:xfrm>
          <a:prstGeom prst="straightConnector1">
            <a:avLst/>
          </a:prstGeom>
          <a:noFill/>
          <a:ln w="48000" cmpd="thickThin">
            <a:solidFill>
              <a:schemeClr val="accent1"/>
            </a:solidFill>
            <a:round/>
            <a:headEnd/>
            <a:tailEnd type="arrow" w="med" len="med"/>
          </a:ln>
          <a:effectLst>
            <a:outerShdw blurRad="45000" dist="25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2" name="Straight Arrow Connector 31"/>
          <p:cNvCxnSpPr>
            <a:cxnSpLocks noChangeShapeType="1"/>
            <a:stCxn id="30732" idx="1"/>
          </p:cNvCxnSpPr>
          <p:nvPr/>
        </p:nvCxnSpPr>
        <p:spPr bwMode="auto">
          <a:xfrm flipH="1" flipV="1">
            <a:off x="1066800" y="4572000"/>
            <a:ext cx="754912" cy="441898"/>
          </a:xfrm>
          <a:prstGeom prst="straightConnector1">
            <a:avLst/>
          </a:prstGeom>
          <a:noFill/>
          <a:ln w="48000" cmpd="thickThin">
            <a:solidFill>
              <a:schemeClr val="accent1"/>
            </a:solidFill>
            <a:round/>
            <a:headEnd/>
            <a:tailEnd type="arrow" w="med" len="med"/>
          </a:ln>
          <a:effectLst>
            <a:outerShdw blurRad="45000" dist="25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3" name="TextBox 32"/>
          <p:cNvSpPr txBox="1">
            <a:spLocks noChangeArrowheads="1"/>
          </p:cNvSpPr>
          <p:nvPr/>
        </p:nvSpPr>
        <p:spPr bwMode="auto">
          <a:xfrm>
            <a:off x="3942907" y="4219354"/>
            <a:ext cx="4419600" cy="830263"/>
          </a:xfrm>
          <a:prstGeom prst="rect">
            <a:avLst/>
          </a:prstGeom>
          <a:gradFill rotWithShape="1">
            <a:gsLst>
              <a:gs pos="0">
                <a:srgbClr val="FFF5DA"/>
              </a:gs>
              <a:gs pos="64999">
                <a:srgbClr val="FFE6A6"/>
              </a:gs>
              <a:gs pos="100000">
                <a:srgbClr val="FFDE7F"/>
              </a:gs>
            </a:gsLst>
            <a:lin ang="5400000" scaled="1"/>
          </a:gradFill>
          <a:ln w="6350" cap="rnd">
            <a:solidFill>
              <a:srgbClr val="F0AC00"/>
            </a:solidFill>
            <a:miter lim="800000"/>
            <a:headEnd/>
            <a:tailEnd/>
          </a:ln>
          <a:effectLst>
            <a:outerShdw blurRad="45000" dist="25000" dir="5400000" rotWithShape="0">
              <a:srgbClr val="808080">
                <a:alpha val="37999"/>
              </a:srgbClr>
            </a:outerShdw>
          </a:effec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dirty="0">
                <a:solidFill>
                  <a:srgbClr val="000000"/>
                </a:solidFill>
                <a:latin typeface="Corbel" pitchFamily="34" charset="0"/>
              </a:rPr>
              <a:t>The result of this statement is 10 copies of the stuff to be repeated</a:t>
            </a:r>
          </a:p>
        </p:txBody>
      </p:sp>
    </p:spTree>
    <p:extLst>
      <p:ext uri="{BB962C8B-B14F-4D97-AF65-F5344CB8AC3E}">
        <p14:creationId xmlns:p14="http://schemas.microsoft.com/office/powerpoint/2010/main" val="384524868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987552"/>
          </a:xfrm>
        </p:spPr>
        <p:txBody>
          <a:bodyPr rtlCol="0">
            <a:scene3d>
              <a:camera prst="orthographicFront"/>
              <a:lightRig rig="threePt" dir="t">
                <a:rot lat="0" lon="0" rev="4800000"/>
              </a:lightRig>
            </a:scene3d>
          </a:bodyPr>
          <a:lstStyle/>
          <a:p>
            <a:pPr>
              <a:defRPr/>
            </a:pPr>
            <a:r>
              <a:rPr lang="en-US" dirty="0" smtClean="0"/>
              <a:t>How/Why does this work?</a:t>
            </a:r>
            <a:endParaRPr lang="en-US" dirty="0"/>
          </a:p>
        </p:txBody>
      </p:sp>
      <p:sp>
        <p:nvSpPr>
          <p:cNvPr id="29699" name="Content Placeholder 2"/>
          <p:cNvSpPr>
            <a:spLocks noGrp="1"/>
          </p:cNvSpPr>
          <p:nvPr>
            <p:ph idx="1"/>
          </p:nvPr>
        </p:nvSpPr>
        <p:spPr>
          <a:xfrm>
            <a:off x="457200" y="1219199"/>
            <a:ext cx="8382000" cy="5351721"/>
          </a:xfrm>
        </p:spPr>
        <p:txBody>
          <a:bodyPr/>
          <a:lstStyle/>
          <a:p>
            <a:pPr lvl="1">
              <a:buFont typeface="Wingdings" pitchFamily="2" charset="2"/>
              <a:buNone/>
            </a:pPr>
            <a:r>
              <a:rPr lang="en-US" dirty="0" smtClean="0">
                <a:ea typeface="ＭＳ Ｐゴシック" pitchFamily="34" charset="-128"/>
              </a:rPr>
              <a:t>for (</a:t>
            </a:r>
            <a:r>
              <a:rPr lang="en-US" dirty="0" err="1" smtClean="0">
                <a:ea typeface="ＭＳ Ｐゴシック" pitchFamily="34" charset="-128"/>
              </a:rPr>
              <a:t>int</a:t>
            </a:r>
            <a:r>
              <a:rPr lang="en-US" dirty="0" smtClean="0">
                <a:ea typeface="ＭＳ Ｐゴシック" pitchFamily="34" charset="-128"/>
              </a:rPr>
              <a:t> i = 0; i &lt; 5; i = i + 1) {</a:t>
            </a:r>
          </a:p>
          <a:p>
            <a:pPr marL="119062" indent="0">
              <a:buNone/>
            </a:pPr>
            <a:r>
              <a:rPr lang="en-US" dirty="0">
                <a:ea typeface="ＭＳ Ｐゴシック" pitchFamily="34" charset="-128"/>
              </a:rPr>
              <a:t>	</a:t>
            </a:r>
            <a:r>
              <a:rPr lang="en-US" sz="2400" dirty="0" smtClean="0"/>
              <a:t>new </a:t>
            </a:r>
            <a:r>
              <a:rPr lang="en-US" sz="2400" dirty="0"/>
              <a:t>XNACS1Circle(new Vector2(100 + 50 * i, 550), 25f);</a:t>
            </a:r>
          </a:p>
          <a:p>
            <a:pPr lvl="1">
              <a:buFont typeface="Wingdings" pitchFamily="2" charset="2"/>
              <a:buNone/>
            </a:pPr>
            <a:r>
              <a:rPr lang="en-US" dirty="0" smtClean="0">
                <a:ea typeface="ＭＳ Ｐゴシック" pitchFamily="34" charset="-128"/>
              </a:rPr>
              <a:t>}</a:t>
            </a:r>
          </a:p>
          <a:p>
            <a:pPr lvl="1">
              <a:buFont typeface="Wingdings" pitchFamily="2" charset="2"/>
              <a:buNone/>
            </a:pPr>
            <a:endParaRPr lang="en-US" dirty="0">
              <a:ea typeface="ＭＳ Ｐゴシック" pitchFamily="34" charset="-128"/>
            </a:endParaRPr>
          </a:p>
          <a:p>
            <a:pPr lvl="1">
              <a:buFont typeface="Wingdings" pitchFamily="2" charset="2"/>
              <a:buNone/>
            </a:pPr>
            <a:endParaRPr lang="en-US" dirty="0" smtClean="0">
              <a:ea typeface="ＭＳ Ｐゴシック" pitchFamily="34" charset="-128"/>
            </a:endParaRPr>
          </a:p>
          <a:p>
            <a:pPr lvl="1">
              <a:buFont typeface="Wingdings" pitchFamily="2" charset="2"/>
              <a:buNone/>
            </a:pPr>
            <a:endParaRPr lang="en-US" dirty="0">
              <a:ea typeface="ＭＳ Ｐゴシック" pitchFamily="34" charset="-128"/>
            </a:endParaRPr>
          </a:p>
          <a:p>
            <a:pPr lvl="1">
              <a:buFont typeface="Wingdings" pitchFamily="2" charset="2"/>
              <a:buNone/>
            </a:pPr>
            <a:endParaRPr lang="en-US" dirty="0" smtClean="0">
              <a:ea typeface="ＭＳ Ｐゴシック" pitchFamily="34" charset="-128"/>
            </a:endParaRPr>
          </a:p>
          <a:p>
            <a:pPr lvl="1">
              <a:buFont typeface="Wingdings" pitchFamily="2" charset="2"/>
              <a:buNone/>
            </a:pPr>
            <a:endParaRPr lang="en-US" dirty="0">
              <a:ea typeface="ＭＳ Ｐゴシック" pitchFamily="34" charset="-128"/>
            </a:endParaRPr>
          </a:p>
          <a:p>
            <a:pPr lvl="1">
              <a:buFont typeface="Wingdings" pitchFamily="2" charset="2"/>
              <a:buNone/>
            </a:pPr>
            <a:endParaRPr lang="en-US" dirty="0" smtClean="0">
              <a:ea typeface="ＭＳ Ｐゴシック" pitchFamily="34" charset="-128"/>
            </a:endParaRPr>
          </a:p>
          <a:p>
            <a:pPr lvl="1">
              <a:buFont typeface="Wingdings" pitchFamily="2" charset="2"/>
              <a:buNone/>
            </a:pPr>
            <a:r>
              <a:rPr lang="en-US" dirty="0" err="1" smtClean="0">
                <a:ea typeface="ＭＳ Ｐゴシック" pitchFamily="34" charset="-128"/>
              </a:rPr>
              <a:t>InitializeWorld</a:t>
            </a:r>
            <a:r>
              <a:rPr lang="en-US" dirty="0" smtClean="0">
                <a:ea typeface="ＭＳ Ｐゴシック" pitchFamily="34" charset="-128"/>
              </a:rPr>
              <a:t>()      or      </a:t>
            </a:r>
            <a:r>
              <a:rPr lang="en-US" dirty="0" err="1" smtClean="0">
                <a:ea typeface="ＭＳ Ｐゴシック" pitchFamily="34" charset="-128"/>
              </a:rPr>
              <a:t>UpdateWorld</a:t>
            </a:r>
            <a:r>
              <a:rPr lang="en-US" dirty="0" smtClean="0">
                <a:ea typeface="ＭＳ Ｐゴシック" pitchFamily="34" charset="-128"/>
              </a:rPr>
              <a:t>()?</a:t>
            </a:r>
            <a:endParaRPr lang="en-US" dirty="0" smtClean="0">
              <a:ea typeface="ＭＳ Ｐゴシック" pitchFamily="34" charset="-128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6B95EF24-602E-4A67-B4B2-78D84C85053C}" type="datetime1">
              <a:rPr lang="en-US" sz="1200" smtClean="0">
                <a:solidFill>
                  <a:srgbClr val="3F3F3F"/>
                </a:solidFill>
              </a:rPr>
              <a:t>11/7/2011</a:t>
            </a:fld>
            <a:endParaRPr lang="en-US" sz="1200">
              <a:solidFill>
                <a:srgbClr val="3F3F3F"/>
              </a:solidFill>
            </a:endParaRPr>
          </a:p>
        </p:txBody>
      </p:sp>
      <p:sp>
        <p:nvSpPr>
          <p:cNvPr id="29701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200" smtClean="0">
                <a:solidFill>
                  <a:srgbClr val="3F3F3F"/>
                </a:solidFill>
              </a:rPr>
              <a:t>Kelvin Sung (Use/Modify with permission from © 2010 Larry Snyder, CSE)</a:t>
            </a:r>
            <a:endParaRPr lang="en-US" sz="1200">
              <a:solidFill>
                <a:srgbClr val="3F3F3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70038627-1E87-49C7-A3E9-710990A2BF67}" type="slidenum">
              <a:rPr lang="en-US" sz="1200">
                <a:solidFill>
                  <a:srgbClr val="3F3F3F"/>
                </a:solidFill>
              </a:rPr>
              <a:pPr eaLnBrk="1" hangingPunct="1"/>
              <a:t>21</a:t>
            </a:fld>
            <a:endParaRPr lang="en-US" sz="1200">
              <a:solidFill>
                <a:srgbClr val="3F3F3F"/>
              </a:solidFill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40396" y="4299440"/>
            <a:ext cx="3505200" cy="1228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77277709"/>
              </p:ext>
            </p:extLst>
          </p:nvPr>
        </p:nvGraphicFramePr>
        <p:xfrm>
          <a:off x="2660696" y="2330688"/>
          <a:ext cx="6368718" cy="1478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61453"/>
                <a:gridCol w="1061453"/>
                <a:gridCol w="1061453"/>
                <a:gridCol w="1061453"/>
                <a:gridCol w="1061453"/>
                <a:gridCol w="1061453"/>
              </a:tblGrid>
              <a:tr h="214048">
                <a:tc>
                  <a:txBody>
                    <a:bodyPr/>
                    <a:lstStyle/>
                    <a:p>
                      <a:r>
                        <a:rPr lang="en-US" dirty="0" smtClean="0"/>
                        <a:t>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50*i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Center.X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Center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9" name="Straight Arrow Connector 8"/>
          <p:cNvCxnSpPr>
            <a:cxnSpLocks noChangeShapeType="1"/>
          </p:cNvCxnSpPr>
          <p:nvPr/>
        </p:nvCxnSpPr>
        <p:spPr bwMode="auto">
          <a:xfrm flipH="1">
            <a:off x="2811952" y="3709736"/>
            <a:ext cx="1415143" cy="1274775"/>
          </a:xfrm>
          <a:prstGeom prst="straightConnector1">
            <a:avLst/>
          </a:prstGeom>
          <a:noFill/>
          <a:ln w="48000" cmpd="thickThin">
            <a:solidFill>
              <a:schemeClr val="accent1"/>
            </a:solidFill>
            <a:round/>
            <a:headEnd/>
            <a:tailEnd type="arrow" w="med" len="med"/>
          </a:ln>
          <a:effectLst>
            <a:outerShdw blurRad="45000" dist="25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1" name="Straight Arrow Connector 10"/>
          <p:cNvCxnSpPr>
            <a:cxnSpLocks noChangeShapeType="1"/>
          </p:cNvCxnSpPr>
          <p:nvPr/>
        </p:nvCxnSpPr>
        <p:spPr bwMode="auto">
          <a:xfrm flipH="1">
            <a:off x="4709504" y="3760728"/>
            <a:ext cx="3705727" cy="1340661"/>
          </a:xfrm>
          <a:prstGeom prst="straightConnector1">
            <a:avLst/>
          </a:prstGeom>
          <a:noFill/>
          <a:ln w="48000" cmpd="thickThin">
            <a:solidFill>
              <a:schemeClr val="accent1"/>
            </a:solidFill>
            <a:round/>
            <a:headEnd/>
            <a:tailEnd type="arrow" w="med" len="med"/>
          </a:ln>
          <a:effectLst>
            <a:outerShdw blurRad="45000" dist="25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3" name="Straight Arrow Connector 12"/>
          <p:cNvCxnSpPr>
            <a:cxnSpLocks noChangeShapeType="1"/>
          </p:cNvCxnSpPr>
          <p:nvPr/>
        </p:nvCxnSpPr>
        <p:spPr bwMode="auto">
          <a:xfrm flipH="1">
            <a:off x="3726352" y="3788228"/>
            <a:ext cx="2461318" cy="1285661"/>
          </a:xfrm>
          <a:prstGeom prst="straightConnector1">
            <a:avLst/>
          </a:prstGeom>
          <a:noFill/>
          <a:ln w="48000" cmpd="thickThin">
            <a:solidFill>
              <a:schemeClr val="accent1"/>
            </a:solidFill>
            <a:round/>
            <a:headEnd/>
            <a:tailEnd type="arrow" w="med" len="med"/>
          </a:ln>
          <a:effectLst>
            <a:outerShdw blurRad="45000" dist="25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313714022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56247049"/>
              </p:ext>
            </p:extLst>
          </p:nvPr>
        </p:nvGraphicFramePr>
        <p:xfrm>
          <a:off x="288755" y="3231339"/>
          <a:ext cx="6368718" cy="2219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61453"/>
                <a:gridCol w="1061453"/>
                <a:gridCol w="1061453"/>
                <a:gridCol w="1061453"/>
                <a:gridCol w="1061453"/>
                <a:gridCol w="1061453"/>
              </a:tblGrid>
              <a:tr h="214048">
                <a:tc>
                  <a:txBody>
                    <a:bodyPr/>
                    <a:lstStyle/>
                    <a:p>
                      <a:r>
                        <a:rPr lang="en-US" dirty="0" smtClean="0"/>
                        <a:t>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25+25*i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Radius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Center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i*50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C.R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1054" y="1863215"/>
            <a:ext cx="7381875" cy="1247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987552"/>
          </a:xfrm>
        </p:spPr>
        <p:txBody>
          <a:bodyPr rtlCol="0">
            <a:scene3d>
              <a:camera prst="orthographicFront"/>
              <a:lightRig rig="threePt" dir="t">
                <a:rot lat="0" lon="0" rev="4800000"/>
              </a:lightRig>
            </a:scene3d>
          </a:bodyPr>
          <a:lstStyle/>
          <a:p>
            <a:pPr>
              <a:defRPr/>
            </a:pPr>
            <a:r>
              <a:rPr lang="en-US" dirty="0" smtClean="0"/>
              <a:t>Repetition, Another Picture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ea typeface="ＭＳ Ｐゴシック" pitchFamily="34" charset="-128"/>
              </a:rPr>
              <a:t>As a further example, consider a </a:t>
            </a:r>
            <a:r>
              <a:rPr lang="en-US" dirty="0" err="1" smtClean="0">
                <a:ea typeface="ＭＳ Ｐゴシック" pitchFamily="34" charset="-128"/>
              </a:rPr>
              <a:t>bullseye</a:t>
            </a:r>
            <a:endParaRPr lang="en-US" dirty="0" smtClean="0">
              <a:ea typeface="ＭＳ Ｐゴシック" pitchFamily="34" charset="-128"/>
            </a:endParaRPr>
          </a:p>
          <a:p>
            <a:endParaRPr lang="en-US" dirty="0" smtClean="0">
              <a:ea typeface="ＭＳ Ｐゴシック" pitchFamily="34" charset="-128"/>
            </a:endParaRPr>
          </a:p>
          <a:p>
            <a:endParaRPr lang="en-US" dirty="0" smtClean="0">
              <a:ea typeface="ＭＳ Ｐゴシック" pitchFamily="34" charset="-128"/>
            </a:endParaRPr>
          </a:p>
          <a:p>
            <a:endParaRPr lang="en-US" dirty="0" smtClean="0">
              <a:ea typeface="ＭＳ Ｐゴシック" pitchFamily="34" charset="-128"/>
            </a:endParaRPr>
          </a:p>
          <a:p>
            <a:endParaRPr lang="en-US" dirty="0">
              <a:ea typeface="ＭＳ Ｐゴシック" pitchFamily="34" charset="-128"/>
            </a:endParaRPr>
          </a:p>
          <a:p>
            <a:endParaRPr lang="en-US" dirty="0" smtClean="0">
              <a:ea typeface="ＭＳ Ｐゴシック" pitchFamily="34" charset="-128"/>
            </a:endParaRPr>
          </a:p>
          <a:p>
            <a:endParaRPr lang="en-US" dirty="0">
              <a:ea typeface="ＭＳ Ｐゴシック" pitchFamily="34" charset="-128"/>
            </a:endParaRPr>
          </a:p>
          <a:p>
            <a:endParaRPr lang="en-US" dirty="0" smtClean="0">
              <a:ea typeface="ＭＳ Ｐゴシック" pitchFamily="34" charset="-128"/>
            </a:endParaRPr>
          </a:p>
          <a:p>
            <a:endParaRPr lang="en-US" dirty="0">
              <a:ea typeface="ＭＳ Ｐゴシック" pitchFamily="34" charset="-128"/>
            </a:endParaRPr>
          </a:p>
          <a:p>
            <a:r>
              <a:rPr lang="en-US" dirty="0" smtClean="0">
                <a:ea typeface="ＭＳ Ｐゴシック" pitchFamily="34" charset="-128"/>
              </a:rPr>
              <a:t>Why 5 to 0 and not o to 5?</a:t>
            </a:r>
            <a:endParaRPr lang="en-US" dirty="0" smtClean="0">
              <a:ea typeface="ＭＳ Ｐゴシック" pitchFamily="34" charset="-128"/>
            </a:endParaRPr>
          </a:p>
          <a:p>
            <a:endParaRPr lang="en-US" dirty="0" smtClean="0">
              <a:ea typeface="ＭＳ Ｐゴシック" pitchFamily="34" charset="-128"/>
            </a:endParaRPr>
          </a:p>
          <a:p>
            <a:endParaRPr lang="en-US" dirty="0" smtClean="0">
              <a:ea typeface="ＭＳ Ｐゴシック" pitchFamily="34" charset="-128"/>
            </a:endParaRPr>
          </a:p>
          <a:p>
            <a:endParaRPr lang="en-US" dirty="0" smtClean="0">
              <a:ea typeface="ＭＳ Ｐゴシック" pitchFamily="34" charset="-128"/>
            </a:endParaRPr>
          </a:p>
          <a:p>
            <a:endParaRPr lang="en-US" dirty="0" smtClean="0">
              <a:ea typeface="ＭＳ Ｐゴシック" pitchFamily="34" charset="-128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6D3DB564-911F-44DA-BE76-6AB12B7D1C95}" type="datetime1">
              <a:rPr lang="en-US" sz="1200" smtClean="0">
                <a:solidFill>
                  <a:srgbClr val="3F3F3F"/>
                </a:solidFill>
              </a:rPr>
              <a:t>11/7/2011</a:t>
            </a:fld>
            <a:endParaRPr lang="en-US" sz="1200">
              <a:solidFill>
                <a:srgbClr val="3F3F3F"/>
              </a:solidFill>
            </a:endParaRPr>
          </a:p>
        </p:txBody>
      </p:sp>
      <p:sp>
        <p:nvSpPr>
          <p:cNvPr id="31749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200" smtClean="0">
                <a:solidFill>
                  <a:srgbClr val="3F3F3F"/>
                </a:solidFill>
              </a:rPr>
              <a:t>Kelvin Sung (Use/Modify with permission from © 2010 Larry Snyder, CSE)</a:t>
            </a:r>
            <a:endParaRPr lang="en-US" sz="1200">
              <a:solidFill>
                <a:srgbClr val="3F3F3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FEB09380-FCD2-4C08-A928-70E000034876}" type="slidenum">
              <a:rPr lang="en-US" sz="1200">
                <a:solidFill>
                  <a:srgbClr val="3F3F3F"/>
                </a:solidFill>
              </a:rPr>
              <a:pPr eaLnBrk="1" hangingPunct="1"/>
              <a:t>22</a:t>
            </a:fld>
            <a:endParaRPr lang="en-US" sz="1200">
              <a:solidFill>
                <a:srgbClr val="3F3F3F"/>
              </a:solidFill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12900" y="2641648"/>
            <a:ext cx="2990850" cy="3238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5450684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911352"/>
          </a:xfrm>
        </p:spPr>
        <p:txBody>
          <a:bodyPr rtlCol="0">
            <a:scene3d>
              <a:camera prst="orthographicFront"/>
              <a:lightRig rig="threePt" dir="t">
                <a:rot lat="0" lon="0" rev="4800000"/>
              </a:lightRig>
            </a:scene3d>
          </a:bodyPr>
          <a:lstStyle/>
          <a:p>
            <a:pPr>
              <a:defRPr/>
            </a:pPr>
            <a:r>
              <a:rPr lang="en-US" dirty="0" smtClean="0"/>
              <a:t>Writing Programs</a:t>
            </a:r>
            <a:endParaRPr lang="en-US" dirty="0"/>
          </a:p>
        </p:txBody>
      </p:sp>
      <p:sp>
        <p:nvSpPr>
          <p:cNvPr id="37891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382000" cy="5181600"/>
          </a:xfrm>
        </p:spPr>
        <p:txBody>
          <a:bodyPr/>
          <a:lstStyle/>
          <a:p>
            <a:r>
              <a:rPr lang="en-US" smtClean="0">
                <a:ea typeface="ＭＳ Ｐゴシック" pitchFamily="34" charset="-128"/>
              </a:rPr>
              <a:t>Naturally, programs are given sequentially, the declarations at the top</a:t>
            </a:r>
          </a:p>
          <a:p>
            <a:r>
              <a:rPr lang="en-US" smtClean="0">
                <a:ea typeface="ＭＳ Ｐゴシック" pitchFamily="34" charset="-128"/>
              </a:rPr>
              <a:t>Braces { } are statement groupers … they make a sequence of statements into one thing, like the “true clause of an If-statement”</a:t>
            </a:r>
          </a:p>
          <a:p>
            <a:r>
              <a:rPr lang="en-US" smtClean="0">
                <a:ea typeface="ＭＳ Ｐゴシック" pitchFamily="34" charset="-128"/>
              </a:rPr>
              <a:t>All statements must end with a semicolon EXCEPT the grouping braces … they don’t end with a semicolon (OK, it’s a rare inconsistency about computer languages!)</a:t>
            </a:r>
          </a:p>
          <a:p>
            <a:r>
              <a:rPr lang="en-US" smtClean="0">
                <a:ea typeface="ＭＳ Ｐゴシック" pitchFamily="34" charset="-128"/>
              </a:rPr>
              <a:t>Generally white space doesn’t matter; be neat!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FAAFA43D-EFAB-4457-8C6F-8CCF270659B2}" type="datetime1">
              <a:rPr lang="en-US" sz="1200" smtClean="0">
                <a:solidFill>
                  <a:srgbClr val="3F3F3F"/>
                </a:solidFill>
              </a:rPr>
              <a:t>11/7/2011</a:t>
            </a:fld>
            <a:endParaRPr lang="en-US" sz="1200">
              <a:solidFill>
                <a:srgbClr val="3F3F3F"/>
              </a:solidFill>
            </a:endParaRPr>
          </a:p>
        </p:txBody>
      </p:sp>
      <p:sp>
        <p:nvSpPr>
          <p:cNvPr id="37893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200" smtClean="0">
                <a:solidFill>
                  <a:srgbClr val="3F3F3F"/>
                </a:solidFill>
              </a:rPr>
              <a:t>Kelvin Sung (Use/Modify with permission from © 2010 Larry Snyder, CSE)</a:t>
            </a:r>
            <a:endParaRPr lang="en-US" sz="1200">
              <a:solidFill>
                <a:srgbClr val="3F3F3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EFB6E5C4-0C8F-4A33-8313-092934A0F990}" type="slidenum">
              <a:rPr lang="en-US" sz="1200">
                <a:solidFill>
                  <a:srgbClr val="3F3F3F"/>
                </a:solidFill>
              </a:rPr>
              <a:pPr eaLnBrk="1" hangingPunct="1"/>
              <a:t>23</a:t>
            </a:fld>
            <a:endParaRPr lang="en-US" sz="1200">
              <a:solidFill>
                <a:srgbClr val="3F3F3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991964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987552"/>
          </a:xfrm>
        </p:spPr>
        <p:txBody>
          <a:bodyPr rtlCol="0">
            <a:scene3d>
              <a:camera prst="orthographicFront"/>
              <a:lightRig rig="threePt" dir="t">
                <a:rot lat="0" lon="0" rev="4800000"/>
              </a:lightRig>
            </a:scene3d>
          </a:bodyPr>
          <a:lstStyle/>
          <a:p>
            <a:pPr>
              <a:defRPr/>
            </a:pPr>
            <a:r>
              <a:rPr lang="en-US" dirty="0" smtClean="0"/>
              <a:t>Variables …</a:t>
            </a:r>
            <a:endParaRPr lang="en-US" dirty="0"/>
          </a:p>
        </p:txBody>
      </p:sp>
      <p:sp>
        <p:nvSpPr>
          <p:cNvPr id="2048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740588" cy="5181600"/>
          </a:xfrm>
        </p:spPr>
        <p:txBody>
          <a:bodyPr/>
          <a:lstStyle/>
          <a:p>
            <a:r>
              <a:rPr lang="en-US" dirty="0" smtClean="0">
                <a:ea typeface="ＭＳ Ｐゴシック" pitchFamily="34" charset="-128"/>
              </a:rPr>
              <a:t>Facts about variables are …</a:t>
            </a:r>
          </a:p>
          <a:p>
            <a:pPr lvl="1"/>
            <a:r>
              <a:rPr lang="en-US" dirty="0" smtClean="0">
                <a:ea typeface="ＭＳ Ｐゴシック" pitchFamily="34" charset="-128"/>
              </a:rPr>
              <a:t>Variables “contain” their values, and they can be changed using assignment</a:t>
            </a:r>
          </a:p>
          <a:p>
            <a:pPr lvl="1"/>
            <a:r>
              <a:rPr lang="en-US" dirty="0" smtClean="0">
                <a:ea typeface="ＭＳ Ｐゴシック" pitchFamily="34" charset="-128"/>
              </a:rPr>
              <a:t>Variables have a data type such as </a:t>
            </a:r>
            <a:r>
              <a:rPr lang="en-US" dirty="0" err="1" smtClean="0">
                <a:latin typeface="Courier New" pitchFamily="49" charset="0"/>
                <a:ea typeface="ＭＳ Ｐゴシック" pitchFamily="34" charset="-128"/>
                <a:cs typeface="Courier New" pitchFamily="49" charset="0"/>
              </a:rPr>
              <a:t>int</a:t>
            </a:r>
            <a:r>
              <a:rPr lang="en-US" dirty="0" smtClean="0">
                <a:ea typeface="ＭＳ Ｐゴシック" pitchFamily="34" charset="-128"/>
              </a:rPr>
              <a:t>, </a:t>
            </a:r>
            <a:r>
              <a:rPr lang="en-US" dirty="0" smtClean="0">
                <a:latin typeface="Courier New" pitchFamily="49" charset="0"/>
                <a:ea typeface="ＭＳ Ｐゴシック" pitchFamily="34" charset="-128"/>
                <a:cs typeface="Courier New" pitchFamily="49" charset="0"/>
              </a:rPr>
              <a:t>float</a:t>
            </a:r>
            <a:r>
              <a:rPr lang="en-US" dirty="0" smtClean="0">
                <a:ea typeface="ＭＳ Ｐゴシック" pitchFamily="34" charset="-128"/>
              </a:rPr>
              <a:t>, </a:t>
            </a:r>
            <a:r>
              <a:rPr lang="en-US" dirty="0" smtClean="0">
                <a:latin typeface="Courier New" pitchFamily="49" charset="0"/>
                <a:ea typeface="ＭＳ Ｐゴシック" pitchFamily="34" charset="-128"/>
                <a:cs typeface="Courier New" pitchFamily="49" charset="0"/>
              </a:rPr>
              <a:t>XNACS1Circle</a:t>
            </a:r>
            <a:r>
              <a:rPr lang="en-US" dirty="0" smtClean="0">
                <a:ea typeface="ＭＳ Ｐゴシック" pitchFamily="34" charset="-128"/>
              </a:rPr>
              <a:t>, etc. which is the data they contain</a:t>
            </a:r>
          </a:p>
          <a:p>
            <a:r>
              <a:rPr lang="en-US" dirty="0" smtClean="0">
                <a:ea typeface="ＭＳ Ｐゴシック" pitchFamily="34" charset="-128"/>
              </a:rPr>
              <a:t>Rules about variables are …</a:t>
            </a:r>
          </a:p>
          <a:p>
            <a:pPr lvl="1"/>
            <a:r>
              <a:rPr lang="en-US" dirty="0" smtClean="0">
                <a:ea typeface="ＭＳ Ｐゴシック" pitchFamily="34" charset="-128"/>
              </a:rPr>
              <a:t>Variables can be any string of letters, numbers or underscores (_) starting with a letter; case-sensitive</a:t>
            </a:r>
          </a:p>
          <a:p>
            <a:pPr lvl="1"/>
            <a:r>
              <a:rPr lang="en-US" dirty="0" smtClean="0">
                <a:ea typeface="ＭＳ Ｐゴシック" pitchFamily="34" charset="-128"/>
              </a:rPr>
              <a:t>Variables must be declared; declarations at the top of the program or at the start of a function</a:t>
            </a:r>
          </a:p>
          <a:p>
            <a:pPr lvl="1"/>
            <a:r>
              <a:rPr lang="en-US" dirty="0" smtClean="0">
                <a:ea typeface="ＭＳ Ｐゴシック" pitchFamily="34" charset="-128"/>
              </a:rPr>
              <a:t>Variables can be initialized in a declaration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631C2F73-1EE9-4F3B-8A5C-FBDF26A2DC4D}" type="datetime1">
              <a:rPr lang="en-US" sz="1200" smtClean="0">
                <a:solidFill>
                  <a:srgbClr val="3F3F3F"/>
                </a:solidFill>
              </a:rPr>
              <a:t>11/7/2011</a:t>
            </a:fld>
            <a:endParaRPr lang="en-US" sz="1200">
              <a:solidFill>
                <a:srgbClr val="3F3F3F"/>
              </a:solidFill>
            </a:endParaRPr>
          </a:p>
        </p:txBody>
      </p:sp>
      <p:sp>
        <p:nvSpPr>
          <p:cNvPr id="20485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200" smtClean="0">
                <a:solidFill>
                  <a:srgbClr val="3F3F3F"/>
                </a:solidFill>
              </a:rPr>
              <a:t>Kelvin Sung (Use/Modify with permission from © 2010 Larry Snyder, CSE)</a:t>
            </a:r>
            <a:endParaRPr lang="en-US" sz="1200" dirty="0">
              <a:solidFill>
                <a:srgbClr val="3F3F3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53A20CC8-1CD7-44FD-93FF-C34587B1AC06}" type="slidenum">
              <a:rPr lang="en-US" sz="1200">
                <a:solidFill>
                  <a:srgbClr val="3F3F3F"/>
                </a:solidFill>
              </a:rPr>
              <a:pPr eaLnBrk="1" hangingPunct="1"/>
              <a:t>3</a:t>
            </a:fld>
            <a:endParaRPr lang="en-US" sz="1200">
              <a:solidFill>
                <a:srgbClr val="3F3F3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904116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911352"/>
          </a:xfrm>
        </p:spPr>
        <p:txBody>
          <a:bodyPr rtlCol="0">
            <a:scene3d>
              <a:camera prst="orthographicFront"/>
              <a:lightRig rig="threePt" dir="t">
                <a:rot lat="0" lon="0" rev="4800000"/>
              </a:lightRig>
            </a:scene3d>
          </a:bodyPr>
          <a:lstStyle/>
          <a:p>
            <a:pPr>
              <a:defRPr/>
            </a:pPr>
            <a:r>
              <a:rPr lang="en-US" dirty="0" smtClean="0"/>
              <a:t>Variables, the Picture</a:t>
            </a:r>
            <a:endParaRPr lang="en-US" dirty="0"/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181600"/>
          </a:xfrm>
        </p:spPr>
        <p:txBody>
          <a:bodyPr/>
          <a:lstStyle/>
          <a:p>
            <a:r>
              <a:rPr lang="en-US" dirty="0" smtClean="0">
                <a:ea typeface="ＭＳ Ｐゴシック" pitchFamily="34" charset="-128"/>
              </a:rPr>
              <a:t>Facts</a:t>
            </a:r>
          </a:p>
          <a:p>
            <a:pPr lvl="1"/>
            <a:r>
              <a:rPr lang="en-US" dirty="0" smtClean="0">
                <a:ea typeface="ＭＳ Ｐゴシック" pitchFamily="34" charset="-128"/>
              </a:rPr>
              <a:t>“Contain their value”:</a:t>
            </a:r>
          </a:p>
          <a:p>
            <a:pPr lvl="1"/>
            <a:r>
              <a:rPr lang="en-US" dirty="0" smtClean="0">
                <a:ea typeface="ＭＳ Ｐゴシック" pitchFamily="34" charset="-128"/>
              </a:rPr>
              <a:t>“Assign to change: </a:t>
            </a:r>
            <a:r>
              <a:rPr lang="en-US" sz="2000" dirty="0" err="1" smtClean="0">
                <a:ea typeface="ＭＳ Ｐゴシック" pitchFamily="34" charset="-128"/>
              </a:rPr>
              <a:t>grade_point</a:t>
            </a:r>
            <a:r>
              <a:rPr lang="en-US" sz="2000" dirty="0" smtClean="0">
                <a:ea typeface="ＭＳ Ｐゴシック" pitchFamily="34" charset="-128"/>
              </a:rPr>
              <a:t> = 3.9;</a:t>
            </a:r>
            <a:r>
              <a:rPr lang="en-US" dirty="0" smtClean="0">
                <a:ea typeface="ＭＳ Ｐゴシック" pitchFamily="34" charset="-128"/>
              </a:rPr>
              <a:t>”</a:t>
            </a:r>
          </a:p>
          <a:p>
            <a:pPr lvl="1"/>
            <a:r>
              <a:rPr lang="en-US" dirty="0" smtClean="0">
                <a:ea typeface="ＭＳ Ｐゴシック" pitchFamily="34" charset="-128"/>
              </a:rPr>
              <a:t>“Variables have data type”:</a:t>
            </a:r>
          </a:p>
          <a:p>
            <a:r>
              <a:rPr lang="en-US" dirty="0" smtClean="0">
                <a:ea typeface="ＭＳ Ｐゴシック" pitchFamily="34" charset="-128"/>
              </a:rPr>
              <a:t>Rules</a:t>
            </a:r>
          </a:p>
          <a:p>
            <a:pPr lvl="1"/>
            <a:r>
              <a:rPr lang="en-US" dirty="0" smtClean="0">
                <a:ea typeface="ＭＳ Ｐゴシック" pitchFamily="34" charset="-128"/>
              </a:rPr>
              <a:t>“Any string”: Pick, MEANINGFUL, </a:t>
            </a:r>
            <a:r>
              <a:rPr lang="en-US" dirty="0" err="1" smtClean="0">
                <a:ea typeface="ＭＳ Ｐゴシック" pitchFamily="34" charset="-128"/>
              </a:rPr>
              <a:t>varz</a:t>
            </a:r>
            <a:r>
              <a:rPr lang="en-US" dirty="0" smtClean="0">
                <a:ea typeface="ＭＳ Ｐゴシック" pitchFamily="34" charset="-128"/>
              </a:rPr>
              <a:t>, theyRuseful_4_U_despite_their_length</a:t>
            </a:r>
          </a:p>
          <a:p>
            <a:pPr lvl="1"/>
            <a:r>
              <a:rPr lang="en-US" dirty="0" smtClean="0">
                <a:ea typeface="ＭＳ Ｐゴシック" pitchFamily="34" charset="-128"/>
              </a:rPr>
              <a:t>“Declare </a:t>
            </a:r>
            <a:r>
              <a:rPr lang="en-US" dirty="0" err="1" smtClean="0">
                <a:ea typeface="ＭＳ Ｐゴシック" pitchFamily="34" charset="-128"/>
              </a:rPr>
              <a:t>vars</a:t>
            </a:r>
            <a:r>
              <a:rPr lang="en-US" dirty="0" smtClean="0">
                <a:ea typeface="ＭＳ Ｐゴシック" pitchFamily="34" charset="-128"/>
              </a:rPr>
              <a:t>”: </a:t>
            </a:r>
            <a:r>
              <a:rPr lang="en-US" dirty="0" err="1" smtClean="0">
                <a:ea typeface="ＭＳ Ｐゴシック" pitchFamily="34" charset="-128"/>
              </a:rPr>
              <a:t>int</a:t>
            </a:r>
            <a:r>
              <a:rPr lang="en-US" dirty="0" smtClean="0">
                <a:ea typeface="ＭＳ Ｐゴシック" pitchFamily="34" charset="-128"/>
              </a:rPr>
              <a:t> score; float </a:t>
            </a:r>
            <a:r>
              <a:rPr lang="en-US" dirty="0" err="1" smtClean="0">
                <a:ea typeface="ＭＳ Ｐゴシック" pitchFamily="34" charset="-128"/>
              </a:rPr>
              <a:t>gpa</a:t>
            </a:r>
            <a:r>
              <a:rPr lang="en-US" dirty="0" smtClean="0">
                <a:ea typeface="ＭＳ Ｐゴシック" pitchFamily="34" charset="-128"/>
              </a:rPr>
              <a:t>; Color purple;</a:t>
            </a:r>
          </a:p>
          <a:p>
            <a:pPr lvl="1"/>
            <a:r>
              <a:rPr lang="en-US" dirty="0" smtClean="0">
                <a:ea typeface="ＭＳ Ｐゴシック" pitchFamily="34" charset="-128"/>
              </a:rPr>
              <a:t>“Initializing is OK”: </a:t>
            </a:r>
            <a:r>
              <a:rPr lang="en-US" dirty="0" err="1" smtClean="0">
                <a:ea typeface="ＭＳ Ｐゴシック" pitchFamily="34" charset="-128"/>
              </a:rPr>
              <a:t>int</a:t>
            </a:r>
            <a:r>
              <a:rPr lang="en-US" dirty="0" smtClean="0">
                <a:ea typeface="ＭＳ Ｐゴシック" pitchFamily="34" charset="-128"/>
              </a:rPr>
              <a:t> score=0; float </a:t>
            </a:r>
            <a:r>
              <a:rPr lang="en-US" dirty="0" err="1" smtClean="0">
                <a:ea typeface="ＭＳ Ｐゴシック" pitchFamily="34" charset="-128"/>
              </a:rPr>
              <a:t>gpa</a:t>
            </a:r>
            <a:r>
              <a:rPr lang="en-US" dirty="0" smtClean="0">
                <a:ea typeface="ＭＳ Ｐゴシック" pitchFamily="34" charset="-128"/>
              </a:rPr>
              <a:t>=4.0f; Color purple=</a:t>
            </a:r>
            <a:r>
              <a:rPr lang="en-US" dirty="0" err="1" smtClean="0">
                <a:ea typeface="ＭＳ Ｐゴシック" pitchFamily="34" charset="-128"/>
              </a:rPr>
              <a:t>Color.Purple</a:t>
            </a:r>
            <a:r>
              <a:rPr lang="en-US" dirty="0" smtClean="0">
                <a:ea typeface="ＭＳ Ｐゴシック" pitchFamily="34" charset="-128"/>
              </a:rPr>
              <a:t>;</a:t>
            </a:r>
          </a:p>
          <a:p>
            <a:pPr lvl="1"/>
            <a:endParaRPr lang="en-US" dirty="0" smtClean="0">
              <a:ea typeface="ＭＳ Ｐゴシック" pitchFamily="34" charset="-128"/>
            </a:endParaRPr>
          </a:p>
          <a:p>
            <a:pPr lvl="1"/>
            <a:endParaRPr lang="en-US" dirty="0" smtClean="0">
              <a:ea typeface="ＭＳ Ｐゴシック" pitchFamily="34" charset="-128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2F4452EF-F657-448B-A25F-C6A565391FBA}" type="datetime1">
              <a:rPr lang="en-US" sz="1200" smtClean="0">
                <a:solidFill>
                  <a:srgbClr val="3F3F3F"/>
                </a:solidFill>
              </a:rPr>
              <a:t>11/7/2011</a:t>
            </a:fld>
            <a:endParaRPr lang="en-US" sz="1200">
              <a:solidFill>
                <a:srgbClr val="3F3F3F"/>
              </a:solidFill>
            </a:endParaRPr>
          </a:p>
        </p:txBody>
      </p:sp>
      <p:sp>
        <p:nvSpPr>
          <p:cNvPr id="21509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200" smtClean="0">
                <a:solidFill>
                  <a:srgbClr val="3F3F3F"/>
                </a:solidFill>
              </a:rPr>
              <a:t>Kelvin Sung (Use/Modify with permission from © 2010 Larry Snyder, CSE)</a:t>
            </a:r>
            <a:endParaRPr lang="en-US" sz="1200">
              <a:solidFill>
                <a:srgbClr val="3F3F3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F3A5B3DB-6D7D-4C7E-9F54-ECA9B0253FDB}" type="slidenum">
              <a:rPr lang="en-US" sz="1200">
                <a:solidFill>
                  <a:srgbClr val="3F3F3F"/>
                </a:solidFill>
              </a:rPr>
              <a:pPr eaLnBrk="1" hangingPunct="1"/>
              <a:t>4</a:t>
            </a:fld>
            <a:endParaRPr lang="en-US" sz="1200">
              <a:solidFill>
                <a:srgbClr val="3F3F3F"/>
              </a:solidFill>
            </a:endParaRPr>
          </a:p>
        </p:txBody>
      </p:sp>
      <p:sp>
        <p:nvSpPr>
          <p:cNvPr id="21511" name="TextBox 6"/>
          <p:cNvSpPr txBox="1">
            <a:spLocks noChangeArrowheads="1"/>
          </p:cNvSpPr>
          <p:nvPr/>
        </p:nvSpPr>
        <p:spPr bwMode="auto">
          <a:xfrm>
            <a:off x="6477000" y="1752600"/>
            <a:ext cx="504825" cy="3698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800"/>
              <a:t>3.8</a:t>
            </a:r>
          </a:p>
        </p:txBody>
      </p:sp>
      <p:sp>
        <p:nvSpPr>
          <p:cNvPr id="21512" name="TextBox 7"/>
          <p:cNvSpPr txBox="1">
            <a:spLocks noChangeArrowheads="1"/>
          </p:cNvSpPr>
          <p:nvPr/>
        </p:nvSpPr>
        <p:spPr bwMode="auto">
          <a:xfrm>
            <a:off x="5029200" y="1752600"/>
            <a:ext cx="146843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800"/>
              <a:t>grade_point:</a:t>
            </a:r>
          </a:p>
        </p:txBody>
      </p:sp>
      <p:sp>
        <p:nvSpPr>
          <p:cNvPr id="21513" name="TextBox 8"/>
          <p:cNvSpPr txBox="1">
            <a:spLocks noChangeArrowheads="1"/>
          </p:cNvSpPr>
          <p:nvPr/>
        </p:nvSpPr>
        <p:spPr bwMode="auto">
          <a:xfrm>
            <a:off x="7543800" y="2286000"/>
            <a:ext cx="457200" cy="3698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800"/>
              <a:t>   </a:t>
            </a:r>
          </a:p>
        </p:txBody>
      </p:sp>
      <p:sp>
        <p:nvSpPr>
          <p:cNvPr id="21514" name="TextBox 9"/>
          <p:cNvSpPr txBox="1">
            <a:spLocks noChangeArrowheads="1"/>
          </p:cNvSpPr>
          <p:nvPr/>
        </p:nvSpPr>
        <p:spPr bwMode="auto">
          <a:xfrm>
            <a:off x="6096000" y="2286000"/>
            <a:ext cx="146843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800"/>
              <a:t>grade_point: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7239000" y="2590800"/>
            <a:ext cx="504825" cy="369888"/>
          </a:xfrm>
          <a:prstGeom prst="rect">
            <a:avLst/>
          </a:prstGeom>
          <a:solidFill>
            <a:srgbClr val="D4D4D6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800">
                <a:solidFill>
                  <a:srgbClr val="A6A6A6"/>
                </a:solidFill>
              </a:rPr>
              <a:t>3.8</a:t>
            </a:r>
          </a:p>
        </p:txBody>
      </p:sp>
      <p:sp>
        <p:nvSpPr>
          <p:cNvPr id="21516" name="TextBox 11"/>
          <p:cNvSpPr txBox="1">
            <a:spLocks noChangeArrowheads="1"/>
          </p:cNvSpPr>
          <p:nvPr/>
        </p:nvSpPr>
        <p:spPr bwMode="auto">
          <a:xfrm>
            <a:off x="7924800" y="1981200"/>
            <a:ext cx="5048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800"/>
              <a:t>3.9</a:t>
            </a:r>
          </a:p>
        </p:txBody>
      </p:sp>
      <p:cxnSp>
        <p:nvCxnSpPr>
          <p:cNvPr id="14" name="Straight Arrow Connector 13"/>
          <p:cNvCxnSpPr>
            <a:cxnSpLocks noChangeShapeType="1"/>
          </p:cNvCxnSpPr>
          <p:nvPr/>
        </p:nvCxnSpPr>
        <p:spPr bwMode="auto">
          <a:xfrm rot="10800000" flipV="1">
            <a:off x="7848600" y="2286000"/>
            <a:ext cx="304800" cy="228600"/>
          </a:xfrm>
          <a:prstGeom prst="straightConnector1">
            <a:avLst/>
          </a:prstGeom>
          <a:noFill/>
          <a:ln w="48000" cmpd="thickThin">
            <a:solidFill>
              <a:schemeClr val="accent1"/>
            </a:solidFill>
            <a:round/>
            <a:headEnd/>
            <a:tailEnd type="arrow" w="med" len="med"/>
          </a:ln>
          <a:effectLst>
            <a:outerShdw blurRad="45000" dist="25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5" name="Straight Arrow Connector 14"/>
          <p:cNvCxnSpPr>
            <a:cxnSpLocks noChangeShapeType="1"/>
          </p:cNvCxnSpPr>
          <p:nvPr/>
        </p:nvCxnSpPr>
        <p:spPr bwMode="auto">
          <a:xfrm rot="10800000" flipV="1">
            <a:off x="7467600" y="2438400"/>
            <a:ext cx="304800" cy="228600"/>
          </a:xfrm>
          <a:prstGeom prst="straightConnector1">
            <a:avLst/>
          </a:prstGeom>
          <a:noFill/>
          <a:ln w="48000" cmpd="thickThin">
            <a:solidFill>
              <a:schemeClr val="accent1"/>
            </a:solidFill>
            <a:round/>
            <a:headEnd/>
            <a:tailEnd type="arrow" w="med" len="med"/>
          </a:ln>
          <a:effectLst>
            <a:outerShdw blurRad="45000" dist="25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1519" name="TextBox 16"/>
          <p:cNvSpPr txBox="1">
            <a:spLocks noChangeArrowheads="1"/>
          </p:cNvSpPr>
          <p:nvPr/>
        </p:nvSpPr>
        <p:spPr bwMode="auto">
          <a:xfrm>
            <a:off x="6204217" y="2988449"/>
            <a:ext cx="2403287" cy="36933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800" dirty="0" smtClean="0"/>
              <a:t>Center, Radius, Label</a:t>
            </a:r>
            <a:endParaRPr lang="en-US" sz="1800" dirty="0"/>
          </a:p>
        </p:txBody>
      </p:sp>
      <p:sp>
        <p:nvSpPr>
          <p:cNvPr id="21520" name="TextBox 17"/>
          <p:cNvSpPr txBox="1">
            <a:spLocks noChangeArrowheads="1"/>
          </p:cNvSpPr>
          <p:nvPr/>
        </p:nvSpPr>
        <p:spPr bwMode="auto">
          <a:xfrm>
            <a:off x="5132934" y="2996133"/>
            <a:ext cx="114646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800" dirty="0" err="1" smtClean="0"/>
              <a:t>myCircle</a:t>
            </a:r>
            <a:r>
              <a:rPr lang="en-US" sz="1800" dirty="0" smtClean="0"/>
              <a:t>:</a:t>
            </a:r>
            <a:endParaRPr lang="en-US" sz="1800" dirty="0"/>
          </a:p>
        </p:txBody>
      </p:sp>
      <p:cxnSp>
        <p:nvCxnSpPr>
          <p:cNvPr id="20" name="Straight Connector 19"/>
          <p:cNvCxnSpPr>
            <a:cxnSpLocks noChangeShapeType="1"/>
          </p:cNvCxnSpPr>
          <p:nvPr/>
        </p:nvCxnSpPr>
        <p:spPr bwMode="auto">
          <a:xfrm rot="5400000">
            <a:off x="6363494" y="3161506"/>
            <a:ext cx="76200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>
            <a:outerShdw blurRad="45000" dist="25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1" name="Straight Connector 20"/>
          <p:cNvCxnSpPr>
            <a:cxnSpLocks noChangeShapeType="1"/>
          </p:cNvCxnSpPr>
          <p:nvPr/>
        </p:nvCxnSpPr>
        <p:spPr bwMode="auto">
          <a:xfrm rot="5400000">
            <a:off x="6668294" y="3161506"/>
            <a:ext cx="76200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>
            <a:outerShdw blurRad="45000" dist="25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406198520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987552"/>
          </a:xfrm>
        </p:spPr>
        <p:txBody>
          <a:bodyPr rtlCol="0">
            <a:scene3d>
              <a:camera prst="orthographicFront"/>
              <a:lightRig rig="threePt" dir="t">
                <a:rot lat="0" lon="0" rev="4800000"/>
              </a:lightRig>
            </a:scene3d>
          </a:bodyPr>
          <a:lstStyle/>
          <a:p>
            <a:pPr>
              <a:defRPr/>
            </a:pPr>
            <a:r>
              <a:rPr lang="en-US" dirty="0" smtClean="0"/>
              <a:t>Assignments</a:t>
            </a:r>
            <a:endParaRPr lang="en-US" dirty="0"/>
          </a:p>
        </p:txBody>
      </p:sp>
      <p:sp>
        <p:nvSpPr>
          <p:cNvPr id="2253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ea typeface="ＭＳ Ｐゴシック" pitchFamily="34" charset="-128"/>
              </a:rPr>
              <a:t>Facts about assignment:</a:t>
            </a:r>
          </a:p>
          <a:p>
            <a:pPr lvl="1"/>
            <a:r>
              <a:rPr lang="en-US" dirty="0" smtClean="0">
                <a:ea typeface="ＭＳ Ｐゴシック" pitchFamily="34" charset="-128"/>
              </a:rPr>
              <a:t>Its form is always &lt;</a:t>
            </a:r>
            <a:r>
              <a:rPr lang="en-US" i="1" dirty="0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variable</a:t>
            </a:r>
            <a:r>
              <a:rPr lang="en-US" dirty="0" smtClean="0">
                <a:ea typeface="ＭＳ Ｐゴシック" pitchFamily="34" charset="-128"/>
              </a:rPr>
              <a:t>&gt; = &lt;</a:t>
            </a:r>
            <a:r>
              <a:rPr lang="en-US" i="1" dirty="0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expression</a:t>
            </a:r>
            <a:r>
              <a:rPr lang="en-US" dirty="0" smtClean="0">
                <a:ea typeface="ＭＳ Ｐゴシック" pitchFamily="34" charset="-128"/>
              </a:rPr>
              <a:t>&gt;</a:t>
            </a:r>
          </a:p>
          <a:p>
            <a:pPr lvl="1"/>
            <a:r>
              <a:rPr lang="en-US" dirty="0" smtClean="0">
                <a:ea typeface="ＭＳ Ｐゴシック" pitchFamily="34" charset="-128"/>
              </a:rPr>
              <a:t>Information moves from right to left</a:t>
            </a:r>
          </a:p>
          <a:p>
            <a:pPr lvl="1"/>
            <a:r>
              <a:rPr lang="en-US" dirty="0" smtClean="0">
                <a:ea typeface="ＭＳ Ｐゴシック" pitchFamily="34" charset="-128"/>
              </a:rPr>
              <a:t>The &lt;</a:t>
            </a:r>
            <a:r>
              <a:rPr lang="en-US" i="1" dirty="0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expression</a:t>
            </a:r>
            <a:r>
              <a:rPr lang="en-US" dirty="0" smtClean="0">
                <a:ea typeface="ＭＳ Ｐゴシック" pitchFamily="34" charset="-128"/>
              </a:rPr>
              <a:t>&gt; is computed first, then the variable is changed, so x=x+1 is sensible</a:t>
            </a:r>
          </a:p>
          <a:p>
            <a:pPr lvl="2"/>
            <a:r>
              <a:rPr lang="en-US" dirty="0" smtClean="0">
                <a:ea typeface="ＭＳ Ｐゴシック" pitchFamily="34" charset="-128"/>
              </a:rPr>
              <a:t>Remember the “+=“?</a:t>
            </a:r>
          </a:p>
          <a:p>
            <a:pPr lvl="1"/>
            <a:r>
              <a:rPr lang="en-US" dirty="0" smtClean="0">
                <a:ea typeface="ＭＳ Ｐゴシック" pitchFamily="34" charset="-128"/>
              </a:rPr>
              <a:t>To exchange values in two variables takes 3 </a:t>
            </a:r>
            <a:r>
              <a:rPr lang="en-US" dirty="0" err="1" smtClean="0">
                <a:ea typeface="ＭＳ Ｐゴシック" pitchFamily="34" charset="-128"/>
              </a:rPr>
              <a:t>stmts</a:t>
            </a:r>
            <a:endParaRPr lang="en-US" dirty="0" smtClean="0">
              <a:ea typeface="ＭＳ Ｐゴシック" pitchFamily="34" charset="-128"/>
            </a:endParaRPr>
          </a:p>
          <a:p>
            <a:r>
              <a:rPr lang="en-US" dirty="0" smtClean="0">
                <a:ea typeface="ＭＳ Ｐゴシック" pitchFamily="34" charset="-128"/>
              </a:rPr>
              <a:t>Rules about assignment:</a:t>
            </a:r>
          </a:p>
          <a:p>
            <a:pPr lvl="1"/>
            <a:r>
              <a:rPr lang="en-US" dirty="0" smtClean="0">
                <a:ea typeface="ＭＳ Ｐゴシック" pitchFamily="34" charset="-128"/>
              </a:rPr>
              <a:t>All assignment statements end with a semicolon</a:t>
            </a:r>
          </a:p>
          <a:p>
            <a:pPr>
              <a:buFont typeface="Wingdings 2" pitchFamily="18" charset="2"/>
              <a:buNone/>
            </a:pPr>
            <a:endParaRPr lang="en-US" dirty="0" smtClean="0">
              <a:ea typeface="ＭＳ Ｐゴシック" pitchFamily="34" charset="-128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CB6B701E-A263-4719-B5AF-21B9AA9E8DE1}" type="datetime1">
              <a:rPr lang="en-US" sz="1200" smtClean="0">
                <a:solidFill>
                  <a:srgbClr val="3F3F3F"/>
                </a:solidFill>
              </a:rPr>
              <a:t>11/7/2011</a:t>
            </a:fld>
            <a:endParaRPr lang="en-US" sz="1200">
              <a:solidFill>
                <a:srgbClr val="3F3F3F"/>
              </a:solidFill>
            </a:endParaRPr>
          </a:p>
        </p:txBody>
      </p:sp>
      <p:sp>
        <p:nvSpPr>
          <p:cNvPr id="22533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200" smtClean="0">
                <a:solidFill>
                  <a:srgbClr val="3F3F3F"/>
                </a:solidFill>
              </a:rPr>
              <a:t>Kelvin Sung (Use/Modify with permission from © 2010 Larry Snyder, CSE)</a:t>
            </a:r>
            <a:endParaRPr lang="en-US" sz="1200">
              <a:solidFill>
                <a:srgbClr val="3F3F3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495E3D43-82AD-4B34-B608-B8C5401A862A}" type="slidenum">
              <a:rPr lang="en-US" sz="1200">
                <a:solidFill>
                  <a:srgbClr val="3F3F3F"/>
                </a:solidFill>
              </a:rPr>
              <a:pPr eaLnBrk="1" hangingPunct="1"/>
              <a:t>5</a:t>
            </a:fld>
            <a:endParaRPr lang="en-US" sz="1200">
              <a:solidFill>
                <a:srgbClr val="3F3F3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178503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987552"/>
          </a:xfrm>
        </p:spPr>
        <p:txBody>
          <a:bodyPr rtlCol="0">
            <a:scene3d>
              <a:camera prst="orthographicFront"/>
              <a:lightRig rig="threePt" dir="t">
                <a:rot lat="0" lon="0" rev="4800000"/>
              </a:lightRig>
            </a:scene3d>
          </a:bodyPr>
          <a:lstStyle/>
          <a:p>
            <a:pPr>
              <a:defRPr/>
            </a:pPr>
            <a:r>
              <a:rPr lang="en-US" dirty="0" smtClean="0"/>
              <a:t>Assignments, The Picture</a:t>
            </a:r>
            <a:endParaRPr lang="en-US" dirty="0"/>
          </a:p>
        </p:txBody>
      </p:sp>
      <p:sp>
        <p:nvSpPr>
          <p:cNvPr id="23555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382000" cy="5181600"/>
          </a:xfrm>
        </p:spPr>
        <p:txBody>
          <a:bodyPr/>
          <a:lstStyle/>
          <a:p>
            <a:r>
              <a:rPr lang="en-US" dirty="0" smtClean="0">
                <a:ea typeface="ＭＳ Ｐゴシック" pitchFamily="34" charset="-128"/>
              </a:rPr>
              <a:t>Facts</a:t>
            </a:r>
          </a:p>
          <a:p>
            <a:pPr lvl="1"/>
            <a:r>
              <a:rPr lang="en-US" dirty="0" smtClean="0">
                <a:ea typeface="ＭＳ Ｐゴシック" pitchFamily="34" charset="-128"/>
              </a:rPr>
              <a:t>“Form”: </a:t>
            </a:r>
          </a:p>
          <a:p>
            <a:pPr lvl="2"/>
            <a:r>
              <a:rPr lang="en-US" dirty="0" err="1" smtClean="0">
                <a:ea typeface="ＭＳ Ｐゴシック" pitchFamily="34" charset="-128"/>
              </a:rPr>
              <a:t>grade_point</a:t>
            </a:r>
            <a:r>
              <a:rPr lang="en-US" dirty="0" smtClean="0">
                <a:ea typeface="ＭＳ Ｐゴシック" pitchFamily="34" charset="-128"/>
              </a:rPr>
              <a:t>=3.9; yellow=new color(255,255,0);</a:t>
            </a:r>
          </a:p>
          <a:p>
            <a:pPr lvl="1">
              <a:buFont typeface="Wingdings" pitchFamily="2" charset="2"/>
              <a:buNone/>
            </a:pPr>
            <a:r>
              <a:rPr lang="en-US" dirty="0" smtClean="0">
                <a:ea typeface="ＭＳ Ｐゴシック" pitchFamily="34" charset="-128"/>
              </a:rPr>
              <a:t>	</a:t>
            </a:r>
            <a:r>
              <a:rPr lang="en-US" dirty="0" smtClean="0">
                <a:solidFill>
                  <a:srgbClr val="FF0000"/>
                </a:solidFill>
                <a:ea typeface="ＭＳ Ｐゴシック" pitchFamily="34" charset="-128"/>
              </a:rPr>
              <a:t>3.9 = </a:t>
            </a:r>
            <a:r>
              <a:rPr lang="en-US" dirty="0" err="1" smtClean="0">
                <a:solidFill>
                  <a:srgbClr val="FF0000"/>
                </a:solidFill>
                <a:ea typeface="ＭＳ Ｐゴシック" pitchFamily="34" charset="-128"/>
              </a:rPr>
              <a:t>grade_point</a:t>
            </a:r>
            <a:r>
              <a:rPr lang="en-US" dirty="0" smtClean="0">
                <a:solidFill>
                  <a:srgbClr val="FF0000"/>
                </a:solidFill>
                <a:ea typeface="ＭＳ Ｐゴシック" pitchFamily="34" charset="-128"/>
              </a:rPr>
              <a:t> is ILLEGAL</a:t>
            </a:r>
          </a:p>
          <a:p>
            <a:pPr lvl="1"/>
            <a:r>
              <a:rPr lang="en-US" dirty="0" smtClean="0">
                <a:ea typeface="ＭＳ Ｐゴシック" pitchFamily="34" charset="-128"/>
              </a:rPr>
              <a:t>“Info moves right to left”: x  =   4.0;</a:t>
            </a:r>
          </a:p>
          <a:p>
            <a:pPr lvl="1"/>
            <a:r>
              <a:rPr lang="en-US" dirty="0" smtClean="0">
                <a:ea typeface="ＭＳ Ｐゴシック" pitchFamily="34" charset="-128"/>
              </a:rPr>
              <a:t>“Compute &lt;</a:t>
            </a:r>
            <a:r>
              <a:rPr lang="en-US" i="1" dirty="0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expression</a:t>
            </a:r>
            <a:r>
              <a:rPr lang="en-US" dirty="0" smtClean="0">
                <a:ea typeface="ＭＳ Ｐゴシック" pitchFamily="34" charset="-128"/>
              </a:rPr>
              <a:t>&gt; first: x = x + 1;</a:t>
            </a:r>
          </a:p>
          <a:p>
            <a:pPr lvl="1"/>
            <a:r>
              <a:rPr lang="en-US" dirty="0" smtClean="0">
                <a:ea typeface="ＭＳ Ｐゴシック" pitchFamily="34" charset="-128"/>
              </a:rPr>
              <a:t>“Exchanging values of x, y takes 3 statements”:</a:t>
            </a:r>
          </a:p>
          <a:p>
            <a:pPr lvl="1">
              <a:buFont typeface="Wingdings" pitchFamily="2" charset="2"/>
              <a:buNone/>
            </a:pPr>
            <a:r>
              <a:rPr lang="en-US" dirty="0" smtClean="0">
                <a:ea typeface="ＭＳ Ｐゴシック" pitchFamily="34" charset="-128"/>
              </a:rPr>
              <a:t>	temp = x; </a:t>
            </a:r>
          </a:p>
          <a:p>
            <a:pPr lvl="1">
              <a:buFont typeface="Wingdings" pitchFamily="2" charset="2"/>
              <a:buNone/>
            </a:pPr>
            <a:r>
              <a:rPr lang="en-US" dirty="0" smtClean="0">
                <a:ea typeface="ＭＳ Ｐゴシック" pitchFamily="34" charset="-128"/>
              </a:rPr>
              <a:t>	x = y; </a:t>
            </a:r>
          </a:p>
          <a:p>
            <a:pPr lvl="1">
              <a:buFont typeface="Wingdings" pitchFamily="2" charset="2"/>
              <a:buNone/>
            </a:pPr>
            <a:r>
              <a:rPr lang="en-US" dirty="0" smtClean="0">
                <a:ea typeface="ＭＳ Ｐゴシック" pitchFamily="34" charset="-128"/>
              </a:rPr>
              <a:t>	y = temp; </a:t>
            </a:r>
          </a:p>
          <a:p>
            <a:pPr lvl="1"/>
            <a:endParaRPr lang="en-US" dirty="0" smtClean="0">
              <a:ea typeface="ＭＳ Ｐゴシック" pitchFamily="34" charset="-128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E2A2D9FC-035D-428E-832B-8EB11B0EC433}" type="datetime1">
              <a:rPr lang="en-US" sz="1200" smtClean="0">
                <a:solidFill>
                  <a:srgbClr val="3F3F3F"/>
                </a:solidFill>
              </a:rPr>
              <a:t>11/7/2011</a:t>
            </a:fld>
            <a:endParaRPr lang="en-US" sz="1200">
              <a:solidFill>
                <a:srgbClr val="3F3F3F"/>
              </a:solidFill>
            </a:endParaRPr>
          </a:p>
        </p:txBody>
      </p:sp>
      <p:sp>
        <p:nvSpPr>
          <p:cNvPr id="23557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200" smtClean="0">
                <a:solidFill>
                  <a:srgbClr val="3F3F3F"/>
                </a:solidFill>
              </a:rPr>
              <a:t>Kelvin Sung (Use/Modify with permission from © 2010 Larry Snyder, CSE)</a:t>
            </a:r>
            <a:endParaRPr lang="en-US" sz="1200">
              <a:solidFill>
                <a:srgbClr val="3F3F3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67C06838-A1CB-4117-A1D4-013AB601D956}" type="slidenum">
              <a:rPr lang="en-US" sz="1200">
                <a:solidFill>
                  <a:srgbClr val="3F3F3F"/>
                </a:solidFill>
              </a:rPr>
              <a:pPr eaLnBrk="1" hangingPunct="1"/>
              <a:t>6</a:t>
            </a:fld>
            <a:endParaRPr lang="en-US" sz="1200">
              <a:solidFill>
                <a:srgbClr val="3F3F3F"/>
              </a:solidFill>
            </a:endParaRPr>
          </a:p>
        </p:txBody>
      </p:sp>
      <p:cxnSp>
        <p:nvCxnSpPr>
          <p:cNvPr id="8" name="Straight Arrow Connector 7"/>
          <p:cNvCxnSpPr>
            <a:cxnSpLocks noChangeShapeType="1"/>
          </p:cNvCxnSpPr>
          <p:nvPr/>
        </p:nvCxnSpPr>
        <p:spPr bwMode="auto">
          <a:xfrm rot="10800000">
            <a:off x="5166232" y="3417474"/>
            <a:ext cx="457200" cy="1588"/>
          </a:xfrm>
          <a:prstGeom prst="straightConnector1">
            <a:avLst/>
          </a:prstGeom>
          <a:noFill/>
          <a:ln w="48000" cmpd="thickThin">
            <a:solidFill>
              <a:schemeClr val="accent1"/>
            </a:solidFill>
            <a:round/>
            <a:headEnd/>
            <a:tailEnd type="arrow" w="med" len="med"/>
          </a:ln>
          <a:effectLst>
            <a:outerShdw blurRad="45000" dist="25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3560" name="TextBox 11"/>
          <p:cNvSpPr txBox="1">
            <a:spLocks noChangeArrowheads="1"/>
          </p:cNvSpPr>
          <p:nvPr/>
        </p:nvSpPr>
        <p:spPr bwMode="auto">
          <a:xfrm>
            <a:off x="6928437" y="3660802"/>
            <a:ext cx="196691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800"/>
              <a:t>5.0 </a:t>
            </a:r>
            <a:r>
              <a:rPr lang="en-US" sz="1800">
                <a:latin typeface="Wingdings" pitchFamily="2" charset="2"/>
              </a:rPr>
              <a:t></a:t>
            </a:r>
            <a:r>
              <a:rPr lang="en-US" sz="1800"/>
              <a:t> 4.0  +  1</a:t>
            </a:r>
          </a:p>
        </p:txBody>
      </p:sp>
      <p:cxnSp>
        <p:nvCxnSpPr>
          <p:cNvPr id="13" name="Straight Arrow Connector 12"/>
          <p:cNvCxnSpPr>
            <a:cxnSpLocks noChangeShapeType="1"/>
          </p:cNvCxnSpPr>
          <p:nvPr/>
        </p:nvCxnSpPr>
        <p:spPr bwMode="auto">
          <a:xfrm rot="10800000" flipV="1">
            <a:off x="5937837" y="3814790"/>
            <a:ext cx="990600" cy="150812"/>
          </a:xfrm>
          <a:prstGeom prst="straightConnector1">
            <a:avLst/>
          </a:prstGeom>
          <a:noFill/>
          <a:ln w="48000" cmpd="thickThin">
            <a:solidFill>
              <a:schemeClr val="accent1"/>
            </a:solidFill>
            <a:round/>
            <a:headEnd/>
            <a:tailEnd type="arrow" w="med" len="med"/>
          </a:ln>
          <a:effectLst>
            <a:outerShdw blurRad="45000" dist="25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7" name="Freeform 16"/>
          <p:cNvSpPr>
            <a:spLocks noChangeArrowheads="1"/>
          </p:cNvSpPr>
          <p:nvPr/>
        </p:nvSpPr>
        <p:spPr bwMode="auto">
          <a:xfrm>
            <a:off x="1882708" y="5248302"/>
            <a:ext cx="527050" cy="204788"/>
          </a:xfrm>
          <a:custGeom>
            <a:avLst/>
            <a:gdLst>
              <a:gd name="T0" fmla="*/ 527050 w 527135"/>
              <a:gd name="T1" fmla="*/ 0 h 203688"/>
              <a:gd name="T2" fmla="*/ 227589 w 527135"/>
              <a:gd name="T3" fmla="*/ 204788 h 203688"/>
              <a:gd name="T4" fmla="*/ 0 w 527135"/>
              <a:gd name="T5" fmla="*/ 0 h 203688"/>
              <a:gd name="T6" fmla="*/ 0 60000 65536"/>
              <a:gd name="T7" fmla="*/ 0 60000 65536"/>
              <a:gd name="T8" fmla="*/ 0 60000 65536"/>
              <a:gd name="T9" fmla="*/ 0 w 527135"/>
              <a:gd name="T10" fmla="*/ 0 h 203688"/>
              <a:gd name="T11" fmla="*/ 527135 w 527135"/>
              <a:gd name="T12" fmla="*/ 203688 h 20368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527135" h="203688">
                <a:moveTo>
                  <a:pt x="527135" y="0"/>
                </a:moveTo>
                <a:cubicBezTo>
                  <a:pt x="421308" y="101844"/>
                  <a:pt x="315482" y="203688"/>
                  <a:pt x="227626" y="203688"/>
                </a:cubicBezTo>
                <a:cubicBezTo>
                  <a:pt x="139770" y="203688"/>
                  <a:pt x="69885" y="101844"/>
                  <a:pt x="0" y="0"/>
                </a:cubicBezTo>
              </a:path>
            </a:pathLst>
          </a:custGeom>
          <a:noFill/>
          <a:ln w="48000" cmpd="thickThin">
            <a:solidFill>
              <a:schemeClr val="accent1"/>
            </a:solidFill>
            <a:miter lim="800000"/>
            <a:headEnd/>
            <a:tailEnd type="triangle" w="med" len="med"/>
          </a:ln>
          <a:effectLst>
            <a:outerShdw blurRad="45000" dist="25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pPr algn="ctr"/>
            <a:endParaRPr lang="en-US">
              <a:latin typeface="Corbel" pitchFamily="34" charset="0"/>
            </a:endParaRPr>
          </a:p>
        </p:txBody>
      </p:sp>
      <p:sp>
        <p:nvSpPr>
          <p:cNvPr id="18" name="Freeform 17"/>
          <p:cNvSpPr>
            <a:spLocks noChangeArrowheads="1"/>
          </p:cNvSpPr>
          <p:nvPr/>
        </p:nvSpPr>
        <p:spPr bwMode="auto">
          <a:xfrm>
            <a:off x="1349188" y="5702193"/>
            <a:ext cx="457200" cy="228600"/>
          </a:xfrm>
          <a:custGeom>
            <a:avLst/>
            <a:gdLst>
              <a:gd name="T0" fmla="*/ 457200 w 527135"/>
              <a:gd name="T1" fmla="*/ 0 h 203688"/>
              <a:gd name="T2" fmla="*/ 197427 w 527135"/>
              <a:gd name="T3" fmla="*/ 228600 h 203688"/>
              <a:gd name="T4" fmla="*/ 0 w 527135"/>
              <a:gd name="T5" fmla="*/ 0 h 203688"/>
              <a:gd name="T6" fmla="*/ 0 60000 65536"/>
              <a:gd name="T7" fmla="*/ 0 60000 65536"/>
              <a:gd name="T8" fmla="*/ 0 60000 65536"/>
              <a:gd name="T9" fmla="*/ 0 w 527135"/>
              <a:gd name="T10" fmla="*/ 0 h 203688"/>
              <a:gd name="T11" fmla="*/ 527135 w 527135"/>
              <a:gd name="T12" fmla="*/ 203688 h 20368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527135" h="203688">
                <a:moveTo>
                  <a:pt x="527135" y="0"/>
                </a:moveTo>
                <a:cubicBezTo>
                  <a:pt x="421308" y="101844"/>
                  <a:pt x="315482" y="203688"/>
                  <a:pt x="227626" y="203688"/>
                </a:cubicBezTo>
                <a:cubicBezTo>
                  <a:pt x="139770" y="203688"/>
                  <a:pt x="69885" y="101844"/>
                  <a:pt x="0" y="0"/>
                </a:cubicBezTo>
              </a:path>
            </a:pathLst>
          </a:custGeom>
          <a:noFill/>
          <a:ln w="48000" cmpd="thickThin">
            <a:solidFill>
              <a:schemeClr val="accent1"/>
            </a:solidFill>
            <a:miter lim="800000"/>
            <a:headEnd/>
            <a:tailEnd type="triangle" w="med" len="med"/>
          </a:ln>
          <a:effectLst>
            <a:outerShdw blurRad="45000" dist="25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pPr algn="ctr"/>
            <a:endParaRPr lang="en-US">
              <a:latin typeface="Corbel" pitchFamily="34" charset="0"/>
            </a:endParaRPr>
          </a:p>
        </p:txBody>
      </p:sp>
      <p:sp>
        <p:nvSpPr>
          <p:cNvPr id="19" name="Freeform 18"/>
          <p:cNvSpPr>
            <a:spLocks noChangeArrowheads="1"/>
          </p:cNvSpPr>
          <p:nvPr/>
        </p:nvSpPr>
        <p:spPr bwMode="auto">
          <a:xfrm>
            <a:off x="1387608" y="6266969"/>
            <a:ext cx="527050" cy="203200"/>
          </a:xfrm>
          <a:custGeom>
            <a:avLst/>
            <a:gdLst>
              <a:gd name="T0" fmla="*/ 527050 w 527135"/>
              <a:gd name="T1" fmla="*/ 0 h 203688"/>
              <a:gd name="T2" fmla="*/ 227589 w 527135"/>
              <a:gd name="T3" fmla="*/ 203200 h 203688"/>
              <a:gd name="T4" fmla="*/ 0 w 527135"/>
              <a:gd name="T5" fmla="*/ 0 h 203688"/>
              <a:gd name="T6" fmla="*/ 0 60000 65536"/>
              <a:gd name="T7" fmla="*/ 0 60000 65536"/>
              <a:gd name="T8" fmla="*/ 0 60000 65536"/>
              <a:gd name="T9" fmla="*/ 0 w 527135"/>
              <a:gd name="T10" fmla="*/ 0 h 203688"/>
              <a:gd name="T11" fmla="*/ 527135 w 527135"/>
              <a:gd name="T12" fmla="*/ 203688 h 20368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527135" h="203688">
                <a:moveTo>
                  <a:pt x="527135" y="0"/>
                </a:moveTo>
                <a:cubicBezTo>
                  <a:pt x="421308" y="101844"/>
                  <a:pt x="315482" y="203688"/>
                  <a:pt x="227626" y="203688"/>
                </a:cubicBezTo>
                <a:cubicBezTo>
                  <a:pt x="139770" y="203688"/>
                  <a:pt x="69885" y="101844"/>
                  <a:pt x="0" y="0"/>
                </a:cubicBezTo>
              </a:path>
            </a:pathLst>
          </a:custGeom>
          <a:noFill/>
          <a:ln w="48000" cmpd="thickThin">
            <a:solidFill>
              <a:schemeClr val="accent1"/>
            </a:solidFill>
            <a:miter lim="800000"/>
            <a:headEnd/>
            <a:tailEnd type="triangle" w="med" len="med"/>
          </a:ln>
          <a:effectLst>
            <a:outerShdw blurRad="45000" dist="25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pPr algn="ctr"/>
            <a:endParaRPr lang="en-US">
              <a:latin typeface="Corbel" pitchFamily="34" charset="0"/>
            </a:endParaRPr>
          </a:p>
        </p:txBody>
      </p:sp>
      <p:sp>
        <p:nvSpPr>
          <p:cNvPr id="23565" name="TextBox 19"/>
          <p:cNvSpPr txBox="1">
            <a:spLocks noChangeArrowheads="1"/>
          </p:cNvSpPr>
          <p:nvPr/>
        </p:nvSpPr>
        <p:spPr bwMode="auto">
          <a:xfrm>
            <a:off x="5666975" y="5163672"/>
            <a:ext cx="504825" cy="369888"/>
          </a:xfrm>
          <a:prstGeom prst="rect">
            <a:avLst/>
          </a:prstGeom>
          <a:solidFill>
            <a:srgbClr val="A6A6A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800" dirty="0"/>
              <a:t>1.0</a:t>
            </a:r>
          </a:p>
        </p:txBody>
      </p:sp>
      <p:sp>
        <p:nvSpPr>
          <p:cNvPr id="23566" name="TextBox 20"/>
          <p:cNvSpPr txBox="1">
            <a:spLocks noChangeArrowheads="1"/>
          </p:cNvSpPr>
          <p:nvPr/>
        </p:nvSpPr>
        <p:spPr bwMode="auto">
          <a:xfrm>
            <a:off x="6428975" y="5163672"/>
            <a:ext cx="504825" cy="3698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800"/>
              <a:t>5.0</a:t>
            </a:r>
          </a:p>
        </p:txBody>
      </p:sp>
      <p:sp>
        <p:nvSpPr>
          <p:cNvPr id="23567" name="TextBox 21"/>
          <p:cNvSpPr txBox="1">
            <a:spLocks noChangeArrowheads="1"/>
          </p:cNvSpPr>
          <p:nvPr/>
        </p:nvSpPr>
        <p:spPr bwMode="auto">
          <a:xfrm>
            <a:off x="7267175" y="5163672"/>
            <a:ext cx="504825" cy="3698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800"/>
              <a:t>6.0</a:t>
            </a:r>
          </a:p>
        </p:txBody>
      </p:sp>
      <p:sp>
        <p:nvSpPr>
          <p:cNvPr id="23" name="Freeform 22"/>
          <p:cNvSpPr>
            <a:spLocks noChangeArrowheads="1"/>
          </p:cNvSpPr>
          <p:nvPr/>
        </p:nvSpPr>
        <p:spPr bwMode="auto">
          <a:xfrm>
            <a:off x="6047975" y="5544672"/>
            <a:ext cx="457200" cy="228600"/>
          </a:xfrm>
          <a:custGeom>
            <a:avLst/>
            <a:gdLst>
              <a:gd name="T0" fmla="*/ 457200 w 527135"/>
              <a:gd name="T1" fmla="*/ 0 h 203688"/>
              <a:gd name="T2" fmla="*/ 197427 w 527135"/>
              <a:gd name="T3" fmla="*/ 228600 h 203688"/>
              <a:gd name="T4" fmla="*/ 0 w 527135"/>
              <a:gd name="T5" fmla="*/ 0 h 203688"/>
              <a:gd name="T6" fmla="*/ 0 60000 65536"/>
              <a:gd name="T7" fmla="*/ 0 60000 65536"/>
              <a:gd name="T8" fmla="*/ 0 60000 65536"/>
              <a:gd name="T9" fmla="*/ 0 w 527135"/>
              <a:gd name="T10" fmla="*/ 0 h 203688"/>
              <a:gd name="T11" fmla="*/ 527135 w 527135"/>
              <a:gd name="T12" fmla="*/ 203688 h 20368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527135" h="203688">
                <a:moveTo>
                  <a:pt x="527135" y="0"/>
                </a:moveTo>
                <a:cubicBezTo>
                  <a:pt x="421308" y="101844"/>
                  <a:pt x="315482" y="203688"/>
                  <a:pt x="227626" y="203688"/>
                </a:cubicBezTo>
                <a:cubicBezTo>
                  <a:pt x="139770" y="203688"/>
                  <a:pt x="69885" y="101844"/>
                  <a:pt x="0" y="0"/>
                </a:cubicBezTo>
              </a:path>
            </a:pathLst>
          </a:custGeom>
          <a:noFill/>
          <a:ln w="48000" cmpd="thickThin">
            <a:solidFill>
              <a:schemeClr val="accent1"/>
            </a:solidFill>
            <a:miter lim="800000"/>
            <a:headEnd/>
            <a:tailEnd type="triangle" w="med" len="med"/>
          </a:ln>
          <a:effectLst>
            <a:outerShdw blurRad="45000" dist="25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pPr algn="ctr"/>
            <a:endParaRPr lang="en-US">
              <a:latin typeface="Corbel" pitchFamily="34" charset="0"/>
            </a:endParaRPr>
          </a:p>
        </p:txBody>
      </p:sp>
      <p:sp>
        <p:nvSpPr>
          <p:cNvPr id="24" name="Freeform 23"/>
          <p:cNvSpPr>
            <a:spLocks noChangeArrowheads="1"/>
          </p:cNvSpPr>
          <p:nvPr/>
        </p:nvSpPr>
        <p:spPr bwMode="auto">
          <a:xfrm>
            <a:off x="6886175" y="5544672"/>
            <a:ext cx="457200" cy="228600"/>
          </a:xfrm>
          <a:custGeom>
            <a:avLst/>
            <a:gdLst>
              <a:gd name="T0" fmla="*/ 457200 w 527135"/>
              <a:gd name="T1" fmla="*/ 0 h 203688"/>
              <a:gd name="T2" fmla="*/ 197427 w 527135"/>
              <a:gd name="T3" fmla="*/ 228600 h 203688"/>
              <a:gd name="T4" fmla="*/ 0 w 527135"/>
              <a:gd name="T5" fmla="*/ 0 h 203688"/>
              <a:gd name="T6" fmla="*/ 0 60000 65536"/>
              <a:gd name="T7" fmla="*/ 0 60000 65536"/>
              <a:gd name="T8" fmla="*/ 0 60000 65536"/>
              <a:gd name="T9" fmla="*/ 0 w 527135"/>
              <a:gd name="T10" fmla="*/ 0 h 203688"/>
              <a:gd name="T11" fmla="*/ 527135 w 527135"/>
              <a:gd name="T12" fmla="*/ 203688 h 20368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527135" h="203688">
                <a:moveTo>
                  <a:pt x="527135" y="0"/>
                </a:moveTo>
                <a:cubicBezTo>
                  <a:pt x="421308" y="101844"/>
                  <a:pt x="315482" y="203688"/>
                  <a:pt x="227626" y="203688"/>
                </a:cubicBezTo>
                <a:cubicBezTo>
                  <a:pt x="139770" y="203688"/>
                  <a:pt x="69885" y="101844"/>
                  <a:pt x="0" y="0"/>
                </a:cubicBezTo>
              </a:path>
            </a:pathLst>
          </a:custGeom>
          <a:noFill/>
          <a:ln w="48000" cmpd="thickThin">
            <a:solidFill>
              <a:schemeClr val="accent1"/>
            </a:solidFill>
            <a:miter lim="800000"/>
            <a:headEnd/>
            <a:tailEnd type="triangle" w="med" len="med"/>
          </a:ln>
          <a:effectLst>
            <a:outerShdw blurRad="45000" dist="25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pPr algn="ctr"/>
            <a:endParaRPr lang="en-US">
              <a:latin typeface="Corbel" pitchFamily="34" charset="0"/>
            </a:endParaRPr>
          </a:p>
        </p:txBody>
      </p:sp>
      <p:sp>
        <p:nvSpPr>
          <p:cNvPr id="25" name="Freeform 24"/>
          <p:cNvSpPr>
            <a:spLocks noChangeArrowheads="1"/>
          </p:cNvSpPr>
          <p:nvPr/>
        </p:nvSpPr>
        <p:spPr bwMode="auto">
          <a:xfrm>
            <a:off x="5798738" y="5539910"/>
            <a:ext cx="1738312" cy="404812"/>
          </a:xfrm>
          <a:custGeom>
            <a:avLst/>
            <a:gdLst>
              <a:gd name="T0" fmla="*/ 0 w 1737150"/>
              <a:gd name="T1" fmla="*/ 59824 h 405379"/>
              <a:gd name="T2" fmla="*/ 359650 w 1737150"/>
              <a:gd name="T3" fmla="*/ 346982 h 405379"/>
              <a:gd name="T4" fmla="*/ 1402638 w 1737150"/>
              <a:gd name="T5" fmla="*/ 346982 h 405379"/>
              <a:gd name="T6" fmla="*/ 1738312 w 1737150"/>
              <a:gd name="T7" fmla="*/ 0 h 405379"/>
              <a:gd name="T8" fmla="*/ 0 60000 65536"/>
              <a:gd name="T9" fmla="*/ 0 60000 65536"/>
              <a:gd name="T10" fmla="*/ 0 60000 65536"/>
              <a:gd name="T11" fmla="*/ 0 60000 65536"/>
              <a:gd name="T12" fmla="*/ 0 w 1737150"/>
              <a:gd name="T13" fmla="*/ 0 h 405379"/>
              <a:gd name="T14" fmla="*/ 1737150 w 1737150"/>
              <a:gd name="T15" fmla="*/ 405379 h 405379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737150" h="405379">
                <a:moveTo>
                  <a:pt x="0" y="59908"/>
                </a:moveTo>
                <a:cubicBezTo>
                  <a:pt x="62896" y="179724"/>
                  <a:pt x="125793" y="299541"/>
                  <a:pt x="359410" y="347468"/>
                </a:cubicBezTo>
                <a:cubicBezTo>
                  <a:pt x="593027" y="395395"/>
                  <a:pt x="1172077" y="405379"/>
                  <a:pt x="1401700" y="347468"/>
                </a:cubicBezTo>
                <a:cubicBezTo>
                  <a:pt x="1631323" y="289557"/>
                  <a:pt x="1737150" y="0"/>
                  <a:pt x="1737150" y="0"/>
                </a:cubicBezTo>
              </a:path>
            </a:pathLst>
          </a:custGeom>
          <a:noFill/>
          <a:ln w="48000" cmpd="thickThin">
            <a:solidFill>
              <a:schemeClr val="accent1"/>
            </a:solidFill>
            <a:miter lim="800000"/>
            <a:headEnd/>
            <a:tailEnd type="triangle" w="med" len="med"/>
          </a:ln>
          <a:effectLst>
            <a:outerShdw blurRad="45000" dist="25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pPr algn="ctr"/>
            <a:endParaRPr lang="en-US">
              <a:latin typeface="Corbel" pitchFamily="34" charset="0"/>
            </a:endParaRPr>
          </a:p>
        </p:txBody>
      </p:sp>
      <p:sp>
        <p:nvSpPr>
          <p:cNvPr id="23571" name="TextBox 25"/>
          <p:cNvSpPr txBox="1">
            <a:spLocks noChangeArrowheads="1"/>
          </p:cNvSpPr>
          <p:nvPr/>
        </p:nvSpPr>
        <p:spPr bwMode="auto">
          <a:xfrm>
            <a:off x="4981175" y="5163672"/>
            <a:ext cx="7620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800"/>
              <a:t>temp:</a:t>
            </a:r>
          </a:p>
        </p:txBody>
      </p:sp>
      <p:sp>
        <p:nvSpPr>
          <p:cNvPr id="23572" name="TextBox 26"/>
          <p:cNvSpPr txBox="1">
            <a:spLocks noChangeArrowheads="1"/>
          </p:cNvSpPr>
          <p:nvPr/>
        </p:nvSpPr>
        <p:spPr bwMode="auto">
          <a:xfrm>
            <a:off x="6162595" y="5163670"/>
            <a:ext cx="36353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800" dirty="0"/>
              <a:t>x:</a:t>
            </a:r>
          </a:p>
        </p:txBody>
      </p:sp>
      <p:sp>
        <p:nvSpPr>
          <p:cNvPr id="23573" name="TextBox 27"/>
          <p:cNvSpPr txBox="1">
            <a:spLocks noChangeArrowheads="1"/>
          </p:cNvSpPr>
          <p:nvPr/>
        </p:nvSpPr>
        <p:spPr bwMode="auto">
          <a:xfrm>
            <a:off x="6962375" y="5163672"/>
            <a:ext cx="3778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800"/>
              <a:t>y:</a:t>
            </a:r>
          </a:p>
        </p:txBody>
      </p:sp>
    </p:spTree>
    <p:extLst>
      <p:ext uri="{BB962C8B-B14F-4D97-AF65-F5344CB8AC3E}">
        <p14:creationId xmlns:p14="http://schemas.microsoft.com/office/powerpoint/2010/main" val="387727157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987552"/>
          </a:xfrm>
        </p:spPr>
        <p:txBody>
          <a:bodyPr rtlCol="0">
            <a:scene3d>
              <a:camera prst="orthographicFront"/>
              <a:lightRig rig="threePt" dir="t">
                <a:rot lat="0" lon="0" rev="4800000"/>
              </a:lightRig>
            </a:scene3d>
          </a:bodyPr>
          <a:lstStyle/>
          <a:p>
            <a:pPr>
              <a:defRPr/>
            </a:pPr>
            <a:r>
              <a:rPr lang="en-US" dirty="0" smtClean="0"/>
              <a:t>Assignments, The Picture</a:t>
            </a:r>
            <a:endParaRPr lang="en-US" dirty="0"/>
          </a:p>
        </p:txBody>
      </p:sp>
      <p:sp>
        <p:nvSpPr>
          <p:cNvPr id="23555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382000" cy="5181600"/>
          </a:xfrm>
        </p:spPr>
        <p:txBody>
          <a:bodyPr/>
          <a:lstStyle/>
          <a:p>
            <a:r>
              <a:rPr lang="en-US" dirty="0" smtClean="0">
                <a:ea typeface="ＭＳ Ｐゴシック" pitchFamily="34" charset="-128"/>
              </a:rPr>
              <a:t>Facts</a:t>
            </a:r>
          </a:p>
          <a:p>
            <a:pPr lvl="1"/>
            <a:r>
              <a:rPr lang="en-US" dirty="0" smtClean="0">
                <a:ea typeface="ＭＳ Ｐゴシック" pitchFamily="34" charset="-128"/>
              </a:rPr>
              <a:t>“Form”: </a:t>
            </a:r>
          </a:p>
          <a:p>
            <a:pPr lvl="2"/>
            <a:r>
              <a:rPr lang="en-US" dirty="0" err="1" smtClean="0">
                <a:ea typeface="ＭＳ Ｐゴシック" pitchFamily="34" charset="-128"/>
              </a:rPr>
              <a:t>grade_point</a:t>
            </a:r>
            <a:r>
              <a:rPr lang="en-US" dirty="0" smtClean="0">
                <a:ea typeface="ＭＳ Ｐゴシック" pitchFamily="34" charset="-128"/>
              </a:rPr>
              <a:t>=3.9; yellow=new color(255,255,0);</a:t>
            </a:r>
          </a:p>
          <a:p>
            <a:pPr lvl="1">
              <a:buFont typeface="Wingdings" pitchFamily="2" charset="2"/>
              <a:buNone/>
            </a:pPr>
            <a:r>
              <a:rPr lang="en-US" dirty="0" smtClean="0">
                <a:ea typeface="ＭＳ Ｐゴシック" pitchFamily="34" charset="-128"/>
              </a:rPr>
              <a:t>	</a:t>
            </a:r>
            <a:r>
              <a:rPr lang="en-US" dirty="0" smtClean="0">
                <a:solidFill>
                  <a:srgbClr val="FF0000"/>
                </a:solidFill>
                <a:ea typeface="ＭＳ Ｐゴシック" pitchFamily="34" charset="-128"/>
              </a:rPr>
              <a:t>3.9 = </a:t>
            </a:r>
            <a:r>
              <a:rPr lang="en-US" dirty="0" err="1" smtClean="0">
                <a:solidFill>
                  <a:srgbClr val="FF0000"/>
                </a:solidFill>
                <a:ea typeface="ＭＳ Ｐゴシック" pitchFamily="34" charset="-128"/>
              </a:rPr>
              <a:t>grade_point</a:t>
            </a:r>
            <a:r>
              <a:rPr lang="en-US" dirty="0" smtClean="0">
                <a:solidFill>
                  <a:srgbClr val="FF0000"/>
                </a:solidFill>
                <a:ea typeface="ＭＳ Ｐゴシック" pitchFamily="34" charset="-128"/>
              </a:rPr>
              <a:t> is ILLEGAL</a:t>
            </a:r>
          </a:p>
          <a:p>
            <a:pPr lvl="1"/>
            <a:r>
              <a:rPr lang="en-US" dirty="0" smtClean="0">
                <a:ea typeface="ＭＳ Ｐゴシック" pitchFamily="34" charset="-128"/>
              </a:rPr>
              <a:t>“Info moves right to left”: x  =   4.0;</a:t>
            </a:r>
          </a:p>
          <a:p>
            <a:pPr lvl="1"/>
            <a:r>
              <a:rPr lang="en-US" dirty="0" smtClean="0">
                <a:ea typeface="ＭＳ Ｐゴシック" pitchFamily="34" charset="-128"/>
              </a:rPr>
              <a:t>“Compute &lt;</a:t>
            </a:r>
            <a:r>
              <a:rPr lang="en-US" i="1" dirty="0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expression</a:t>
            </a:r>
            <a:r>
              <a:rPr lang="en-US" dirty="0" smtClean="0">
                <a:ea typeface="ＭＳ Ｐゴシック" pitchFamily="34" charset="-128"/>
              </a:rPr>
              <a:t>&gt; first: x = x + 1;</a:t>
            </a:r>
          </a:p>
          <a:p>
            <a:pPr lvl="1"/>
            <a:r>
              <a:rPr lang="en-US" dirty="0" smtClean="0">
                <a:ea typeface="ＭＳ Ｐゴシック" pitchFamily="34" charset="-128"/>
              </a:rPr>
              <a:t>“Exchanging values of x, y takes 3 statements”:</a:t>
            </a:r>
          </a:p>
          <a:p>
            <a:pPr lvl="1">
              <a:buFont typeface="Wingdings" pitchFamily="2" charset="2"/>
              <a:buNone/>
            </a:pPr>
            <a:r>
              <a:rPr lang="en-US" dirty="0" smtClean="0">
                <a:ea typeface="ＭＳ Ｐゴシック" pitchFamily="34" charset="-128"/>
              </a:rPr>
              <a:t>	</a:t>
            </a:r>
            <a:r>
              <a:rPr lang="en-US" dirty="0" smtClean="0">
                <a:solidFill>
                  <a:srgbClr val="FF0000"/>
                </a:solidFill>
                <a:ea typeface="ＭＳ Ｐゴシック" pitchFamily="34" charset="-128"/>
              </a:rPr>
              <a:t>temp = x</a:t>
            </a:r>
            <a:r>
              <a:rPr lang="en-US" dirty="0" smtClean="0">
                <a:ea typeface="ＭＳ Ｐゴシック" pitchFamily="34" charset="-128"/>
              </a:rPr>
              <a:t>; </a:t>
            </a:r>
          </a:p>
          <a:p>
            <a:pPr lvl="1">
              <a:buFont typeface="Wingdings" pitchFamily="2" charset="2"/>
              <a:buNone/>
            </a:pPr>
            <a:r>
              <a:rPr lang="en-US" dirty="0" smtClean="0">
                <a:ea typeface="ＭＳ Ｐゴシック" pitchFamily="34" charset="-128"/>
              </a:rPr>
              <a:t>	x = y; </a:t>
            </a:r>
          </a:p>
          <a:p>
            <a:pPr lvl="1">
              <a:buFont typeface="Wingdings" pitchFamily="2" charset="2"/>
              <a:buNone/>
            </a:pPr>
            <a:r>
              <a:rPr lang="en-US" dirty="0" smtClean="0">
                <a:ea typeface="ＭＳ Ｐゴシック" pitchFamily="34" charset="-128"/>
              </a:rPr>
              <a:t>	y = temp; </a:t>
            </a:r>
          </a:p>
          <a:p>
            <a:pPr lvl="1"/>
            <a:endParaRPr lang="en-US" dirty="0" smtClean="0">
              <a:ea typeface="ＭＳ Ｐゴシック" pitchFamily="34" charset="-128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1F6E6020-9393-467B-8431-CFC5FD99DEEA}" type="datetime1">
              <a:rPr lang="en-US" sz="1200" smtClean="0">
                <a:solidFill>
                  <a:srgbClr val="3F3F3F"/>
                </a:solidFill>
              </a:rPr>
              <a:t>11/7/2011</a:t>
            </a:fld>
            <a:endParaRPr lang="en-US" sz="1200">
              <a:solidFill>
                <a:srgbClr val="3F3F3F"/>
              </a:solidFill>
            </a:endParaRPr>
          </a:p>
        </p:txBody>
      </p:sp>
      <p:sp>
        <p:nvSpPr>
          <p:cNvPr id="23557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200" smtClean="0">
                <a:solidFill>
                  <a:srgbClr val="3F3F3F"/>
                </a:solidFill>
              </a:rPr>
              <a:t>Kelvin Sung (Use/Modify with permission from © 2010 Larry Snyder, CSE)</a:t>
            </a:r>
            <a:endParaRPr lang="en-US" sz="1200">
              <a:solidFill>
                <a:srgbClr val="3F3F3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67C06838-A1CB-4117-A1D4-013AB601D956}" type="slidenum">
              <a:rPr lang="en-US" sz="1200">
                <a:solidFill>
                  <a:srgbClr val="3F3F3F"/>
                </a:solidFill>
              </a:rPr>
              <a:pPr eaLnBrk="1" hangingPunct="1"/>
              <a:t>7</a:t>
            </a:fld>
            <a:endParaRPr lang="en-US" sz="1200">
              <a:solidFill>
                <a:srgbClr val="3F3F3F"/>
              </a:solidFill>
            </a:endParaRPr>
          </a:p>
        </p:txBody>
      </p:sp>
      <p:cxnSp>
        <p:nvCxnSpPr>
          <p:cNvPr id="8" name="Straight Arrow Connector 7"/>
          <p:cNvCxnSpPr>
            <a:cxnSpLocks noChangeShapeType="1"/>
          </p:cNvCxnSpPr>
          <p:nvPr/>
        </p:nvCxnSpPr>
        <p:spPr bwMode="auto">
          <a:xfrm rot="10800000">
            <a:off x="5166232" y="3417474"/>
            <a:ext cx="457200" cy="1588"/>
          </a:xfrm>
          <a:prstGeom prst="straightConnector1">
            <a:avLst/>
          </a:prstGeom>
          <a:noFill/>
          <a:ln w="48000" cmpd="thickThin">
            <a:solidFill>
              <a:schemeClr val="accent1"/>
            </a:solidFill>
            <a:round/>
            <a:headEnd/>
            <a:tailEnd type="arrow" w="med" len="med"/>
          </a:ln>
          <a:effectLst>
            <a:outerShdw blurRad="45000" dist="25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3560" name="TextBox 11"/>
          <p:cNvSpPr txBox="1">
            <a:spLocks noChangeArrowheads="1"/>
          </p:cNvSpPr>
          <p:nvPr/>
        </p:nvSpPr>
        <p:spPr bwMode="auto">
          <a:xfrm>
            <a:off x="6928437" y="3660802"/>
            <a:ext cx="196691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800"/>
              <a:t>5.0 </a:t>
            </a:r>
            <a:r>
              <a:rPr lang="en-US" sz="1800">
                <a:latin typeface="Wingdings" pitchFamily="2" charset="2"/>
              </a:rPr>
              <a:t></a:t>
            </a:r>
            <a:r>
              <a:rPr lang="en-US" sz="1800"/>
              <a:t> 4.0  +  1</a:t>
            </a:r>
          </a:p>
        </p:txBody>
      </p:sp>
      <p:cxnSp>
        <p:nvCxnSpPr>
          <p:cNvPr id="13" name="Straight Arrow Connector 12"/>
          <p:cNvCxnSpPr>
            <a:cxnSpLocks noChangeShapeType="1"/>
          </p:cNvCxnSpPr>
          <p:nvPr/>
        </p:nvCxnSpPr>
        <p:spPr bwMode="auto">
          <a:xfrm rot="10800000" flipV="1">
            <a:off x="5937837" y="3814790"/>
            <a:ext cx="990600" cy="150812"/>
          </a:xfrm>
          <a:prstGeom prst="straightConnector1">
            <a:avLst/>
          </a:prstGeom>
          <a:noFill/>
          <a:ln w="48000" cmpd="thickThin">
            <a:solidFill>
              <a:schemeClr val="accent1"/>
            </a:solidFill>
            <a:round/>
            <a:headEnd/>
            <a:tailEnd type="arrow" w="med" len="med"/>
          </a:ln>
          <a:effectLst>
            <a:outerShdw blurRad="45000" dist="25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7" name="Freeform 16"/>
          <p:cNvSpPr>
            <a:spLocks noChangeArrowheads="1"/>
          </p:cNvSpPr>
          <p:nvPr/>
        </p:nvSpPr>
        <p:spPr bwMode="auto">
          <a:xfrm>
            <a:off x="1882708" y="5248302"/>
            <a:ext cx="527050" cy="204788"/>
          </a:xfrm>
          <a:custGeom>
            <a:avLst/>
            <a:gdLst>
              <a:gd name="T0" fmla="*/ 527050 w 527135"/>
              <a:gd name="T1" fmla="*/ 0 h 203688"/>
              <a:gd name="T2" fmla="*/ 227589 w 527135"/>
              <a:gd name="T3" fmla="*/ 204788 h 203688"/>
              <a:gd name="T4" fmla="*/ 0 w 527135"/>
              <a:gd name="T5" fmla="*/ 0 h 203688"/>
              <a:gd name="T6" fmla="*/ 0 60000 65536"/>
              <a:gd name="T7" fmla="*/ 0 60000 65536"/>
              <a:gd name="T8" fmla="*/ 0 60000 65536"/>
              <a:gd name="T9" fmla="*/ 0 w 527135"/>
              <a:gd name="T10" fmla="*/ 0 h 203688"/>
              <a:gd name="T11" fmla="*/ 527135 w 527135"/>
              <a:gd name="T12" fmla="*/ 203688 h 20368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527135" h="203688">
                <a:moveTo>
                  <a:pt x="527135" y="0"/>
                </a:moveTo>
                <a:cubicBezTo>
                  <a:pt x="421308" y="101844"/>
                  <a:pt x="315482" y="203688"/>
                  <a:pt x="227626" y="203688"/>
                </a:cubicBezTo>
                <a:cubicBezTo>
                  <a:pt x="139770" y="203688"/>
                  <a:pt x="69885" y="101844"/>
                  <a:pt x="0" y="0"/>
                </a:cubicBezTo>
              </a:path>
            </a:pathLst>
          </a:custGeom>
          <a:noFill/>
          <a:ln w="48000" cmpd="thickThin">
            <a:solidFill>
              <a:srgbClr val="FF0000"/>
            </a:solidFill>
            <a:miter lim="800000"/>
            <a:headEnd/>
            <a:tailEnd type="triangle" w="med" len="med"/>
          </a:ln>
          <a:effectLst>
            <a:outerShdw blurRad="45000" dist="25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pPr algn="ctr"/>
            <a:endParaRPr lang="en-US">
              <a:solidFill>
                <a:srgbClr val="FF0000"/>
              </a:solidFill>
              <a:latin typeface="Corbel" pitchFamily="34" charset="0"/>
            </a:endParaRPr>
          </a:p>
        </p:txBody>
      </p:sp>
      <p:sp>
        <p:nvSpPr>
          <p:cNvPr id="18" name="Freeform 17"/>
          <p:cNvSpPr>
            <a:spLocks noChangeArrowheads="1"/>
          </p:cNvSpPr>
          <p:nvPr/>
        </p:nvSpPr>
        <p:spPr bwMode="auto">
          <a:xfrm>
            <a:off x="1349188" y="5702193"/>
            <a:ext cx="457200" cy="228600"/>
          </a:xfrm>
          <a:custGeom>
            <a:avLst/>
            <a:gdLst>
              <a:gd name="T0" fmla="*/ 457200 w 527135"/>
              <a:gd name="T1" fmla="*/ 0 h 203688"/>
              <a:gd name="T2" fmla="*/ 197427 w 527135"/>
              <a:gd name="T3" fmla="*/ 228600 h 203688"/>
              <a:gd name="T4" fmla="*/ 0 w 527135"/>
              <a:gd name="T5" fmla="*/ 0 h 203688"/>
              <a:gd name="T6" fmla="*/ 0 60000 65536"/>
              <a:gd name="T7" fmla="*/ 0 60000 65536"/>
              <a:gd name="T8" fmla="*/ 0 60000 65536"/>
              <a:gd name="T9" fmla="*/ 0 w 527135"/>
              <a:gd name="T10" fmla="*/ 0 h 203688"/>
              <a:gd name="T11" fmla="*/ 527135 w 527135"/>
              <a:gd name="T12" fmla="*/ 203688 h 20368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527135" h="203688">
                <a:moveTo>
                  <a:pt x="527135" y="0"/>
                </a:moveTo>
                <a:cubicBezTo>
                  <a:pt x="421308" y="101844"/>
                  <a:pt x="315482" y="203688"/>
                  <a:pt x="227626" y="203688"/>
                </a:cubicBezTo>
                <a:cubicBezTo>
                  <a:pt x="139770" y="203688"/>
                  <a:pt x="69885" y="101844"/>
                  <a:pt x="0" y="0"/>
                </a:cubicBezTo>
              </a:path>
            </a:pathLst>
          </a:custGeom>
          <a:noFill/>
          <a:ln w="48000" cmpd="thickThin">
            <a:solidFill>
              <a:schemeClr val="accent1"/>
            </a:solidFill>
            <a:miter lim="800000"/>
            <a:headEnd/>
            <a:tailEnd type="triangle" w="med" len="med"/>
          </a:ln>
          <a:effectLst>
            <a:outerShdw blurRad="45000" dist="25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pPr algn="ctr"/>
            <a:endParaRPr lang="en-US">
              <a:latin typeface="Corbel" pitchFamily="34" charset="0"/>
            </a:endParaRPr>
          </a:p>
        </p:txBody>
      </p:sp>
      <p:sp>
        <p:nvSpPr>
          <p:cNvPr id="19" name="Freeform 18"/>
          <p:cNvSpPr>
            <a:spLocks noChangeArrowheads="1"/>
          </p:cNvSpPr>
          <p:nvPr/>
        </p:nvSpPr>
        <p:spPr bwMode="auto">
          <a:xfrm>
            <a:off x="1387608" y="6266969"/>
            <a:ext cx="527050" cy="203200"/>
          </a:xfrm>
          <a:custGeom>
            <a:avLst/>
            <a:gdLst>
              <a:gd name="T0" fmla="*/ 527050 w 527135"/>
              <a:gd name="T1" fmla="*/ 0 h 203688"/>
              <a:gd name="T2" fmla="*/ 227589 w 527135"/>
              <a:gd name="T3" fmla="*/ 203200 h 203688"/>
              <a:gd name="T4" fmla="*/ 0 w 527135"/>
              <a:gd name="T5" fmla="*/ 0 h 203688"/>
              <a:gd name="T6" fmla="*/ 0 60000 65536"/>
              <a:gd name="T7" fmla="*/ 0 60000 65536"/>
              <a:gd name="T8" fmla="*/ 0 60000 65536"/>
              <a:gd name="T9" fmla="*/ 0 w 527135"/>
              <a:gd name="T10" fmla="*/ 0 h 203688"/>
              <a:gd name="T11" fmla="*/ 527135 w 527135"/>
              <a:gd name="T12" fmla="*/ 203688 h 20368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527135" h="203688">
                <a:moveTo>
                  <a:pt x="527135" y="0"/>
                </a:moveTo>
                <a:cubicBezTo>
                  <a:pt x="421308" y="101844"/>
                  <a:pt x="315482" y="203688"/>
                  <a:pt x="227626" y="203688"/>
                </a:cubicBezTo>
                <a:cubicBezTo>
                  <a:pt x="139770" y="203688"/>
                  <a:pt x="69885" y="101844"/>
                  <a:pt x="0" y="0"/>
                </a:cubicBezTo>
              </a:path>
            </a:pathLst>
          </a:custGeom>
          <a:noFill/>
          <a:ln w="48000" cmpd="thickThin">
            <a:solidFill>
              <a:schemeClr val="accent1"/>
            </a:solidFill>
            <a:miter lim="800000"/>
            <a:headEnd/>
            <a:tailEnd type="triangle" w="med" len="med"/>
          </a:ln>
          <a:effectLst>
            <a:outerShdw blurRad="45000" dist="25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pPr algn="ctr"/>
            <a:endParaRPr lang="en-US">
              <a:latin typeface="Corbel" pitchFamily="34" charset="0"/>
            </a:endParaRPr>
          </a:p>
        </p:txBody>
      </p:sp>
      <p:sp>
        <p:nvSpPr>
          <p:cNvPr id="23565" name="TextBox 19"/>
          <p:cNvSpPr txBox="1">
            <a:spLocks noChangeArrowheads="1"/>
          </p:cNvSpPr>
          <p:nvPr/>
        </p:nvSpPr>
        <p:spPr bwMode="auto">
          <a:xfrm>
            <a:off x="5666975" y="5163672"/>
            <a:ext cx="505267" cy="369332"/>
          </a:xfrm>
          <a:prstGeom prst="rect">
            <a:avLst/>
          </a:prstGeom>
          <a:solidFill>
            <a:srgbClr val="A6A6A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800" dirty="0" smtClean="0"/>
              <a:t>5.0</a:t>
            </a:r>
            <a:endParaRPr lang="en-US" sz="1800" dirty="0"/>
          </a:p>
        </p:txBody>
      </p:sp>
      <p:sp>
        <p:nvSpPr>
          <p:cNvPr id="23566" name="TextBox 20"/>
          <p:cNvSpPr txBox="1">
            <a:spLocks noChangeArrowheads="1"/>
          </p:cNvSpPr>
          <p:nvPr/>
        </p:nvSpPr>
        <p:spPr bwMode="auto">
          <a:xfrm>
            <a:off x="6428975" y="5163672"/>
            <a:ext cx="504825" cy="3698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800"/>
              <a:t>5.0</a:t>
            </a:r>
          </a:p>
        </p:txBody>
      </p:sp>
      <p:sp>
        <p:nvSpPr>
          <p:cNvPr id="23567" name="TextBox 21"/>
          <p:cNvSpPr txBox="1">
            <a:spLocks noChangeArrowheads="1"/>
          </p:cNvSpPr>
          <p:nvPr/>
        </p:nvSpPr>
        <p:spPr bwMode="auto">
          <a:xfrm>
            <a:off x="7267175" y="5163672"/>
            <a:ext cx="504825" cy="3698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800"/>
              <a:t>6.0</a:t>
            </a:r>
          </a:p>
        </p:txBody>
      </p:sp>
      <p:sp>
        <p:nvSpPr>
          <p:cNvPr id="23" name="Freeform 22"/>
          <p:cNvSpPr>
            <a:spLocks noChangeArrowheads="1"/>
          </p:cNvSpPr>
          <p:nvPr/>
        </p:nvSpPr>
        <p:spPr bwMode="auto">
          <a:xfrm>
            <a:off x="6047975" y="5544672"/>
            <a:ext cx="457200" cy="228600"/>
          </a:xfrm>
          <a:custGeom>
            <a:avLst/>
            <a:gdLst>
              <a:gd name="T0" fmla="*/ 457200 w 527135"/>
              <a:gd name="T1" fmla="*/ 0 h 203688"/>
              <a:gd name="T2" fmla="*/ 197427 w 527135"/>
              <a:gd name="T3" fmla="*/ 228600 h 203688"/>
              <a:gd name="T4" fmla="*/ 0 w 527135"/>
              <a:gd name="T5" fmla="*/ 0 h 203688"/>
              <a:gd name="T6" fmla="*/ 0 60000 65536"/>
              <a:gd name="T7" fmla="*/ 0 60000 65536"/>
              <a:gd name="T8" fmla="*/ 0 60000 65536"/>
              <a:gd name="T9" fmla="*/ 0 w 527135"/>
              <a:gd name="T10" fmla="*/ 0 h 203688"/>
              <a:gd name="T11" fmla="*/ 527135 w 527135"/>
              <a:gd name="T12" fmla="*/ 203688 h 20368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527135" h="203688">
                <a:moveTo>
                  <a:pt x="527135" y="0"/>
                </a:moveTo>
                <a:cubicBezTo>
                  <a:pt x="421308" y="101844"/>
                  <a:pt x="315482" y="203688"/>
                  <a:pt x="227626" y="203688"/>
                </a:cubicBezTo>
                <a:cubicBezTo>
                  <a:pt x="139770" y="203688"/>
                  <a:pt x="69885" y="101844"/>
                  <a:pt x="0" y="0"/>
                </a:cubicBezTo>
              </a:path>
            </a:pathLst>
          </a:custGeom>
          <a:noFill/>
          <a:ln w="48000" cmpd="thickThin">
            <a:solidFill>
              <a:srgbClr val="FF0000"/>
            </a:solidFill>
            <a:miter lim="800000"/>
            <a:headEnd/>
            <a:tailEnd type="triangle" w="med" len="med"/>
          </a:ln>
          <a:effectLst>
            <a:outerShdw blurRad="45000" dist="25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pPr algn="ctr"/>
            <a:endParaRPr lang="en-US">
              <a:solidFill>
                <a:srgbClr val="FF0000"/>
              </a:solidFill>
              <a:latin typeface="Corbel" pitchFamily="34" charset="0"/>
            </a:endParaRPr>
          </a:p>
        </p:txBody>
      </p:sp>
      <p:sp>
        <p:nvSpPr>
          <p:cNvPr id="24" name="Freeform 23"/>
          <p:cNvSpPr>
            <a:spLocks noChangeArrowheads="1"/>
          </p:cNvSpPr>
          <p:nvPr/>
        </p:nvSpPr>
        <p:spPr bwMode="auto">
          <a:xfrm>
            <a:off x="6886175" y="5544672"/>
            <a:ext cx="457200" cy="228600"/>
          </a:xfrm>
          <a:custGeom>
            <a:avLst/>
            <a:gdLst>
              <a:gd name="T0" fmla="*/ 457200 w 527135"/>
              <a:gd name="T1" fmla="*/ 0 h 203688"/>
              <a:gd name="T2" fmla="*/ 197427 w 527135"/>
              <a:gd name="T3" fmla="*/ 228600 h 203688"/>
              <a:gd name="T4" fmla="*/ 0 w 527135"/>
              <a:gd name="T5" fmla="*/ 0 h 203688"/>
              <a:gd name="T6" fmla="*/ 0 60000 65536"/>
              <a:gd name="T7" fmla="*/ 0 60000 65536"/>
              <a:gd name="T8" fmla="*/ 0 60000 65536"/>
              <a:gd name="T9" fmla="*/ 0 w 527135"/>
              <a:gd name="T10" fmla="*/ 0 h 203688"/>
              <a:gd name="T11" fmla="*/ 527135 w 527135"/>
              <a:gd name="T12" fmla="*/ 203688 h 20368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527135" h="203688">
                <a:moveTo>
                  <a:pt x="527135" y="0"/>
                </a:moveTo>
                <a:cubicBezTo>
                  <a:pt x="421308" y="101844"/>
                  <a:pt x="315482" y="203688"/>
                  <a:pt x="227626" y="203688"/>
                </a:cubicBezTo>
                <a:cubicBezTo>
                  <a:pt x="139770" y="203688"/>
                  <a:pt x="69885" y="101844"/>
                  <a:pt x="0" y="0"/>
                </a:cubicBezTo>
              </a:path>
            </a:pathLst>
          </a:custGeom>
          <a:noFill/>
          <a:ln w="48000" cmpd="thickThin">
            <a:solidFill>
              <a:schemeClr val="accent1"/>
            </a:solidFill>
            <a:miter lim="800000"/>
            <a:headEnd/>
            <a:tailEnd type="triangle" w="med" len="med"/>
          </a:ln>
          <a:effectLst>
            <a:outerShdw blurRad="45000" dist="25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pPr algn="ctr"/>
            <a:endParaRPr lang="en-US">
              <a:latin typeface="Corbel" pitchFamily="34" charset="0"/>
            </a:endParaRPr>
          </a:p>
        </p:txBody>
      </p:sp>
      <p:sp>
        <p:nvSpPr>
          <p:cNvPr id="25" name="Freeform 24"/>
          <p:cNvSpPr>
            <a:spLocks noChangeArrowheads="1"/>
          </p:cNvSpPr>
          <p:nvPr/>
        </p:nvSpPr>
        <p:spPr bwMode="auto">
          <a:xfrm>
            <a:off x="5798738" y="5539910"/>
            <a:ext cx="1738312" cy="404812"/>
          </a:xfrm>
          <a:custGeom>
            <a:avLst/>
            <a:gdLst>
              <a:gd name="T0" fmla="*/ 0 w 1737150"/>
              <a:gd name="T1" fmla="*/ 59824 h 405379"/>
              <a:gd name="T2" fmla="*/ 359650 w 1737150"/>
              <a:gd name="T3" fmla="*/ 346982 h 405379"/>
              <a:gd name="T4" fmla="*/ 1402638 w 1737150"/>
              <a:gd name="T5" fmla="*/ 346982 h 405379"/>
              <a:gd name="T6" fmla="*/ 1738312 w 1737150"/>
              <a:gd name="T7" fmla="*/ 0 h 405379"/>
              <a:gd name="T8" fmla="*/ 0 60000 65536"/>
              <a:gd name="T9" fmla="*/ 0 60000 65536"/>
              <a:gd name="T10" fmla="*/ 0 60000 65536"/>
              <a:gd name="T11" fmla="*/ 0 60000 65536"/>
              <a:gd name="T12" fmla="*/ 0 w 1737150"/>
              <a:gd name="T13" fmla="*/ 0 h 405379"/>
              <a:gd name="T14" fmla="*/ 1737150 w 1737150"/>
              <a:gd name="T15" fmla="*/ 405379 h 405379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737150" h="405379">
                <a:moveTo>
                  <a:pt x="0" y="59908"/>
                </a:moveTo>
                <a:cubicBezTo>
                  <a:pt x="62896" y="179724"/>
                  <a:pt x="125793" y="299541"/>
                  <a:pt x="359410" y="347468"/>
                </a:cubicBezTo>
                <a:cubicBezTo>
                  <a:pt x="593027" y="395395"/>
                  <a:pt x="1172077" y="405379"/>
                  <a:pt x="1401700" y="347468"/>
                </a:cubicBezTo>
                <a:cubicBezTo>
                  <a:pt x="1631323" y="289557"/>
                  <a:pt x="1737150" y="0"/>
                  <a:pt x="1737150" y="0"/>
                </a:cubicBezTo>
              </a:path>
            </a:pathLst>
          </a:custGeom>
          <a:noFill/>
          <a:ln w="48000" cmpd="thickThin">
            <a:solidFill>
              <a:schemeClr val="accent1"/>
            </a:solidFill>
            <a:miter lim="800000"/>
            <a:headEnd/>
            <a:tailEnd type="triangle" w="med" len="med"/>
          </a:ln>
          <a:effectLst>
            <a:outerShdw blurRad="45000" dist="25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pPr algn="ctr"/>
            <a:endParaRPr lang="en-US">
              <a:latin typeface="Corbel" pitchFamily="34" charset="0"/>
            </a:endParaRPr>
          </a:p>
        </p:txBody>
      </p:sp>
      <p:sp>
        <p:nvSpPr>
          <p:cNvPr id="23571" name="TextBox 25"/>
          <p:cNvSpPr txBox="1">
            <a:spLocks noChangeArrowheads="1"/>
          </p:cNvSpPr>
          <p:nvPr/>
        </p:nvSpPr>
        <p:spPr bwMode="auto">
          <a:xfrm>
            <a:off x="4981175" y="5163672"/>
            <a:ext cx="7620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800"/>
              <a:t>temp:</a:t>
            </a:r>
          </a:p>
        </p:txBody>
      </p:sp>
      <p:sp>
        <p:nvSpPr>
          <p:cNvPr id="23572" name="TextBox 26"/>
          <p:cNvSpPr txBox="1">
            <a:spLocks noChangeArrowheads="1"/>
          </p:cNvSpPr>
          <p:nvPr/>
        </p:nvSpPr>
        <p:spPr bwMode="auto">
          <a:xfrm>
            <a:off x="6170279" y="5155986"/>
            <a:ext cx="36353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800" dirty="0"/>
              <a:t>x:</a:t>
            </a:r>
          </a:p>
        </p:txBody>
      </p:sp>
      <p:sp>
        <p:nvSpPr>
          <p:cNvPr id="23573" name="TextBox 27"/>
          <p:cNvSpPr txBox="1">
            <a:spLocks noChangeArrowheads="1"/>
          </p:cNvSpPr>
          <p:nvPr/>
        </p:nvSpPr>
        <p:spPr bwMode="auto">
          <a:xfrm>
            <a:off x="6962375" y="5163672"/>
            <a:ext cx="3778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800"/>
              <a:t>y:</a:t>
            </a:r>
          </a:p>
        </p:txBody>
      </p:sp>
    </p:spTree>
    <p:extLst>
      <p:ext uri="{BB962C8B-B14F-4D97-AF65-F5344CB8AC3E}">
        <p14:creationId xmlns:p14="http://schemas.microsoft.com/office/powerpoint/2010/main" val="190528743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987552"/>
          </a:xfrm>
        </p:spPr>
        <p:txBody>
          <a:bodyPr rtlCol="0">
            <a:scene3d>
              <a:camera prst="orthographicFront"/>
              <a:lightRig rig="threePt" dir="t">
                <a:rot lat="0" lon="0" rev="4800000"/>
              </a:lightRig>
            </a:scene3d>
          </a:bodyPr>
          <a:lstStyle/>
          <a:p>
            <a:pPr>
              <a:defRPr/>
            </a:pPr>
            <a:r>
              <a:rPr lang="en-US" dirty="0" smtClean="0"/>
              <a:t>Assignments, The Picture</a:t>
            </a:r>
            <a:endParaRPr lang="en-US" dirty="0"/>
          </a:p>
        </p:txBody>
      </p:sp>
      <p:sp>
        <p:nvSpPr>
          <p:cNvPr id="23555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382000" cy="5181600"/>
          </a:xfrm>
        </p:spPr>
        <p:txBody>
          <a:bodyPr/>
          <a:lstStyle/>
          <a:p>
            <a:r>
              <a:rPr lang="en-US" dirty="0" smtClean="0">
                <a:ea typeface="ＭＳ Ｐゴシック" pitchFamily="34" charset="-128"/>
              </a:rPr>
              <a:t>Facts</a:t>
            </a:r>
          </a:p>
          <a:p>
            <a:pPr lvl="1"/>
            <a:r>
              <a:rPr lang="en-US" dirty="0" smtClean="0">
                <a:ea typeface="ＭＳ Ｐゴシック" pitchFamily="34" charset="-128"/>
              </a:rPr>
              <a:t>“Form”: </a:t>
            </a:r>
          </a:p>
          <a:p>
            <a:pPr lvl="2"/>
            <a:r>
              <a:rPr lang="en-US" dirty="0" err="1" smtClean="0">
                <a:ea typeface="ＭＳ Ｐゴシック" pitchFamily="34" charset="-128"/>
              </a:rPr>
              <a:t>grade_point</a:t>
            </a:r>
            <a:r>
              <a:rPr lang="en-US" dirty="0" smtClean="0">
                <a:ea typeface="ＭＳ Ｐゴシック" pitchFamily="34" charset="-128"/>
              </a:rPr>
              <a:t>=3.9; yellow=new color(255,255,0);</a:t>
            </a:r>
          </a:p>
          <a:p>
            <a:pPr lvl="1">
              <a:buFont typeface="Wingdings" pitchFamily="2" charset="2"/>
              <a:buNone/>
            </a:pPr>
            <a:r>
              <a:rPr lang="en-US" dirty="0" smtClean="0">
                <a:ea typeface="ＭＳ Ｐゴシック" pitchFamily="34" charset="-128"/>
              </a:rPr>
              <a:t>	</a:t>
            </a:r>
            <a:r>
              <a:rPr lang="en-US" dirty="0" smtClean="0">
                <a:solidFill>
                  <a:srgbClr val="FF0000"/>
                </a:solidFill>
                <a:ea typeface="ＭＳ Ｐゴシック" pitchFamily="34" charset="-128"/>
              </a:rPr>
              <a:t>3.9 = </a:t>
            </a:r>
            <a:r>
              <a:rPr lang="en-US" dirty="0" err="1" smtClean="0">
                <a:solidFill>
                  <a:srgbClr val="FF0000"/>
                </a:solidFill>
                <a:ea typeface="ＭＳ Ｐゴシック" pitchFamily="34" charset="-128"/>
              </a:rPr>
              <a:t>grade_point</a:t>
            </a:r>
            <a:r>
              <a:rPr lang="en-US" dirty="0" smtClean="0">
                <a:solidFill>
                  <a:srgbClr val="FF0000"/>
                </a:solidFill>
                <a:ea typeface="ＭＳ Ｐゴシック" pitchFamily="34" charset="-128"/>
              </a:rPr>
              <a:t> is ILLEGAL</a:t>
            </a:r>
          </a:p>
          <a:p>
            <a:pPr lvl="1"/>
            <a:r>
              <a:rPr lang="en-US" dirty="0" smtClean="0">
                <a:ea typeface="ＭＳ Ｐゴシック" pitchFamily="34" charset="-128"/>
              </a:rPr>
              <a:t>“Info moves right to left”: x  =   4.0;</a:t>
            </a:r>
          </a:p>
          <a:p>
            <a:pPr lvl="1"/>
            <a:r>
              <a:rPr lang="en-US" dirty="0" smtClean="0">
                <a:ea typeface="ＭＳ Ｐゴシック" pitchFamily="34" charset="-128"/>
              </a:rPr>
              <a:t>“Compute &lt;</a:t>
            </a:r>
            <a:r>
              <a:rPr lang="en-US" i="1" dirty="0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expression</a:t>
            </a:r>
            <a:r>
              <a:rPr lang="en-US" dirty="0" smtClean="0">
                <a:ea typeface="ＭＳ Ｐゴシック" pitchFamily="34" charset="-128"/>
              </a:rPr>
              <a:t>&gt; first: x = x + 1;</a:t>
            </a:r>
          </a:p>
          <a:p>
            <a:pPr lvl="1"/>
            <a:r>
              <a:rPr lang="en-US" dirty="0" smtClean="0">
                <a:ea typeface="ＭＳ Ｐゴシック" pitchFamily="34" charset="-128"/>
              </a:rPr>
              <a:t>“Exchanging values of x, y takes 3 statements”:</a:t>
            </a:r>
          </a:p>
          <a:p>
            <a:pPr lvl="1">
              <a:buFont typeface="Wingdings" pitchFamily="2" charset="2"/>
              <a:buNone/>
            </a:pPr>
            <a:r>
              <a:rPr lang="en-US" dirty="0" smtClean="0">
                <a:ea typeface="ＭＳ Ｐゴシック" pitchFamily="34" charset="-128"/>
              </a:rPr>
              <a:t>	temp = x; </a:t>
            </a:r>
          </a:p>
          <a:p>
            <a:pPr lvl="1">
              <a:buFont typeface="Wingdings" pitchFamily="2" charset="2"/>
              <a:buNone/>
            </a:pPr>
            <a:r>
              <a:rPr lang="en-US" dirty="0" smtClean="0">
                <a:ea typeface="ＭＳ Ｐゴシック" pitchFamily="34" charset="-128"/>
              </a:rPr>
              <a:t>	</a:t>
            </a:r>
            <a:r>
              <a:rPr lang="en-US" dirty="0" smtClean="0">
                <a:solidFill>
                  <a:srgbClr val="FF0000"/>
                </a:solidFill>
                <a:ea typeface="ＭＳ Ｐゴシック" pitchFamily="34" charset="-128"/>
              </a:rPr>
              <a:t>x = y</a:t>
            </a:r>
            <a:r>
              <a:rPr lang="en-US" dirty="0" smtClean="0">
                <a:ea typeface="ＭＳ Ｐゴシック" pitchFamily="34" charset="-128"/>
              </a:rPr>
              <a:t>; </a:t>
            </a:r>
          </a:p>
          <a:p>
            <a:pPr lvl="1">
              <a:buFont typeface="Wingdings" pitchFamily="2" charset="2"/>
              <a:buNone/>
            </a:pPr>
            <a:r>
              <a:rPr lang="en-US" dirty="0" smtClean="0">
                <a:ea typeface="ＭＳ Ｐゴシック" pitchFamily="34" charset="-128"/>
              </a:rPr>
              <a:t>	y = temp; </a:t>
            </a:r>
          </a:p>
          <a:p>
            <a:pPr lvl="1"/>
            <a:endParaRPr lang="en-US" dirty="0" smtClean="0">
              <a:ea typeface="ＭＳ Ｐゴシック" pitchFamily="34" charset="-128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2F094E0C-4218-4B3C-89E5-C549214219AE}" type="datetime1">
              <a:rPr lang="en-US" sz="1200" smtClean="0">
                <a:solidFill>
                  <a:srgbClr val="3F3F3F"/>
                </a:solidFill>
              </a:rPr>
              <a:t>11/7/2011</a:t>
            </a:fld>
            <a:endParaRPr lang="en-US" sz="1200">
              <a:solidFill>
                <a:srgbClr val="3F3F3F"/>
              </a:solidFill>
            </a:endParaRPr>
          </a:p>
        </p:txBody>
      </p:sp>
      <p:sp>
        <p:nvSpPr>
          <p:cNvPr id="23557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200" smtClean="0">
                <a:solidFill>
                  <a:srgbClr val="3F3F3F"/>
                </a:solidFill>
              </a:rPr>
              <a:t>Kelvin Sung (Use/Modify with permission from © 2010 Larry Snyder, CSE)</a:t>
            </a:r>
            <a:endParaRPr lang="en-US" sz="1200">
              <a:solidFill>
                <a:srgbClr val="3F3F3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67C06838-A1CB-4117-A1D4-013AB601D956}" type="slidenum">
              <a:rPr lang="en-US" sz="1200">
                <a:solidFill>
                  <a:srgbClr val="3F3F3F"/>
                </a:solidFill>
              </a:rPr>
              <a:pPr eaLnBrk="1" hangingPunct="1"/>
              <a:t>8</a:t>
            </a:fld>
            <a:endParaRPr lang="en-US" sz="1200">
              <a:solidFill>
                <a:srgbClr val="3F3F3F"/>
              </a:solidFill>
            </a:endParaRPr>
          </a:p>
        </p:txBody>
      </p:sp>
      <p:cxnSp>
        <p:nvCxnSpPr>
          <p:cNvPr id="8" name="Straight Arrow Connector 7"/>
          <p:cNvCxnSpPr>
            <a:cxnSpLocks noChangeShapeType="1"/>
          </p:cNvCxnSpPr>
          <p:nvPr/>
        </p:nvCxnSpPr>
        <p:spPr bwMode="auto">
          <a:xfrm rot="10800000">
            <a:off x="5166232" y="3417474"/>
            <a:ext cx="457200" cy="1588"/>
          </a:xfrm>
          <a:prstGeom prst="straightConnector1">
            <a:avLst/>
          </a:prstGeom>
          <a:noFill/>
          <a:ln w="48000" cmpd="thickThin">
            <a:solidFill>
              <a:schemeClr val="accent1"/>
            </a:solidFill>
            <a:round/>
            <a:headEnd/>
            <a:tailEnd type="arrow" w="med" len="med"/>
          </a:ln>
          <a:effectLst>
            <a:outerShdw blurRad="45000" dist="25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3560" name="TextBox 11"/>
          <p:cNvSpPr txBox="1">
            <a:spLocks noChangeArrowheads="1"/>
          </p:cNvSpPr>
          <p:nvPr/>
        </p:nvSpPr>
        <p:spPr bwMode="auto">
          <a:xfrm>
            <a:off x="6928437" y="3660802"/>
            <a:ext cx="196691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800"/>
              <a:t>5.0 </a:t>
            </a:r>
            <a:r>
              <a:rPr lang="en-US" sz="1800">
                <a:latin typeface="Wingdings" pitchFamily="2" charset="2"/>
              </a:rPr>
              <a:t></a:t>
            </a:r>
            <a:r>
              <a:rPr lang="en-US" sz="1800"/>
              <a:t> 4.0  +  1</a:t>
            </a:r>
          </a:p>
        </p:txBody>
      </p:sp>
      <p:cxnSp>
        <p:nvCxnSpPr>
          <p:cNvPr id="13" name="Straight Arrow Connector 12"/>
          <p:cNvCxnSpPr>
            <a:cxnSpLocks noChangeShapeType="1"/>
          </p:cNvCxnSpPr>
          <p:nvPr/>
        </p:nvCxnSpPr>
        <p:spPr bwMode="auto">
          <a:xfrm rot="10800000" flipV="1">
            <a:off x="5937837" y="3814790"/>
            <a:ext cx="990600" cy="150812"/>
          </a:xfrm>
          <a:prstGeom prst="straightConnector1">
            <a:avLst/>
          </a:prstGeom>
          <a:noFill/>
          <a:ln w="48000" cmpd="thickThin">
            <a:solidFill>
              <a:schemeClr val="accent1"/>
            </a:solidFill>
            <a:round/>
            <a:headEnd/>
            <a:tailEnd type="arrow" w="med" len="med"/>
          </a:ln>
          <a:effectLst>
            <a:outerShdw blurRad="45000" dist="25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7" name="Freeform 16"/>
          <p:cNvSpPr>
            <a:spLocks noChangeArrowheads="1"/>
          </p:cNvSpPr>
          <p:nvPr/>
        </p:nvSpPr>
        <p:spPr bwMode="auto">
          <a:xfrm>
            <a:off x="1882708" y="5248302"/>
            <a:ext cx="527050" cy="204788"/>
          </a:xfrm>
          <a:custGeom>
            <a:avLst/>
            <a:gdLst>
              <a:gd name="T0" fmla="*/ 527050 w 527135"/>
              <a:gd name="T1" fmla="*/ 0 h 203688"/>
              <a:gd name="T2" fmla="*/ 227589 w 527135"/>
              <a:gd name="T3" fmla="*/ 204788 h 203688"/>
              <a:gd name="T4" fmla="*/ 0 w 527135"/>
              <a:gd name="T5" fmla="*/ 0 h 203688"/>
              <a:gd name="T6" fmla="*/ 0 60000 65536"/>
              <a:gd name="T7" fmla="*/ 0 60000 65536"/>
              <a:gd name="T8" fmla="*/ 0 60000 65536"/>
              <a:gd name="T9" fmla="*/ 0 w 527135"/>
              <a:gd name="T10" fmla="*/ 0 h 203688"/>
              <a:gd name="T11" fmla="*/ 527135 w 527135"/>
              <a:gd name="T12" fmla="*/ 203688 h 20368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527135" h="203688">
                <a:moveTo>
                  <a:pt x="527135" y="0"/>
                </a:moveTo>
                <a:cubicBezTo>
                  <a:pt x="421308" y="101844"/>
                  <a:pt x="315482" y="203688"/>
                  <a:pt x="227626" y="203688"/>
                </a:cubicBezTo>
                <a:cubicBezTo>
                  <a:pt x="139770" y="203688"/>
                  <a:pt x="69885" y="101844"/>
                  <a:pt x="0" y="0"/>
                </a:cubicBezTo>
              </a:path>
            </a:pathLst>
          </a:custGeom>
          <a:noFill/>
          <a:ln w="48000" cmpd="thickThin">
            <a:solidFill>
              <a:schemeClr val="accent1"/>
            </a:solidFill>
            <a:miter lim="800000"/>
            <a:headEnd/>
            <a:tailEnd type="triangle" w="med" len="med"/>
          </a:ln>
          <a:effectLst>
            <a:outerShdw blurRad="45000" dist="25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pPr algn="ctr"/>
            <a:endParaRPr lang="en-US">
              <a:latin typeface="Corbel" pitchFamily="34" charset="0"/>
            </a:endParaRPr>
          </a:p>
        </p:txBody>
      </p:sp>
      <p:sp>
        <p:nvSpPr>
          <p:cNvPr id="18" name="Freeform 17"/>
          <p:cNvSpPr>
            <a:spLocks noChangeArrowheads="1"/>
          </p:cNvSpPr>
          <p:nvPr/>
        </p:nvSpPr>
        <p:spPr bwMode="auto">
          <a:xfrm>
            <a:off x="1349188" y="5702193"/>
            <a:ext cx="457200" cy="228600"/>
          </a:xfrm>
          <a:custGeom>
            <a:avLst/>
            <a:gdLst>
              <a:gd name="T0" fmla="*/ 457200 w 527135"/>
              <a:gd name="T1" fmla="*/ 0 h 203688"/>
              <a:gd name="T2" fmla="*/ 197427 w 527135"/>
              <a:gd name="T3" fmla="*/ 228600 h 203688"/>
              <a:gd name="T4" fmla="*/ 0 w 527135"/>
              <a:gd name="T5" fmla="*/ 0 h 203688"/>
              <a:gd name="T6" fmla="*/ 0 60000 65536"/>
              <a:gd name="T7" fmla="*/ 0 60000 65536"/>
              <a:gd name="T8" fmla="*/ 0 60000 65536"/>
              <a:gd name="T9" fmla="*/ 0 w 527135"/>
              <a:gd name="T10" fmla="*/ 0 h 203688"/>
              <a:gd name="T11" fmla="*/ 527135 w 527135"/>
              <a:gd name="T12" fmla="*/ 203688 h 20368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527135" h="203688">
                <a:moveTo>
                  <a:pt x="527135" y="0"/>
                </a:moveTo>
                <a:cubicBezTo>
                  <a:pt x="421308" y="101844"/>
                  <a:pt x="315482" y="203688"/>
                  <a:pt x="227626" y="203688"/>
                </a:cubicBezTo>
                <a:cubicBezTo>
                  <a:pt x="139770" y="203688"/>
                  <a:pt x="69885" y="101844"/>
                  <a:pt x="0" y="0"/>
                </a:cubicBezTo>
              </a:path>
            </a:pathLst>
          </a:custGeom>
          <a:noFill/>
          <a:ln w="48000" cmpd="thickThin">
            <a:solidFill>
              <a:srgbClr val="FF0000"/>
            </a:solidFill>
            <a:miter lim="800000"/>
            <a:headEnd/>
            <a:tailEnd type="triangle" w="med" len="med"/>
          </a:ln>
          <a:effectLst>
            <a:outerShdw blurRad="45000" dist="25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pPr algn="ctr"/>
            <a:endParaRPr lang="en-US">
              <a:latin typeface="Corbel" pitchFamily="34" charset="0"/>
            </a:endParaRPr>
          </a:p>
        </p:txBody>
      </p:sp>
      <p:sp>
        <p:nvSpPr>
          <p:cNvPr id="19" name="Freeform 18"/>
          <p:cNvSpPr>
            <a:spLocks noChangeArrowheads="1"/>
          </p:cNvSpPr>
          <p:nvPr/>
        </p:nvSpPr>
        <p:spPr bwMode="auto">
          <a:xfrm>
            <a:off x="1387608" y="6266969"/>
            <a:ext cx="527050" cy="203200"/>
          </a:xfrm>
          <a:custGeom>
            <a:avLst/>
            <a:gdLst>
              <a:gd name="T0" fmla="*/ 527050 w 527135"/>
              <a:gd name="T1" fmla="*/ 0 h 203688"/>
              <a:gd name="T2" fmla="*/ 227589 w 527135"/>
              <a:gd name="T3" fmla="*/ 203200 h 203688"/>
              <a:gd name="T4" fmla="*/ 0 w 527135"/>
              <a:gd name="T5" fmla="*/ 0 h 203688"/>
              <a:gd name="T6" fmla="*/ 0 60000 65536"/>
              <a:gd name="T7" fmla="*/ 0 60000 65536"/>
              <a:gd name="T8" fmla="*/ 0 60000 65536"/>
              <a:gd name="T9" fmla="*/ 0 w 527135"/>
              <a:gd name="T10" fmla="*/ 0 h 203688"/>
              <a:gd name="T11" fmla="*/ 527135 w 527135"/>
              <a:gd name="T12" fmla="*/ 203688 h 20368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527135" h="203688">
                <a:moveTo>
                  <a:pt x="527135" y="0"/>
                </a:moveTo>
                <a:cubicBezTo>
                  <a:pt x="421308" y="101844"/>
                  <a:pt x="315482" y="203688"/>
                  <a:pt x="227626" y="203688"/>
                </a:cubicBezTo>
                <a:cubicBezTo>
                  <a:pt x="139770" y="203688"/>
                  <a:pt x="69885" y="101844"/>
                  <a:pt x="0" y="0"/>
                </a:cubicBezTo>
              </a:path>
            </a:pathLst>
          </a:custGeom>
          <a:noFill/>
          <a:ln w="48000" cmpd="thickThin">
            <a:solidFill>
              <a:schemeClr val="accent1"/>
            </a:solidFill>
            <a:miter lim="800000"/>
            <a:headEnd/>
            <a:tailEnd type="triangle" w="med" len="med"/>
          </a:ln>
          <a:effectLst>
            <a:outerShdw blurRad="45000" dist="25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pPr algn="ctr"/>
            <a:endParaRPr lang="en-US">
              <a:latin typeface="Corbel" pitchFamily="34" charset="0"/>
            </a:endParaRPr>
          </a:p>
        </p:txBody>
      </p:sp>
      <p:sp>
        <p:nvSpPr>
          <p:cNvPr id="23565" name="TextBox 19"/>
          <p:cNvSpPr txBox="1">
            <a:spLocks noChangeArrowheads="1"/>
          </p:cNvSpPr>
          <p:nvPr/>
        </p:nvSpPr>
        <p:spPr bwMode="auto">
          <a:xfrm>
            <a:off x="5666975" y="5163672"/>
            <a:ext cx="505267" cy="369332"/>
          </a:xfrm>
          <a:prstGeom prst="rect">
            <a:avLst/>
          </a:prstGeom>
          <a:solidFill>
            <a:srgbClr val="A6A6A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800" dirty="0" smtClean="0"/>
              <a:t>5.0</a:t>
            </a:r>
            <a:endParaRPr lang="en-US" sz="1800" dirty="0"/>
          </a:p>
        </p:txBody>
      </p:sp>
      <p:sp>
        <p:nvSpPr>
          <p:cNvPr id="23566" name="TextBox 20"/>
          <p:cNvSpPr txBox="1">
            <a:spLocks noChangeArrowheads="1"/>
          </p:cNvSpPr>
          <p:nvPr/>
        </p:nvSpPr>
        <p:spPr bwMode="auto">
          <a:xfrm>
            <a:off x="6428975" y="5163672"/>
            <a:ext cx="505267" cy="36933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800" dirty="0" smtClean="0"/>
              <a:t>6.0</a:t>
            </a:r>
            <a:endParaRPr lang="en-US" sz="1800" dirty="0"/>
          </a:p>
        </p:txBody>
      </p:sp>
      <p:sp>
        <p:nvSpPr>
          <p:cNvPr id="23567" name="TextBox 21"/>
          <p:cNvSpPr txBox="1">
            <a:spLocks noChangeArrowheads="1"/>
          </p:cNvSpPr>
          <p:nvPr/>
        </p:nvSpPr>
        <p:spPr bwMode="auto">
          <a:xfrm>
            <a:off x="7267175" y="5163672"/>
            <a:ext cx="504825" cy="3698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800"/>
              <a:t>6.0</a:t>
            </a:r>
          </a:p>
        </p:txBody>
      </p:sp>
      <p:sp>
        <p:nvSpPr>
          <p:cNvPr id="23" name="Freeform 22"/>
          <p:cNvSpPr>
            <a:spLocks noChangeArrowheads="1"/>
          </p:cNvSpPr>
          <p:nvPr/>
        </p:nvSpPr>
        <p:spPr bwMode="auto">
          <a:xfrm>
            <a:off x="6047975" y="5544672"/>
            <a:ext cx="457200" cy="228600"/>
          </a:xfrm>
          <a:custGeom>
            <a:avLst/>
            <a:gdLst>
              <a:gd name="T0" fmla="*/ 457200 w 527135"/>
              <a:gd name="T1" fmla="*/ 0 h 203688"/>
              <a:gd name="T2" fmla="*/ 197427 w 527135"/>
              <a:gd name="T3" fmla="*/ 228600 h 203688"/>
              <a:gd name="T4" fmla="*/ 0 w 527135"/>
              <a:gd name="T5" fmla="*/ 0 h 203688"/>
              <a:gd name="T6" fmla="*/ 0 60000 65536"/>
              <a:gd name="T7" fmla="*/ 0 60000 65536"/>
              <a:gd name="T8" fmla="*/ 0 60000 65536"/>
              <a:gd name="T9" fmla="*/ 0 w 527135"/>
              <a:gd name="T10" fmla="*/ 0 h 203688"/>
              <a:gd name="T11" fmla="*/ 527135 w 527135"/>
              <a:gd name="T12" fmla="*/ 203688 h 20368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527135" h="203688">
                <a:moveTo>
                  <a:pt x="527135" y="0"/>
                </a:moveTo>
                <a:cubicBezTo>
                  <a:pt x="421308" y="101844"/>
                  <a:pt x="315482" y="203688"/>
                  <a:pt x="227626" y="203688"/>
                </a:cubicBezTo>
                <a:cubicBezTo>
                  <a:pt x="139770" y="203688"/>
                  <a:pt x="69885" y="101844"/>
                  <a:pt x="0" y="0"/>
                </a:cubicBezTo>
              </a:path>
            </a:pathLst>
          </a:custGeom>
          <a:noFill/>
          <a:ln w="48000" cmpd="thickThin">
            <a:solidFill>
              <a:schemeClr val="accent1"/>
            </a:solidFill>
            <a:miter lim="800000"/>
            <a:headEnd/>
            <a:tailEnd type="triangle" w="med" len="med"/>
          </a:ln>
          <a:effectLst>
            <a:outerShdw blurRad="45000" dist="25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pPr algn="ctr"/>
            <a:endParaRPr lang="en-US">
              <a:latin typeface="Corbel" pitchFamily="34" charset="0"/>
            </a:endParaRPr>
          </a:p>
        </p:txBody>
      </p:sp>
      <p:sp>
        <p:nvSpPr>
          <p:cNvPr id="24" name="Freeform 23"/>
          <p:cNvSpPr>
            <a:spLocks noChangeArrowheads="1"/>
          </p:cNvSpPr>
          <p:nvPr/>
        </p:nvSpPr>
        <p:spPr bwMode="auto">
          <a:xfrm>
            <a:off x="6886175" y="5544672"/>
            <a:ext cx="457200" cy="228600"/>
          </a:xfrm>
          <a:custGeom>
            <a:avLst/>
            <a:gdLst>
              <a:gd name="T0" fmla="*/ 457200 w 527135"/>
              <a:gd name="T1" fmla="*/ 0 h 203688"/>
              <a:gd name="T2" fmla="*/ 197427 w 527135"/>
              <a:gd name="T3" fmla="*/ 228600 h 203688"/>
              <a:gd name="T4" fmla="*/ 0 w 527135"/>
              <a:gd name="T5" fmla="*/ 0 h 203688"/>
              <a:gd name="T6" fmla="*/ 0 60000 65536"/>
              <a:gd name="T7" fmla="*/ 0 60000 65536"/>
              <a:gd name="T8" fmla="*/ 0 60000 65536"/>
              <a:gd name="T9" fmla="*/ 0 w 527135"/>
              <a:gd name="T10" fmla="*/ 0 h 203688"/>
              <a:gd name="T11" fmla="*/ 527135 w 527135"/>
              <a:gd name="T12" fmla="*/ 203688 h 20368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527135" h="203688">
                <a:moveTo>
                  <a:pt x="527135" y="0"/>
                </a:moveTo>
                <a:cubicBezTo>
                  <a:pt x="421308" y="101844"/>
                  <a:pt x="315482" y="203688"/>
                  <a:pt x="227626" y="203688"/>
                </a:cubicBezTo>
                <a:cubicBezTo>
                  <a:pt x="139770" y="203688"/>
                  <a:pt x="69885" y="101844"/>
                  <a:pt x="0" y="0"/>
                </a:cubicBezTo>
              </a:path>
            </a:pathLst>
          </a:custGeom>
          <a:noFill/>
          <a:ln w="48000" cmpd="thickThin">
            <a:solidFill>
              <a:srgbClr val="FF0000"/>
            </a:solidFill>
            <a:miter lim="800000"/>
            <a:headEnd/>
            <a:tailEnd type="triangle" w="med" len="med"/>
          </a:ln>
          <a:effectLst>
            <a:outerShdw blurRad="45000" dist="25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pPr algn="ctr"/>
            <a:endParaRPr lang="en-US">
              <a:latin typeface="Corbel" pitchFamily="34" charset="0"/>
            </a:endParaRPr>
          </a:p>
        </p:txBody>
      </p:sp>
      <p:sp>
        <p:nvSpPr>
          <p:cNvPr id="25" name="Freeform 24"/>
          <p:cNvSpPr>
            <a:spLocks noChangeArrowheads="1"/>
          </p:cNvSpPr>
          <p:nvPr/>
        </p:nvSpPr>
        <p:spPr bwMode="auto">
          <a:xfrm>
            <a:off x="5798738" y="5539910"/>
            <a:ext cx="1738312" cy="404812"/>
          </a:xfrm>
          <a:custGeom>
            <a:avLst/>
            <a:gdLst>
              <a:gd name="T0" fmla="*/ 0 w 1737150"/>
              <a:gd name="T1" fmla="*/ 59824 h 405379"/>
              <a:gd name="T2" fmla="*/ 359650 w 1737150"/>
              <a:gd name="T3" fmla="*/ 346982 h 405379"/>
              <a:gd name="T4" fmla="*/ 1402638 w 1737150"/>
              <a:gd name="T5" fmla="*/ 346982 h 405379"/>
              <a:gd name="T6" fmla="*/ 1738312 w 1737150"/>
              <a:gd name="T7" fmla="*/ 0 h 405379"/>
              <a:gd name="T8" fmla="*/ 0 60000 65536"/>
              <a:gd name="T9" fmla="*/ 0 60000 65536"/>
              <a:gd name="T10" fmla="*/ 0 60000 65536"/>
              <a:gd name="T11" fmla="*/ 0 60000 65536"/>
              <a:gd name="T12" fmla="*/ 0 w 1737150"/>
              <a:gd name="T13" fmla="*/ 0 h 405379"/>
              <a:gd name="T14" fmla="*/ 1737150 w 1737150"/>
              <a:gd name="T15" fmla="*/ 405379 h 405379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737150" h="405379">
                <a:moveTo>
                  <a:pt x="0" y="59908"/>
                </a:moveTo>
                <a:cubicBezTo>
                  <a:pt x="62896" y="179724"/>
                  <a:pt x="125793" y="299541"/>
                  <a:pt x="359410" y="347468"/>
                </a:cubicBezTo>
                <a:cubicBezTo>
                  <a:pt x="593027" y="395395"/>
                  <a:pt x="1172077" y="405379"/>
                  <a:pt x="1401700" y="347468"/>
                </a:cubicBezTo>
                <a:cubicBezTo>
                  <a:pt x="1631323" y="289557"/>
                  <a:pt x="1737150" y="0"/>
                  <a:pt x="1737150" y="0"/>
                </a:cubicBezTo>
              </a:path>
            </a:pathLst>
          </a:custGeom>
          <a:noFill/>
          <a:ln w="48000" cmpd="thickThin">
            <a:solidFill>
              <a:schemeClr val="accent1"/>
            </a:solidFill>
            <a:miter lim="800000"/>
            <a:headEnd/>
            <a:tailEnd type="triangle" w="med" len="med"/>
          </a:ln>
          <a:effectLst>
            <a:outerShdw blurRad="45000" dist="25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pPr algn="ctr"/>
            <a:endParaRPr lang="en-US">
              <a:latin typeface="Corbel" pitchFamily="34" charset="0"/>
            </a:endParaRPr>
          </a:p>
        </p:txBody>
      </p:sp>
      <p:sp>
        <p:nvSpPr>
          <p:cNvPr id="23571" name="TextBox 25"/>
          <p:cNvSpPr txBox="1">
            <a:spLocks noChangeArrowheads="1"/>
          </p:cNvSpPr>
          <p:nvPr/>
        </p:nvSpPr>
        <p:spPr bwMode="auto">
          <a:xfrm>
            <a:off x="4981175" y="5163672"/>
            <a:ext cx="7620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800"/>
              <a:t>temp:</a:t>
            </a:r>
          </a:p>
        </p:txBody>
      </p:sp>
      <p:sp>
        <p:nvSpPr>
          <p:cNvPr id="23572" name="TextBox 26"/>
          <p:cNvSpPr txBox="1">
            <a:spLocks noChangeArrowheads="1"/>
          </p:cNvSpPr>
          <p:nvPr/>
        </p:nvSpPr>
        <p:spPr bwMode="auto">
          <a:xfrm>
            <a:off x="6170279" y="5171354"/>
            <a:ext cx="36353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800" dirty="0"/>
              <a:t>x:</a:t>
            </a:r>
          </a:p>
        </p:txBody>
      </p:sp>
      <p:sp>
        <p:nvSpPr>
          <p:cNvPr id="23573" name="TextBox 27"/>
          <p:cNvSpPr txBox="1">
            <a:spLocks noChangeArrowheads="1"/>
          </p:cNvSpPr>
          <p:nvPr/>
        </p:nvSpPr>
        <p:spPr bwMode="auto">
          <a:xfrm>
            <a:off x="6962375" y="5163672"/>
            <a:ext cx="3778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800"/>
              <a:t>y:</a:t>
            </a:r>
          </a:p>
        </p:txBody>
      </p:sp>
    </p:spTree>
    <p:extLst>
      <p:ext uri="{BB962C8B-B14F-4D97-AF65-F5344CB8AC3E}">
        <p14:creationId xmlns:p14="http://schemas.microsoft.com/office/powerpoint/2010/main" val="190528743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987552"/>
          </a:xfrm>
        </p:spPr>
        <p:txBody>
          <a:bodyPr rtlCol="0">
            <a:scene3d>
              <a:camera prst="orthographicFront"/>
              <a:lightRig rig="threePt" dir="t">
                <a:rot lat="0" lon="0" rev="4800000"/>
              </a:lightRig>
            </a:scene3d>
          </a:bodyPr>
          <a:lstStyle/>
          <a:p>
            <a:pPr>
              <a:defRPr/>
            </a:pPr>
            <a:r>
              <a:rPr lang="en-US" dirty="0" smtClean="0"/>
              <a:t>Assignments, The Picture</a:t>
            </a:r>
            <a:endParaRPr lang="en-US" dirty="0"/>
          </a:p>
        </p:txBody>
      </p:sp>
      <p:sp>
        <p:nvSpPr>
          <p:cNvPr id="23555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382000" cy="5181600"/>
          </a:xfrm>
        </p:spPr>
        <p:txBody>
          <a:bodyPr/>
          <a:lstStyle/>
          <a:p>
            <a:r>
              <a:rPr lang="en-US" dirty="0" smtClean="0">
                <a:ea typeface="ＭＳ Ｐゴシック" pitchFamily="34" charset="-128"/>
              </a:rPr>
              <a:t>Facts</a:t>
            </a:r>
          </a:p>
          <a:p>
            <a:pPr lvl="1"/>
            <a:r>
              <a:rPr lang="en-US" dirty="0" smtClean="0">
                <a:ea typeface="ＭＳ Ｐゴシック" pitchFamily="34" charset="-128"/>
              </a:rPr>
              <a:t>“Form”: </a:t>
            </a:r>
          </a:p>
          <a:p>
            <a:pPr lvl="2"/>
            <a:r>
              <a:rPr lang="en-US" dirty="0" err="1" smtClean="0">
                <a:ea typeface="ＭＳ Ｐゴシック" pitchFamily="34" charset="-128"/>
              </a:rPr>
              <a:t>grade_point</a:t>
            </a:r>
            <a:r>
              <a:rPr lang="en-US" dirty="0" smtClean="0">
                <a:ea typeface="ＭＳ Ｐゴシック" pitchFamily="34" charset="-128"/>
              </a:rPr>
              <a:t>=3.9; yellow=new color(255,255,0);</a:t>
            </a:r>
          </a:p>
          <a:p>
            <a:pPr lvl="1">
              <a:buFont typeface="Wingdings" pitchFamily="2" charset="2"/>
              <a:buNone/>
            </a:pPr>
            <a:r>
              <a:rPr lang="en-US" dirty="0" smtClean="0">
                <a:ea typeface="ＭＳ Ｐゴシック" pitchFamily="34" charset="-128"/>
              </a:rPr>
              <a:t>	</a:t>
            </a:r>
            <a:r>
              <a:rPr lang="en-US" dirty="0" smtClean="0">
                <a:solidFill>
                  <a:srgbClr val="FF0000"/>
                </a:solidFill>
                <a:ea typeface="ＭＳ Ｐゴシック" pitchFamily="34" charset="-128"/>
              </a:rPr>
              <a:t>3.9 = </a:t>
            </a:r>
            <a:r>
              <a:rPr lang="en-US" dirty="0" err="1" smtClean="0">
                <a:solidFill>
                  <a:srgbClr val="FF0000"/>
                </a:solidFill>
                <a:ea typeface="ＭＳ Ｐゴシック" pitchFamily="34" charset="-128"/>
              </a:rPr>
              <a:t>grade_point</a:t>
            </a:r>
            <a:r>
              <a:rPr lang="en-US" dirty="0" smtClean="0">
                <a:solidFill>
                  <a:srgbClr val="FF0000"/>
                </a:solidFill>
                <a:ea typeface="ＭＳ Ｐゴシック" pitchFamily="34" charset="-128"/>
              </a:rPr>
              <a:t> is ILLEGAL</a:t>
            </a:r>
          </a:p>
          <a:p>
            <a:pPr lvl="1"/>
            <a:r>
              <a:rPr lang="en-US" dirty="0" smtClean="0">
                <a:ea typeface="ＭＳ Ｐゴシック" pitchFamily="34" charset="-128"/>
              </a:rPr>
              <a:t>“Info moves right to left”: x  =   4.0;</a:t>
            </a:r>
          </a:p>
          <a:p>
            <a:pPr lvl="1"/>
            <a:r>
              <a:rPr lang="en-US" dirty="0" smtClean="0">
                <a:ea typeface="ＭＳ Ｐゴシック" pitchFamily="34" charset="-128"/>
              </a:rPr>
              <a:t>“Compute &lt;</a:t>
            </a:r>
            <a:r>
              <a:rPr lang="en-US" i="1" dirty="0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expression</a:t>
            </a:r>
            <a:r>
              <a:rPr lang="en-US" dirty="0" smtClean="0">
                <a:ea typeface="ＭＳ Ｐゴシック" pitchFamily="34" charset="-128"/>
              </a:rPr>
              <a:t>&gt; first: x = x + 1;</a:t>
            </a:r>
          </a:p>
          <a:p>
            <a:pPr lvl="1"/>
            <a:r>
              <a:rPr lang="en-US" dirty="0" smtClean="0">
                <a:ea typeface="ＭＳ Ｐゴシック" pitchFamily="34" charset="-128"/>
              </a:rPr>
              <a:t>“Exchanging values of x, y takes 3 statements”:</a:t>
            </a:r>
          </a:p>
          <a:p>
            <a:pPr lvl="1">
              <a:buFont typeface="Wingdings" pitchFamily="2" charset="2"/>
              <a:buNone/>
            </a:pPr>
            <a:r>
              <a:rPr lang="en-US" dirty="0" smtClean="0">
                <a:ea typeface="ＭＳ Ｐゴシック" pitchFamily="34" charset="-128"/>
              </a:rPr>
              <a:t>	temp = x; </a:t>
            </a:r>
          </a:p>
          <a:p>
            <a:pPr lvl="1">
              <a:buFont typeface="Wingdings" pitchFamily="2" charset="2"/>
              <a:buNone/>
            </a:pPr>
            <a:r>
              <a:rPr lang="en-US" dirty="0" smtClean="0">
                <a:ea typeface="ＭＳ Ｐゴシック" pitchFamily="34" charset="-128"/>
              </a:rPr>
              <a:t>	x = y; </a:t>
            </a:r>
          </a:p>
          <a:p>
            <a:pPr lvl="1">
              <a:buFont typeface="Wingdings" pitchFamily="2" charset="2"/>
              <a:buNone/>
            </a:pPr>
            <a:r>
              <a:rPr lang="en-US" dirty="0" smtClean="0">
                <a:ea typeface="ＭＳ Ｐゴシック" pitchFamily="34" charset="-128"/>
              </a:rPr>
              <a:t>	</a:t>
            </a:r>
            <a:r>
              <a:rPr lang="en-US" dirty="0" smtClean="0">
                <a:solidFill>
                  <a:srgbClr val="FF0000"/>
                </a:solidFill>
                <a:ea typeface="ＭＳ Ｐゴシック" pitchFamily="34" charset="-128"/>
              </a:rPr>
              <a:t>y = temp</a:t>
            </a:r>
            <a:r>
              <a:rPr lang="en-US" dirty="0" smtClean="0">
                <a:ea typeface="ＭＳ Ｐゴシック" pitchFamily="34" charset="-128"/>
              </a:rPr>
              <a:t>; </a:t>
            </a:r>
          </a:p>
          <a:p>
            <a:pPr lvl="1"/>
            <a:endParaRPr lang="en-US" dirty="0" smtClean="0">
              <a:ea typeface="ＭＳ Ｐゴシック" pitchFamily="34" charset="-128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7F861DE5-B593-4052-B4DA-642A24A2F5E8}" type="datetime1">
              <a:rPr lang="en-US" sz="1200" smtClean="0">
                <a:solidFill>
                  <a:srgbClr val="3F3F3F"/>
                </a:solidFill>
              </a:rPr>
              <a:t>11/7/2011</a:t>
            </a:fld>
            <a:endParaRPr lang="en-US" sz="1200">
              <a:solidFill>
                <a:srgbClr val="3F3F3F"/>
              </a:solidFill>
            </a:endParaRPr>
          </a:p>
        </p:txBody>
      </p:sp>
      <p:sp>
        <p:nvSpPr>
          <p:cNvPr id="23557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200" smtClean="0">
                <a:solidFill>
                  <a:srgbClr val="3F3F3F"/>
                </a:solidFill>
              </a:rPr>
              <a:t>Kelvin Sung (Use/Modify with permission from © 2010 Larry Snyder, CSE)</a:t>
            </a:r>
            <a:endParaRPr lang="en-US" sz="1200">
              <a:solidFill>
                <a:srgbClr val="3F3F3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67C06838-A1CB-4117-A1D4-013AB601D956}" type="slidenum">
              <a:rPr lang="en-US" sz="1200">
                <a:solidFill>
                  <a:srgbClr val="3F3F3F"/>
                </a:solidFill>
              </a:rPr>
              <a:pPr eaLnBrk="1" hangingPunct="1"/>
              <a:t>9</a:t>
            </a:fld>
            <a:endParaRPr lang="en-US" sz="1200">
              <a:solidFill>
                <a:srgbClr val="3F3F3F"/>
              </a:solidFill>
            </a:endParaRPr>
          </a:p>
        </p:txBody>
      </p:sp>
      <p:cxnSp>
        <p:nvCxnSpPr>
          <p:cNvPr id="8" name="Straight Arrow Connector 7"/>
          <p:cNvCxnSpPr>
            <a:cxnSpLocks noChangeShapeType="1"/>
          </p:cNvCxnSpPr>
          <p:nvPr/>
        </p:nvCxnSpPr>
        <p:spPr bwMode="auto">
          <a:xfrm rot="10800000">
            <a:off x="5166232" y="3417474"/>
            <a:ext cx="457200" cy="1588"/>
          </a:xfrm>
          <a:prstGeom prst="straightConnector1">
            <a:avLst/>
          </a:prstGeom>
          <a:noFill/>
          <a:ln w="48000" cmpd="thickThin">
            <a:solidFill>
              <a:schemeClr val="accent1"/>
            </a:solidFill>
            <a:round/>
            <a:headEnd/>
            <a:tailEnd type="arrow" w="med" len="med"/>
          </a:ln>
          <a:effectLst>
            <a:outerShdw blurRad="45000" dist="25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3560" name="TextBox 11"/>
          <p:cNvSpPr txBox="1">
            <a:spLocks noChangeArrowheads="1"/>
          </p:cNvSpPr>
          <p:nvPr/>
        </p:nvSpPr>
        <p:spPr bwMode="auto">
          <a:xfrm>
            <a:off x="6928437" y="3660802"/>
            <a:ext cx="196691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800"/>
              <a:t>5.0 </a:t>
            </a:r>
            <a:r>
              <a:rPr lang="en-US" sz="1800">
                <a:latin typeface="Wingdings" pitchFamily="2" charset="2"/>
              </a:rPr>
              <a:t></a:t>
            </a:r>
            <a:r>
              <a:rPr lang="en-US" sz="1800"/>
              <a:t> 4.0  +  1</a:t>
            </a:r>
          </a:p>
        </p:txBody>
      </p:sp>
      <p:cxnSp>
        <p:nvCxnSpPr>
          <p:cNvPr id="13" name="Straight Arrow Connector 12"/>
          <p:cNvCxnSpPr>
            <a:cxnSpLocks noChangeShapeType="1"/>
          </p:cNvCxnSpPr>
          <p:nvPr/>
        </p:nvCxnSpPr>
        <p:spPr bwMode="auto">
          <a:xfrm rot="10800000" flipV="1">
            <a:off x="5937837" y="3814790"/>
            <a:ext cx="990600" cy="150812"/>
          </a:xfrm>
          <a:prstGeom prst="straightConnector1">
            <a:avLst/>
          </a:prstGeom>
          <a:noFill/>
          <a:ln w="48000" cmpd="thickThin">
            <a:solidFill>
              <a:schemeClr val="accent1"/>
            </a:solidFill>
            <a:round/>
            <a:headEnd/>
            <a:tailEnd type="arrow" w="med" len="med"/>
          </a:ln>
          <a:effectLst>
            <a:outerShdw blurRad="45000" dist="25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7" name="Freeform 16"/>
          <p:cNvSpPr>
            <a:spLocks noChangeArrowheads="1"/>
          </p:cNvSpPr>
          <p:nvPr/>
        </p:nvSpPr>
        <p:spPr bwMode="auto">
          <a:xfrm>
            <a:off x="1882708" y="5248302"/>
            <a:ext cx="527050" cy="204788"/>
          </a:xfrm>
          <a:custGeom>
            <a:avLst/>
            <a:gdLst>
              <a:gd name="T0" fmla="*/ 527050 w 527135"/>
              <a:gd name="T1" fmla="*/ 0 h 203688"/>
              <a:gd name="T2" fmla="*/ 227589 w 527135"/>
              <a:gd name="T3" fmla="*/ 204788 h 203688"/>
              <a:gd name="T4" fmla="*/ 0 w 527135"/>
              <a:gd name="T5" fmla="*/ 0 h 203688"/>
              <a:gd name="T6" fmla="*/ 0 60000 65536"/>
              <a:gd name="T7" fmla="*/ 0 60000 65536"/>
              <a:gd name="T8" fmla="*/ 0 60000 65536"/>
              <a:gd name="T9" fmla="*/ 0 w 527135"/>
              <a:gd name="T10" fmla="*/ 0 h 203688"/>
              <a:gd name="T11" fmla="*/ 527135 w 527135"/>
              <a:gd name="T12" fmla="*/ 203688 h 20368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527135" h="203688">
                <a:moveTo>
                  <a:pt x="527135" y="0"/>
                </a:moveTo>
                <a:cubicBezTo>
                  <a:pt x="421308" y="101844"/>
                  <a:pt x="315482" y="203688"/>
                  <a:pt x="227626" y="203688"/>
                </a:cubicBezTo>
                <a:cubicBezTo>
                  <a:pt x="139770" y="203688"/>
                  <a:pt x="69885" y="101844"/>
                  <a:pt x="0" y="0"/>
                </a:cubicBezTo>
              </a:path>
            </a:pathLst>
          </a:custGeom>
          <a:noFill/>
          <a:ln w="48000" cmpd="thickThin">
            <a:solidFill>
              <a:schemeClr val="accent1"/>
            </a:solidFill>
            <a:miter lim="800000"/>
            <a:headEnd/>
            <a:tailEnd type="triangle" w="med" len="med"/>
          </a:ln>
          <a:effectLst>
            <a:outerShdw blurRad="45000" dist="25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pPr algn="ctr"/>
            <a:endParaRPr lang="en-US">
              <a:latin typeface="Corbel" pitchFamily="34" charset="0"/>
            </a:endParaRPr>
          </a:p>
        </p:txBody>
      </p:sp>
      <p:sp>
        <p:nvSpPr>
          <p:cNvPr id="18" name="Freeform 17"/>
          <p:cNvSpPr>
            <a:spLocks noChangeArrowheads="1"/>
          </p:cNvSpPr>
          <p:nvPr/>
        </p:nvSpPr>
        <p:spPr bwMode="auto">
          <a:xfrm>
            <a:off x="1349188" y="5702193"/>
            <a:ext cx="457200" cy="228600"/>
          </a:xfrm>
          <a:custGeom>
            <a:avLst/>
            <a:gdLst>
              <a:gd name="T0" fmla="*/ 457200 w 527135"/>
              <a:gd name="T1" fmla="*/ 0 h 203688"/>
              <a:gd name="T2" fmla="*/ 197427 w 527135"/>
              <a:gd name="T3" fmla="*/ 228600 h 203688"/>
              <a:gd name="T4" fmla="*/ 0 w 527135"/>
              <a:gd name="T5" fmla="*/ 0 h 203688"/>
              <a:gd name="T6" fmla="*/ 0 60000 65536"/>
              <a:gd name="T7" fmla="*/ 0 60000 65536"/>
              <a:gd name="T8" fmla="*/ 0 60000 65536"/>
              <a:gd name="T9" fmla="*/ 0 w 527135"/>
              <a:gd name="T10" fmla="*/ 0 h 203688"/>
              <a:gd name="T11" fmla="*/ 527135 w 527135"/>
              <a:gd name="T12" fmla="*/ 203688 h 20368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527135" h="203688">
                <a:moveTo>
                  <a:pt x="527135" y="0"/>
                </a:moveTo>
                <a:cubicBezTo>
                  <a:pt x="421308" y="101844"/>
                  <a:pt x="315482" y="203688"/>
                  <a:pt x="227626" y="203688"/>
                </a:cubicBezTo>
                <a:cubicBezTo>
                  <a:pt x="139770" y="203688"/>
                  <a:pt x="69885" y="101844"/>
                  <a:pt x="0" y="0"/>
                </a:cubicBezTo>
              </a:path>
            </a:pathLst>
          </a:custGeom>
          <a:noFill/>
          <a:ln w="48000" cmpd="thickThin">
            <a:solidFill>
              <a:schemeClr val="accent1"/>
            </a:solidFill>
            <a:miter lim="800000"/>
            <a:headEnd/>
            <a:tailEnd type="triangle" w="med" len="med"/>
          </a:ln>
          <a:effectLst>
            <a:outerShdw blurRad="45000" dist="25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pPr algn="ctr"/>
            <a:endParaRPr lang="en-US">
              <a:latin typeface="Corbel" pitchFamily="34" charset="0"/>
            </a:endParaRPr>
          </a:p>
        </p:txBody>
      </p:sp>
      <p:sp>
        <p:nvSpPr>
          <p:cNvPr id="19" name="Freeform 18"/>
          <p:cNvSpPr>
            <a:spLocks noChangeArrowheads="1"/>
          </p:cNvSpPr>
          <p:nvPr/>
        </p:nvSpPr>
        <p:spPr bwMode="auto">
          <a:xfrm>
            <a:off x="1387608" y="6266969"/>
            <a:ext cx="527050" cy="203200"/>
          </a:xfrm>
          <a:custGeom>
            <a:avLst/>
            <a:gdLst>
              <a:gd name="T0" fmla="*/ 527050 w 527135"/>
              <a:gd name="T1" fmla="*/ 0 h 203688"/>
              <a:gd name="T2" fmla="*/ 227589 w 527135"/>
              <a:gd name="T3" fmla="*/ 203200 h 203688"/>
              <a:gd name="T4" fmla="*/ 0 w 527135"/>
              <a:gd name="T5" fmla="*/ 0 h 203688"/>
              <a:gd name="T6" fmla="*/ 0 60000 65536"/>
              <a:gd name="T7" fmla="*/ 0 60000 65536"/>
              <a:gd name="T8" fmla="*/ 0 60000 65536"/>
              <a:gd name="T9" fmla="*/ 0 w 527135"/>
              <a:gd name="T10" fmla="*/ 0 h 203688"/>
              <a:gd name="T11" fmla="*/ 527135 w 527135"/>
              <a:gd name="T12" fmla="*/ 203688 h 20368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527135" h="203688">
                <a:moveTo>
                  <a:pt x="527135" y="0"/>
                </a:moveTo>
                <a:cubicBezTo>
                  <a:pt x="421308" y="101844"/>
                  <a:pt x="315482" y="203688"/>
                  <a:pt x="227626" y="203688"/>
                </a:cubicBezTo>
                <a:cubicBezTo>
                  <a:pt x="139770" y="203688"/>
                  <a:pt x="69885" y="101844"/>
                  <a:pt x="0" y="0"/>
                </a:cubicBezTo>
              </a:path>
            </a:pathLst>
          </a:custGeom>
          <a:noFill/>
          <a:ln w="48000" cmpd="thickThin">
            <a:solidFill>
              <a:srgbClr val="FF0000"/>
            </a:solidFill>
            <a:miter lim="800000"/>
            <a:headEnd/>
            <a:tailEnd type="triangle" w="med" len="med"/>
          </a:ln>
          <a:effectLst>
            <a:outerShdw blurRad="45000" dist="25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pPr algn="ctr"/>
            <a:endParaRPr lang="en-US">
              <a:latin typeface="Corbel" pitchFamily="34" charset="0"/>
            </a:endParaRPr>
          </a:p>
        </p:txBody>
      </p:sp>
      <p:sp>
        <p:nvSpPr>
          <p:cNvPr id="23565" name="TextBox 19"/>
          <p:cNvSpPr txBox="1">
            <a:spLocks noChangeArrowheads="1"/>
          </p:cNvSpPr>
          <p:nvPr/>
        </p:nvSpPr>
        <p:spPr bwMode="auto">
          <a:xfrm>
            <a:off x="5666975" y="5163672"/>
            <a:ext cx="505267" cy="369332"/>
          </a:xfrm>
          <a:prstGeom prst="rect">
            <a:avLst/>
          </a:prstGeom>
          <a:solidFill>
            <a:srgbClr val="A6A6A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800" dirty="0"/>
              <a:t>5</a:t>
            </a:r>
            <a:r>
              <a:rPr lang="en-US" sz="1800" dirty="0" smtClean="0"/>
              <a:t>.0</a:t>
            </a:r>
            <a:endParaRPr lang="en-US" sz="1800" dirty="0"/>
          </a:p>
        </p:txBody>
      </p:sp>
      <p:sp>
        <p:nvSpPr>
          <p:cNvPr id="23566" name="TextBox 20"/>
          <p:cNvSpPr txBox="1">
            <a:spLocks noChangeArrowheads="1"/>
          </p:cNvSpPr>
          <p:nvPr/>
        </p:nvSpPr>
        <p:spPr bwMode="auto">
          <a:xfrm>
            <a:off x="6428975" y="5163672"/>
            <a:ext cx="505267" cy="36933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800" dirty="0"/>
              <a:t>6</a:t>
            </a:r>
            <a:r>
              <a:rPr lang="en-US" sz="1800" dirty="0" smtClean="0"/>
              <a:t>.0</a:t>
            </a:r>
            <a:endParaRPr lang="en-US" sz="1800" dirty="0"/>
          </a:p>
        </p:txBody>
      </p:sp>
      <p:sp>
        <p:nvSpPr>
          <p:cNvPr id="23567" name="TextBox 21"/>
          <p:cNvSpPr txBox="1">
            <a:spLocks noChangeArrowheads="1"/>
          </p:cNvSpPr>
          <p:nvPr/>
        </p:nvSpPr>
        <p:spPr bwMode="auto">
          <a:xfrm>
            <a:off x="7267175" y="5163672"/>
            <a:ext cx="505267" cy="36933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800" dirty="0" smtClean="0"/>
              <a:t>5.0</a:t>
            </a:r>
            <a:endParaRPr lang="en-US" sz="1800" dirty="0"/>
          </a:p>
        </p:txBody>
      </p:sp>
      <p:sp>
        <p:nvSpPr>
          <p:cNvPr id="23" name="Freeform 22"/>
          <p:cNvSpPr>
            <a:spLocks noChangeArrowheads="1"/>
          </p:cNvSpPr>
          <p:nvPr/>
        </p:nvSpPr>
        <p:spPr bwMode="auto">
          <a:xfrm>
            <a:off x="6047975" y="5544672"/>
            <a:ext cx="457200" cy="228600"/>
          </a:xfrm>
          <a:custGeom>
            <a:avLst/>
            <a:gdLst>
              <a:gd name="T0" fmla="*/ 457200 w 527135"/>
              <a:gd name="T1" fmla="*/ 0 h 203688"/>
              <a:gd name="T2" fmla="*/ 197427 w 527135"/>
              <a:gd name="T3" fmla="*/ 228600 h 203688"/>
              <a:gd name="T4" fmla="*/ 0 w 527135"/>
              <a:gd name="T5" fmla="*/ 0 h 203688"/>
              <a:gd name="T6" fmla="*/ 0 60000 65536"/>
              <a:gd name="T7" fmla="*/ 0 60000 65536"/>
              <a:gd name="T8" fmla="*/ 0 60000 65536"/>
              <a:gd name="T9" fmla="*/ 0 w 527135"/>
              <a:gd name="T10" fmla="*/ 0 h 203688"/>
              <a:gd name="T11" fmla="*/ 527135 w 527135"/>
              <a:gd name="T12" fmla="*/ 203688 h 20368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527135" h="203688">
                <a:moveTo>
                  <a:pt x="527135" y="0"/>
                </a:moveTo>
                <a:cubicBezTo>
                  <a:pt x="421308" y="101844"/>
                  <a:pt x="315482" y="203688"/>
                  <a:pt x="227626" y="203688"/>
                </a:cubicBezTo>
                <a:cubicBezTo>
                  <a:pt x="139770" y="203688"/>
                  <a:pt x="69885" y="101844"/>
                  <a:pt x="0" y="0"/>
                </a:cubicBezTo>
              </a:path>
            </a:pathLst>
          </a:custGeom>
          <a:noFill/>
          <a:ln w="48000" cmpd="thickThin">
            <a:solidFill>
              <a:schemeClr val="accent1"/>
            </a:solidFill>
            <a:miter lim="800000"/>
            <a:headEnd/>
            <a:tailEnd type="triangle" w="med" len="med"/>
          </a:ln>
          <a:effectLst>
            <a:outerShdw blurRad="45000" dist="25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pPr algn="ctr"/>
            <a:endParaRPr lang="en-US">
              <a:latin typeface="Corbel" pitchFamily="34" charset="0"/>
            </a:endParaRPr>
          </a:p>
        </p:txBody>
      </p:sp>
      <p:sp>
        <p:nvSpPr>
          <p:cNvPr id="24" name="Freeform 23"/>
          <p:cNvSpPr>
            <a:spLocks noChangeArrowheads="1"/>
          </p:cNvSpPr>
          <p:nvPr/>
        </p:nvSpPr>
        <p:spPr bwMode="auto">
          <a:xfrm>
            <a:off x="6886175" y="5544672"/>
            <a:ext cx="457200" cy="228600"/>
          </a:xfrm>
          <a:custGeom>
            <a:avLst/>
            <a:gdLst>
              <a:gd name="T0" fmla="*/ 457200 w 527135"/>
              <a:gd name="T1" fmla="*/ 0 h 203688"/>
              <a:gd name="T2" fmla="*/ 197427 w 527135"/>
              <a:gd name="T3" fmla="*/ 228600 h 203688"/>
              <a:gd name="T4" fmla="*/ 0 w 527135"/>
              <a:gd name="T5" fmla="*/ 0 h 203688"/>
              <a:gd name="T6" fmla="*/ 0 60000 65536"/>
              <a:gd name="T7" fmla="*/ 0 60000 65536"/>
              <a:gd name="T8" fmla="*/ 0 60000 65536"/>
              <a:gd name="T9" fmla="*/ 0 w 527135"/>
              <a:gd name="T10" fmla="*/ 0 h 203688"/>
              <a:gd name="T11" fmla="*/ 527135 w 527135"/>
              <a:gd name="T12" fmla="*/ 203688 h 20368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527135" h="203688">
                <a:moveTo>
                  <a:pt x="527135" y="0"/>
                </a:moveTo>
                <a:cubicBezTo>
                  <a:pt x="421308" y="101844"/>
                  <a:pt x="315482" y="203688"/>
                  <a:pt x="227626" y="203688"/>
                </a:cubicBezTo>
                <a:cubicBezTo>
                  <a:pt x="139770" y="203688"/>
                  <a:pt x="69885" y="101844"/>
                  <a:pt x="0" y="0"/>
                </a:cubicBezTo>
              </a:path>
            </a:pathLst>
          </a:custGeom>
          <a:noFill/>
          <a:ln w="48000" cmpd="thickThin">
            <a:solidFill>
              <a:schemeClr val="accent1"/>
            </a:solidFill>
            <a:miter lim="800000"/>
            <a:headEnd/>
            <a:tailEnd type="triangle" w="med" len="med"/>
          </a:ln>
          <a:effectLst>
            <a:outerShdw blurRad="45000" dist="25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pPr algn="ctr"/>
            <a:endParaRPr lang="en-US">
              <a:latin typeface="Corbel" pitchFamily="34" charset="0"/>
            </a:endParaRPr>
          </a:p>
        </p:txBody>
      </p:sp>
      <p:sp>
        <p:nvSpPr>
          <p:cNvPr id="25" name="Freeform 24"/>
          <p:cNvSpPr>
            <a:spLocks noChangeArrowheads="1"/>
          </p:cNvSpPr>
          <p:nvPr/>
        </p:nvSpPr>
        <p:spPr bwMode="auto">
          <a:xfrm>
            <a:off x="5798738" y="5539910"/>
            <a:ext cx="1738312" cy="404812"/>
          </a:xfrm>
          <a:custGeom>
            <a:avLst/>
            <a:gdLst>
              <a:gd name="T0" fmla="*/ 0 w 1737150"/>
              <a:gd name="T1" fmla="*/ 59824 h 405379"/>
              <a:gd name="T2" fmla="*/ 359650 w 1737150"/>
              <a:gd name="T3" fmla="*/ 346982 h 405379"/>
              <a:gd name="T4" fmla="*/ 1402638 w 1737150"/>
              <a:gd name="T5" fmla="*/ 346982 h 405379"/>
              <a:gd name="T6" fmla="*/ 1738312 w 1737150"/>
              <a:gd name="T7" fmla="*/ 0 h 405379"/>
              <a:gd name="T8" fmla="*/ 0 60000 65536"/>
              <a:gd name="T9" fmla="*/ 0 60000 65536"/>
              <a:gd name="T10" fmla="*/ 0 60000 65536"/>
              <a:gd name="T11" fmla="*/ 0 60000 65536"/>
              <a:gd name="T12" fmla="*/ 0 w 1737150"/>
              <a:gd name="T13" fmla="*/ 0 h 405379"/>
              <a:gd name="T14" fmla="*/ 1737150 w 1737150"/>
              <a:gd name="T15" fmla="*/ 405379 h 405379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737150" h="405379">
                <a:moveTo>
                  <a:pt x="0" y="59908"/>
                </a:moveTo>
                <a:cubicBezTo>
                  <a:pt x="62896" y="179724"/>
                  <a:pt x="125793" y="299541"/>
                  <a:pt x="359410" y="347468"/>
                </a:cubicBezTo>
                <a:cubicBezTo>
                  <a:pt x="593027" y="395395"/>
                  <a:pt x="1172077" y="405379"/>
                  <a:pt x="1401700" y="347468"/>
                </a:cubicBezTo>
                <a:cubicBezTo>
                  <a:pt x="1631323" y="289557"/>
                  <a:pt x="1737150" y="0"/>
                  <a:pt x="1737150" y="0"/>
                </a:cubicBezTo>
              </a:path>
            </a:pathLst>
          </a:custGeom>
          <a:noFill/>
          <a:ln w="48000" cmpd="thickThin">
            <a:solidFill>
              <a:srgbClr val="FF0000"/>
            </a:solidFill>
            <a:miter lim="800000"/>
            <a:headEnd/>
            <a:tailEnd type="triangle" w="med" len="med"/>
          </a:ln>
          <a:effectLst>
            <a:outerShdw blurRad="45000" dist="25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pPr algn="ctr"/>
            <a:endParaRPr lang="en-US">
              <a:latin typeface="Corbel" pitchFamily="34" charset="0"/>
            </a:endParaRPr>
          </a:p>
        </p:txBody>
      </p:sp>
      <p:sp>
        <p:nvSpPr>
          <p:cNvPr id="23571" name="TextBox 25"/>
          <p:cNvSpPr txBox="1">
            <a:spLocks noChangeArrowheads="1"/>
          </p:cNvSpPr>
          <p:nvPr/>
        </p:nvSpPr>
        <p:spPr bwMode="auto">
          <a:xfrm>
            <a:off x="4981175" y="5163672"/>
            <a:ext cx="7620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800"/>
              <a:t>temp:</a:t>
            </a:r>
          </a:p>
        </p:txBody>
      </p:sp>
      <p:sp>
        <p:nvSpPr>
          <p:cNvPr id="23572" name="TextBox 26"/>
          <p:cNvSpPr txBox="1">
            <a:spLocks noChangeArrowheads="1"/>
          </p:cNvSpPr>
          <p:nvPr/>
        </p:nvSpPr>
        <p:spPr bwMode="auto">
          <a:xfrm>
            <a:off x="6177963" y="5155986"/>
            <a:ext cx="36353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800" dirty="0"/>
              <a:t>x:</a:t>
            </a:r>
          </a:p>
        </p:txBody>
      </p:sp>
      <p:sp>
        <p:nvSpPr>
          <p:cNvPr id="23573" name="TextBox 27"/>
          <p:cNvSpPr txBox="1">
            <a:spLocks noChangeArrowheads="1"/>
          </p:cNvSpPr>
          <p:nvPr/>
        </p:nvSpPr>
        <p:spPr bwMode="auto">
          <a:xfrm>
            <a:off x="6962375" y="5163672"/>
            <a:ext cx="3778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800"/>
              <a:t>y:</a:t>
            </a:r>
          </a:p>
        </p:txBody>
      </p:sp>
    </p:spTree>
    <p:extLst>
      <p:ext uri="{BB962C8B-B14F-4D97-AF65-F5344CB8AC3E}">
        <p14:creationId xmlns:p14="http://schemas.microsoft.com/office/powerpoint/2010/main" val="190528743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24540&quot;&gt;&lt;property id=&quot;20148&quot; value=&quot;5&quot;/&gt;&lt;property id=&quot;20300&quot; value=&quot;Slide 3 - &amp;quot;Welcome to FIT100 &amp;quot;&quot;/&gt;&lt;property id=&quot;20307&quot; value=&quot;257&quot;/&gt;&lt;/object&gt;&lt;object type=&quot;3&quot; unique_id=&quot;24541&quot;&gt;&lt;property id=&quot;20148&quot; value=&quot;5&quot;/&gt;&lt;property id=&quot;20300&quot; value=&quot;Slide 4 - &amp;quot;INFO100/CSE100&amp;quot;&quot;/&gt;&lt;property id=&quot;20307&quot; value=&quot;258&quot;/&gt;&lt;/object&gt;&lt;object type=&quot;3&quot; unique_id=&quot;24543&quot;&gt;&lt;property id=&quot;20148&quot; value=&quot;5&quot;/&gt;&lt;property id=&quot;20300&quot; value=&quot;Slide 7 - &amp;quot;Being Fluent&amp;quot;&quot;/&gt;&lt;property id=&quot;20307&quot; value=&quot;260&quot;/&gt;&lt;/object&gt;&lt;object type=&quot;3&quot; unique_id=&quot;24544&quot;&gt;&lt;property id=&quot;20148&quot; value=&quot;5&quot;/&gt;&lt;property id=&quot;20300&quot; value=&quot;Slide 8 - &amp;quot;The Content&amp;quot;&quot;/&gt;&lt;property id=&quot;20307&quot; value=&quot;261&quot;/&gt;&lt;/object&gt;&lt;object type=&quot;3&quot; unique_id=&quot;24546&quot;&gt;&lt;property id=&quot;20148&quot; value=&quot;5&quot;/&gt;&lt;property id=&quot;20300&quot; value=&quot;Slide 9 - &amp;quot;About This Class  &amp;quot;&quot;/&gt;&lt;property id=&quot;20307&quot; value=&quot;263&quot;/&gt;&lt;/object&gt;&lt;object type=&quot;3&quot; unique_id=&quot;24547&quot;&gt;&lt;property id=&quot;20148&quot; value=&quot;5&quot;/&gt;&lt;property id=&quot;20300&quot; value=&quot;Slide 10 - &amp;quot;Lifetime of Learning&amp;quot;&quot;/&gt;&lt;property id=&quot;20307&quot; value=&quot;264&quot;/&gt;&lt;/object&gt;&lt;object type=&quot;3&quot; unique_id=&quot;24548&quot;&gt;&lt;property id=&quot;20148&quot; value=&quot;5&quot;/&gt;&lt;property id=&quot;20300&quot; value=&quot;Slide 11 - &amp;quot;Lifetime of Learning&amp;quot;&quot;/&gt;&lt;property id=&quot;20307&quot; value=&quot;265&quot;/&gt;&lt;/object&gt;&lt;object type=&quot;3&quot; unique_id=&quot;24549&quot;&gt;&lt;property id=&quot;20148&quot; value=&quot;5&quot;/&gt;&lt;property id=&quot;20300&quot; value=&quot;Slide 12 - &amp;quot;Is FIT100 for You?&amp;quot;&quot;/&gt;&lt;property id=&quot;20307&quot; value=&quot;266&quot;/&gt;&lt;/object&gt;&lt;object type=&quot;3&quot; unique_id=&quot;24550&quot;&gt;&lt;property id=&quot;20148&quot; value=&quot;5&quot;/&gt;&lt;property id=&quot;20300&quot; value=&quot;Slide 14 - &amp;quot;But, Maybe Not&amp;quot;&quot;/&gt;&lt;property id=&quot;20307&quot; value=&quot;267&quot;/&gt;&lt;/object&gt;&lt;object type=&quot;3&quot; unique_id=&quot;24551&quot;&gt;&lt;property id=&quot;20148&quot; value=&quot;5&quot;/&gt;&lt;property id=&quot;20300&quot; value=&quot;Slide 15 - &amp;quot;Some Stats&amp;quot;&quot;/&gt;&lt;property id=&quot;20307&quot; value=&quot;268&quot;/&gt;&lt;/object&gt;&lt;object type=&quot;3&quot; unique_id=&quot;24552&quot;&gt;&lt;property id=&quot;20148&quot; value=&quot;5&quot;/&gt;&lt;property id=&quot;20300&quot; value=&quot;Slide 16 - &amp;quot;Taking FIT Is Worth It&amp;quot;&quot;/&gt;&lt;property id=&quot;20307&quot; value=&quot;269&quot;/&gt;&lt;/object&gt;&lt;object type=&quot;3&quot; unique_id=&quot;24553&quot;&gt;&lt;property id=&quot;20148&quot; value=&quot;5&quot;/&gt;&lt;property id=&quot;20300&quot; value=&quot;Slide 17 - &amp;quot;Class Mechanics&amp;quot;&quot;/&gt;&lt;property id=&quot;20307&quot; value=&quot;270&quot;/&gt;&lt;/object&gt;&lt;object type=&quot;3&quot; unique_id=&quot;24554&quot;&gt;&lt;property id=&quot;20148&quot; value=&quot;5&quot;/&gt;&lt;property id=&quot;20300&quot; value=&quot;Slide 20 - &amp;quot;Class Mechanics&amp;quot;&quot;/&gt;&lt;property id=&quot;20307&quot; value=&quot;271&quot;/&gt;&lt;/object&gt;&lt;object type=&quot;3&quot; unique_id=&quot;24555&quot;&gt;&lt;property id=&quot;20148&quot; value=&quot;5&quot;/&gt;&lt;property id=&quot;20300&quot; value=&quot;Slide 21 - &amp;quot;FIT100 course Web site&amp;quot;&quot;/&gt;&lt;property id=&quot;20307&quot; value=&quot;272&quot;/&gt;&lt;/object&gt;&lt;object type=&quot;3&quot; unique_id=&quot;24556&quot;&gt;&lt;property id=&quot;20148&quot; value=&quot;5&quot;/&gt;&lt;property id=&quot;20300&quot; value=&quot;Slide 24 - &amp;quot;Teaching Assistants&amp;quot;&quot;/&gt;&lt;property id=&quot;20307&quot; value=&quot;273&quot;/&gt;&lt;/object&gt;&lt;object type=&quot;3&quot; unique_id=&quot;24557&quot;&gt;&lt;property id=&quot;20148&quot; value=&quot;5&quot;/&gt;&lt;property id=&quot;20300&quot; value=&quot;Slide 27 - &amp;quot;CLUE Tutor&amp;quot;&quot;/&gt;&lt;property id=&quot;20307&quot; value=&quot;274&quot;/&gt;&lt;/object&gt;&lt;object type=&quot;3&quot; unique_id=&quot;24558&quot;&gt;&lt;property id=&quot;20148&quot; value=&quot;5&quot;/&gt;&lt;property id=&quot;20300&quot; value=&quot;Slide 28 - &amp;quot;Get Help When You Need It!&amp;quot;&quot;/&gt;&lt;property id=&quot;20307&quot; value=&quot;275&quot;/&gt;&lt;/object&gt;&lt;object type=&quot;3&quot; unique_id=&quot;24559&quot;&gt;&lt;property id=&quot;20148&quot; value=&quot;5&quot;/&gt;&lt;property id=&quot;20300&quot; value=&quot;Slide 29 - &amp;quot;New to computers?&amp;quot;&quot;/&gt;&lt;property id=&quot;20307&quot; value=&quot;276&quot;/&gt;&lt;/object&gt;&lt;object type=&quot;3&quot; unique_id=&quot;24560&quot;&gt;&lt;property id=&quot;20148&quot; value=&quot;5&quot;/&gt;&lt;property id=&quot;20300&quot; value=&quot;Slide 30 - &amp;quot;Class Web Site&amp;quot;&quot;/&gt;&lt;property id=&quot;20307&quot; value=&quot;277&quot;/&gt;&lt;/object&gt;&lt;object type=&quot;3&quot; unique_id=&quot;24561&quot;&gt;&lt;property id=&quot;20148&quot; value=&quot;5&quot;/&gt;&lt;property id=&quot;20300&quot; value=&quot;Slide 31 - &amp;quot;The Calendar&amp;quot;&quot;/&gt;&lt;property id=&quot;20307&quot; value=&quot;278&quot;/&gt;&lt;/object&gt;&lt;object type=&quot;3&quot; unique_id=&quot;24562&quot;&gt;&lt;property id=&quot;20148&quot; value=&quot;5&quot;/&gt;&lt;property id=&quot;20300&quot; value=&quot;Slide 32 - &amp;quot;Readings&amp;quot;&quot;/&gt;&lt;property id=&quot;20307&quot; value=&quot;279&quot;/&gt;&lt;/object&gt;&lt;object type=&quot;3&quot; unique_id=&quot;24563&quot;&gt;&lt;property id=&quot;20148&quot; value=&quot;5&quot;/&gt;&lt;property id=&quot;20300&quot; value=&quot;Slide 35 - &amp;quot;An Assignment&amp;quot;&quot;/&gt;&lt;property id=&quot;20307&quot; value=&quot;280&quot;/&gt;&lt;/object&gt;&lt;object type=&quot;3&quot; unique_id=&quot;24564&quot;&gt;&lt;property id=&quot;20148&quot; value=&quot;5&quot;/&gt;&lt;property id=&quot;20300&quot; value=&quot;Slide 36 - &amp;quot;Summary&amp;quot;&quot;/&gt;&lt;property id=&quot;20307&quot; value=&quot;281&quot;/&gt;&lt;/object&gt;&lt;object type=&quot;3&quot; unique_id=&quot;24728&quot;&gt;&lt;property id=&quot;20148&quot; value=&quot;5&quot;/&gt;&lt;property id=&quot;20300&quot; value=&quot;Slide 6 - &amp;quot;Fluency with Information Technology&amp;quot;&quot;/&gt;&lt;property id=&quot;20307&quot; value=&quot;282&quot;/&gt;&lt;/object&gt;&lt;object type=&quot;3&quot; unique_id=&quot;24821&quot;&gt;&lt;property id=&quot;20148&quot; value=&quot;5&quot;/&gt;&lt;property id=&quot;20300&quot; value=&quot;Slide 23 - &amp;quot;Instructor&amp;quot;&quot;/&gt;&lt;property id=&quot;20307&quot; value=&quot;286&quot;/&gt;&lt;/object&gt;&lt;object type=&quot;3&quot; unique_id=&quot;24912&quot;&gt;&lt;property id=&quot;20148&quot; value=&quot;5&quot;/&gt;&lt;property id=&quot;20300&quot; value=&quot;Slide 25 - &amp;quot;Teaching Assistants&amp;quot;&quot;/&gt;&lt;property id=&quot;20307&quot; value=&quot;288&quot;/&gt;&lt;/object&gt;&lt;object type=&quot;3&quot; unique_id=&quot;24913&quot;&gt;&lt;property id=&quot;20148&quot; value=&quot;5&quot;/&gt;&lt;property id=&quot;20300&quot; value=&quot;Slide 26 - &amp;quot;Teaching Assistants&amp;quot;&quot;/&gt;&lt;property id=&quot;20307&quot; value=&quot;287&quot;/&gt;&lt;/object&gt;&lt;object type=&quot;3&quot; unique_id=&quot;25328&quot;&gt;&lt;property id=&quot;20148&quot; value=&quot;5&quot;/&gt;&lt;property id=&quot;20300&quot; value=&quot;Slide 13 - &amp;quot;Five credits is….&amp;quot;&quot;/&gt;&lt;property id=&quot;20307&quot; value=&quot;289&quot;/&gt;&lt;/object&gt;&lt;object type=&quot;3&quot; unique_id=&quot;25637&quot;&gt;&lt;property id=&quot;20148&quot; value=&quot;5&quot;/&gt;&lt;property id=&quot;20300&quot; value=&quot;Slide 5 - &amp;quot;Clicker question&amp;quot;&quot;/&gt;&lt;property id=&quot;20307&quot; value=&quot;291&quot;/&gt;&lt;/object&gt;&lt;object type=&quot;3&quot; unique_id=&quot;25638&quot;&gt;&lt;property id=&quot;20148&quot; value=&quot;5&quot;/&gt;&lt;property id=&quot;20300&quot; value=&quot;Slide 18 - &amp;quot;Clicker questions&amp;quot;&quot;/&gt;&lt;property id=&quot;20307&quot; value=&quot;292&quot;/&gt;&lt;/object&gt;&lt;object type=&quot;3&quot; unique_id=&quot;26056&quot;&gt;&lt;property id=&quot;20148&quot; value=&quot;5&quot;/&gt;&lt;property id=&quot;20300&quot; value=&quot;Slide 1 - &amp;quot;Announcements&amp;quot;&quot;/&gt;&lt;property id=&quot;20307&quot; value=&quot;293&quot;/&gt;&lt;/object&gt;&lt;object type=&quot;3&quot; unique_id=&quot;26057&quot;&gt;&lt;property id=&quot;20148&quot; value=&quot;5&quot;/&gt;&lt;property id=&quot;20300&quot; value=&quot;Slide 2 - &amp;quot;Announcements&amp;quot;&quot;/&gt;&lt;property id=&quot;20307&quot; value=&quot;295&quot;/&gt;&lt;/object&gt;&lt;object type=&quot;3&quot; unique_id=&quot;26058&quot;&gt;&lt;property id=&quot;20148&quot; value=&quot;5&quot;/&gt;&lt;property id=&quot;20300&quot; value=&quot;Slide 33 - &amp;quot;Clicker Quiz&amp;quot;&quot;/&gt;&lt;property id=&quot;20307&quot; value=&quot;294&quot;/&gt;&lt;/object&gt;&lt;object type=&quot;3&quot; unique_id=&quot;32316&quot;&gt;&lt;property id=&quot;20148&quot; value=&quot;5&quot;/&gt;&lt;property id=&quot;20300&quot; value=&quot;Slide 19 - &amp;quot;Course Web site&amp;quot;&quot;/&gt;&lt;property id=&quot;20307&quot; value=&quot;296&quot;/&gt;&lt;/object&gt;&lt;object type=&quot;3&quot; unique_id=&quot;32497&quot;&gt;&lt;property id=&quot;20148&quot; value=&quot;5&quot;/&gt;&lt;property id=&quot;20300&quot; value=&quot;Slide 22 - &amp;quot;FIT100 Course Web Site&amp;quot;&quot;/&gt;&lt;property id=&quot;20307&quot; value=&quot;297&quot;/&gt;&lt;/object&gt;&lt;object type=&quot;3&quot; unique_id=&quot;32771&quot;&gt;&lt;property id=&quot;20148&quot; value=&quot;5&quot;/&gt;&lt;property id=&quot;20300&quot; value=&quot;Slide 34 - &amp;quot;FIT100 Course Calendar&amp;quot;&quot;/&gt;&lt;property id=&quot;20307&quot; value=&quot;298&quot;/&gt;&lt;/object&gt;&lt;/object&gt;&lt;/object&gt;&lt;/database&gt;"/>
  <p:tag name="SECTOMILLISECCONVERTED" val="1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ＭＳ ゴシック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ＭＳ ゴシック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Module">
    <a:dk1>
      <a:sysClr val="windowText" lastClr="000000"/>
    </a:dk1>
    <a:lt1>
      <a:sysClr val="window" lastClr="FFFFFF"/>
    </a:lt1>
    <a:dk2>
      <a:srgbClr val="5A6378"/>
    </a:dk2>
    <a:lt2>
      <a:srgbClr val="D4D4D6"/>
    </a:lt2>
    <a:accent1>
      <a:srgbClr val="F0AD00"/>
    </a:accent1>
    <a:accent2>
      <a:srgbClr val="60B5CC"/>
    </a:accent2>
    <a:accent3>
      <a:srgbClr val="E66C7D"/>
    </a:accent3>
    <a:accent4>
      <a:srgbClr val="6BB76D"/>
    </a:accent4>
    <a:accent5>
      <a:srgbClr val="E88651"/>
    </a:accent5>
    <a:accent6>
      <a:srgbClr val="C64847"/>
    </a:accent6>
    <a:hlink>
      <a:srgbClr val="168BBA"/>
    </a:hlink>
    <a:folHlink>
      <a:srgbClr val="680000"/>
    </a:folHlink>
  </a:clrScheme>
</a:themeOverride>
</file>

<file path=ppt/theme/themeOverride2.xml><?xml version="1.0" encoding="utf-8"?>
<a:themeOverride xmlns:a="http://schemas.openxmlformats.org/drawingml/2006/main">
  <a:clrScheme name="Module">
    <a:dk1>
      <a:sysClr val="windowText" lastClr="000000"/>
    </a:dk1>
    <a:lt1>
      <a:sysClr val="window" lastClr="FFFFFF"/>
    </a:lt1>
    <a:dk2>
      <a:srgbClr val="5A6378"/>
    </a:dk2>
    <a:lt2>
      <a:srgbClr val="D4D4D6"/>
    </a:lt2>
    <a:accent1>
      <a:srgbClr val="F0AD00"/>
    </a:accent1>
    <a:accent2>
      <a:srgbClr val="60B5CC"/>
    </a:accent2>
    <a:accent3>
      <a:srgbClr val="E66C7D"/>
    </a:accent3>
    <a:accent4>
      <a:srgbClr val="6BB76D"/>
    </a:accent4>
    <a:accent5>
      <a:srgbClr val="E88651"/>
    </a:accent5>
    <a:accent6>
      <a:srgbClr val="C64847"/>
    </a:accent6>
    <a:hlink>
      <a:srgbClr val="168BBA"/>
    </a:hlink>
    <a:folHlink>
      <a:srgbClr val="68000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5912</TotalTime>
  <Words>1447</Words>
  <Application>Microsoft Office PowerPoint</Application>
  <PresentationFormat>On-screen Show (4:3)</PresentationFormat>
  <Paragraphs>345</Paragraphs>
  <Slides>23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Module</vt:lpstr>
      <vt:lpstr>Variables, Assignments Testing + Iteration</vt:lpstr>
      <vt:lpstr>Something we have done!</vt:lpstr>
      <vt:lpstr>Variables …</vt:lpstr>
      <vt:lpstr>Variables, the Picture</vt:lpstr>
      <vt:lpstr>Assignments</vt:lpstr>
      <vt:lpstr>Assignments, The Picture</vt:lpstr>
      <vt:lpstr>Assignments, The Picture</vt:lpstr>
      <vt:lpstr>Assignments, The Picture</vt:lpstr>
      <vt:lpstr>Assignments, The Picture</vt:lpstr>
      <vt:lpstr>Expressions</vt:lpstr>
      <vt:lpstr>Expressions, the Picture</vt:lpstr>
      <vt:lpstr>Expressions …</vt:lpstr>
      <vt:lpstr>Tests, A/K/A If statements</vt:lpstr>
      <vt:lpstr>If … the flow </vt:lpstr>
      <vt:lpstr>Tests, the Picture</vt:lpstr>
      <vt:lpstr>Else Statement</vt:lpstr>
      <vt:lpstr>Else, the Picture</vt:lpstr>
      <vt:lpstr>If, else, the flow …</vt:lpstr>
      <vt:lpstr>Repetition (or looping)</vt:lpstr>
      <vt:lpstr>Repetiton, the Picture</vt:lpstr>
      <vt:lpstr>How/Why does this work?</vt:lpstr>
      <vt:lpstr>Repetition, Another Picture</vt:lpstr>
      <vt:lpstr>Writing Programs</vt:lpstr>
    </vt:vector>
  </TitlesOfParts>
  <Company>University of Washington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 to FIT100</dc:title>
  <dc:creator>Information School</dc:creator>
  <cp:lastModifiedBy>Kelvin Sung</cp:lastModifiedBy>
  <cp:revision>336</cp:revision>
  <dcterms:created xsi:type="dcterms:W3CDTF">2011-03-24T16:46:21Z</dcterms:created>
  <dcterms:modified xsi:type="dcterms:W3CDTF">2011-11-07T16:07:22Z</dcterms:modified>
</cp:coreProperties>
</file>