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25"/>
  </p:notesMasterIdLst>
  <p:handoutMasterIdLst>
    <p:handoutMasterId r:id="rId26"/>
  </p:handoutMasterIdLst>
  <p:sldIdLst>
    <p:sldId id="303" r:id="rId2"/>
    <p:sldId id="338" r:id="rId3"/>
    <p:sldId id="339" r:id="rId4"/>
    <p:sldId id="340" r:id="rId5"/>
    <p:sldId id="341" r:id="rId6"/>
    <p:sldId id="342" r:id="rId7"/>
    <p:sldId id="348" r:id="rId8"/>
    <p:sldId id="349" r:id="rId9"/>
    <p:sldId id="350" r:id="rId10"/>
    <p:sldId id="346" r:id="rId11"/>
    <p:sldId id="347" r:id="rId12"/>
    <p:sldId id="352" r:id="rId13"/>
    <p:sldId id="353" r:id="rId14"/>
    <p:sldId id="361" r:id="rId15"/>
    <p:sldId id="354" r:id="rId16"/>
    <p:sldId id="355" r:id="rId17"/>
    <p:sldId id="356" r:id="rId18"/>
    <p:sldId id="362" r:id="rId19"/>
    <p:sldId id="357" r:id="rId20"/>
    <p:sldId id="358" r:id="rId21"/>
    <p:sldId id="363" r:id="rId22"/>
    <p:sldId id="359" r:id="rId23"/>
    <p:sldId id="360" r:id="rId24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6481" autoAdjust="0"/>
  </p:normalViewPr>
  <p:slideViewPr>
    <p:cSldViewPr snapToGrid="0">
      <p:cViewPr varScale="1">
        <p:scale>
          <a:sx n="139" d="100"/>
          <a:sy n="13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8EAB4F-AA71-4655-BBBE-4B2BF52CA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8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6F04CB-6B5A-41B7-BBFC-7C0F333C2205}" type="datetime1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7C5462-A64A-40F3-B2B9-78DF9D91C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022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E7236C-DE63-4558-AF50-B10F967A7DE3}" type="datetime1">
              <a:rPr lang="en-US" smtClean="0"/>
              <a:t>11/7/2011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AAFABA-CDA2-4F8E-8DD4-2C1DD850C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56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E28C-8BF9-4B0F-A638-0C84A5C25443}" type="datetime1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FDD56-2D6B-4DCE-8919-58C2486C2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41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C8463-BD6D-40F6-AD63-394E99ABDF13}" type="datetime1">
              <a:rPr lang="en-US" smtClean="0"/>
              <a:t>11/7/2011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8DAE3-AE19-45D5-9AB6-46601AD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823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917A-5C9C-4527-A381-087988AE0761}" type="datetime1">
              <a:rPr lang="en-US" smtClean="0"/>
              <a:t>11/7/2011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0CBD2-4F12-4B65-BC22-9DF499211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2771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D427B-F60A-454D-84A2-30FAA2F63C2D}" type="datetime1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08F18-55C9-42A8-BAB8-B32A5383B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286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82582F-698E-4D7C-9522-C2CE326F2312}" type="datetime1">
              <a:rPr lang="en-US" smtClean="0"/>
              <a:t>11/7/2011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C3E4E5F-5BE4-4DB6-AB13-9A2033671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91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C1121-8BB0-42B6-9750-09FB982712F9}" type="datetime1">
              <a:rPr lang="en-US" smtClean="0"/>
              <a:t>11/7/2011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8827F-0C04-4910-849B-E368132F6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7566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F62C-03AC-4096-8673-39B04124DF77}" type="datetime1">
              <a:rPr lang="en-US" smtClean="0"/>
              <a:t>11/7/2011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36933-717C-4F14-A678-B6F979985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5E9F2-5BA0-4C10-9634-3D268E7D4F3E}" type="datetime1">
              <a:rPr lang="en-US" smtClean="0"/>
              <a:t>11/7/2011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8C261-BF23-4308-8825-A692F1EA2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543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A2A3-FBC1-46A1-9D9B-AC43E8294C7F}" type="datetime1">
              <a:rPr lang="en-US" smtClean="0"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0606-6DC0-40D9-A3C9-96EBB9B11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849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F86FD-CF5F-464D-A991-F36B26122DCF}" type="datetime1">
              <a:rPr lang="en-US" smtClean="0"/>
              <a:t>11/7/2011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EABD-502C-43E9-B79A-5BE53E3DA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4876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2DEB9-A850-4915-BFD6-B7D36D97BA79}" type="datetime1">
              <a:rPr lang="en-US" smtClean="0"/>
              <a:t>11/7/2011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A6BF6-D92C-480B-993F-E0314F046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99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F422DE13-9C7A-443B-BE5C-E3671BF1A0DD}" type="datetime1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1D7ECD8D-F471-4AA0-818F-657FF6EBA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16" r:id="rId2"/>
    <p:sldLayoutId id="2147484223" r:id="rId3"/>
    <p:sldLayoutId id="2147484217" r:id="rId4"/>
    <p:sldLayoutId id="2147484218" r:id="rId5"/>
    <p:sldLayoutId id="2147484219" r:id="rId6"/>
    <p:sldLayoutId id="2147484224" r:id="rId7"/>
    <p:sldLayoutId id="2147484225" r:id="rId8"/>
    <p:sldLayoutId id="2147484226" r:id="rId9"/>
    <p:sldLayoutId id="2147484220" r:id="rId10"/>
    <p:sldLayoutId id="2147484227" r:id="rId11"/>
    <p:sldLayoutId id="2147484221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11wi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Variables, Assignments</a:t>
            </a:r>
            <a:br>
              <a:rPr lang="en-US" sz="4800" dirty="0" smtClean="0"/>
            </a:br>
            <a:r>
              <a:rPr lang="en-US" sz="4800" dirty="0" smtClean="0"/>
              <a:t>Testing + Iteration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14800"/>
            <a:ext cx="6705600" cy="685800"/>
          </a:xfrm>
        </p:spPr>
        <p:txBody>
          <a:bodyPr/>
          <a:lstStyle/>
          <a:p>
            <a:pPr eaLnBrk="1" hangingPunct="1"/>
            <a:r>
              <a:rPr lang="en-US" i="1" dirty="0" smtClean="0"/>
              <a:t>Kelvin Sung</a:t>
            </a:r>
          </a:p>
          <a:p>
            <a:pPr eaLnBrk="1" hangingPunct="1"/>
            <a:r>
              <a:rPr lang="en-US" i="1" dirty="0" smtClean="0"/>
              <a:t>University of Washington, Bothell</a:t>
            </a:r>
          </a:p>
          <a:p>
            <a:pPr eaLnBrk="1" hangingPunct="1"/>
            <a:r>
              <a:rPr lang="en-US" sz="1200" i="1" dirty="0" smtClean="0"/>
              <a:t>(* Use/Modification with permission based on Larry Snyder’s </a:t>
            </a:r>
            <a:r>
              <a:rPr lang="en-US" sz="1200" i="1" dirty="0" smtClean="0">
                <a:hlinkClick r:id="rId2"/>
              </a:rPr>
              <a:t>CSE120 from Winter 2011</a:t>
            </a:r>
            <a:r>
              <a:rPr lang="en-US" sz="1200" i="1" dirty="0" smtClean="0"/>
              <a:t>)</a:t>
            </a:r>
            <a:endParaRPr lang="en-US" sz="1200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35221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smtClean="0"/>
              <a:t>Inching forward to Pong!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 about expressions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Expressions are formulas using: + - * / % “+=“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Operators can only be used with certain data types and their result is a certain data type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Putting in parentheses is OK, and it’s smart</a:t>
            </a:r>
          </a:p>
          <a:p>
            <a:r>
              <a:rPr lang="en-US" dirty="0" smtClean="0">
                <a:ea typeface="ＭＳ Ｐゴシック" pitchFamily="34" charset="-128"/>
              </a:rPr>
              <a:t>Rules about expressions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Expressions can usually go where variables can go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612F0C0-CE56-4CBD-8BD6-C97FF98404CD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60C50CC-B6DF-41E5-AAA4-548215415514}" type="slidenum">
              <a:rPr lang="en-US" sz="1200">
                <a:solidFill>
                  <a:srgbClr val="3F3F3F"/>
                </a:solidFill>
              </a:rPr>
              <a:pPr eaLnBrk="1" hangingPunct="1"/>
              <a:t>10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328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Expressions, the Picture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Expressions are </a:t>
            </a:r>
            <a:r>
              <a:rPr lang="en-US" dirty="0" smtClean="0">
                <a:ea typeface="ＭＳ Ｐゴシック" pitchFamily="34" charset="-128"/>
              </a:rPr>
              <a:t>formulas:</a:t>
            </a:r>
          </a:p>
          <a:p>
            <a:pPr lvl="3"/>
            <a:r>
              <a:rPr lang="en-US" dirty="0" err="1" smtClean="0">
                <a:ea typeface="ＭＳ Ｐゴシック" pitchFamily="34" charset="-128"/>
              </a:rPr>
              <a:t>a+b</a:t>
            </a:r>
            <a:r>
              <a:rPr lang="en-US" dirty="0">
                <a:ea typeface="ＭＳ Ｐゴシック" pitchFamily="34" charset="-128"/>
              </a:rPr>
              <a:t> </a:t>
            </a:r>
          </a:p>
          <a:p>
            <a:pPr lvl="3"/>
            <a:r>
              <a:rPr lang="en-US" dirty="0" smtClean="0">
                <a:ea typeface="ＭＳ Ｐゴシック" pitchFamily="34" charset="-128"/>
              </a:rPr>
              <a:t>(</a:t>
            </a:r>
            <a:r>
              <a:rPr lang="en-US" dirty="0" smtClean="0">
                <a:ea typeface="ＭＳ Ｐゴシック" pitchFamily="34" charset="-128"/>
              </a:rPr>
              <a:t>points*</a:t>
            </a:r>
            <a:r>
              <a:rPr lang="en-US" dirty="0" err="1" smtClean="0">
                <a:ea typeface="ＭＳ Ｐゴシック" pitchFamily="34" charset="-128"/>
              </a:rPr>
              <a:t>wgt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  <a:p>
            <a:pPr lvl="3"/>
            <a:r>
              <a:rPr lang="en-US" dirty="0" smtClean="0">
                <a:ea typeface="ＭＳ Ｐゴシック" pitchFamily="34" charset="-128"/>
              </a:rPr>
              <a:t>(</a:t>
            </a:r>
            <a:r>
              <a:rPr lang="en-US" dirty="0" smtClean="0">
                <a:ea typeface="ＭＳ Ｐゴシック" pitchFamily="34" charset="-128"/>
              </a:rPr>
              <a:t>7 </a:t>
            </a:r>
            <a:r>
              <a:rPr lang="en-US" dirty="0">
                <a:ea typeface="ＭＳ Ｐゴシック" pitchFamily="34" charset="-128"/>
              </a:rPr>
              <a:t>!= </a:t>
            </a:r>
            <a:r>
              <a:rPr lang="en-US" dirty="0" smtClean="0">
                <a:ea typeface="ＭＳ Ｐゴシック" pitchFamily="34" charset="-128"/>
              </a:rPr>
              <a:t>4)</a:t>
            </a:r>
          </a:p>
          <a:p>
            <a:pPr lvl="3"/>
            <a:r>
              <a:rPr lang="en-US" dirty="0" smtClean="0">
                <a:ea typeface="ＭＳ Ｐゴシック" pitchFamily="34" charset="-128"/>
              </a:rPr>
              <a:t>(</a:t>
            </a:r>
            <a:r>
              <a:rPr lang="en-US" dirty="0">
                <a:ea typeface="ＭＳ Ｐゴシック" pitchFamily="34" charset="-128"/>
              </a:rPr>
              <a:t>age&gt;12) &amp;&amp; (age&lt;20</a:t>
            </a:r>
            <a:r>
              <a:rPr lang="en-US" dirty="0" smtClean="0">
                <a:ea typeface="ＭＳ Ｐゴシック" pitchFamily="34" charset="-128"/>
              </a:rPr>
              <a:t>)</a:t>
            </a:r>
            <a:endParaRPr lang="en-US" dirty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 “Parentheses are good”: </a:t>
            </a:r>
            <a:endParaRPr lang="en-US" dirty="0" smtClean="0">
              <a:ea typeface="ＭＳ Ｐゴシック" pitchFamily="34" charset="-128"/>
            </a:endParaRPr>
          </a:p>
          <a:p>
            <a:pPr lvl="3"/>
            <a:r>
              <a:rPr lang="en-US" dirty="0" smtClean="0">
                <a:ea typeface="ＭＳ Ｐゴシック" pitchFamily="34" charset="-128"/>
              </a:rPr>
              <a:t>(</a:t>
            </a:r>
            <a:r>
              <a:rPr lang="en-US" dirty="0" smtClean="0">
                <a:ea typeface="ＭＳ Ｐゴシック" pitchFamily="34" charset="-128"/>
              </a:rPr>
              <a:t>a * b) + c is the same as </a:t>
            </a:r>
            <a:endParaRPr lang="en-US" dirty="0" smtClean="0">
              <a:ea typeface="ＭＳ Ｐゴシック" pitchFamily="34" charset="-128"/>
            </a:endParaRPr>
          </a:p>
          <a:p>
            <a:pPr lvl="3"/>
            <a:r>
              <a:rPr lang="en-US" dirty="0" smtClean="0">
                <a:ea typeface="ＭＳ Ｐゴシック" pitchFamily="34" charset="-128"/>
              </a:rPr>
              <a:t>a*</a:t>
            </a:r>
            <a:r>
              <a:rPr lang="en-US" dirty="0" err="1" smtClean="0">
                <a:ea typeface="ＭＳ Ｐゴシック" pitchFamily="34" charset="-128"/>
              </a:rPr>
              <a:t>b+c</a:t>
            </a:r>
            <a:r>
              <a:rPr lang="en-US" dirty="0" smtClean="0">
                <a:ea typeface="ＭＳ Ｐゴシック" pitchFamily="34" charset="-128"/>
              </a:rPr>
              <a:t>, but easier to read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ea typeface="ＭＳ Ｐゴシック" pitchFamily="34" charset="-128"/>
              </a:rPr>
              <a:t>Rules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spcAft>
                <a:spcPts val="1200"/>
              </a:spcAft>
            </a:pPr>
            <a:r>
              <a:rPr lang="en-US" dirty="0" smtClean="0">
                <a:ea typeface="ＭＳ Ｐゴシック" pitchFamily="34" charset="-128"/>
              </a:rPr>
              <a:t>“Expressions replace </a:t>
            </a:r>
            <a:r>
              <a:rPr lang="en-US" dirty="0" err="1" smtClean="0">
                <a:ea typeface="ＭＳ Ｐゴシック" pitchFamily="34" charset="-128"/>
              </a:rPr>
              <a:t>vars</a:t>
            </a:r>
            <a:r>
              <a:rPr lang="en-US" dirty="0" smtClean="0">
                <a:ea typeface="ＭＳ Ｐゴシック" pitchFamily="34" charset="-128"/>
              </a:rPr>
              <a:t>”: Radius </a:t>
            </a:r>
            <a:r>
              <a:rPr lang="en-US" dirty="0" smtClean="0">
                <a:ea typeface="ＭＳ Ｐゴシック" pitchFamily="34" charset="-128"/>
              </a:rPr>
              <a:t>= </a:t>
            </a:r>
            <a:r>
              <a:rPr lang="en-US" dirty="0" smtClean="0">
                <a:ea typeface="ＭＳ Ｐゴシック" pitchFamily="34" charset="-128"/>
              </a:rPr>
              <a:t>i*50</a:t>
            </a:r>
            <a:endParaRPr lang="en-US" dirty="0" smtClean="0">
              <a:ea typeface="ＭＳ Ｐゴシック" pitchFamily="34" charset="-128"/>
            </a:endParaRPr>
          </a:p>
          <a:p>
            <a:pPr lvl="2">
              <a:spcAft>
                <a:spcPts val="1200"/>
              </a:spcAft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spcAft>
                <a:spcPts val="1200"/>
              </a:spcAft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spcAft>
                <a:spcPts val="1200"/>
              </a:spcAft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01E15CD-8A1A-49FA-BC40-6AD27C2FE946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0FFBC5C-351B-41DB-A318-C2C6C8E48841}" type="slidenum">
              <a:rPr lang="en-US" sz="1200">
                <a:solidFill>
                  <a:srgbClr val="3F3F3F"/>
                </a:solidFill>
              </a:rPr>
              <a:pPr eaLnBrk="1" hangingPunct="1"/>
              <a:t>11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679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08" y="1219200"/>
            <a:ext cx="8229600" cy="5181600"/>
          </a:xfrm>
        </p:spPr>
        <p:txBody>
          <a:bodyPr/>
          <a:lstStyle/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>
                <a:ea typeface="ＭＳ Ｐゴシック" pitchFamily="34" charset="-128"/>
              </a:rPr>
              <a:t>“</a:t>
            </a:r>
            <a:r>
              <a:rPr lang="en-US" dirty="0" smtClean="0">
                <a:ea typeface="ＭＳ Ｐゴシック" pitchFamily="34" charset="-128"/>
              </a:rPr>
              <a:t>Needs and gives </a:t>
            </a:r>
            <a:r>
              <a:rPr lang="en-US" dirty="0">
                <a:ea typeface="ＭＳ Ｐゴシック" pitchFamily="34" charset="-128"/>
              </a:rPr>
              <a:t>data types”   </a:t>
            </a:r>
            <a:endParaRPr lang="en-US" dirty="0" smtClean="0">
              <a:ea typeface="ＭＳ Ｐゴシック" pitchFamily="34" charset="-128"/>
            </a:endParaRPr>
          </a:p>
          <a:p>
            <a:pPr marL="703263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>
                <a:ea typeface="ＭＳ Ｐゴシック" pitchFamily="34" charset="-128"/>
              </a:rPr>
              <a:t>Wants numbers:</a:t>
            </a:r>
          </a:p>
          <a:p>
            <a:pPr marL="923925" lvl="3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>
                <a:ea typeface="ＭＳ Ｐゴシック" pitchFamily="34" charset="-128"/>
              </a:rPr>
              <a:t>+ </a:t>
            </a:r>
            <a:r>
              <a:rPr lang="en-US" dirty="0">
                <a:ea typeface="ＭＳ Ｐゴシック" pitchFamily="34" charset="-128"/>
              </a:rPr>
              <a:t>- * / % &lt; &lt;= =&gt; </a:t>
            </a:r>
            <a:r>
              <a:rPr lang="en-US" dirty="0" smtClean="0">
                <a:ea typeface="ＭＳ Ｐゴシック" pitchFamily="34" charset="-128"/>
              </a:rPr>
              <a:t>&gt;; </a:t>
            </a:r>
          </a:p>
          <a:p>
            <a:pPr marL="703263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endParaRPr lang="en-US" dirty="0" smtClean="0">
              <a:ea typeface="ＭＳ Ｐゴシック" pitchFamily="34" charset="-128"/>
            </a:endParaRPr>
          </a:p>
          <a:p>
            <a:pPr marL="703263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>
                <a:ea typeface="ＭＳ Ｐゴシック" pitchFamily="34" charset="-128"/>
              </a:rPr>
              <a:t>Want </a:t>
            </a:r>
            <a:r>
              <a:rPr lang="en-US" dirty="0">
                <a:ea typeface="ＭＳ Ｐゴシック" pitchFamily="34" charset="-128"/>
              </a:rPr>
              <a:t>logical (Boolean) values</a:t>
            </a:r>
            <a:endParaRPr lang="en-US" dirty="0" smtClean="0">
              <a:ea typeface="ＭＳ Ｐゴシック" pitchFamily="34" charset="-128"/>
            </a:endParaRPr>
          </a:p>
          <a:p>
            <a:pPr marL="923925" lvl="3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>
                <a:ea typeface="ＭＳ Ｐゴシック" pitchFamily="34" charset="-128"/>
              </a:rPr>
              <a:t>&amp;&amp; [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 AND]</a:t>
            </a:r>
          </a:p>
          <a:p>
            <a:pPr marL="923925" lvl="3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||  [ OR]</a:t>
            </a:r>
          </a:p>
          <a:p>
            <a:pPr marL="923925" lvl="3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!   [NOT]</a:t>
            </a:r>
            <a:endParaRPr lang="en-US" dirty="0" smtClean="0">
              <a:ea typeface="ＭＳ Ｐゴシック" pitchFamily="34" charset="-128"/>
            </a:endParaRPr>
          </a:p>
          <a:p>
            <a:pPr marL="703263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endParaRPr lang="en-US" dirty="0" smtClean="0">
              <a:ea typeface="ＭＳ Ｐゴシック" pitchFamily="34" charset="-128"/>
            </a:endParaRPr>
          </a:p>
          <a:p>
            <a:pPr marL="703263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>
                <a:ea typeface="ＭＳ Ｐゴシック" pitchFamily="34" charset="-128"/>
              </a:rPr>
              <a:t>Want compare</a:t>
            </a:r>
          </a:p>
          <a:p>
            <a:pPr marL="923925" lvl="3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>
                <a:ea typeface="ＭＳ Ｐゴシック" pitchFamily="34" charset="-128"/>
              </a:rPr>
              <a:t>== </a:t>
            </a:r>
            <a:r>
              <a:rPr lang="en-US" dirty="0">
                <a:ea typeface="ＭＳ Ｐゴシック" pitchFamily="34" charset="-128"/>
              </a:rPr>
              <a:t>and != </a:t>
            </a:r>
            <a:endParaRPr lang="en-US" dirty="0" smtClean="0">
              <a:ea typeface="ＭＳ Ｐゴシック" pitchFamily="34" charset="-128"/>
            </a:endParaRPr>
          </a:p>
          <a:p>
            <a:pPr marL="923925" lvl="3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>
                <a:ea typeface="ＭＳ Ｐゴシック" pitchFamily="34" charset="-128"/>
              </a:rPr>
              <a:t>arguments </a:t>
            </a:r>
            <a:r>
              <a:rPr lang="en-US" dirty="0">
                <a:ea typeface="ＭＳ Ｐゴシック" pitchFamily="34" charset="-128"/>
              </a:rPr>
              <a:t>to be the same type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241C44-02EA-4083-B262-78AE3E5CF45D}" type="datetime1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752" y="1925273"/>
            <a:ext cx="3724537" cy="6976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523" y="3338402"/>
            <a:ext cx="7055821" cy="9677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7382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Tests, A/K/A 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 2" charset="2"/>
              <a:buChar char=""/>
              <a:defRPr/>
            </a:pPr>
            <a:r>
              <a:rPr lang="en-US" dirty="0" smtClean="0"/>
              <a:t>We have seen this many times!!</a:t>
            </a:r>
          </a:p>
          <a:p>
            <a:pPr>
              <a:buFont typeface="Wingdings 2" charset="2"/>
              <a:buChar char=""/>
              <a:defRPr/>
            </a:pPr>
            <a:r>
              <a:rPr lang="en-US" dirty="0" smtClean="0"/>
              <a:t>The </a:t>
            </a:r>
            <a:r>
              <a:rPr lang="en-US" dirty="0" smtClean="0"/>
              <a:t>instructions of a program are executed sequentially, one after another … sometimes we want to skip some: Say “Hello” to  the </a:t>
            </a:r>
            <a:r>
              <a:rPr lang="en-US" b="1" dirty="0" smtClean="0"/>
              <a:t>If</a:t>
            </a:r>
          </a:p>
          <a:p>
            <a:pPr>
              <a:buFont typeface="Wingdings 2" charset="2"/>
              <a:buChar char=""/>
              <a:defRPr/>
            </a:pPr>
            <a:r>
              <a:rPr lang="en-US" b="1" dirty="0" smtClean="0"/>
              <a:t>If </a:t>
            </a:r>
            <a:r>
              <a:rPr lang="en-US" dirty="0" smtClean="0"/>
              <a:t>also has a required form</a:t>
            </a:r>
          </a:p>
          <a:p>
            <a:pPr lvl="1">
              <a:buFont typeface="Wingdings" charset="2"/>
              <a:buNone/>
              <a:defRPr/>
            </a:pPr>
            <a:r>
              <a:rPr lang="en-US" dirty="0" smtClean="0"/>
              <a:t>if </a:t>
            </a:r>
            <a:r>
              <a:rPr lang="en-US" dirty="0" smtClean="0"/>
              <a:t>(</a:t>
            </a:r>
            <a:r>
              <a:rPr lang="en-US" dirty="0" err="1" smtClean="0"/>
              <a:t>ball.CenterX</a:t>
            </a:r>
            <a:r>
              <a:rPr lang="en-US" dirty="0" smtClean="0"/>
              <a:t> </a:t>
            </a:r>
            <a:r>
              <a:rPr lang="en-US" dirty="0"/>
              <a:t>&gt;</a:t>
            </a:r>
            <a:r>
              <a:rPr lang="en-US" dirty="0" smtClean="0"/>
              <a:t>= </a:t>
            </a:r>
            <a:r>
              <a:rPr lang="en-US" dirty="0" smtClean="0"/>
              <a:t>0) {</a:t>
            </a:r>
          </a:p>
          <a:p>
            <a:pPr lvl="1">
              <a:buFont typeface="Wingdings" charset="2"/>
              <a:buNone/>
              <a:defRPr/>
            </a:pPr>
            <a:r>
              <a:rPr lang="en-US" dirty="0" smtClean="0"/>
              <a:t>         &lt;</a:t>
            </a:r>
            <a:r>
              <a:rPr lang="en-US" i="1" dirty="0" smtClean="0">
                <a:latin typeface="Times New Roman"/>
                <a:cs typeface="Times New Roman"/>
              </a:rPr>
              <a:t>stuff to do if condition true</a:t>
            </a:r>
            <a:r>
              <a:rPr lang="en-US" dirty="0" smtClean="0"/>
              <a:t>&gt;;</a:t>
            </a:r>
          </a:p>
          <a:p>
            <a:pPr lvl="1">
              <a:buFont typeface="Wingdings" charset="2"/>
              <a:buNone/>
              <a:defRPr/>
            </a:pPr>
            <a:r>
              <a:rPr lang="en-US" dirty="0" smtClean="0"/>
              <a:t>}</a:t>
            </a:r>
            <a:endParaRPr lang="en-US" dirty="0" smtClean="0"/>
          </a:p>
          <a:p>
            <a:pPr lvl="1">
              <a:buFont typeface="Wingdings" charset="2"/>
              <a:buNone/>
              <a:defRPr/>
            </a:pPr>
            <a:r>
              <a:rPr lang="en-US" dirty="0" smtClean="0"/>
              <a:t>if </a:t>
            </a:r>
            <a:r>
              <a:rPr lang="en-US" dirty="0" smtClean="0"/>
              <a:t>(</a:t>
            </a:r>
            <a:r>
              <a:rPr lang="en-US" dirty="0" err="1" smtClean="0"/>
              <a:t>GamePad.ButtonAClicked</a:t>
            </a:r>
            <a:r>
              <a:rPr lang="en-US" dirty="0" smtClean="0"/>
              <a:t>()) </a:t>
            </a:r>
            <a:r>
              <a:rPr lang="en-US" dirty="0" smtClean="0"/>
              <a:t>{</a:t>
            </a:r>
          </a:p>
          <a:p>
            <a:pPr lvl="1">
              <a:buFont typeface="Wingdings" charset="2"/>
              <a:buNone/>
              <a:defRPr/>
            </a:pPr>
            <a:r>
              <a:rPr lang="en-US" dirty="0" smtClean="0"/>
              <a:t>           ….. </a:t>
            </a:r>
            <a:endParaRPr lang="en-US" dirty="0" smtClean="0"/>
          </a:p>
          <a:p>
            <a:pPr lvl="1">
              <a:buFont typeface="Wingdings" charset="2"/>
              <a:buNone/>
              <a:defRPr/>
            </a:pPr>
            <a:r>
              <a:rPr lang="en-US" dirty="0" smtClean="0"/>
              <a:t>}</a:t>
            </a:r>
          </a:p>
          <a:p>
            <a:pPr>
              <a:buFont typeface="Wingdings 2" charset="2"/>
              <a:buChar char="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941751A-C38F-4628-B0B2-271527D26066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631F2C3-14C5-4265-87AF-0C2F220FBC87}" type="slidenum">
              <a:rPr lang="en-US" sz="1200">
                <a:solidFill>
                  <a:srgbClr val="3F3F3F"/>
                </a:solidFill>
              </a:rPr>
              <a:pPr eaLnBrk="1" hangingPunct="1"/>
              <a:t>13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41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08" y="1341364"/>
            <a:ext cx="4486275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… the flow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  <a:defRPr/>
            </a:pPr>
            <a:r>
              <a:rPr lang="en-US" dirty="0" smtClean="0"/>
              <a:t>What does </a:t>
            </a:r>
          </a:p>
          <a:p>
            <a:pPr lvl="1">
              <a:buNone/>
              <a:defRPr/>
            </a:pPr>
            <a:r>
              <a:rPr lang="en-US" dirty="0"/>
              <a:t>c</a:t>
            </a:r>
            <a:r>
              <a:rPr lang="en-US" dirty="0" smtClean="0"/>
              <a:t>omputer command</a:t>
            </a:r>
          </a:p>
          <a:p>
            <a:pPr lvl="1">
              <a:buNone/>
              <a:defRPr/>
            </a:pPr>
            <a:r>
              <a:rPr lang="en-US" dirty="0" smtClean="0"/>
              <a:t>for this flow chart </a:t>
            </a:r>
          </a:p>
          <a:p>
            <a:pPr lvl="1">
              <a:buNone/>
              <a:defRPr/>
            </a:pPr>
            <a:r>
              <a:rPr lang="en-US" dirty="0" smtClean="0"/>
              <a:t>looks like?</a:t>
            </a:r>
            <a:endParaRPr lang="en-US" dirty="0"/>
          </a:p>
          <a:p>
            <a:pPr marL="11906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4295A-09FD-4B55-8387-700F02CE5A77}" type="datetime1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16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Tests, the Picture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An </a:t>
            </a:r>
            <a:r>
              <a:rPr lang="en-US" b="1" dirty="0" smtClean="0">
                <a:ea typeface="ＭＳ Ｐゴシック" pitchFamily="34" charset="-128"/>
              </a:rPr>
              <a:t>If</a:t>
            </a:r>
            <a:r>
              <a:rPr lang="en-US" dirty="0" smtClean="0">
                <a:ea typeface="ＭＳ Ｐゴシック" pitchFamily="34" charset="-128"/>
              </a:rPr>
              <a:t>-statement has a standard form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if ( </a:t>
            </a:r>
            <a:r>
              <a:rPr lang="en-US" dirty="0" err="1" smtClean="0">
                <a:ea typeface="ＭＳ Ｐゴシック" pitchFamily="34" charset="-128"/>
              </a:rPr>
              <a:t>b.CenterX</a:t>
            </a:r>
            <a:r>
              <a:rPr lang="en-US" dirty="0" smtClean="0">
                <a:ea typeface="ＭＳ Ｐゴシック" pitchFamily="34" charset="-128"/>
              </a:rPr>
              <a:t>&gt;800  ||  </a:t>
            </a:r>
            <a:r>
              <a:rPr lang="en-US" dirty="0" err="1" smtClean="0">
                <a:ea typeface="ＭＳ Ｐゴシック" pitchFamily="34" charset="-128"/>
              </a:rPr>
              <a:t>b.CenterX</a:t>
            </a:r>
            <a:r>
              <a:rPr lang="en-US" dirty="0" smtClean="0">
                <a:ea typeface="ＭＳ Ｐゴシック" pitchFamily="34" charset="-128"/>
              </a:rPr>
              <a:t>&lt;0 </a:t>
            </a:r>
            <a:r>
              <a:rPr lang="en-US" dirty="0" smtClean="0">
                <a:ea typeface="ＭＳ Ｐゴシック" pitchFamily="34" charset="-128"/>
              </a:rPr>
              <a:t>) {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      </a:t>
            </a:r>
            <a:r>
              <a:rPr lang="en-US" dirty="0" err="1" smtClean="0">
                <a:ea typeface="ＭＳ Ｐゴシック" pitchFamily="34" charset="-128"/>
              </a:rPr>
              <a:t>speedX</a:t>
            </a:r>
            <a:r>
              <a:rPr lang="en-US" dirty="0" smtClean="0">
                <a:ea typeface="ＭＳ Ｐゴシック" pitchFamily="34" charset="-128"/>
              </a:rPr>
              <a:t> *= -1f;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43D811E-8A12-4F25-9598-5EC52F2257C7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FC51830-E3D3-416E-B3C6-1FF47B21AFAB}" type="slidenum">
              <a:rPr lang="en-US" sz="1200">
                <a:solidFill>
                  <a:srgbClr val="3F3F3F"/>
                </a:solidFill>
              </a:rPr>
              <a:pPr eaLnBrk="1" hangingPunct="1"/>
              <a:t>15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9" name="TextBox 6"/>
          <p:cNvSpPr txBox="1">
            <a:spLocks noChangeArrowheads="1"/>
          </p:cNvSpPr>
          <p:nvPr/>
        </p:nvSpPr>
        <p:spPr bwMode="auto">
          <a:xfrm>
            <a:off x="685800" y="1905000"/>
            <a:ext cx="1044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keyword</a:t>
            </a:r>
          </a:p>
        </p:txBody>
      </p:sp>
      <p:sp>
        <p:nvSpPr>
          <p:cNvPr id="33800" name="TextBox 7"/>
          <p:cNvSpPr txBox="1">
            <a:spLocks noChangeArrowheads="1"/>
          </p:cNvSpPr>
          <p:nvPr/>
        </p:nvSpPr>
        <p:spPr bwMode="auto">
          <a:xfrm>
            <a:off x="1066800" y="2286000"/>
            <a:ext cx="191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next, open paren</a:t>
            </a:r>
          </a:p>
        </p:txBody>
      </p:sp>
      <p:sp>
        <p:nvSpPr>
          <p:cNvPr id="33801" name="TextBox 8"/>
          <p:cNvSpPr txBox="1">
            <a:spLocks noChangeArrowheads="1"/>
          </p:cNvSpPr>
          <p:nvPr/>
        </p:nvSpPr>
        <p:spPr bwMode="auto">
          <a:xfrm>
            <a:off x="3505200" y="2133600"/>
            <a:ext cx="130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boolean</a:t>
            </a:r>
          </a:p>
          <a:p>
            <a:pPr eaLnBrk="1" hangingPunct="1"/>
            <a:r>
              <a:rPr lang="en-US" sz="1800"/>
              <a:t>expression</a:t>
            </a:r>
          </a:p>
        </p:txBody>
      </p:sp>
      <p:sp>
        <p:nvSpPr>
          <p:cNvPr id="33802" name="TextBox 9"/>
          <p:cNvSpPr txBox="1">
            <a:spLocks noChangeArrowheads="1"/>
          </p:cNvSpPr>
          <p:nvPr/>
        </p:nvSpPr>
        <p:spPr bwMode="auto">
          <a:xfrm>
            <a:off x="4953000" y="2362200"/>
            <a:ext cx="1943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next, close paren</a:t>
            </a:r>
          </a:p>
        </p:txBody>
      </p:sp>
      <p:sp>
        <p:nvSpPr>
          <p:cNvPr id="33803" name="TextBox 10"/>
          <p:cNvSpPr txBox="1">
            <a:spLocks noChangeArrowheads="1"/>
          </p:cNvSpPr>
          <p:nvPr/>
        </p:nvSpPr>
        <p:spPr bwMode="auto">
          <a:xfrm>
            <a:off x="6946604" y="2594344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/>
              <a:t>next, open brace</a:t>
            </a:r>
          </a:p>
        </p:txBody>
      </p:sp>
      <p:sp>
        <p:nvSpPr>
          <p:cNvPr id="33804" name="TextBox 11"/>
          <p:cNvSpPr txBox="1">
            <a:spLocks noChangeArrowheads="1"/>
          </p:cNvSpPr>
          <p:nvPr/>
        </p:nvSpPr>
        <p:spPr bwMode="auto">
          <a:xfrm>
            <a:off x="1143000" y="5638800"/>
            <a:ext cx="1852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last, close brace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5400000">
            <a:off x="268288" y="3009900"/>
            <a:ext cx="1598612" cy="1588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rot="5400000">
            <a:off x="800101" y="3238500"/>
            <a:ext cx="1143000" cy="3175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5400000">
            <a:off x="3080784" y="3110909"/>
            <a:ext cx="1066800" cy="2286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>
            <a:off x="5741581" y="2764468"/>
            <a:ext cx="202205" cy="1112689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rot="10800000" flipV="1">
            <a:off x="6271437" y="2985977"/>
            <a:ext cx="1143000" cy="9906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 rot="10800000">
            <a:off x="1143000" y="5105400"/>
            <a:ext cx="60960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25948" y="4929963"/>
            <a:ext cx="4818321" cy="830997"/>
          </a:xfrm>
          <a:prstGeom prst="rect">
            <a:avLst/>
          </a:prstGeom>
          <a:gradFill rotWithShape="1">
            <a:gsLst>
              <a:gs pos="0">
                <a:srgbClr val="FFF5DA"/>
              </a:gs>
              <a:gs pos="64999">
                <a:srgbClr val="FFE6A6"/>
              </a:gs>
              <a:gs pos="100000">
                <a:srgbClr val="FFDE7F"/>
              </a:gs>
            </a:gsLst>
            <a:lin ang="5400000" scaled="1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  <a:latin typeface="Corbel" pitchFamily="34" charset="0"/>
              </a:rPr>
              <a:t>The result is that if </a:t>
            </a:r>
            <a:r>
              <a:rPr lang="en-US" dirty="0" err="1">
                <a:solidFill>
                  <a:srgbClr val="000000"/>
                </a:solidFill>
                <a:latin typeface="Corbel" pitchFamily="34" charset="0"/>
              </a:rPr>
              <a:t>bmi</a:t>
            </a:r>
            <a:r>
              <a:rPr lang="en-US" dirty="0">
                <a:solidFill>
                  <a:srgbClr val="000000"/>
                </a:solidFill>
                <a:latin typeface="Corbel" pitchFamily="34" charset="0"/>
              </a:rPr>
              <a:t> is in range the fill color is green (indicating </a:t>
            </a:r>
            <a:r>
              <a:rPr lang="en-US" dirty="0" smtClean="0">
                <a:solidFill>
                  <a:srgbClr val="000000"/>
                </a:solidFill>
                <a:latin typeface="Corbel" pitchFamily="34" charset="0"/>
              </a:rPr>
              <a:t>OK)</a:t>
            </a:r>
            <a:endParaRPr lang="en-US" dirty="0">
              <a:solidFill>
                <a:srgbClr val="00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555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Else Statement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What happens if we want to do something else if the condition is false?  What else? </a:t>
            </a:r>
            <a:r>
              <a:rPr lang="en-US" b="1" dirty="0" smtClean="0">
                <a:ea typeface="ＭＳ Ｐゴシック" pitchFamily="34" charset="-128"/>
              </a:rPr>
              <a:t>else</a:t>
            </a:r>
            <a:r>
              <a:rPr lang="en-US" dirty="0" smtClean="0">
                <a:ea typeface="ＭＳ Ｐゴシック" pitchFamily="34" charset="-128"/>
              </a:rPr>
              <a:t>!</a:t>
            </a:r>
          </a:p>
          <a:p>
            <a:r>
              <a:rPr lang="en-US" dirty="0" smtClean="0">
                <a:ea typeface="ＭＳ Ｐゴシック" pitchFamily="34" charset="-128"/>
              </a:rPr>
              <a:t>The </a:t>
            </a:r>
            <a:r>
              <a:rPr lang="en-US" b="1" dirty="0" smtClean="0">
                <a:ea typeface="ＭＳ Ｐゴシック" pitchFamily="34" charset="-128"/>
              </a:rPr>
              <a:t>else </a:t>
            </a:r>
            <a:r>
              <a:rPr lang="en-US" dirty="0" smtClean="0">
                <a:ea typeface="ＭＳ Ｐゴシック" pitchFamily="34" charset="-128"/>
              </a:rPr>
              <a:t>statement must follow an </a:t>
            </a:r>
            <a:r>
              <a:rPr lang="en-US" b="1" dirty="0" smtClean="0">
                <a:ea typeface="ＭＳ Ｐゴシック" pitchFamily="34" charset="-128"/>
              </a:rPr>
              <a:t>if </a:t>
            </a:r>
            <a:r>
              <a:rPr lang="en-US" dirty="0" smtClean="0">
                <a:ea typeface="ＭＳ Ｐゴシック" pitchFamily="34" charset="-128"/>
              </a:rPr>
              <a:t>…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if </a:t>
            </a:r>
            <a:r>
              <a:rPr lang="en-US" dirty="0" smtClean="0">
                <a:ea typeface="ＭＳ Ｐゴシック" pitchFamily="34" charset="-128"/>
              </a:rPr>
              <a:t>(</a:t>
            </a:r>
            <a:r>
              <a:rPr lang="en-US" dirty="0" err="1"/>
              <a:t>ball.CenterX</a:t>
            </a:r>
            <a:r>
              <a:rPr lang="en-US" dirty="0"/>
              <a:t> &gt;= 0</a:t>
            </a:r>
            <a:r>
              <a:rPr lang="en-US" dirty="0" smtClean="0">
                <a:ea typeface="ＭＳ Ｐゴシック" pitchFamily="34" charset="-128"/>
              </a:rPr>
              <a:t>) {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         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stuff to do 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if condition true</a:t>
            </a:r>
            <a:r>
              <a:rPr lang="en-US" dirty="0" smtClean="0">
                <a:ea typeface="ＭＳ Ｐゴシック" pitchFamily="34" charset="-128"/>
              </a:rPr>
              <a:t>&gt;; //Then Clause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} else </a:t>
            </a:r>
            <a:r>
              <a:rPr lang="en-US" dirty="0" smtClean="0">
                <a:ea typeface="ＭＳ Ｐゴシック" pitchFamily="34" charset="-128"/>
              </a:rPr>
              <a:t>{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 		  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stuff to do if condition false</a:t>
            </a:r>
            <a:r>
              <a:rPr lang="en-US" dirty="0" smtClean="0">
                <a:ea typeface="ＭＳ Ｐゴシック" pitchFamily="34" charset="-128"/>
              </a:rPr>
              <a:t>&gt;; </a:t>
            </a:r>
            <a:r>
              <a:rPr lang="en-US" dirty="0" smtClean="0">
                <a:ea typeface="ＭＳ Ｐゴシック" pitchFamily="34" charset="-128"/>
              </a:rPr>
              <a:t>//Else Clause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}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7B1BBDE-3492-40AE-8A1F-C62ACE621C76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EAE8091-7230-4FC9-82AB-2FAC3B51B6B4}" type="slidenum">
              <a:rPr lang="en-US" sz="1200">
                <a:solidFill>
                  <a:srgbClr val="3F3F3F"/>
                </a:solidFill>
              </a:rPr>
              <a:pPr eaLnBrk="1" hangingPunct="1"/>
              <a:t>16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028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Else, the Picture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 The standard form my now be obvious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if </a:t>
            </a:r>
            <a:r>
              <a:rPr lang="en-US" dirty="0" smtClean="0">
                <a:ea typeface="ＭＳ Ｐゴシック" pitchFamily="34" charset="-128"/>
              </a:rPr>
              <a:t>(</a:t>
            </a:r>
            <a:r>
              <a:rPr lang="en-US" dirty="0" err="1"/>
              <a:t>ball.CenterX</a:t>
            </a:r>
            <a:r>
              <a:rPr lang="en-US" dirty="0"/>
              <a:t> &gt;= 0</a:t>
            </a:r>
            <a:r>
              <a:rPr lang="en-US" dirty="0" smtClean="0">
                <a:ea typeface="ＭＳ Ｐゴシック" pitchFamily="34" charset="-128"/>
              </a:rPr>
              <a:t>) </a:t>
            </a:r>
            <a:r>
              <a:rPr lang="en-US" dirty="0" smtClean="0">
                <a:ea typeface="ＭＳ Ｐゴシック" pitchFamily="34" charset="-128"/>
              </a:rPr>
              <a:t>{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         </a:t>
            </a:r>
            <a:r>
              <a:rPr lang="en-US" dirty="0" smtClean="0">
                <a:ea typeface="ＭＳ Ｐゴシック" pitchFamily="34" charset="-128"/>
              </a:rPr>
              <a:t>… in-boundary;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} else {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     </a:t>
            </a:r>
            <a:r>
              <a:rPr lang="en-US" dirty="0" smtClean="0">
                <a:ea typeface="ＭＳ Ｐゴシック" pitchFamily="34" charset="-128"/>
              </a:rPr>
              <a:t>… left of boundary;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9608AAD-E355-410A-AF98-22702E528885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E7FC482-2ECE-49B1-988C-45294DD10477}" type="slidenum">
              <a:rPr lang="en-US" sz="1200">
                <a:solidFill>
                  <a:srgbClr val="3F3F3F"/>
                </a:solidFill>
              </a:rPr>
              <a:pPr eaLnBrk="1" hangingPunct="1"/>
              <a:t>17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5847" name="TextBox 11"/>
          <p:cNvSpPr txBox="1">
            <a:spLocks noChangeArrowheads="1"/>
          </p:cNvSpPr>
          <p:nvPr/>
        </p:nvSpPr>
        <p:spPr bwMode="auto">
          <a:xfrm>
            <a:off x="1066800" y="4648200"/>
            <a:ext cx="2066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finally, close brace</a:t>
            </a:r>
          </a:p>
        </p:txBody>
      </p: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rot="10800000">
            <a:off x="1066800" y="4114800"/>
            <a:ext cx="609600" cy="5334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0" name="TextBox 19"/>
          <p:cNvSpPr txBox="1">
            <a:spLocks noChangeArrowheads="1"/>
          </p:cNvSpPr>
          <p:nvPr/>
        </p:nvSpPr>
        <p:spPr bwMode="auto">
          <a:xfrm>
            <a:off x="152400" y="3581400"/>
            <a:ext cx="1044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keyword</a:t>
            </a:r>
          </a:p>
        </p:txBody>
      </p: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 flipV="1">
            <a:off x="838200" y="3352800"/>
            <a:ext cx="381000" cy="3048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2" name="TextBox 22"/>
          <p:cNvSpPr txBox="1">
            <a:spLocks noChangeArrowheads="1"/>
          </p:cNvSpPr>
          <p:nvPr/>
        </p:nvSpPr>
        <p:spPr bwMode="auto">
          <a:xfrm>
            <a:off x="3962400" y="2971800"/>
            <a:ext cx="3871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open brace, immediately after “else”</a:t>
            </a:r>
          </a:p>
        </p:txBody>
      </p: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rot="10800000">
            <a:off x="2057400" y="3200400"/>
            <a:ext cx="1981200" cy="1588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495800" y="1905000"/>
            <a:ext cx="3276600" cy="830263"/>
          </a:xfrm>
          <a:prstGeom prst="rect">
            <a:avLst/>
          </a:prstGeom>
          <a:gradFill rotWithShape="1">
            <a:gsLst>
              <a:gs pos="0">
                <a:srgbClr val="FFF5DA"/>
              </a:gs>
              <a:gs pos="64999">
                <a:srgbClr val="FFE6A6"/>
              </a:gs>
              <a:gs pos="100000">
                <a:srgbClr val="FFDE7F"/>
              </a:gs>
            </a:gsLst>
            <a:lin ang="5400000" scaled="1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Corbel" pitchFamily="34" charset="0"/>
              </a:rPr>
              <a:t>Else must follow if because it does the test</a:t>
            </a:r>
          </a:p>
        </p:txBody>
      </p:sp>
    </p:spTree>
    <p:extLst>
      <p:ext uri="{BB962C8B-B14F-4D97-AF65-F5344CB8AC3E}">
        <p14:creationId xmlns:p14="http://schemas.microsoft.com/office/powerpoint/2010/main" val="130639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77" y="2093462"/>
            <a:ext cx="6113998" cy="3172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If, else, the flow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121" y="1187302"/>
            <a:ext cx="8654902" cy="5181600"/>
          </a:xfrm>
        </p:spPr>
        <p:txBody>
          <a:bodyPr/>
          <a:lstStyle/>
          <a:p>
            <a:pPr lvl="1">
              <a:buNone/>
              <a:defRPr/>
            </a:pPr>
            <a:r>
              <a:rPr lang="en-US" dirty="0" smtClean="0"/>
              <a:t>Can you translate this into a computer program?</a:t>
            </a:r>
            <a:endParaRPr lang="en-US" dirty="0"/>
          </a:p>
          <a:p>
            <a:pPr marL="11906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63AB0-D080-4B81-8F71-68FD22D4073A}" type="datetime1">
              <a:rPr lang="en-US" smtClean="0"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8F18-55C9-42A8-BAB8-B32A5383B07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0084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Repetition (or looping)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219199"/>
            <a:ext cx="8382000" cy="5351721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Repeating commands is a powerful way to use a computer … we could repeat them, but all programming systems have a way to loop:</a:t>
            </a: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Lightbot</a:t>
            </a:r>
            <a:r>
              <a:rPr lang="en-US" dirty="0" smtClean="0">
                <a:ea typeface="ＭＳ Ｐゴシック" pitchFamily="34" charset="-128"/>
              </a:rPr>
              <a:t> 2.0 used recursion, a function calling itself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Symbolic </a:t>
            </a:r>
            <a:r>
              <a:rPr lang="en-US" dirty="0" err="1" smtClean="0">
                <a:ea typeface="ＭＳ Ｐゴシック" pitchFamily="34" charset="-128"/>
              </a:rPr>
              <a:t>Lightbot</a:t>
            </a:r>
            <a:r>
              <a:rPr lang="en-US" dirty="0" smtClean="0">
                <a:ea typeface="ＭＳ Ｐゴシック" pitchFamily="34" charset="-128"/>
              </a:rPr>
              <a:t> prefixed a number, 2:Step</a:t>
            </a:r>
          </a:p>
          <a:p>
            <a:r>
              <a:rPr lang="en-US" dirty="0" smtClean="0">
                <a:ea typeface="ＭＳ Ｐゴシック" pitchFamily="34" charset="-128"/>
              </a:rPr>
              <a:t>C# (and </a:t>
            </a:r>
            <a:r>
              <a:rPr lang="en-US" dirty="0" smtClean="0">
                <a:ea typeface="ＭＳ Ｐゴシック" pitchFamily="34" charset="-128"/>
              </a:rPr>
              <a:t>other modern languages) use a </a:t>
            </a:r>
            <a:r>
              <a:rPr lang="en-US" b="1" dirty="0" smtClean="0">
                <a:ea typeface="ＭＳ Ｐゴシック" pitchFamily="34" charset="-128"/>
              </a:rPr>
              <a:t>for </a:t>
            </a:r>
            <a:r>
              <a:rPr lang="en-US" dirty="0" smtClean="0">
                <a:ea typeface="ＭＳ Ｐゴシック" pitchFamily="34" charset="-128"/>
              </a:rPr>
              <a:t>loop:   </a:t>
            </a:r>
            <a:endParaRPr lang="en-US" dirty="0" smtClean="0">
              <a:ea typeface="ＭＳ Ｐゴシック" pitchFamily="34" charset="-128"/>
            </a:endParaRPr>
          </a:p>
          <a:p>
            <a:pPr lvl="8"/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for (</a:t>
            </a:r>
            <a:r>
              <a:rPr lang="en-US" dirty="0" err="1" smtClean="0">
                <a:ea typeface="ＭＳ Ｐゴシック" pitchFamily="34" charset="-128"/>
              </a:rPr>
              <a:t>int</a:t>
            </a:r>
            <a:r>
              <a:rPr lang="en-US" dirty="0" smtClean="0">
                <a:ea typeface="ＭＳ Ｐゴシック" pitchFamily="34" charset="-128"/>
              </a:rPr>
              <a:t> i = 0; i &lt; 5; i = i + 1) {</a:t>
            </a:r>
          </a:p>
          <a:p>
            <a:pPr marL="119062" indent="0">
              <a:buNone/>
            </a:pPr>
            <a:r>
              <a:rPr lang="en-US" dirty="0">
                <a:ea typeface="ＭＳ Ｐゴシック" pitchFamily="34" charset="-128"/>
              </a:rPr>
              <a:t>	</a:t>
            </a:r>
            <a:r>
              <a:rPr lang="en-US" sz="2400" dirty="0" smtClean="0"/>
              <a:t>new </a:t>
            </a:r>
            <a:r>
              <a:rPr lang="en-US" sz="2400" dirty="0"/>
              <a:t>XNACS1Circle(new Vector2(100 + 50 * i, 550), 25f);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}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B95EF24-602E-4A67-B4B2-78D84C85053C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0038627-1E87-49C7-A3E9-710990A2BF67}" type="slidenum">
              <a:rPr lang="en-US" sz="1200">
                <a:solidFill>
                  <a:srgbClr val="3F3F3F"/>
                </a:solidFill>
              </a:rPr>
              <a:pPr eaLnBrk="1" hangingPunct="1"/>
              <a:t>19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991" y="4292564"/>
            <a:ext cx="35052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218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Something we have done!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Variables and Declarations</a:t>
            </a:r>
          </a:p>
          <a:p>
            <a:r>
              <a:rPr lang="en-US" dirty="0" smtClean="0">
                <a:ea typeface="ＭＳ Ｐゴシック" pitchFamily="34" charset="-128"/>
              </a:rPr>
              <a:t>Assignments</a:t>
            </a:r>
          </a:p>
          <a:p>
            <a:r>
              <a:rPr lang="en-US" dirty="0" smtClean="0">
                <a:ea typeface="ＭＳ Ｐゴシック" pitchFamily="34" charset="-128"/>
              </a:rPr>
              <a:t>Expressions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r>
              <a:rPr lang="en-US" dirty="0" smtClean="0">
                <a:ea typeface="ＭＳ Ｐゴシック" pitchFamily="34" charset="-128"/>
              </a:rPr>
              <a:t>* You have been doing this!!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E11E748-BA9A-4EE4-827F-82F8A96CF66C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18410B7-D07E-4CC4-B41B-105372095D29}" type="slidenum">
              <a:rPr lang="en-US" sz="1200">
                <a:solidFill>
                  <a:srgbClr val="3F3F3F"/>
                </a:solidFill>
              </a:rPr>
              <a:pPr eaLnBrk="1" hangingPunct="1"/>
              <a:t>2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6947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err="1" smtClean="0"/>
              <a:t>Repetiton</a:t>
            </a:r>
            <a:r>
              <a:rPr lang="en-US" dirty="0" smtClean="0"/>
              <a:t>, the Picture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 for loop has several parts, all required …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pPr>
              <a:buFont typeface="Wingdings 2" pitchFamily="18" charset="2"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marL="971550" lvl="1" indent="-514350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for </a:t>
            </a:r>
            <a:r>
              <a:rPr lang="en-US" dirty="0" smtClean="0">
                <a:ea typeface="ＭＳ Ｐゴシック" pitchFamily="34" charset="-128"/>
              </a:rPr>
              <a:t>(</a:t>
            </a:r>
            <a:r>
              <a:rPr lang="en-US" dirty="0" err="1" smtClean="0">
                <a:ea typeface="ＭＳ Ｐゴシック" pitchFamily="34" charset="-128"/>
              </a:rPr>
              <a:t>int</a:t>
            </a:r>
            <a:r>
              <a:rPr lang="en-US" dirty="0" smtClean="0">
                <a:ea typeface="ＭＳ Ｐゴシック" pitchFamily="34" charset="-128"/>
              </a:rPr>
              <a:t> j </a:t>
            </a:r>
            <a:r>
              <a:rPr lang="en-US" dirty="0" smtClean="0">
                <a:ea typeface="ＭＳ Ｐゴシック" pitchFamily="34" charset="-128"/>
              </a:rPr>
              <a:t>= 0; j &lt; 10; </a:t>
            </a:r>
            <a:r>
              <a:rPr lang="en-US" dirty="0" smtClean="0">
                <a:ea typeface="ＭＳ Ｐゴシック" pitchFamily="34" charset="-128"/>
              </a:rPr>
              <a:t>j++) </a:t>
            </a:r>
            <a:r>
              <a:rPr lang="en-US" dirty="0" smtClean="0">
                <a:ea typeface="ＭＳ Ｐゴシック" pitchFamily="34" charset="-128"/>
              </a:rPr>
              <a:t>{</a:t>
            </a:r>
          </a:p>
          <a:p>
            <a:pPr marL="1223963" lvl="2" indent="-457200">
              <a:buFont typeface="Arial" pitchFamily="34" charset="0"/>
              <a:buNone/>
            </a:pPr>
            <a:r>
              <a:rPr lang="en-US" dirty="0" smtClean="0">
                <a:ea typeface="ＭＳ Ｐゴシック" pitchFamily="34" charset="-128"/>
              </a:rPr>
              <a:t>	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stuff to be repeated</a:t>
            </a:r>
            <a:r>
              <a:rPr lang="en-US" dirty="0" smtClean="0">
                <a:ea typeface="ＭＳ Ｐゴシック" pitchFamily="34" charset="-128"/>
              </a:rPr>
              <a:t>&gt;</a:t>
            </a:r>
          </a:p>
          <a:p>
            <a:pPr marL="971550" lvl="1" indent="-514350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}</a:t>
            </a:r>
          </a:p>
          <a:p>
            <a:pPr marL="971550" lvl="1" indent="-514350">
              <a:buNone/>
            </a:pPr>
            <a:endParaRPr lang="en-US" dirty="0">
              <a:ea typeface="ＭＳ Ｐゴシック" pitchFamily="34" charset="-128"/>
            </a:endParaRPr>
          </a:p>
          <a:p>
            <a:pPr marL="971550" lvl="1" indent="-514350">
              <a:buNone/>
            </a:pPr>
            <a:r>
              <a:rPr lang="en-US" dirty="0" smtClean="0">
                <a:ea typeface="ＭＳ Ｐゴシック" pitchFamily="34" charset="-128"/>
              </a:rPr>
              <a:t>The </a:t>
            </a:r>
            <a:r>
              <a:rPr lang="en-US" i="1" dirty="0" smtClean="0">
                <a:ea typeface="ＭＳ Ｐゴシック" pitchFamily="34" charset="-128"/>
              </a:rPr>
              <a:t>loop variable</a:t>
            </a:r>
            <a:r>
              <a:rPr lang="en-US" dirty="0" smtClean="0">
                <a:ea typeface="ＭＳ Ｐゴシック" pitchFamily="34" charset="-128"/>
              </a:rPr>
              <a:t> must be declared! </a:t>
            </a:r>
          </a:p>
          <a:p>
            <a:pPr marL="971550" lvl="1" indent="-514350">
              <a:buNone/>
            </a:pPr>
            <a:r>
              <a:rPr lang="en-US" dirty="0">
                <a:solidFill>
                  <a:srgbClr val="E88651"/>
                </a:solidFill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E88651"/>
                </a:solidFill>
                <a:ea typeface="ＭＳ Ｐゴシック" pitchFamily="34" charset="-128"/>
              </a:rPr>
              <a:t>for </a:t>
            </a:r>
            <a:r>
              <a:rPr lang="en-US" dirty="0" smtClean="0">
                <a:ea typeface="ＭＳ Ｐゴシック" pitchFamily="34" charset="-128"/>
              </a:rPr>
              <a:t>(</a:t>
            </a:r>
            <a:r>
              <a:rPr lang="en-US" dirty="0" err="1" smtClean="0">
                <a:solidFill>
                  <a:srgbClr val="E88651"/>
                </a:solidFill>
                <a:ea typeface="ＭＳ Ｐゴシック" pitchFamily="34" charset="-128"/>
              </a:rPr>
              <a:t>int</a:t>
            </a:r>
            <a:r>
              <a:rPr lang="en-US" dirty="0" smtClean="0">
                <a:solidFill>
                  <a:srgbClr val="E88651"/>
                </a:solidFill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j</a:t>
            </a:r>
            <a:r>
              <a:rPr lang="en-US" dirty="0" smtClean="0">
                <a:ea typeface="ＭＳ Ｐゴシック" pitchFamily="34" charset="-128"/>
              </a:rPr>
              <a:t> = 0; …</a:t>
            </a:r>
          </a:p>
          <a:p>
            <a:pPr marL="971550" lvl="1" indent="-514350">
              <a:buFont typeface="Wingdings" pitchFamily="2" charset="2"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265FD51-A1CB-49EF-9818-8E59ED72270D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488AD7D-13CE-4D12-BE95-57C1B3724DAF}" type="slidenum">
              <a:rPr lang="en-US" sz="1200">
                <a:solidFill>
                  <a:srgbClr val="3F3F3F"/>
                </a:solidFill>
              </a:rPr>
              <a:pPr eaLnBrk="1" hangingPunct="1"/>
              <a:t>20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0727" name="TextBox 6"/>
          <p:cNvSpPr txBox="1">
            <a:spLocks noChangeArrowheads="1"/>
          </p:cNvSpPr>
          <p:nvPr/>
        </p:nvSpPr>
        <p:spPr bwMode="auto">
          <a:xfrm>
            <a:off x="685800" y="1905000"/>
            <a:ext cx="1044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keyword</a:t>
            </a:r>
          </a:p>
        </p:txBody>
      </p:sp>
      <p:sp>
        <p:nvSpPr>
          <p:cNvPr id="30728" name="TextBox 7"/>
          <p:cNvSpPr txBox="1">
            <a:spLocks noChangeArrowheads="1"/>
          </p:cNvSpPr>
          <p:nvPr/>
        </p:nvSpPr>
        <p:spPr bwMode="auto">
          <a:xfrm>
            <a:off x="1066800" y="2286000"/>
            <a:ext cx="191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next, open paren</a:t>
            </a:r>
          </a:p>
        </p:txBody>
      </p:sp>
      <p:sp>
        <p:nvSpPr>
          <p:cNvPr id="30729" name="TextBox 8"/>
          <p:cNvSpPr txBox="1">
            <a:spLocks noChangeArrowheads="1"/>
          </p:cNvSpPr>
          <p:nvPr/>
        </p:nvSpPr>
        <p:spPr bwMode="auto">
          <a:xfrm>
            <a:off x="3505200" y="2133600"/>
            <a:ext cx="18653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starting value</a:t>
            </a:r>
          </a:p>
          <a:p>
            <a:pPr eaLnBrk="1" hangingPunct="1"/>
            <a:r>
              <a:rPr lang="en-US" sz="1800"/>
              <a:t>continuation test</a:t>
            </a:r>
          </a:p>
          <a:p>
            <a:pPr eaLnBrk="1" hangingPunct="1"/>
            <a:r>
              <a:rPr lang="en-US" sz="1800"/>
              <a:t>increment</a:t>
            </a:r>
          </a:p>
        </p:txBody>
      </p:sp>
      <p:sp>
        <p:nvSpPr>
          <p:cNvPr id="30730" name="TextBox 9"/>
          <p:cNvSpPr txBox="1">
            <a:spLocks noChangeArrowheads="1"/>
          </p:cNvSpPr>
          <p:nvPr/>
        </p:nvSpPr>
        <p:spPr bwMode="auto">
          <a:xfrm>
            <a:off x="5486400" y="2286000"/>
            <a:ext cx="1943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next, close paren</a:t>
            </a:r>
          </a:p>
        </p:txBody>
      </p:sp>
      <p:sp>
        <p:nvSpPr>
          <p:cNvPr id="30731" name="TextBox 10"/>
          <p:cNvSpPr txBox="1">
            <a:spLocks noChangeArrowheads="1"/>
          </p:cNvSpPr>
          <p:nvPr/>
        </p:nvSpPr>
        <p:spPr bwMode="auto">
          <a:xfrm>
            <a:off x="6553200" y="25908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next, open brace</a:t>
            </a:r>
          </a:p>
        </p:txBody>
      </p:sp>
      <p:sp>
        <p:nvSpPr>
          <p:cNvPr id="30732" name="TextBox 11"/>
          <p:cNvSpPr txBox="1">
            <a:spLocks noChangeArrowheads="1"/>
          </p:cNvSpPr>
          <p:nvPr/>
        </p:nvSpPr>
        <p:spPr bwMode="auto">
          <a:xfrm>
            <a:off x="1821712" y="4828954"/>
            <a:ext cx="1852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/>
              <a:t>last, close brace</a:t>
            </a: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rot="5400000">
            <a:off x="457201" y="2819400"/>
            <a:ext cx="1219200" cy="3175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rot="5400000">
            <a:off x="1104901" y="3009900"/>
            <a:ext cx="838200" cy="3175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rot="10800000" flipV="1">
            <a:off x="2057400" y="2362200"/>
            <a:ext cx="1447800" cy="10668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rot="5400000">
            <a:off x="2743200" y="2743200"/>
            <a:ext cx="762000" cy="6096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rot="5400000">
            <a:off x="3201194" y="3199606"/>
            <a:ext cx="457200" cy="1588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4343400" y="2590800"/>
            <a:ext cx="1828800" cy="8382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 flipH="1">
            <a:off x="4976037" y="2971800"/>
            <a:ext cx="2034363" cy="632637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Arrow Connector 31"/>
          <p:cNvCxnSpPr>
            <a:cxnSpLocks noChangeShapeType="1"/>
            <a:stCxn id="30732" idx="1"/>
          </p:cNvCxnSpPr>
          <p:nvPr/>
        </p:nvCxnSpPr>
        <p:spPr bwMode="auto">
          <a:xfrm flipH="1" flipV="1">
            <a:off x="1066800" y="4572000"/>
            <a:ext cx="754912" cy="441898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942907" y="4219354"/>
            <a:ext cx="4419600" cy="830263"/>
          </a:xfrm>
          <a:prstGeom prst="rect">
            <a:avLst/>
          </a:prstGeom>
          <a:gradFill rotWithShape="1">
            <a:gsLst>
              <a:gs pos="0">
                <a:srgbClr val="FFF5DA"/>
              </a:gs>
              <a:gs pos="64999">
                <a:srgbClr val="FFE6A6"/>
              </a:gs>
              <a:gs pos="100000">
                <a:srgbClr val="FFDE7F"/>
              </a:gs>
            </a:gsLst>
            <a:lin ang="5400000" scaled="1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  <a:latin typeface="Corbel" pitchFamily="34" charset="0"/>
              </a:rPr>
              <a:t>The result of this statement is 10 copies of the stuff to be repeated</a:t>
            </a:r>
          </a:p>
        </p:txBody>
      </p:sp>
    </p:spTree>
    <p:extLst>
      <p:ext uri="{BB962C8B-B14F-4D97-AF65-F5344CB8AC3E}">
        <p14:creationId xmlns:p14="http://schemas.microsoft.com/office/powerpoint/2010/main" val="3845248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How/Why does this work?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219199"/>
            <a:ext cx="8382000" cy="5351721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for (</a:t>
            </a:r>
            <a:r>
              <a:rPr lang="en-US" dirty="0" err="1" smtClean="0">
                <a:ea typeface="ＭＳ Ｐゴシック" pitchFamily="34" charset="-128"/>
              </a:rPr>
              <a:t>int</a:t>
            </a:r>
            <a:r>
              <a:rPr lang="en-US" dirty="0" smtClean="0">
                <a:ea typeface="ＭＳ Ｐゴシック" pitchFamily="34" charset="-128"/>
              </a:rPr>
              <a:t> i = 0; i &lt; 5; i = i + 1) {</a:t>
            </a:r>
          </a:p>
          <a:p>
            <a:pPr marL="119062" indent="0">
              <a:buNone/>
            </a:pPr>
            <a:r>
              <a:rPr lang="en-US" dirty="0">
                <a:ea typeface="ＭＳ Ｐゴシック" pitchFamily="34" charset="-128"/>
              </a:rPr>
              <a:t>	</a:t>
            </a:r>
            <a:r>
              <a:rPr lang="en-US" sz="2400" dirty="0" smtClean="0"/>
              <a:t>new </a:t>
            </a:r>
            <a:r>
              <a:rPr lang="en-US" sz="2400" dirty="0"/>
              <a:t>XNACS1Circle(new Vector2(100 + 50 * i, 550), 25f);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}</a:t>
            </a:r>
          </a:p>
          <a:p>
            <a:pPr lvl="1">
              <a:buFont typeface="Wingdings" pitchFamily="2" charset="2"/>
              <a:buNone/>
            </a:pPr>
            <a:endParaRPr lang="en-US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</a:pPr>
            <a:endParaRPr lang="en-US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</a:pPr>
            <a:endParaRPr lang="en-US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buFont typeface="Wingdings" pitchFamily="2" charset="2"/>
              <a:buNone/>
            </a:pPr>
            <a:r>
              <a:rPr lang="en-US" dirty="0" err="1" smtClean="0">
                <a:ea typeface="ＭＳ Ｐゴシック" pitchFamily="34" charset="-128"/>
              </a:rPr>
              <a:t>InitializeWorld</a:t>
            </a:r>
            <a:r>
              <a:rPr lang="en-US" dirty="0" smtClean="0">
                <a:ea typeface="ＭＳ Ｐゴシック" pitchFamily="34" charset="-128"/>
              </a:rPr>
              <a:t>()      or      </a:t>
            </a:r>
            <a:r>
              <a:rPr lang="en-US" dirty="0" err="1" smtClean="0">
                <a:ea typeface="ＭＳ Ｐゴシック" pitchFamily="34" charset="-128"/>
              </a:rPr>
              <a:t>UpdateWorld</a:t>
            </a:r>
            <a:r>
              <a:rPr lang="en-US" dirty="0" smtClean="0">
                <a:ea typeface="ＭＳ Ｐゴシック" pitchFamily="34" charset="-128"/>
              </a:rPr>
              <a:t>()?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B95EF24-602E-4A67-B4B2-78D84C85053C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0038627-1E87-49C7-A3E9-710990A2BF67}" type="slidenum">
              <a:rPr lang="en-US" sz="1200">
                <a:solidFill>
                  <a:srgbClr val="3F3F3F"/>
                </a:solidFill>
              </a:rPr>
              <a:pPr eaLnBrk="1" hangingPunct="1"/>
              <a:t>21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396" y="4299440"/>
            <a:ext cx="350520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277709"/>
              </p:ext>
            </p:extLst>
          </p:nvPr>
        </p:nvGraphicFramePr>
        <p:xfrm>
          <a:off x="2660696" y="2330688"/>
          <a:ext cx="6368718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453"/>
                <a:gridCol w="1061453"/>
                <a:gridCol w="1061453"/>
                <a:gridCol w="1061453"/>
                <a:gridCol w="1061453"/>
                <a:gridCol w="1061453"/>
              </a:tblGrid>
              <a:tr h="214048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50*i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Center.X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H="1">
            <a:off x="2811952" y="3709736"/>
            <a:ext cx="1415143" cy="1274775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flipH="1">
            <a:off x="4709504" y="3760728"/>
            <a:ext cx="3705727" cy="1340661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flipH="1">
            <a:off x="3726352" y="3788228"/>
            <a:ext cx="2461318" cy="1285661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37140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247049"/>
              </p:ext>
            </p:extLst>
          </p:nvPr>
        </p:nvGraphicFramePr>
        <p:xfrm>
          <a:off x="288755" y="3231339"/>
          <a:ext cx="6368718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453"/>
                <a:gridCol w="1061453"/>
                <a:gridCol w="1061453"/>
                <a:gridCol w="1061453"/>
                <a:gridCol w="1061453"/>
                <a:gridCol w="1061453"/>
              </a:tblGrid>
              <a:tr h="214048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25+25*i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Radius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i*50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C.R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54" y="1863215"/>
            <a:ext cx="738187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Repetition, Another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As a further example, consider a </a:t>
            </a:r>
            <a:r>
              <a:rPr lang="en-US" dirty="0" err="1" smtClean="0">
                <a:ea typeface="ＭＳ Ｐゴシック" pitchFamily="34" charset="-128"/>
              </a:rPr>
              <a:t>bullseye</a:t>
            </a:r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Why 5 to 0 and not o to 5?</a:t>
            </a:r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D3DB564-911F-44DA-BE76-6AB12B7D1C95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EB09380-FCD2-4C08-A928-70E000034876}" type="slidenum">
              <a:rPr lang="en-US" sz="1200">
                <a:solidFill>
                  <a:srgbClr val="3F3F3F"/>
                </a:solidFill>
              </a:rPr>
              <a:pPr eaLnBrk="1" hangingPunct="1"/>
              <a:t>22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900" y="2641648"/>
            <a:ext cx="299085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4506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Writing Programs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Naturally, programs are given sequentially, the declarations at the top</a:t>
            </a:r>
          </a:p>
          <a:p>
            <a:r>
              <a:rPr lang="en-US" smtClean="0">
                <a:ea typeface="ＭＳ Ｐゴシック" pitchFamily="34" charset="-128"/>
              </a:rPr>
              <a:t>Braces { } are statement groupers … they make a sequence of statements into one thing, like the “true clause of an If-statement”</a:t>
            </a:r>
          </a:p>
          <a:p>
            <a:r>
              <a:rPr lang="en-US" smtClean="0">
                <a:ea typeface="ＭＳ Ｐゴシック" pitchFamily="34" charset="-128"/>
              </a:rPr>
              <a:t>All statements must end with a semicolon EXCEPT the grouping braces … they don’t end with a semicolon (OK, it’s a rare inconsistency about computer languages!)</a:t>
            </a:r>
          </a:p>
          <a:p>
            <a:r>
              <a:rPr lang="en-US" smtClean="0">
                <a:ea typeface="ＭＳ Ｐゴシック" pitchFamily="34" charset="-128"/>
              </a:rPr>
              <a:t>Generally white space doesn’t matter; be neat!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AAFA43D-EFAB-4457-8C6F-8CCF270659B2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FB6E5C4-0C8F-4A33-8313-092934A0F990}" type="slidenum">
              <a:rPr lang="en-US" sz="1200">
                <a:solidFill>
                  <a:srgbClr val="3F3F3F"/>
                </a:solidFill>
              </a:rPr>
              <a:pPr eaLnBrk="1" hangingPunct="1"/>
              <a:t>23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919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Variables …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740588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 about variables are …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Variables “contain” their values, and they can be changed using assignment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Variables have a data type such as </a:t>
            </a:r>
            <a:r>
              <a:rPr lang="en-US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int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float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XNACS1Circle</a:t>
            </a:r>
            <a:r>
              <a:rPr lang="en-US" dirty="0" smtClean="0">
                <a:ea typeface="ＭＳ Ｐゴシック" pitchFamily="34" charset="-128"/>
              </a:rPr>
              <a:t>, etc. which is the data they contain</a:t>
            </a:r>
          </a:p>
          <a:p>
            <a:r>
              <a:rPr lang="en-US" dirty="0" smtClean="0">
                <a:ea typeface="ＭＳ Ｐゴシック" pitchFamily="34" charset="-128"/>
              </a:rPr>
              <a:t>Rules about variables are …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Variables can be any string of letters, numbers or underscores (_) starting with a letter; case-sensitive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Variables must be declared; declarations at the top of the program or at the start of a function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Variables can be initialized in a declaration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31C2F73-1EE9-4F3B-8A5C-FBDF26A2DC4D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3A20CC8-1CD7-44FD-93FF-C34587B1AC06}" type="slidenum">
              <a:rPr lang="en-US" sz="1200">
                <a:solidFill>
                  <a:srgbClr val="3F3F3F"/>
                </a:solidFill>
              </a:rPr>
              <a:pPr eaLnBrk="1" hangingPunct="1"/>
              <a:t>3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041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Variables, the Picture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“Contain their value”: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“Assign to change: </a:t>
            </a:r>
            <a:r>
              <a:rPr lang="en-US" sz="2000" dirty="0" err="1" smtClean="0">
                <a:ea typeface="ＭＳ Ｐゴシック" pitchFamily="34" charset="-128"/>
              </a:rPr>
              <a:t>grade_point</a:t>
            </a:r>
            <a:r>
              <a:rPr lang="en-US" sz="2000" dirty="0" smtClean="0">
                <a:ea typeface="ＭＳ Ｐゴシック" pitchFamily="34" charset="-128"/>
              </a:rPr>
              <a:t> = 3.9;</a:t>
            </a:r>
            <a:r>
              <a:rPr lang="en-US" dirty="0" smtClean="0">
                <a:ea typeface="ＭＳ Ｐゴシック" pitchFamily="34" charset="-128"/>
              </a:rPr>
              <a:t>”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“Variables have data type”:</a:t>
            </a:r>
          </a:p>
          <a:p>
            <a:r>
              <a:rPr lang="en-US" dirty="0" smtClean="0">
                <a:ea typeface="ＭＳ Ｐゴシック" pitchFamily="34" charset="-128"/>
              </a:rPr>
              <a:t>Rules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“Any string”: Pick, MEANINGFUL, </a:t>
            </a:r>
            <a:r>
              <a:rPr lang="en-US" dirty="0" err="1" smtClean="0">
                <a:ea typeface="ＭＳ Ｐゴシック" pitchFamily="34" charset="-128"/>
              </a:rPr>
              <a:t>varz</a:t>
            </a:r>
            <a:r>
              <a:rPr lang="en-US" dirty="0" smtClean="0">
                <a:ea typeface="ＭＳ Ｐゴシック" pitchFamily="34" charset="-128"/>
              </a:rPr>
              <a:t>, theyRuseful_4_U_despite_their_length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“Declare </a:t>
            </a:r>
            <a:r>
              <a:rPr lang="en-US" dirty="0" err="1" smtClean="0">
                <a:ea typeface="ＭＳ Ｐゴシック" pitchFamily="34" charset="-128"/>
              </a:rPr>
              <a:t>vars</a:t>
            </a:r>
            <a:r>
              <a:rPr lang="en-US" dirty="0" smtClean="0">
                <a:ea typeface="ＭＳ Ｐゴシック" pitchFamily="34" charset="-128"/>
              </a:rPr>
              <a:t>”: </a:t>
            </a:r>
            <a:r>
              <a:rPr lang="en-US" dirty="0" err="1" smtClean="0">
                <a:ea typeface="ＭＳ Ｐゴシック" pitchFamily="34" charset="-128"/>
              </a:rPr>
              <a:t>int</a:t>
            </a:r>
            <a:r>
              <a:rPr lang="en-US" dirty="0" smtClean="0">
                <a:ea typeface="ＭＳ Ｐゴシック" pitchFamily="34" charset="-128"/>
              </a:rPr>
              <a:t> score; float </a:t>
            </a:r>
            <a:r>
              <a:rPr lang="en-US" dirty="0" err="1" smtClean="0">
                <a:ea typeface="ＭＳ Ｐゴシック" pitchFamily="34" charset="-128"/>
              </a:rPr>
              <a:t>gpa</a:t>
            </a:r>
            <a:r>
              <a:rPr lang="en-US" dirty="0" smtClean="0">
                <a:ea typeface="ＭＳ Ｐゴシック" pitchFamily="34" charset="-128"/>
              </a:rPr>
              <a:t>; Color purple;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“Initializing is OK”: </a:t>
            </a:r>
            <a:r>
              <a:rPr lang="en-US" dirty="0" err="1" smtClean="0">
                <a:ea typeface="ＭＳ Ｐゴシック" pitchFamily="34" charset="-128"/>
              </a:rPr>
              <a:t>int</a:t>
            </a:r>
            <a:r>
              <a:rPr lang="en-US" dirty="0" smtClean="0">
                <a:ea typeface="ＭＳ Ｐゴシック" pitchFamily="34" charset="-128"/>
              </a:rPr>
              <a:t> score=0; float </a:t>
            </a:r>
            <a:r>
              <a:rPr lang="en-US" dirty="0" err="1" smtClean="0">
                <a:ea typeface="ＭＳ Ｐゴシック" pitchFamily="34" charset="-128"/>
              </a:rPr>
              <a:t>gpa</a:t>
            </a:r>
            <a:r>
              <a:rPr lang="en-US" dirty="0" smtClean="0">
                <a:ea typeface="ＭＳ Ｐゴシック" pitchFamily="34" charset="-128"/>
              </a:rPr>
              <a:t>=4.0f; Color purple=</a:t>
            </a:r>
            <a:r>
              <a:rPr lang="en-US" dirty="0" err="1" smtClean="0">
                <a:ea typeface="ＭＳ Ｐゴシック" pitchFamily="34" charset="-128"/>
              </a:rPr>
              <a:t>Color.Purple</a:t>
            </a:r>
            <a:r>
              <a:rPr lang="en-US" dirty="0" smtClean="0">
                <a:ea typeface="ＭＳ Ｐゴシック" pitchFamily="34" charset="-128"/>
              </a:rPr>
              <a:t>;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F4452EF-F657-448B-A25F-C6A565391FBA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3A5B3DB-6D7D-4C7E-9F54-ECA9B0253FDB}" type="slidenum">
              <a:rPr lang="en-US" sz="1200">
                <a:solidFill>
                  <a:srgbClr val="3F3F3F"/>
                </a:solidFill>
              </a:rPr>
              <a:pPr eaLnBrk="1" hangingPunct="1"/>
              <a:t>4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6477000" y="1752600"/>
            <a:ext cx="5048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3.8</a:t>
            </a:r>
          </a:p>
        </p:txBody>
      </p:sp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5029200" y="1752600"/>
            <a:ext cx="1468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grade_point:</a:t>
            </a:r>
          </a:p>
        </p:txBody>
      </p:sp>
      <p:sp>
        <p:nvSpPr>
          <p:cNvPr id="21513" name="TextBox 8"/>
          <p:cNvSpPr txBox="1">
            <a:spLocks noChangeArrowheads="1"/>
          </p:cNvSpPr>
          <p:nvPr/>
        </p:nvSpPr>
        <p:spPr bwMode="auto">
          <a:xfrm>
            <a:off x="7543800" y="2286000"/>
            <a:ext cx="457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   </a:t>
            </a:r>
          </a:p>
        </p:txBody>
      </p:sp>
      <p:sp>
        <p:nvSpPr>
          <p:cNvPr id="21514" name="TextBox 9"/>
          <p:cNvSpPr txBox="1">
            <a:spLocks noChangeArrowheads="1"/>
          </p:cNvSpPr>
          <p:nvPr/>
        </p:nvSpPr>
        <p:spPr bwMode="auto">
          <a:xfrm>
            <a:off x="6096000" y="2286000"/>
            <a:ext cx="1468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grade_point: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2590800"/>
            <a:ext cx="504825" cy="369888"/>
          </a:xfrm>
          <a:prstGeom prst="rect">
            <a:avLst/>
          </a:prstGeom>
          <a:solidFill>
            <a:srgbClr val="D4D4D6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A6A6A6"/>
                </a:solidFill>
              </a:rPr>
              <a:t>3.8</a:t>
            </a:r>
          </a:p>
        </p:txBody>
      </p:sp>
      <p:sp>
        <p:nvSpPr>
          <p:cNvPr id="21516" name="TextBox 11"/>
          <p:cNvSpPr txBox="1">
            <a:spLocks noChangeArrowheads="1"/>
          </p:cNvSpPr>
          <p:nvPr/>
        </p:nvSpPr>
        <p:spPr bwMode="auto">
          <a:xfrm>
            <a:off x="7924800" y="198120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3.9</a:t>
            </a: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rot="10800000" flipV="1">
            <a:off x="7848600" y="2286000"/>
            <a:ext cx="304800" cy="2286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10800000" flipV="1">
            <a:off x="7467600" y="2438400"/>
            <a:ext cx="304800" cy="228600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9" name="TextBox 16"/>
          <p:cNvSpPr txBox="1">
            <a:spLocks noChangeArrowheads="1"/>
          </p:cNvSpPr>
          <p:nvPr/>
        </p:nvSpPr>
        <p:spPr bwMode="auto">
          <a:xfrm>
            <a:off x="6204217" y="2988449"/>
            <a:ext cx="240328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 smtClean="0"/>
              <a:t>Center, Radius, Label</a:t>
            </a:r>
            <a:endParaRPr lang="en-US" sz="1800" dirty="0"/>
          </a:p>
        </p:txBody>
      </p:sp>
      <p:sp>
        <p:nvSpPr>
          <p:cNvPr id="21520" name="TextBox 17"/>
          <p:cNvSpPr txBox="1">
            <a:spLocks noChangeArrowheads="1"/>
          </p:cNvSpPr>
          <p:nvPr/>
        </p:nvSpPr>
        <p:spPr bwMode="auto">
          <a:xfrm>
            <a:off x="5132934" y="2996133"/>
            <a:ext cx="11464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 err="1" smtClean="0"/>
              <a:t>myCircle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rot="5400000">
            <a:off x="6363494" y="3161506"/>
            <a:ext cx="76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rot="5400000">
            <a:off x="6668294" y="3161506"/>
            <a:ext cx="76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061985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 about assignment: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Its form is always 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variable</a:t>
            </a:r>
            <a:r>
              <a:rPr lang="en-US" dirty="0" smtClean="0">
                <a:ea typeface="ＭＳ Ｐゴシック" pitchFamily="34" charset="-128"/>
              </a:rPr>
              <a:t>&gt; = 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expression</a:t>
            </a:r>
            <a:r>
              <a:rPr lang="en-US" dirty="0" smtClean="0">
                <a:ea typeface="ＭＳ Ｐゴシック" pitchFamily="34" charset="-128"/>
              </a:rPr>
              <a:t>&gt;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Information moves from right to left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The 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expression</a:t>
            </a:r>
            <a:r>
              <a:rPr lang="en-US" dirty="0" smtClean="0">
                <a:ea typeface="ＭＳ Ｐゴシック" pitchFamily="34" charset="-128"/>
              </a:rPr>
              <a:t>&gt; is computed first, then the variable is changed, so x=x+1 is sensible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Remember the “+=“?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To exchange values in two variables takes 3 </a:t>
            </a:r>
            <a:r>
              <a:rPr lang="en-US" dirty="0" err="1" smtClean="0">
                <a:ea typeface="ＭＳ Ｐゴシック" pitchFamily="34" charset="-128"/>
              </a:rPr>
              <a:t>stmts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Rules about assignment: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All assignment statements end with a semicolon</a:t>
            </a:r>
          </a:p>
          <a:p>
            <a:pPr>
              <a:buFont typeface="Wingdings 2" pitchFamily="18" charset="2"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B6B701E-A263-4719-B5AF-21B9AA9E8DE1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95E3D43-82AD-4B34-B608-B8C5401A862A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85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Assignments, The Picture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“Form”: </a:t>
            </a:r>
          </a:p>
          <a:p>
            <a:pPr lvl="2"/>
            <a:r>
              <a:rPr lang="en-US" dirty="0" err="1" smtClean="0">
                <a:ea typeface="ＭＳ Ｐゴシック" pitchFamily="34" charset="-128"/>
              </a:rPr>
              <a:t>grade_point</a:t>
            </a:r>
            <a:r>
              <a:rPr lang="en-US" dirty="0" smtClean="0">
                <a:ea typeface="ＭＳ Ｐゴシック" pitchFamily="34" charset="-128"/>
              </a:rPr>
              <a:t>=3.9; yellow=new color(255,255,0);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3.9 = </a:t>
            </a:r>
            <a:r>
              <a:rPr lang="en-US" dirty="0" err="1" smtClean="0">
                <a:solidFill>
                  <a:srgbClr val="FF0000"/>
                </a:solidFill>
                <a:ea typeface="ＭＳ Ｐゴシック" pitchFamily="34" charset="-128"/>
              </a:rPr>
              <a:t>grade_point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 is ILLEGAL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“Info moves right to left”: x  =   4.0;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“Compute 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expression</a:t>
            </a:r>
            <a:r>
              <a:rPr lang="en-US" dirty="0" smtClean="0">
                <a:ea typeface="ＭＳ Ｐゴシック" pitchFamily="34" charset="-128"/>
              </a:rPr>
              <a:t>&gt; first: x = x + 1;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“Exchanging values of x, y takes 3 statements”: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temp = x;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x = y;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y = temp; 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2A2D9FC-035D-428E-832B-8EB11B0EC433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7C06838-A1CB-4117-A1D4-013AB601D956}" type="slidenum">
              <a:rPr lang="en-US" sz="1200">
                <a:solidFill>
                  <a:srgbClr val="3F3F3F"/>
                </a:solidFill>
              </a:rPr>
              <a:pPr eaLnBrk="1" hangingPunct="1"/>
              <a:t>6</a:t>
            </a:fld>
            <a:endParaRPr lang="en-US" sz="1200">
              <a:solidFill>
                <a:srgbClr val="3F3F3F"/>
              </a:solidFill>
            </a:endParaRP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0800000">
            <a:off x="5166232" y="3417474"/>
            <a:ext cx="457200" cy="1588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0" name="TextBox 11"/>
          <p:cNvSpPr txBox="1">
            <a:spLocks noChangeArrowheads="1"/>
          </p:cNvSpPr>
          <p:nvPr/>
        </p:nvSpPr>
        <p:spPr bwMode="auto">
          <a:xfrm>
            <a:off x="6928437" y="3660802"/>
            <a:ext cx="196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5.0 </a:t>
            </a:r>
            <a:r>
              <a:rPr lang="en-US" sz="1800">
                <a:latin typeface="Wingdings" pitchFamily="2" charset="2"/>
              </a:rPr>
              <a:t></a:t>
            </a:r>
            <a:r>
              <a:rPr lang="en-US" sz="1800"/>
              <a:t> 4.0  +  1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0800000" flipV="1">
            <a:off x="5937837" y="3814790"/>
            <a:ext cx="990600" cy="150812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1882708" y="5248302"/>
            <a:ext cx="527050" cy="204788"/>
          </a:xfrm>
          <a:custGeom>
            <a:avLst/>
            <a:gdLst>
              <a:gd name="T0" fmla="*/ 527050 w 527135"/>
              <a:gd name="T1" fmla="*/ 0 h 203688"/>
              <a:gd name="T2" fmla="*/ 227589 w 527135"/>
              <a:gd name="T3" fmla="*/ 204788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1349188" y="5702193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1387608" y="6266969"/>
            <a:ext cx="527050" cy="203200"/>
          </a:xfrm>
          <a:custGeom>
            <a:avLst/>
            <a:gdLst>
              <a:gd name="T0" fmla="*/ 527050 w 527135"/>
              <a:gd name="T1" fmla="*/ 0 h 203688"/>
              <a:gd name="T2" fmla="*/ 227589 w 527135"/>
              <a:gd name="T3" fmla="*/ 2032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3565" name="TextBox 19"/>
          <p:cNvSpPr txBox="1">
            <a:spLocks noChangeArrowheads="1"/>
          </p:cNvSpPr>
          <p:nvPr/>
        </p:nvSpPr>
        <p:spPr bwMode="auto">
          <a:xfrm>
            <a:off x="5666975" y="5163672"/>
            <a:ext cx="504825" cy="369888"/>
          </a:xfrm>
          <a:prstGeom prst="rect">
            <a:avLst/>
          </a:prstGeom>
          <a:solidFill>
            <a:srgbClr val="A6A6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/>
              <a:t>1.0</a:t>
            </a:r>
          </a:p>
        </p:txBody>
      </p:sp>
      <p:sp>
        <p:nvSpPr>
          <p:cNvPr id="23566" name="TextBox 20"/>
          <p:cNvSpPr txBox="1">
            <a:spLocks noChangeArrowheads="1"/>
          </p:cNvSpPr>
          <p:nvPr/>
        </p:nvSpPr>
        <p:spPr bwMode="auto">
          <a:xfrm>
            <a:off x="6428975" y="5163672"/>
            <a:ext cx="5048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5.0</a:t>
            </a:r>
          </a:p>
        </p:txBody>
      </p:sp>
      <p:sp>
        <p:nvSpPr>
          <p:cNvPr id="23567" name="TextBox 21"/>
          <p:cNvSpPr txBox="1">
            <a:spLocks noChangeArrowheads="1"/>
          </p:cNvSpPr>
          <p:nvPr/>
        </p:nvSpPr>
        <p:spPr bwMode="auto">
          <a:xfrm>
            <a:off x="7267175" y="5163672"/>
            <a:ext cx="5048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6.0</a:t>
            </a:r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6047975" y="5544672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6886175" y="5544672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5798738" y="5539910"/>
            <a:ext cx="1738312" cy="404812"/>
          </a:xfrm>
          <a:custGeom>
            <a:avLst/>
            <a:gdLst>
              <a:gd name="T0" fmla="*/ 0 w 1737150"/>
              <a:gd name="T1" fmla="*/ 59824 h 405379"/>
              <a:gd name="T2" fmla="*/ 359650 w 1737150"/>
              <a:gd name="T3" fmla="*/ 346982 h 405379"/>
              <a:gd name="T4" fmla="*/ 1402638 w 1737150"/>
              <a:gd name="T5" fmla="*/ 346982 h 405379"/>
              <a:gd name="T6" fmla="*/ 1738312 w 1737150"/>
              <a:gd name="T7" fmla="*/ 0 h 405379"/>
              <a:gd name="T8" fmla="*/ 0 60000 65536"/>
              <a:gd name="T9" fmla="*/ 0 60000 65536"/>
              <a:gd name="T10" fmla="*/ 0 60000 65536"/>
              <a:gd name="T11" fmla="*/ 0 60000 65536"/>
              <a:gd name="T12" fmla="*/ 0 w 1737150"/>
              <a:gd name="T13" fmla="*/ 0 h 405379"/>
              <a:gd name="T14" fmla="*/ 1737150 w 1737150"/>
              <a:gd name="T15" fmla="*/ 405379 h 4053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37150" h="405379">
                <a:moveTo>
                  <a:pt x="0" y="59908"/>
                </a:moveTo>
                <a:cubicBezTo>
                  <a:pt x="62896" y="179724"/>
                  <a:pt x="125793" y="299541"/>
                  <a:pt x="359410" y="347468"/>
                </a:cubicBezTo>
                <a:cubicBezTo>
                  <a:pt x="593027" y="395395"/>
                  <a:pt x="1172077" y="405379"/>
                  <a:pt x="1401700" y="347468"/>
                </a:cubicBezTo>
                <a:cubicBezTo>
                  <a:pt x="1631323" y="289557"/>
                  <a:pt x="1737150" y="0"/>
                  <a:pt x="173715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3571" name="TextBox 25"/>
          <p:cNvSpPr txBox="1">
            <a:spLocks noChangeArrowheads="1"/>
          </p:cNvSpPr>
          <p:nvPr/>
        </p:nvSpPr>
        <p:spPr bwMode="auto">
          <a:xfrm>
            <a:off x="4981175" y="5163672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temp:</a:t>
            </a:r>
          </a:p>
        </p:txBody>
      </p:sp>
      <p:sp>
        <p:nvSpPr>
          <p:cNvPr id="23572" name="TextBox 26"/>
          <p:cNvSpPr txBox="1">
            <a:spLocks noChangeArrowheads="1"/>
          </p:cNvSpPr>
          <p:nvPr/>
        </p:nvSpPr>
        <p:spPr bwMode="auto">
          <a:xfrm>
            <a:off x="6162595" y="5163670"/>
            <a:ext cx="36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/>
              <a:t>x:</a:t>
            </a:r>
          </a:p>
        </p:txBody>
      </p:sp>
      <p:sp>
        <p:nvSpPr>
          <p:cNvPr id="23573" name="TextBox 27"/>
          <p:cNvSpPr txBox="1">
            <a:spLocks noChangeArrowheads="1"/>
          </p:cNvSpPr>
          <p:nvPr/>
        </p:nvSpPr>
        <p:spPr bwMode="auto">
          <a:xfrm>
            <a:off x="6962375" y="5163672"/>
            <a:ext cx="37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y:</a:t>
            </a:r>
          </a:p>
        </p:txBody>
      </p:sp>
    </p:spTree>
    <p:extLst>
      <p:ext uri="{BB962C8B-B14F-4D97-AF65-F5344CB8AC3E}">
        <p14:creationId xmlns:p14="http://schemas.microsoft.com/office/powerpoint/2010/main" val="3877271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Assignments, The Picture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“Form”: </a:t>
            </a:r>
          </a:p>
          <a:p>
            <a:pPr lvl="2"/>
            <a:r>
              <a:rPr lang="en-US" dirty="0" err="1" smtClean="0">
                <a:ea typeface="ＭＳ Ｐゴシック" pitchFamily="34" charset="-128"/>
              </a:rPr>
              <a:t>grade_point</a:t>
            </a:r>
            <a:r>
              <a:rPr lang="en-US" dirty="0" smtClean="0">
                <a:ea typeface="ＭＳ Ｐゴシック" pitchFamily="34" charset="-128"/>
              </a:rPr>
              <a:t>=3.9; yellow=new color(255,255,0);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3.9 = </a:t>
            </a:r>
            <a:r>
              <a:rPr lang="en-US" dirty="0" err="1" smtClean="0">
                <a:solidFill>
                  <a:srgbClr val="FF0000"/>
                </a:solidFill>
                <a:ea typeface="ＭＳ Ｐゴシック" pitchFamily="34" charset="-128"/>
              </a:rPr>
              <a:t>grade_point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 is ILLEGAL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“Info moves right to left”: x  =   4.0;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“Compute 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expression</a:t>
            </a:r>
            <a:r>
              <a:rPr lang="en-US" dirty="0" smtClean="0">
                <a:ea typeface="ＭＳ Ｐゴシック" pitchFamily="34" charset="-128"/>
              </a:rPr>
              <a:t>&gt; first: x = x + 1;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“Exchanging values of x, y takes 3 statements”: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temp = x</a:t>
            </a:r>
            <a:r>
              <a:rPr lang="en-US" dirty="0" smtClean="0">
                <a:ea typeface="ＭＳ Ｐゴシック" pitchFamily="34" charset="-128"/>
              </a:rPr>
              <a:t>;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x = y;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y = temp; 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F6E6020-9393-467B-8431-CFC5FD99DEEA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7C06838-A1CB-4117-A1D4-013AB601D956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0800000">
            <a:off x="5166232" y="3417474"/>
            <a:ext cx="457200" cy="1588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0" name="TextBox 11"/>
          <p:cNvSpPr txBox="1">
            <a:spLocks noChangeArrowheads="1"/>
          </p:cNvSpPr>
          <p:nvPr/>
        </p:nvSpPr>
        <p:spPr bwMode="auto">
          <a:xfrm>
            <a:off x="6928437" y="3660802"/>
            <a:ext cx="196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5.0 </a:t>
            </a:r>
            <a:r>
              <a:rPr lang="en-US" sz="1800">
                <a:latin typeface="Wingdings" pitchFamily="2" charset="2"/>
              </a:rPr>
              <a:t></a:t>
            </a:r>
            <a:r>
              <a:rPr lang="en-US" sz="1800"/>
              <a:t> 4.0  +  1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0800000" flipV="1">
            <a:off x="5937837" y="3814790"/>
            <a:ext cx="990600" cy="150812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1882708" y="5248302"/>
            <a:ext cx="527050" cy="204788"/>
          </a:xfrm>
          <a:custGeom>
            <a:avLst/>
            <a:gdLst>
              <a:gd name="T0" fmla="*/ 527050 w 527135"/>
              <a:gd name="T1" fmla="*/ 0 h 203688"/>
              <a:gd name="T2" fmla="*/ 227589 w 527135"/>
              <a:gd name="T3" fmla="*/ 204788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1349188" y="5702193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1387608" y="6266969"/>
            <a:ext cx="527050" cy="203200"/>
          </a:xfrm>
          <a:custGeom>
            <a:avLst/>
            <a:gdLst>
              <a:gd name="T0" fmla="*/ 527050 w 527135"/>
              <a:gd name="T1" fmla="*/ 0 h 203688"/>
              <a:gd name="T2" fmla="*/ 227589 w 527135"/>
              <a:gd name="T3" fmla="*/ 2032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3565" name="TextBox 19"/>
          <p:cNvSpPr txBox="1">
            <a:spLocks noChangeArrowheads="1"/>
          </p:cNvSpPr>
          <p:nvPr/>
        </p:nvSpPr>
        <p:spPr bwMode="auto">
          <a:xfrm>
            <a:off x="5666975" y="5163672"/>
            <a:ext cx="505267" cy="369332"/>
          </a:xfrm>
          <a:prstGeom prst="rect">
            <a:avLst/>
          </a:prstGeom>
          <a:solidFill>
            <a:srgbClr val="A6A6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 smtClean="0"/>
              <a:t>5.0</a:t>
            </a:r>
            <a:endParaRPr lang="en-US" sz="1800" dirty="0"/>
          </a:p>
        </p:txBody>
      </p:sp>
      <p:sp>
        <p:nvSpPr>
          <p:cNvPr id="23566" name="TextBox 20"/>
          <p:cNvSpPr txBox="1">
            <a:spLocks noChangeArrowheads="1"/>
          </p:cNvSpPr>
          <p:nvPr/>
        </p:nvSpPr>
        <p:spPr bwMode="auto">
          <a:xfrm>
            <a:off x="6428975" y="5163672"/>
            <a:ext cx="5048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5.0</a:t>
            </a:r>
          </a:p>
        </p:txBody>
      </p:sp>
      <p:sp>
        <p:nvSpPr>
          <p:cNvPr id="23567" name="TextBox 21"/>
          <p:cNvSpPr txBox="1">
            <a:spLocks noChangeArrowheads="1"/>
          </p:cNvSpPr>
          <p:nvPr/>
        </p:nvSpPr>
        <p:spPr bwMode="auto">
          <a:xfrm>
            <a:off x="7267175" y="5163672"/>
            <a:ext cx="5048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6.0</a:t>
            </a:r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6047975" y="5544672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6886175" y="5544672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5798738" y="5539910"/>
            <a:ext cx="1738312" cy="404812"/>
          </a:xfrm>
          <a:custGeom>
            <a:avLst/>
            <a:gdLst>
              <a:gd name="T0" fmla="*/ 0 w 1737150"/>
              <a:gd name="T1" fmla="*/ 59824 h 405379"/>
              <a:gd name="T2" fmla="*/ 359650 w 1737150"/>
              <a:gd name="T3" fmla="*/ 346982 h 405379"/>
              <a:gd name="T4" fmla="*/ 1402638 w 1737150"/>
              <a:gd name="T5" fmla="*/ 346982 h 405379"/>
              <a:gd name="T6" fmla="*/ 1738312 w 1737150"/>
              <a:gd name="T7" fmla="*/ 0 h 405379"/>
              <a:gd name="T8" fmla="*/ 0 60000 65536"/>
              <a:gd name="T9" fmla="*/ 0 60000 65536"/>
              <a:gd name="T10" fmla="*/ 0 60000 65536"/>
              <a:gd name="T11" fmla="*/ 0 60000 65536"/>
              <a:gd name="T12" fmla="*/ 0 w 1737150"/>
              <a:gd name="T13" fmla="*/ 0 h 405379"/>
              <a:gd name="T14" fmla="*/ 1737150 w 1737150"/>
              <a:gd name="T15" fmla="*/ 405379 h 4053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37150" h="405379">
                <a:moveTo>
                  <a:pt x="0" y="59908"/>
                </a:moveTo>
                <a:cubicBezTo>
                  <a:pt x="62896" y="179724"/>
                  <a:pt x="125793" y="299541"/>
                  <a:pt x="359410" y="347468"/>
                </a:cubicBezTo>
                <a:cubicBezTo>
                  <a:pt x="593027" y="395395"/>
                  <a:pt x="1172077" y="405379"/>
                  <a:pt x="1401700" y="347468"/>
                </a:cubicBezTo>
                <a:cubicBezTo>
                  <a:pt x="1631323" y="289557"/>
                  <a:pt x="1737150" y="0"/>
                  <a:pt x="173715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3571" name="TextBox 25"/>
          <p:cNvSpPr txBox="1">
            <a:spLocks noChangeArrowheads="1"/>
          </p:cNvSpPr>
          <p:nvPr/>
        </p:nvSpPr>
        <p:spPr bwMode="auto">
          <a:xfrm>
            <a:off x="4981175" y="5163672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temp:</a:t>
            </a:r>
          </a:p>
        </p:txBody>
      </p:sp>
      <p:sp>
        <p:nvSpPr>
          <p:cNvPr id="23572" name="TextBox 26"/>
          <p:cNvSpPr txBox="1">
            <a:spLocks noChangeArrowheads="1"/>
          </p:cNvSpPr>
          <p:nvPr/>
        </p:nvSpPr>
        <p:spPr bwMode="auto">
          <a:xfrm>
            <a:off x="6170279" y="5155986"/>
            <a:ext cx="36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/>
              <a:t>x:</a:t>
            </a:r>
          </a:p>
        </p:txBody>
      </p:sp>
      <p:sp>
        <p:nvSpPr>
          <p:cNvPr id="23573" name="TextBox 27"/>
          <p:cNvSpPr txBox="1">
            <a:spLocks noChangeArrowheads="1"/>
          </p:cNvSpPr>
          <p:nvPr/>
        </p:nvSpPr>
        <p:spPr bwMode="auto">
          <a:xfrm>
            <a:off x="6962375" y="5163672"/>
            <a:ext cx="37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y:</a:t>
            </a:r>
          </a:p>
        </p:txBody>
      </p:sp>
    </p:spTree>
    <p:extLst>
      <p:ext uri="{BB962C8B-B14F-4D97-AF65-F5344CB8AC3E}">
        <p14:creationId xmlns:p14="http://schemas.microsoft.com/office/powerpoint/2010/main" val="1905287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Assignments, The Picture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“Form”: </a:t>
            </a:r>
          </a:p>
          <a:p>
            <a:pPr lvl="2"/>
            <a:r>
              <a:rPr lang="en-US" dirty="0" err="1" smtClean="0">
                <a:ea typeface="ＭＳ Ｐゴシック" pitchFamily="34" charset="-128"/>
              </a:rPr>
              <a:t>grade_point</a:t>
            </a:r>
            <a:r>
              <a:rPr lang="en-US" dirty="0" smtClean="0">
                <a:ea typeface="ＭＳ Ｐゴシック" pitchFamily="34" charset="-128"/>
              </a:rPr>
              <a:t>=3.9; yellow=new color(255,255,0);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3.9 = </a:t>
            </a:r>
            <a:r>
              <a:rPr lang="en-US" dirty="0" err="1" smtClean="0">
                <a:solidFill>
                  <a:srgbClr val="FF0000"/>
                </a:solidFill>
                <a:ea typeface="ＭＳ Ｐゴシック" pitchFamily="34" charset="-128"/>
              </a:rPr>
              <a:t>grade_point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 is ILLEGAL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“Info moves right to left”: x  =   4.0;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“Compute 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expression</a:t>
            </a:r>
            <a:r>
              <a:rPr lang="en-US" dirty="0" smtClean="0">
                <a:ea typeface="ＭＳ Ｐゴシック" pitchFamily="34" charset="-128"/>
              </a:rPr>
              <a:t>&gt; first: x = x + 1;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“Exchanging values of x, y takes 3 statements”: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temp = x;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x = y</a:t>
            </a:r>
            <a:r>
              <a:rPr lang="en-US" dirty="0" smtClean="0">
                <a:ea typeface="ＭＳ Ｐゴシック" pitchFamily="34" charset="-128"/>
              </a:rPr>
              <a:t>;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y = temp; 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F094E0C-4218-4B3C-89E5-C549214219AE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7C06838-A1CB-4117-A1D4-013AB601D956}" type="slidenum">
              <a:rPr lang="en-US" sz="1200">
                <a:solidFill>
                  <a:srgbClr val="3F3F3F"/>
                </a:solidFill>
              </a:rPr>
              <a:pPr eaLnBrk="1" hangingPunct="1"/>
              <a:t>8</a:t>
            </a:fld>
            <a:endParaRPr lang="en-US" sz="1200">
              <a:solidFill>
                <a:srgbClr val="3F3F3F"/>
              </a:solidFill>
            </a:endParaRP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0800000">
            <a:off x="5166232" y="3417474"/>
            <a:ext cx="457200" cy="1588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0" name="TextBox 11"/>
          <p:cNvSpPr txBox="1">
            <a:spLocks noChangeArrowheads="1"/>
          </p:cNvSpPr>
          <p:nvPr/>
        </p:nvSpPr>
        <p:spPr bwMode="auto">
          <a:xfrm>
            <a:off x="6928437" y="3660802"/>
            <a:ext cx="196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5.0 </a:t>
            </a:r>
            <a:r>
              <a:rPr lang="en-US" sz="1800">
                <a:latin typeface="Wingdings" pitchFamily="2" charset="2"/>
              </a:rPr>
              <a:t></a:t>
            </a:r>
            <a:r>
              <a:rPr lang="en-US" sz="1800"/>
              <a:t> 4.0  +  1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0800000" flipV="1">
            <a:off x="5937837" y="3814790"/>
            <a:ext cx="990600" cy="150812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1882708" y="5248302"/>
            <a:ext cx="527050" cy="204788"/>
          </a:xfrm>
          <a:custGeom>
            <a:avLst/>
            <a:gdLst>
              <a:gd name="T0" fmla="*/ 527050 w 527135"/>
              <a:gd name="T1" fmla="*/ 0 h 203688"/>
              <a:gd name="T2" fmla="*/ 227589 w 527135"/>
              <a:gd name="T3" fmla="*/ 204788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1349188" y="5702193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1387608" y="6266969"/>
            <a:ext cx="527050" cy="203200"/>
          </a:xfrm>
          <a:custGeom>
            <a:avLst/>
            <a:gdLst>
              <a:gd name="T0" fmla="*/ 527050 w 527135"/>
              <a:gd name="T1" fmla="*/ 0 h 203688"/>
              <a:gd name="T2" fmla="*/ 227589 w 527135"/>
              <a:gd name="T3" fmla="*/ 2032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3565" name="TextBox 19"/>
          <p:cNvSpPr txBox="1">
            <a:spLocks noChangeArrowheads="1"/>
          </p:cNvSpPr>
          <p:nvPr/>
        </p:nvSpPr>
        <p:spPr bwMode="auto">
          <a:xfrm>
            <a:off x="5666975" y="5163672"/>
            <a:ext cx="505267" cy="369332"/>
          </a:xfrm>
          <a:prstGeom prst="rect">
            <a:avLst/>
          </a:prstGeom>
          <a:solidFill>
            <a:srgbClr val="A6A6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 smtClean="0"/>
              <a:t>5.0</a:t>
            </a:r>
            <a:endParaRPr lang="en-US" sz="1800" dirty="0"/>
          </a:p>
        </p:txBody>
      </p:sp>
      <p:sp>
        <p:nvSpPr>
          <p:cNvPr id="23566" name="TextBox 20"/>
          <p:cNvSpPr txBox="1">
            <a:spLocks noChangeArrowheads="1"/>
          </p:cNvSpPr>
          <p:nvPr/>
        </p:nvSpPr>
        <p:spPr bwMode="auto">
          <a:xfrm>
            <a:off x="6428975" y="5163672"/>
            <a:ext cx="50526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 smtClean="0"/>
              <a:t>6.0</a:t>
            </a:r>
            <a:endParaRPr lang="en-US" sz="1800" dirty="0"/>
          </a:p>
        </p:txBody>
      </p:sp>
      <p:sp>
        <p:nvSpPr>
          <p:cNvPr id="23567" name="TextBox 21"/>
          <p:cNvSpPr txBox="1">
            <a:spLocks noChangeArrowheads="1"/>
          </p:cNvSpPr>
          <p:nvPr/>
        </p:nvSpPr>
        <p:spPr bwMode="auto">
          <a:xfrm>
            <a:off x="7267175" y="5163672"/>
            <a:ext cx="5048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6.0</a:t>
            </a:r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6047975" y="5544672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6886175" y="5544672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5798738" y="5539910"/>
            <a:ext cx="1738312" cy="404812"/>
          </a:xfrm>
          <a:custGeom>
            <a:avLst/>
            <a:gdLst>
              <a:gd name="T0" fmla="*/ 0 w 1737150"/>
              <a:gd name="T1" fmla="*/ 59824 h 405379"/>
              <a:gd name="T2" fmla="*/ 359650 w 1737150"/>
              <a:gd name="T3" fmla="*/ 346982 h 405379"/>
              <a:gd name="T4" fmla="*/ 1402638 w 1737150"/>
              <a:gd name="T5" fmla="*/ 346982 h 405379"/>
              <a:gd name="T6" fmla="*/ 1738312 w 1737150"/>
              <a:gd name="T7" fmla="*/ 0 h 405379"/>
              <a:gd name="T8" fmla="*/ 0 60000 65536"/>
              <a:gd name="T9" fmla="*/ 0 60000 65536"/>
              <a:gd name="T10" fmla="*/ 0 60000 65536"/>
              <a:gd name="T11" fmla="*/ 0 60000 65536"/>
              <a:gd name="T12" fmla="*/ 0 w 1737150"/>
              <a:gd name="T13" fmla="*/ 0 h 405379"/>
              <a:gd name="T14" fmla="*/ 1737150 w 1737150"/>
              <a:gd name="T15" fmla="*/ 405379 h 4053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37150" h="405379">
                <a:moveTo>
                  <a:pt x="0" y="59908"/>
                </a:moveTo>
                <a:cubicBezTo>
                  <a:pt x="62896" y="179724"/>
                  <a:pt x="125793" y="299541"/>
                  <a:pt x="359410" y="347468"/>
                </a:cubicBezTo>
                <a:cubicBezTo>
                  <a:pt x="593027" y="395395"/>
                  <a:pt x="1172077" y="405379"/>
                  <a:pt x="1401700" y="347468"/>
                </a:cubicBezTo>
                <a:cubicBezTo>
                  <a:pt x="1631323" y="289557"/>
                  <a:pt x="1737150" y="0"/>
                  <a:pt x="173715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3571" name="TextBox 25"/>
          <p:cNvSpPr txBox="1">
            <a:spLocks noChangeArrowheads="1"/>
          </p:cNvSpPr>
          <p:nvPr/>
        </p:nvSpPr>
        <p:spPr bwMode="auto">
          <a:xfrm>
            <a:off x="4981175" y="5163672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temp:</a:t>
            </a:r>
          </a:p>
        </p:txBody>
      </p:sp>
      <p:sp>
        <p:nvSpPr>
          <p:cNvPr id="23572" name="TextBox 26"/>
          <p:cNvSpPr txBox="1">
            <a:spLocks noChangeArrowheads="1"/>
          </p:cNvSpPr>
          <p:nvPr/>
        </p:nvSpPr>
        <p:spPr bwMode="auto">
          <a:xfrm>
            <a:off x="6170279" y="5171354"/>
            <a:ext cx="36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/>
              <a:t>x:</a:t>
            </a:r>
          </a:p>
        </p:txBody>
      </p:sp>
      <p:sp>
        <p:nvSpPr>
          <p:cNvPr id="23573" name="TextBox 27"/>
          <p:cNvSpPr txBox="1">
            <a:spLocks noChangeArrowheads="1"/>
          </p:cNvSpPr>
          <p:nvPr/>
        </p:nvSpPr>
        <p:spPr bwMode="auto">
          <a:xfrm>
            <a:off x="6962375" y="5163672"/>
            <a:ext cx="37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y:</a:t>
            </a:r>
          </a:p>
        </p:txBody>
      </p:sp>
    </p:spTree>
    <p:extLst>
      <p:ext uri="{BB962C8B-B14F-4D97-AF65-F5344CB8AC3E}">
        <p14:creationId xmlns:p14="http://schemas.microsoft.com/office/powerpoint/2010/main" val="1905287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Assignments, The Picture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Facts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“Form”: </a:t>
            </a:r>
          </a:p>
          <a:p>
            <a:pPr lvl="2"/>
            <a:r>
              <a:rPr lang="en-US" dirty="0" err="1" smtClean="0">
                <a:ea typeface="ＭＳ Ｐゴシック" pitchFamily="34" charset="-128"/>
              </a:rPr>
              <a:t>grade_point</a:t>
            </a:r>
            <a:r>
              <a:rPr lang="en-US" dirty="0" smtClean="0">
                <a:ea typeface="ＭＳ Ｐゴシック" pitchFamily="34" charset="-128"/>
              </a:rPr>
              <a:t>=3.9; yellow=new color(255,255,0);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3.9 = </a:t>
            </a:r>
            <a:r>
              <a:rPr lang="en-US" dirty="0" err="1" smtClean="0">
                <a:solidFill>
                  <a:srgbClr val="FF0000"/>
                </a:solidFill>
                <a:ea typeface="ＭＳ Ｐゴシック" pitchFamily="34" charset="-128"/>
              </a:rPr>
              <a:t>grade_point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 is ILLEGAL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“Info moves right to left”: x  =   4.0;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“Compute &lt;</a:t>
            </a:r>
            <a:r>
              <a:rPr lang="en-US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expression</a:t>
            </a:r>
            <a:r>
              <a:rPr lang="en-US" dirty="0" smtClean="0">
                <a:ea typeface="ＭＳ Ｐゴシック" pitchFamily="34" charset="-128"/>
              </a:rPr>
              <a:t>&gt; first: x = x + 1;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“Exchanging values of x, y takes 3 statements”: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temp = x;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x = y;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y = temp</a:t>
            </a:r>
            <a:r>
              <a:rPr lang="en-US" dirty="0" smtClean="0">
                <a:ea typeface="ＭＳ Ｐゴシック" pitchFamily="34" charset="-128"/>
              </a:rPr>
              <a:t>; 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F861DE5-B593-4052-B4DA-642A24A2F5E8}" type="datetime1">
              <a:rPr lang="en-US" sz="1200" smtClean="0">
                <a:solidFill>
                  <a:srgbClr val="3F3F3F"/>
                </a:solidFill>
              </a:rPr>
              <a:t>11/7/2011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7C06838-A1CB-4117-A1D4-013AB601D956}" type="slidenum">
              <a:rPr lang="en-US" sz="1200">
                <a:solidFill>
                  <a:srgbClr val="3F3F3F"/>
                </a:solidFill>
              </a:rPr>
              <a:pPr eaLnBrk="1" hangingPunct="1"/>
              <a:t>9</a:t>
            </a:fld>
            <a:endParaRPr lang="en-US" sz="1200">
              <a:solidFill>
                <a:srgbClr val="3F3F3F"/>
              </a:solidFill>
            </a:endParaRP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0800000">
            <a:off x="5166232" y="3417474"/>
            <a:ext cx="457200" cy="1588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0" name="TextBox 11"/>
          <p:cNvSpPr txBox="1">
            <a:spLocks noChangeArrowheads="1"/>
          </p:cNvSpPr>
          <p:nvPr/>
        </p:nvSpPr>
        <p:spPr bwMode="auto">
          <a:xfrm>
            <a:off x="6928437" y="3660802"/>
            <a:ext cx="196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5.0 </a:t>
            </a:r>
            <a:r>
              <a:rPr lang="en-US" sz="1800">
                <a:latin typeface="Wingdings" pitchFamily="2" charset="2"/>
              </a:rPr>
              <a:t></a:t>
            </a:r>
            <a:r>
              <a:rPr lang="en-US" sz="1800"/>
              <a:t> 4.0  +  1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0800000" flipV="1">
            <a:off x="5937837" y="3814790"/>
            <a:ext cx="990600" cy="150812"/>
          </a:xfrm>
          <a:prstGeom prst="straightConnector1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1882708" y="5248302"/>
            <a:ext cx="527050" cy="204788"/>
          </a:xfrm>
          <a:custGeom>
            <a:avLst/>
            <a:gdLst>
              <a:gd name="T0" fmla="*/ 527050 w 527135"/>
              <a:gd name="T1" fmla="*/ 0 h 203688"/>
              <a:gd name="T2" fmla="*/ 227589 w 527135"/>
              <a:gd name="T3" fmla="*/ 204788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1349188" y="5702193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1387608" y="6266969"/>
            <a:ext cx="527050" cy="203200"/>
          </a:xfrm>
          <a:custGeom>
            <a:avLst/>
            <a:gdLst>
              <a:gd name="T0" fmla="*/ 527050 w 527135"/>
              <a:gd name="T1" fmla="*/ 0 h 203688"/>
              <a:gd name="T2" fmla="*/ 227589 w 527135"/>
              <a:gd name="T3" fmla="*/ 2032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3565" name="TextBox 19"/>
          <p:cNvSpPr txBox="1">
            <a:spLocks noChangeArrowheads="1"/>
          </p:cNvSpPr>
          <p:nvPr/>
        </p:nvSpPr>
        <p:spPr bwMode="auto">
          <a:xfrm>
            <a:off x="5666975" y="5163672"/>
            <a:ext cx="505267" cy="369332"/>
          </a:xfrm>
          <a:prstGeom prst="rect">
            <a:avLst/>
          </a:prstGeom>
          <a:solidFill>
            <a:srgbClr val="A6A6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/>
              <a:t>5</a:t>
            </a:r>
            <a:r>
              <a:rPr lang="en-US" sz="1800" dirty="0" smtClean="0"/>
              <a:t>.0</a:t>
            </a:r>
            <a:endParaRPr lang="en-US" sz="1800" dirty="0"/>
          </a:p>
        </p:txBody>
      </p:sp>
      <p:sp>
        <p:nvSpPr>
          <p:cNvPr id="23566" name="TextBox 20"/>
          <p:cNvSpPr txBox="1">
            <a:spLocks noChangeArrowheads="1"/>
          </p:cNvSpPr>
          <p:nvPr/>
        </p:nvSpPr>
        <p:spPr bwMode="auto">
          <a:xfrm>
            <a:off x="6428975" y="5163672"/>
            <a:ext cx="50526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/>
              <a:t>6</a:t>
            </a:r>
            <a:r>
              <a:rPr lang="en-US" sz="1800" dirty="0" smtClean="0"/>
              <a:t>.0</a:t>
            </a:r>
            <a:endParaRPr lang="en-US" sz="1800" dirty="0"/>
          </a:p>
        </p:txBody>
      </p:sp>
      <p:sp>
        <p:nvSpPr>
          <p:cNvPr id="23567" name="TextBox 21"/>
          <p:cNvSpPr txBox="1">
            <a:spLocks noChangeArrowheads="1"/>
          </p:cNvSpPr>
          <p:nvPr/>
        </p:nvSpPr>
        <p:spPr bwMode="auto">
          <a:xfrm>
            <a:off x="7267175" y="5163672"/>
            <a:ext cx="50526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 smtClean="0"/>
              <a:t>5.0</a:t>
            </a:r>
            <a:endParaRPr lang="en-US" sz="1800" dirty="0"/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6047975" y="5544672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6886175" y="5544672"/>
            <a:ext cx="457200" cy="228600"/>
          </a:xfrm>
          <a:custGeom>
            <a:avLst/>
            <a:gdLst>
              <a:gd name="T0" fmla="*/ 457200 w 527135"/>
              <a:gd name="T1" fmla="*/ 0 h 203688"/>
              <a:gd name="T2" fmla="*/ 197427 w 527135"/>
              <a:gd name="T3" fmla="*/ 228600 h 203688"/>
              <a:gd name="T4" fmla="*/ 0 w 527135"/>
              <a:gd name="T5" fmla="*/ 0 h 203688"/>
              <a:gd name="T6" fmla="*/ 0 60000 65536"/>
              <a:gd name="T7" fmla="*/ 0 60000 65536"/>
              <a:gd name="T8" fmla="*/ 0 60000 65536"/>
              <a:gd name="T9" fmla="*/ 0 w 527135"/>
              <a:gd name="T10" fmla="*/ 0 h 203688"/>
              <a:gd name="T11" fmla="*/ 527135 w 527135"/>
              <a:gd name="T12" fmla="*/ 203688 h 2036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7135" h="203688">
                <a:moveTo>
                  <a:pt x="527135" y="0"/>
                </a:moveTo>
                <a:cubicBezTo>
                  <a:pt x="421308" y="101844"/>
                  <a:pt x="315482" y="203688"/>
                  <a:pt x="227626" y="203688"/>
                </a:cubicBezTo>
                <a:cubicBezTo>
                  <a:pt x="139770" y="203688"/>
                  <a:pt x="69885" y="101844"/>
                  <a:pt x="0" y="0"/>
                </a:cubicBezTo>
              </a:path>
            </a:pathLst>
          </a:custGeom>
          <a:noFill/>
          <a:ln w="48000" cmpd="thickThin">
            <a:solidFill>
              <a:schemeClr val="accent1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5798738" y="5539910"/>
            <a:ext cx="1738312" cy="404812"/>
          </a:xfrm>
          <a:custGeom>
            <a:avLst/>
            <a:gdLst>
              <a:gd name="T0" fmla="*/ 0 w 1737150"/>
              <a:gd name="T1" fmla="*/ 59824 h 405379"/>
              <a:gd name="T2" fmla="*/ 359650 w 1737150"/>
              <a:gd name="T3" fmla="*/ 346982 h 405379"/>
              <a:gd name="T4" fmla="*/ 1402638 w 1737150"/>
              <a:gd name="T5" fmla="*/ 346982 h 405379"/>
              <a:gd name="T6" fmla="*/ 1738312 w 1737150"/>
              <a:gd name="T7" fmla="*/ 0 h 405379"/>
              <a:gd name="T8" fmla="*/ 0 60000 65536"/>
              <a:gd name="T9" fmla="*/ 0 60000 65536"/>
              <a:gd name="T10" fmla="*/ 0 60000 65536"/>
              <a:gd name="T11" fmla="*/ 0 60000 65536"/>
              <a:gd name="T12" fmla="*/ 0 w 1737150"/>
              <a:gd name="T13" fmla="*/ 0 h 405379"/>
              <a:gd name="T14" fmla="*/ 1737150 w 1737150"/>
              <a:gd name="T15" fmla="*/ 405379 h 4053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37150" h="405379">
                <a:moveTo>
                  <a:pt x="0" y="59908"/>
                </a:moveTo>
                <a:cubicBezTo>
                  <a:pt x="62896" y="179724"/>
                  <a:pt x="125793" y="299541"/>
                  <a:pt x="359410" y="347468"/>
                </a:cubicBezTo>
                <a:cubicBezTo>
                  <a:pt x="593027" y="395395"/>
                  <a:pt x="1172077" y="405379"/>
                  <a:pt x="1401700" y="347468"/>
                </a:cubicBezTo>
                <a:cubicBezTo>
                  <a:pt x="1631323" y="289557"/>
                  <a:pt x="1737150" y="0"/>
                  <a:pt x="1737150" y="0"/>
                </a:cubicBezTo>
              </a:path>
            </a:pathLst>
          </a:custGeom>
          <a:noFill/>
          <a:ln w="48000" cmpd="thickThin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23571" name="TextBox 25"/>
          <p:cNvSpPr txBox="1">
            <a:spLocks noChangeArrowheads="1"/>
          </p:cNvSpPr>
          <p:nvPr/>
        </p:nvSpPr>
        <p:spPr bwMode="auto">
          <a:xfrm>
            <a:off x="4981175" y="5163672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temp:</a:t>
            </a:r>
          </a:p>
        </p:txBody>
      </p:sp>
      <p:sp>
        <p:nvSpPr>
          <p:cNvPr id="23572" name="TextBox 26"/>
          <p:cNvSpPr txBox="1">
            <a:spLocks noChangeArrowheads="1"/>
          </p:cNvSpPr>
          <p:nvPr/>
        </p:nvSpPr>
        <p:spPr bwMode="auto">
          <a:xfrm>
            <a:off x="6177963" y="5155986"/>
            <a:ext cx="36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/>
              <a:t>x:</a:t>
            </a:r>
          </a:p>
        </p:txBody>
      </p:sp>
      <p:sp>
        <p:nvSpPr>
          <p:cNvPr id="23573" name="TextBox 27"/>
          <p:cNvSpPr txBox="1">
            <a:spLocks noChangeArrowheads="1"/>
          </p:cNvSpPr>
          <p:nvPr/>
        </p:nvSpPr>
        <p:spPr bwMode="auto">
          <a:xfrm>
            <a:off x="6962375" y="5163672"/>
            <a:ext cx="377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/>
              <a:t>y:</a:t>
            </a:r>
          </a:p>
        </p:txBody>
      </p:sp>
    </p:spTree>
    <p:extLst>
      <p:ext uri="{BB962C8B-B14F-4D97-AF65-F5344CB8AC3E}">
        <p14:creationId xmlns:p14="http://schemas.microsoft.com/office/powerpoint/2010/main" val="1905287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5912</TotalTime>
  <Words>1447</Words>
  <Application>Microsoft Office PowerPoint</Application>
  <PresentationFormat>On-screen Show (4:3)</PresentationFormat>
  <Paragraphs>345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Module</vt:lpstr>
      <vt:lpstr>Variables, Assignments Testing + Iteration</vt:lpstr>
      <vt:lpstr>Something we have done!</vt:lpstr>
      <vt:lpstr>Variables …</vt:lpstr>
      <vt:lpstr>Variables, the Picture</vt:lpstr>
      <vt:lpstr>Assignments</vt:lpstr>
      <vt:lpstr>Assignments, The Picture</vt:lpstr>
      <vt:lpstr>Assignments, The Picture</vt:lpstr>
      <vt:lpstr>Assignments, The Picture</vt:lpstr>
      <vt:lpstr>Assignments, The Picture</vt:lpstr>
      <vt:lpstr>Expressions</vt:lpstr>
      <vt:lpstr>Expressions, the Picture</vt:lpstr>
      <vt:lpstr>Expressions …</vt:lpstr>
      <vt:lpstr>Tests, A/K/A If statements</vt:lpstr>
      <vt:lpstr>If … the flow </vt:lpstr>
      <vt:lpstr>Tests, the Picture</vt:lpstr>
      <vt:lpstr>Else Statement</vt:lpstr>
      <vt:lpstr>Else, the Picture</vt:lpstr>
      <vt:lpstr>If, else, the flow …</vt:lpstr>
      <vt:lpstr>Repetition (or looping)</vt:lpstr>
      <vt:lpstr>Repetiton, the Picture</vt:lpstr>
      <vt:lpstr>How/Why does this work?</vt:lpstr>
      <vt:lpstr>Repetition, Another Picture</vt:lpstr>
      <vt:lpstr>Writing Programs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336</cp:revision>
  <dcterms:created xsi:type="dcterms:W3CDTF">2011-03-24T16:46:21Z</dcterms:created>
  <dcterms:modified xsi:type="dcterms:W3CDTF">2011-11-07T16:07:22Z</dcterms:modified>
</cp:coreProperties>
</file>