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1" r:id="rId1"/>
  </p:sldMasterIdLst>
  <p:notesMasterIdLst>
    <p:notesMasterId r:id="rId21"/>
  </p:notesMasterIdLst>
  <p:handoutMasterIdLst>
    <p:handoutMasterId r:id="rId22"/>
  </p:handoutMasterIdLst>
  <p:sldIdLst>
    <p:sldId id="371" r:id="rId2"/>
    <p:sldId id="303" r:id="rId3"/>
    <p:sldId id="383" r:id="rId4"/>
    <p:sldId id="372" r:id="rId5"/>
    <p:sldId id="384" r:id="rId6"/>
    <p:sldId id="378" r:id="rId7"/>
    <p:sldId id="380" r:id="rId8"/>
    <p:sldId id="381" r:id="rId9"/>
    <p:sldId id="379" r:id="rId10"/>
    <p:sldId id="392" r:id="rId11"/>
    <p:sldId id="385" r:id="rId12"/>
    <p:sldId id="386" r:id="rId13"/>
    <p:sldId id="387" r:id="rId14"/>
    <p:sldId id="389" r:id="rId15"/>
    <p:sldId id="390" r:id="rId16"/>
    <p:sldId id="375" r:id="rId17"/>
    <p:sldId id="376" r:id="rId18"/>
    <p:sldId id="377" r:id="rId19"/>
    <p:sldId id="382" r:id="rId20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703920"/>
    <a:srgbClr val="FFEFD5"/>
    <a:srgbClr val="A052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20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A44848-09E8-43CE-9828-9559293A1B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218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B8E227-BA55-4BDB-9866-13F3FD068847}" type="datetime1">
              <a:rPr lang="en-US"/>
              <a:pPr/>
              <a:t>11/7/2011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9A2B34-32E9-41D9-8EE3-7EB60233BE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5036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CDF3F1F-2C2E-466E-9E91-98D5A2E6EF27}" type="datetime1">
              <a:rPr lang="en-US" smtClean="0"/>
              <a:t>11/7/2011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DB1852-BF4E-47EB-BBCB-409F34F0A7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6401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2E0003-AEE9-467D-9DBC-C26B563C5F71}" type="datetime1">
              <a:rPr lang="en-US" smtClean="0"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B54D47-A62E-4BB1-BD0E-E2FFAFFD17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40885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108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pitchFamily="34" charset="0"/>
            </a:endParaRPr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0DB33B-42CF-4CFA-A086-92251837B49C}" type="datetime1">
              <a:rPr lang="en-US" smtClean="0"/>
              <a:t>11/7/2011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5EB5C-27DC-48D7-A68F-144B133E22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31913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453D41-3C4E-4C09-B803-4A42FB7CA85F}" type="datetime1">
              <a:rPr lang="en-US" smtClean="0"/>
              <a:t>11/7/2011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8A397-63A8-4EA5-97A5-607C9FA5B4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69330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BED098-4F90-41F1-8F30-91A07FA60D58}" type="datetime1">
              <a:rPr lang="en-US" smtClean="0"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CF3DE2-C17F-46A6-AA1B-BECB2ACC33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4690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D61ACB-282B-4063-B2D7-2BF045A0A2E2}" type="datetime1">
              <a:rPr lang="en-US" smtClean="0"/>
              <a:t>11/7/2011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7F8042-924A-4BF0-8FD4-8C0C41AE57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8783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1402FA-DDCC-43D4-B4E9-21A61DCB71C7}" type="datetime1">
              <a:rPr lang="en-US" smtClean="0"/>
              <a:t>11/7/2011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891A21-0F2B-44C1-96A9-3F8FCA9E63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7350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32B570-BA11-4525-BCA3-FD33C5CA5033}" type="datetime1">
              <a:rPr lang="en-US" smtClean="0"/>
              <a:t>11/7/2011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185DE4-0907-4C18-A6B7-B7DCA35DA4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73766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5534B1-5495-414A-87ED-C508FC51B60F}" type="datetime1">
              <a:rPr lang="en-US" smtClean="0"/>
              <a:t>11/7/2011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3F63D5-96CA-4BEE-A6B2-D840C83A90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16084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D9B3FB-98E1-4072-AEB6-B144D6430934}" type="datetime1">
              <a:rPr lang="en-US" smtClean="0"/>
              <a:t>11/7/2011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26EE6C-58A7-4484-A262-3A15E566DC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03831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10433B-27D8-47F2-B33B-9889F889F87C}" type="datetime1">
              <a:rPr lang="en-US" smtClean="0"/>
              <a:t>11/7/2011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E619F5-9CBE-4E08-B6B9-06066F402A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13480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fld id="{C7CE08DC-6782-4243-BD00-E0E02E6E1F21}" type="datetime1">
              <a:rPr lang="en-US" smtClean="0"/>
              <a:t>11/7/2011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rgbClr val="BCBCBC"/>
                </a:solidFill>
              </a:defRPr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3B114004-74DE-45BE-B001-0D2FFA5101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3741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invGray">
          <a:xfrm>
            <a:off x="0" y="1066800"/>
            <a:ext cx="9144000" cy="4445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pitchFamily="34" charset="0"/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0668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  <a:prstGeom prst="rect">
            <a:avLst/>
          </a:prstGeom>
        </p:spPr>
        <p:txBody>
          <a:bodyPr vert="horz" wrap="square" lIns="91440" tIns="45720" rIns="45720" bIns="45720" numCol="1" anchor="ctr" anchorCtr="0" compatLnSpc="1">
            <a:prstTxWarp prst="textNoShape">
              <a:avLst/>
            </a:prstTxWarp>
            <a:normAutofit/>
            <a:sp3d prstMaterial="matte">
              <a:bevelT w="50800" h="10160"/>
            </a:sp3d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wrap="square" lIns="109728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3F3F"/>
                </a:solidFill>
              </a:defRPr>
            </a:lvl1pPr>
          </a:lstStyle>
          <a:p>
            <a:fld id="{AF26440A-7CDE-4BDB-AF4F-51A827B3AC3D}" type="datetime1">
              <a:rPr lang="en-US" smtClean="0"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wrap="square" lIns="45720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3F3F"/>
                </a:solidFill>
              </a:defRPr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</a:defRPr>
            </a:lvl1pPr>
          </a:lstStyle>
          <a:p>
            <a:fld id="{CDE14C58-8A7F-439F-A60F-4938C127558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6" r:id="rId1"/>
    <p:sldLayoutId id="2147484090" r:id="rId2"/>
    <p:sldLayoutId id="2147484097" r:id="rId3"/>
    <p:sldLayoutId id="2147484091" r:id="rId4"/>
    <p:sldLayoutId id="2147484092" r:id="rId5"/>
    <p:sldLayoutId id="2147484093" r:id="rId6"/>
    <p:sldLayoutId id="2147484098" r:id="rId7"/>
    <p:sldLayoutId id="2147484099" r:id="rId8"/>
    <p:sldLayoutId id="2147484100" r:id="rId9"/>
    <p:sldLayoutId id="2147484094" r:id="rId10"/>
    <p:sldLayoutId id="2147484101" r:id="rId11"/>
    <p:sldLayoutId id="2147484095" r:id="rId12"/>
  </p:sldLayoutIdLst>
  <p:transition/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washington.edu/education/courses/cse120/11wi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382000" cy="4625975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SGID Feedback! Thank you!!</a:t>
            </a:r>
          </a:p>
          <a:p>
            <a:r>
              <a:rPr lang="en-US" dirty="0" smtClean="0">
                <a:ea typeface="ＭＳ Ｐゴシック" pitchFamily="34" charset="-128"/>
              </a:rPr>
              <a:t>Readings: 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3.Conditionals + 4.ForIteration</a:t>
            </a:r>
          </a:p>
          <a:p>
            <a:r>
              <a:rPr lang="en-US" dirty="0" smtClean="0">
                <a:ea typeface="ＭＳ Ｐゴシック" pitchFamily="34" charset="-128"/>
              </a:rPr>
              <a:t>HW7: Check these out!!</a:t>
            </a:r>
          </a:p>
          <a:p>
            <a:r>
              <a:rPr lang="en-US" dirty="0" smtClean="0">
                <a:ea typeface="ＭＳ Ｐゴシック" pitchFamily="34" charset="-128"/>
              </a:rPr>
              <a:t>Mid-Term: CD-ROM + </a:t>
            </a:r>
            <a:r>
              <a:rPr lang="en-US" dirty="0" smtClean="0">
                <a:ea typeface="ＭＳ Ｐゴシック" pitchFamily="34" charset="-128"/>
              </a:rPr>
              <a:t>Color</a:t>
            </a:r>
          </a:p>
          <a:p>
            <a:r>
              <a:rPr lang="en-US" dirty="0" smtClean="0">
                <a:ea typeface="ＭＳ Ｐゴシック" pitchFamily="34" charset="-128"/>
              </a:rPr>
              <a:t>If I were to give you a grade today …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Final grade: slightly lower or about </a:t>
            </a:r>
            <a:r>
              <a:rPr lang="en-US" smtClean="0">
                <a:ea typeface="ＭＳ Ｐゴシック" pitchFamily="34" charset="-128"/>
              </a:rPr>
              <a:t>the same?</a:t>
            </a:r>
            <a:endParaRPr lang="en-US" dirty="0" smtClean="0">
              <a:ea typeface="ＭＳ Ｐゴシック" pitchFamily="34" charset="-128"/>
            </a:endParaRPr>
          </a:p>
          <a:p>
            <a:endParaRPr lang="en-US" dirty="0" smtClean="0">
              <a:ea typeface="ＭＳ Ｐゴシック" pitchFamily="34" charset="-128"/>
            </a:endParaRPr>
          </a:p>
          <a:p>
            <a:pPr lvl="1"/>
            <a:endParaRPr lang="en-US" dirty="0" smtClean="0">
              <a:ea typeface="ＭＳ Ｐゴシック" pitchFamily="34" charset="-128"/>
            </a:endParaRPr>
          </a:p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34A4CA9-9DF1-4EB0-BAD1-5DF6FD45E83B}" type="datetime1">
              <a:rPr lang="en-US" sz="1200" smtClean="0">
                <a:solidFill>
                  <a:srgbClr val="3F3F3F"/>
                </a:solidFill>
              </a:rPr>
              <a:t>11/7/2011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93726F6-2E8E-4E37-825C-E4BBAE24E36E}" type="slidenum">
              <a:rPr lang="en-US" sz="1200">
                <a:solidFill>
                  <a:srgbClr val="3F3F3F"/>
                </a:solidFill>
              </a:rPr>
              <a:pPr eaLnBrk="1" hangingPunct="1"/>
              <a:t>1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Bits can be used to represent sound!</a:t>
            </a:r>
          </a:p>
          <a:p>
            <a:r>
              <a:rPr lang="en-US" dirty="0" smtClean="0"/>
              <a:t>How many samples to take each second</a:t>
            </a:r>
          </a:p>
          <a:p>
            <a:r>
              <a:rPr lang="en-US" dirty="0" smtClean="0"/>
              <a:t>How many samples to take to represent volume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4E2D-91F2-46C9-867D-B4C992282275}" type="datetime1">
              <a:rPr lang="en-US" smtClean="0"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Kelvin Sung (Use/modify with permission from © 2010 Larry Snyder, CSE)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F3DE2-C17F-46A6-AA1B-BECB2ACC336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93476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69CC575-5E12-4223-8EAF-6312FB6AE69B}" type="datetime1">
              <a:rPr lang="en-US" sz="1200" smtClean="0">
                <a:solidFill>
                  <a:srgbClr val="3F3F3F"/>
                </a:solidFill>
              </a:rPr>
              <a:t>11/7/2011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/>
              <a:t>Bytes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 byte is eight bits treated as a unit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Adopted by IBM in 1960s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A standard measure ever since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Bytes encode the Latin alphabet using ASCII -- the American Standard Code for Information Interchange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505200" y="5105400"/>
            <a:ext cx="1600200" cy="838200"/>
          </a:xfrm>
          <a:prstGeom prst="rect">
            <a:avLst/>
          </a:prstGeom>
          <a:gradFill rotWithShape="1">
            <a:gsLst>
              <a:gs pos="0">
                <a:srgbClr val="FFBF00"/>
              </a:gs>
              <a:gs pos="45000">
                <a:srgbClr val="F1A300"/>
              </a:gs>
              <a:gs pos="100000">
                <a:srgbClr val="CC8900"/>
              </a:gs>
            </a:gsLst>
            <a:lin ang="5400000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39000" dist="25400" dir="5400000" rotWithShape="0">
              <a:srgbClr val="808080">
                <a:alpha val="37999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FFFF"/>
                </a:solidFill>
                <a:latin typeface="Corbel" pitchFamily="34" charset="0"/>
              </a:rPr>
              <a:t>0101 0101</a:t>
            </a:r>
          </a:p>
          <a:p>
            <a:pPr algn="ctr"/>
            <a:r>
              <a:rPr lang="en-US" sz="2400">
                <a:solidFill>
                  <a:srgbClr val="FFFFFF"/>
                </a:solidFill>
                <a:latin typeface="Corbel" pitchFamily="34" charset="0"/>
              </a:rPr>
              <a:t>0101 0111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F3DE2-C17F-46A6-AA1B-BECB2ACC336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40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4EF3CC4-2AC7-49AA-A661-3BCCE2126FF8}" type="datetime1">
              <a:rPr lang="en-US" sz="1200" smtClean="0">
                <a:solidFill>
                  <a:srgbClr val="3F3F3F"/>
                </a:solidFill>
              </a:rPr>
              <a:t>11/7/2011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/>
              <a:t>ASCII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>
                <a:ea typeface="ＭＳ Ｐゴシック" pitchFamily="34" charset="-128"/>
              </a:rPr>
              <a:t> 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09600" y="3352800"/>
            <a:ext cx="1600200" cy="1143000"/>
          </a:xfrm>
          <a:prstGeom prst="rect">
            <a:avLst/>
          </a:prstGeom>
          <a:gradFill rotWithShape="1">
            <a:gsLst>
              <a:gs pos="0">
                <a:srgbClr val="FFBF00"/>
              </a:gs>
              <a:gs pos="45000">
                <a:srgbClr val="F1A300"/>
              </a:gs>
              <a:gs pos="100000">
                <a:srgbClr val="CC8900"/>
              </a:gs>
            </a:gsLst>
            <a:lin ang="5400000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39000" dist="25400" dir="5400000" rotWithShape="0">
              <a:srgbClr val="808080">
                <a:alpha val="37999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FFFF"/>
                </a:solidFill>
                <a:latin typeface="Corbel" pitchFamily="34" charset="0"/>
              </a:rPr>
              <a:t>0100 0011</a:t>
            </a:r>
          </a:p>
          <a:p>
            <a:pPr algn="ctr"/>
            <a:r>
              <a:rPr lang="en-US" sz="2400">
                <a:solidFill>
                  <a:srgbClr val="FFFFFF"/>
                </a:solidFill>
                <a:latin typeface="Corbel" pitchFamily="34" charset="0"/>
              </a:rPr>
              <a:t>0101 0011</a:t>
            </a:r>
          </a:p>
          <a:p>
            <a:pPr algn="ctr"/>
            <a:r>
              <a:rPr lang="en-US" sz="2400">
                <a:solidFill>
                  <a:srgbClr val="FFFFFF"/>
                </a:solidFill>
                <a:latin typeface="Corbel" pitchFamily="34" charset="0"/>
              </a:rPr>
              <a:t>0101 0000</a:t>
            </a:r>
            <a:endParaRPr lang="en-US">
              <a:solidFill>
                <a:srgbClr val="FFFFFF"/>
              </a:solidFill>
              <a:latin typeface="Corbel" pitchFamily="34" charset="0"/>
            </a:endParaRPr>
          </a:p>
        </p:txBody>
      </p:sp>
      <p:pic>
        <p:nvPicPr>
          <p:cNvPr id="35847" name="Picture 7" descr="temp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93675"/>
            <a:ext cx="6781800" cy="666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533400" y="6019800"/>
            <a:ext cx="8458200" cy="373063"/>
          </a:xfrm>
          <a:prstGeom prst="rect">
            <a:avLst/>
          </a:prstGeom>
          <a:gradFill rotWithShape="1">
            <a:gsLst>
              <a:gs pos="0">
                <a:srgbClr val="FFBF00"/>
              </a:gs>
              <a:gs pos="45000">
                <a:srgbClr val="F1A300"/>
              </a:gs>
              <a:gs pos="100000">
                <a:srgbClr val="CC8900"/>
              </a:gs>
            </a:gsLst>
            <a:lin ang="5400000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39000" dist="254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FF"/>
                </a:solidFill>
              </a:rPr>
              <a:t>0100 1000</a:t>
            </a:r>
            <a:r>
              <a:rPr lang="en-US" sz="1800" b="1">
                <a:solidFill>
                  <a:srgbClr val="FF0000"/>
                </a:solidFill>
                <a:latin typeface="Corbel" pitchFamily="34" charset="0"/>
              </a:rPr>
              <a:t>|</a:t>
            </a:r>
            <a:r>
              <a:rPr lang="en-US" sz="1600" b="1">
                <a:solidFill>
                  <a:srgbClr val="FFFFFF"/>
                </a:solidFill>
              </a:rPr>
              <a:t>0111 0101</a:t>
            </a:r>
            <a:r>
              <a:rPr lang="en-US" sz="1800" b="1">
                <a:solidFill>
                  <a:srgbClr val="FF0000"/>
                </a:solidFill>
                <a:latin typeface="Corbel" pitchFamily="34" charset="0"/>
              </a:rPr>
              <a:t>|</a:t>
            </a:r>
            <a:r>
              <a:rPr lang="en-US" sz="1600" b="1">
                <a:solidFill>
                  <a:srgbClr val="FFFFFF"/>
                </a:solidFill>
              </a:rPr>
              <a:t>0111 0011</a:t>
            </a:r>
            <a:r>
              <a:rPr lang="en-US" sz="1800" b="1">
                <a:solidFill>
                  <a:srgbClr val="FF0000"/>
                </a:solidFill>
                <a:latin typeface="Corbel" pitchFamily="34" charset="0"/>
              </a:rPr>
              <a:t>|</a:t>
            </a:r>
            <a:r>
              <a:rPr lang="en-US" sz="1600" b="1">
                <a:solidFill>
                  <a:srgbClr val="FFFFFF"/>
                </a:solidFill>
              </a:rPr>
              <a:t>0110 1011</a:t>
            </a:r>
            <a:r>
              <a:rPr lang="en-US" sz="1800" b="1">
                <a:solidFill>
                  <a:srgbClr val="FF0000"/>
                </a:solidFill>
                <a:latin typeface="Corbel" pitchFamily="34" charset="0"/>
              </a:rPr>
              <a:t>|</a:t>
            </a:r>
            <a:r>
              <a:rPr lang="en-US" sz="1600" b="1">
                <a:solidFill>
                  <a:srgbClr val="FFFFFF"/>
                </a:solidFill>
              </a:rPr>
              <a:t>0110 1001</a:t>
            </a:r>
            <a:r>
              <a:rPr lang="en-US" sz="1800" b="1">
                <a:solidFill>
                  <a:srgbClr val="FF0000"/>
                </a:solidFill>
                <a:latin typeface="Corbel" pitchFamily="34" charset="0"/>
              </a:rPr>
              <a:t>|</a:t>
            </a:r>
            <a:r>
              <a:rPr lang="en-US" sz="1600" b="1">
                <a:solidFill>
                  <a:srgbClr val="FFFFFF"/>
                </a:solidFill>
              </a:rPr>
              <a:t>0110 0101</a:t>
            </a:r>
            <a:r>
              <a:rPr lang="en-US" sz="1800" b="1">
                <a:solidFill>
                  <a:srgbClr val="FF0000"/>
                </a:solidFill>
                <a:latin typeface="Corbel" pitchFamily="34" charset="0"/>
              </a:rPr>
              <a:t>|</a:t>
            </a:r>
            <a:r>
              <a:rPr lang="en-US" sz="1600" b="1">
                <a:solidFill>
                  <a:srgbClr val="FFFFFF"/>
                </a:solidFill>
              </a:rPr>
              <a:t>0111 0011</a:t>
            </a:r>
            <a:r>
              <a:rPr lang="en-US" sz="1800" b="1">
                <a:solidFill>
                  <a:srgbClr val="FF0000"/>
                </a:solidFill>
                <a:latin typeface="Corbel" pitchFamily="34" charset="0"/>
              </a:rPr>
              <a:t>|</a:t>
            </a:r>
            <a:r>
              <a:rPr lang="en-US" sz="1600" b="1">
                <a:solidFill>
                  <a:srgbClr val="FFFFFF"/>
                </a:solidFill>
              </a:rPr>
              <a:t>0010 0001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F3DE2-C17F-46A6-AA1B-BECB2ACC336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71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490EC01-CB0A-4AAC-83FF-F639AF9B3464}" type="datetime1">
              <a:rPr lang="en-US" sz="1200" smtClean="0">
                <a:solidFill>
                  <a:srgbClr val="3F3F3F"/>
                </a:solidFill>
              </a:rPr>
              <a:t>11/7/2011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pic>
        <p:nvPicPr>
          <p:cNvPr id="37892" name="Picture 2" descr="languag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638" y="838200"/>
            <a:ext cx="5567362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UTF-8	</a:t>
            </a:r>
            <a:endParaRPr lang="en-US" dirty="0"/>
          </a:p>
        </p:txBody>
      </p:sp>
      <p:sp>
        <p:nvSpPr>
          <p:cNvPr id="378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0000FF"/>
                </a:solidFill>
                <a:ea typeface="ＭＳ Ｐゴシック" pitchFamily="34" charset="-128"/>
              </a:rPr>
              <a:t>Uniform 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0000FF"/>
                </a:solidFill>
                <a:ea typeface="ＭＳ Ｐゴシック" pitchFamily="34" charset="-128"/>
              </a:rPr>
              <a:t>Transformation 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0000FF"/>
                </a:solidFill>
                <a:ea typeface="ＭＳ Ｐゴシック" pitchFamily="34" charset="-128"/>
              </a:rPr>
              <a:t>Format</a:t>
            </a:r>
            <a:r>
              <a:rPr lang="en-US" smtClean="0">
                <a:ea typeface="ＭＳ Ｐゴシック" pitchFamily="34" charset="-128"/>
              </a:rPr>
              <a:t> </a:t>
            </a:r>
            <a:r>
              <a:rPr lang="en-US" smtClean="0">
                <a:solidFill>
                  <a:srgbClr val="0000FF"/>
                </a:solidFill>
                <a:ea typeface="ＭＳ Ｐゴシック" pitchFamily="34" charset="-128"/>
              </a:rPr>
              <a:t>for bytes</a:t>
            </a:r>
            <a:endParaRPr lang="en-US" smtClean="0">
              <a:ea typeface="ＭＳ Ｐゴシック" pitchFamily="34" charset="-128"/>
            </a:endParaRPr>
          </a:p>
          <a:p>
            <a:pPr>
              <a:buFont typeface="Wingdings 2" pitchFamily="18" charset="2"/>
              <a:buNone/>
            </a:pPr>
            <a:r>
              <a:rPr lang="en-US" smtClean="0">
                <a:ea typeface="ＭＳ Ｐゴシック" pitchFamily="34" charset="-128"/>
              </a:rPr>
              <a:t> (UTF-8) is 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ea typeface="ＭＳ Ｐゴシック" pitchFamily="34" charset="-128"/>
              </a:rPr>
              <a:t>universal … all 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ea typeface="ＭＳ Ｐゴシック" pitchFamily="34" charset="-128"/>
              </a:rPr>
              <a:t>characters have a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ea typeface="ＭＳ Ｐゴシック" pitchFamily="34" charset="-128"/>
              </a:rPr>
              <a:t> place: 1,2,3,4 B</a:t>
            </a:r>
          </a:p>
          <a:p>
            <a:pPr>
              <a:buFont typeface="Wingdings 2" pitchFamily="18" charset="2"/>
              <a:buNone/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F3DE2-C17F-46A6-AA1B-BECB2ACC336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45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40DA423-877A-4C83-9E4A-D3B0B29D0496}" type="datetime1">
              <a:rPr lang="en-US" sz="1200" smtClean="0">
                <a:solidFill>
                  <a:srgbClr val="3F3F3F"/>
                </a:solidFill>
              </a:rPr>
              <a:t>11/7/2011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/>
              <a:t>Encoding Information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077200" cy="41148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Bits and bytes encode the information, but that’s not all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Tags encode format and some structure in word processors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Tags encode format and some structure in HTML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In the </a:t>
            </a:r>
            <a:r>
              <a:rPr lang="en-US" i="1" smtClean="0">
                <a:ea typeface="ＭＳ Ｐゴシック" pitchFamily="34" charset="-128"/>
              </a:rPr>
              <a:t>Oxford English Dictionary</a:t>
            </a:r>
            <a:r>
              <a:rPr lang="en-US" smtClean="0">
                <a:ea typeface="ＭＳ Ｐゴシック" pitchFamily="34" charset="-128"/>
              </a:rPr>
              <a:t> tags encode structure and some formatting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Tags are one form of meta-data: </a:t>
            </a:r>
            <a:r>
              <a:rPr lang="en-US" i="1" smtClean="0">
                <a:ea typeface="ＭＳ Ｐゴシック" pitchFamily="34" charset="-128"/>
              </a:rPr>
              <a:t>meta-data </a:t>
            </a:r>
            <a:r>
              <a:rPr lang="en-US" smtClean="0">
                <a:ea typeface="ＭＳ Ｐゴシック" pitchFamily="34" charset="-128"/>
              </a:rPr>
              <a:t>is information about information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F3DE2-C17F-46A6-AA1B-BECB2ACC336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A829B82-06F2-4506-91DF-FC8B542F4C64}" type="datetime1">
              <a:rPr lang="en-US" sz="1200" smtClean="0">
                <a:solidFill>
                  <a:srgbClr val="3F3F3F"/>
                </a:solidFill>
              </a:rPr>
              <a:t>11/7/2011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i="1" dirty="0"/>
              <a:t>OED</a:t>
            </a:r>
            <a:r>
              <a:rPr lang="en-US" dirty="0"/>
              <a:t> Entry For </a:t>
            </a:r>
            <a:r>
              <a:rPr lang="en-US" dirty="0" smtClean="0"/>
              <a:t>Byte -- Metadata</a:t>
            </a:r>
            <a:endParaRPr lang="en-US" dirty="0"/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>
                <a:ea typeface="ＭＳ Ｐゴシック" pitchFamily="34" charset="-128"/>
              </a:rPr>
              <a:t> </a:t>
            </a:r>
          </a:p>
        </p:txBody>
      </p:sp>
      <p:sp>
        <p:nvSpPr>
          <p:cNvPr id="44038" name="Text Box 4"/>
          <p:cNvSpPr txBox="1">
            <a:spLocks noChangeArrowheads="1"/>
          </p:cNvSpPr>
          <p:nvPr/>
        </p:nvSpPr>
        <p:spPr bwMode="auto">
          <a:xfrm>
            <a:off x="2574925" y="11842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sz="1800"/>
          </a:p>
        </p:txBody>
      </p:sp>
      <p:sp>
        <p:nvSpPr>
          <p:cNvPr id="44039" name="Text Box 5"/>
          <p:cNvSpPr txBox="1">
            <a:spLocks noChangeArrowheads="1"/>
          </p:cNvSpPr>
          <p:nvPr/>
        </p:nvSpPr>
        <p:spPr bwMode="auto">
          <a:xfrm>
            <a:off x="1066800" y="1371600"/>
            <a:ext cx="76962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0000FF"/>
                </a:solidFill>
              </a:rPr>
              <a:t>byte</a:t>
            </a:r>
            <a:r>
              <a:rPr lang="en-US" sz="1400">
                <a:solidFill>
                  <a:srgbClr val="0000FF"/>
                </a:solidFill>
              </a:rPr>
              <a:t> (baIt). </a:t>
            </a:r>
            <a:r>
              <a:rPr lang="en-US" sz="1400" i="1">
                <a:solidFill>
                  <a:srgbClr val="0000FF"/>
                </a:solidFill>
              </a:rPr>
              <a:t>Computers</a:t>
            </a:r>
            <a:r>
              <a:rPr lang="en-US" sz="1400">
                <a:solidFill>
                  <a:srgbClr val="0000FF"/>
                </a:solidFill>
              </a:rPr>
              <a:t>. [Arbitrary, prob. influenced by </a:t>
            </a:r>
            <a:r>
              <a:rPr lang="en-US" sz="1400" u="sng">
                <a:solidFill>
                  <a:srgbClr val="0000FF"/>
                </a:solidFill>
              </a:rPr>
              <a:t>bit</a:t>
            </a:r>
            <a:r>
              <a:rPr lang="en-US" sz="1400">
                <a:solidFill>
                  <a:srgbClr val="0000FF"/>
                </a:solidFill>
              </a:rPr>
              <a:t> </a:t>
            </a:r>
            <a:r>
              <a:rPr lang="en-US" sz="1400" i="1">
                <a:solidFill>
                  <a:srgbClr val="0000FF"/>
                </a:solidFill>
              </a:rPr>
              <a:t>sb.</a:t>
            </a:r>
            <a:r>
              <a:rPr lang="en-US" sz="1400" baseline="30000">
                <a:solidFill>
                  <a:srgbClr val="0000FF"/>
                </a:solidFill>
              </a:rPr>
              <a:t>4</a:t>
            </a:r>
            <a:r>
              <a:rPr lang="en-US" sz="1400">
                <a:solidFill>
                  <a:srgbClr val="0000FF"/>
                </a:solidFill>
              </a:rPr>
              <a:t> and </a:t>
            </a:r>
            <a:r>
              <a:rPr lang="en-US" sz="1400" u="sng">
                <a:solidFill>
                  <a:srgbClr val="0000FF"/>
                </a:solidFill>
              </a:rPr>
              <a:t>bite</a:t>
            </a:r>
            <a:r>
              <a:rPr lang="en-US" sz="1400">
                <a:solidFill>
                  <a:srgbClr val="0000FF"/>
                </a:solidFill>
              </a:rPr>
              <a:t> </a:t>
            </a:r>
            <a:r>
              <a:rPr lang="en-US" sz="1400" i="1">
                <a:solidFill>
                  <a:srgbClr val="0000FF"/>
                </a:solidFill>
              </a:rPr>
              <a:t>sb.</a:t>
            </a:r>
            <a:r>
              <a:rPr lang="en-US" sz="1400">
                <a:solidFill>
                  <a:srgbClr val="0000FF"/>
                </a:solidFill>
              </a:rPr>
              <a:t>] A group of eight consecutive bits operated on as a unit in a computer. </a:t>
            </a:r>
            <a:r>
              <a:rPr lang="en-US" sz="1400" b="1">
                <a:solidFill>
                  <a:srgbClr val="0000FF"/>
                </a:solidFill>
                <a:latin typeface="FranklinGothic" charset="0"/>
              </a:rPr>
              <a:t>1964</a:t>
            </a:r>
            <a:r>
              <a:rPr lang="en-US" sz="1400">
                <a:solidFill>
                  <a:srgbClr val="0000FF"/>
                </a:solidFill>
                <a:latin typeface="FranklinGothic" charset="0"/>
              </a:rPr>
              <a:t> </a:t>
            </a:r>
            <a:r>
              <a:rPr lang="en-US" sz="1400" b="1" i="1">
                <a:solidFill>
                  <a:srgbClr val="0000FF"/>
                </a:solidFill>
                <a:latin typeface="FranklinGothic" charset="0"/>
              </a:rPr>
              <a:t>Blaauw</a:t>
            </a:r>
            <a:r>
              <a:rPr lang="en-US" sz="1400">
                <a:solidFill>
                  <a:srgbClr val="0000FF"/>
                </a:solidFill>
                <a:latin typeface="FranklinGothic" charset="0"/>
              </a:rPr>
              <a:t> &amp; </a:t>
            </a:r>
            <a:r>
              <a:rPr lang="en-US" sz="1400" b="1" i="1">
                <a:solidFill>
                  <a:srgbClr val="0000FF"/>
                </a:solidFill>
                <a:latin typeface="FranklinGothic" charset="0"/>
              </a:rPr>
              <a:t>Brooks</a:t>
            </a:r>
            <a:r>
              <a:rPr lang="en-US" sz="1400">
                <a:solidFill>
                  <a:srgbClr val="0000FF"/>
                </a:solidFill>
                <a:latin typeface="FranklinGothic" charset="0"/>
              </a:rPr>
              <a:t> in </a:t>
            </a:r>
            <a:r>
              <a:rPr lang="en-US" sz="1400" i="1">
                <a:solidFill>
                  <a:srgbClr val="0000FF"/>
                </a:solidFill>
                <a:latin typeface="FranklinGothic" charset="0"/>
              </a:rPr>
              <a:t>IBM Systems Jrnl.</a:t>
            </a:r>
            <a:r>
              <a:rPr lang="en-US" sz="1400">
                <a:solidFill>
                  <a:srgbClr val="0000FF"/>
                </a:solidFill>
                <a:latin typeface="FranklinGothic" charset="0"/>
              </a:rPr>
              <a:t> III. 122 An 8-bit unit of information is fundamental to most of the formats [of the System/360]. A consecutive group of </a:t>
            </a:r>
            <a:r>
              <a:rPr lang="en-US" sz="1400" i="1">
                <a:solidFill>
                  <a:srgbClr val="0000FF"/>
                </a:solidFill>
                <a:latin typeface="FranklinGothic" charset="0"/>
              </a:rPr>
              <a:t>n</a:t>
            </a:r>
            <a:r>
              <a:rPr lang="en-US" sz="1400">
                <a:solidFill>
                  <a:srgbClr val="0000FF"/>
                </a:solidFill>
                <a:latin typeface="FranklinGothic" charset="0"/>
              </a:rPr>
              <a:t> such units constitutes a field of length </a:t>
            </a:r>
            <a:r>
              <a:rPr lang="en-US" sz="1400" i="1">
                <a:solidFill>
                  <a:srgbClr val="0000FF"/>
                </a:solidFill>
                <a:latin typeface="FranklinGothic" charset="0"/>
              </a:rPr>
              <a:t>n</a:t>
            </a:r>
            <a:r>
              <a:rPr lang="en-US" sz="1400">
                <a:solidFill>
                  <a:srgbClr val="0000FF"/>
                </a:solidFill>
                <a:latin typeface="FranklinGothic" charset="0"/>
              </a:rPr>
              <a:t>. Fixed-length fields of length one, two, four, and eight are termed bytes, halfwords, words, and double words respectively. </a:t>
            </a:r>
            <a:r>
              <a:rPr lang="en-US" sz="1400" b="1">
                <a:solidFill>
                  <a:srgbClr val="0000FF"/>
                </a:solidFill>
                <a:latin typeface="FranklinGothic" charset="0"/>
              </a:rPr>
              <a:t>1964</a:t>
            </a:r>
            <a:r>
              <a:rPr lang="en-US" sz="1400">
                <a:solidFill>
                  <a:srgbClr val="0000FF"/>
                </a:solidFill>
                <a:latin typeface="FranklinGothic" charset="0"/>
              </a:rPr>
              <a:t> </a:t>
            </a:r>
            <a:r>
              <a:rPr lang="en-US" sz="1400" i="1">
                <a:solidFill>
                  <a:srgbClr val="0000FF"/>
                </a:solidFill>
                <a:latin typeface="FranklinGothic" charset="0"/>
              </a:rPr>
              <a:t>IBM Jrnl. Res. &amp; Developm.</a:t>
            </a:r>
            <a:r>
              <a:rPr lang="en-US" sz="1400">
                <a:solidFill>
                  <a:srgbClr val="0000FF"/>
                </a:solidFill>
                <a:latin typeface="FranklinGothic" charset="0"/>
              </a:rPr>
              <a:t> VIII. 97/1 When a byte of data appears from an I/O device, the CPU is seized, dumped, used and restored. </a:t>
            </a:r>
            <a:r>
              <a:rPr lang="en-US" sz="1400" b="1">
                <a:solidFill>
                  <a:srgbClr val="0000FF"/>
                </a:solidFill>
                <a:latin typeface="FranklinGothic" charset="0"/>
              </a:rPr>
              <a:t>1967</a:t>
            </a:r>
            <a:r>
              <a:rPr lang="en-US" sz="1400">
                <a:solidFill>
                  <a:srgbClr val="0000FF"/>
                </a:solidFill>
                <a:latin typeface="FranklinGothic" charset="0"/>
              </a:rPr>
              <a:t> </a:t>
            </a:r>
            <a:r>
              <a:rPr lang="en-US" sz="1400" b="1" i="1">
                <a:solidFill>
                  <a:srgbClr val="0000FF"/>
                </a:solidFill>
                <a:latin typeface="FranklinGothic" charset="0"/>
              </a:rPr>
              <a:t>P. A. Stark</a:t>
            </a:r>
            <a:r>
              <a:rPr lang="en-US" sz="1400">
                <a:solidFill>
                  <a:srgbClr val="0000FF"/>
                </a:solidFill>
                <a:latin typeface="FranklinGothic" charset="0"/>
              </a:rPr>
              <a:t> </a:t>
            </a:r>
            <a:r>
              <a:rPr lang="en-US" sz="1400" i="1">
                <a:solidFill>
                  <a:srgbClr val="0000FF"/>
                </a:solidFill>
                <a:latin typeface="FranklinGothic" charset="0"/>
              </a:rPr>
              <a:t>Digital Computer Programming</a:t>
            </a:r>
            <a:r>
              <a:rPr lang="en-US" sz="1400">
                <a:solidFill>
                  <a:srgbClr val="0000FF"/>
                </a:solidFill>
                <a:latin typeface="FranklinGothic" charset="0"/>
              </a:rPr>
              <a:t> xix. 351 The normal operations in fixed point are done on four bytes at a time. </a:t>
            </a:r>
            <a:r>
              <a:rPr lang="en-US" sz="1400" b="1">
                <a:solidFill>
                  <a:srgbClr val="0000FF"/>
                </a:solidFill>
                <a:latin typeface="FranklinGothic" charset="0"/>
              </a:rPr>
              <a:t>1968</a:t>
            </a:r>
            <a:r>
              <a:rPr lang="en-US" sz="1400">
                <a:solidFill>
                  <a:srgbClr val="0000FF"/>
                </a:solidFill>
                <a:latin typeface="FranklinGothic" charset="0"/>
              </a:rPr>
              <a:t> </a:t>
            </a:r>
            <a:r>
              <a:rPr lang="en-US" sz="1400" i="1">
                <a:solidFill>
                  <a:srgbClr val="0000FF"/>
                </a:solidFill>
                <a:latin typeface="FranklinGothic" charset="0"/>
              </a:rPr>
              <a:t>Dataweek</a:t>
            </a:r>
            <a:r>
              <a:rPr lang="en-US" sz="1400">
                <a:solidFill>
                  <a:srgbClr val="0000FF"/>
                </a:solidFill>
                <a:latin typeface="FranklinGothic" charset="0"/>
              </a:rPr>
              <a:t> 24 Jan. 1/1 Tape reading and writing is at from 34,160 to 192,000 bytes per second.</a:t>
            </a:r>
          </a:p>
          <a:p>
            <a:pPr eaLnBrk="1" hangingPunct="1"/>
            <a:endParaRPr lang="en-US" sz="1400">
              <a:latin typeface="FranklinGothic" charset="0"/>
            </a:endParaRPr>
          </a:p>
          <a:p>
            <a:pPr eaLnBrk="1" hangingPunct="1">
              <a:lnSpc>
                <a:spcPct val="88000"/>
              </a:lnSpc>
            </a:pPr>
            <a:r>
              <a:rPr lang="en-US" sz="1200" noProof="1">
                <a:latin typeface="Courier" charset="0"/>
              </a:rPr>
              <a:t>&lt;e&gt;&lt;hg&gt;&lt;hw&gt;byte&lt;/hw&gt; &lt;pr&gt;&lt;ph&gt;baIt&lt;/ph&gt;&lt;/pr&gt;&lt;/hg&gt;. &lt;la&gt;Computers&lt;/la&gt;. &lt;etym&gt;Arbitrary, prob. influenced by &lt;xr&gt;&lt;x&gt;bit&lt;/x&gt;&lt;/xr&gt; &lt;ps&gt;n.&lt;hm&gt;4&lt;/hm&gt;&lt;/ps&gt;and &lt;xr&gt;&lt;x&gt;bite&lt;/x&gt; &lt;ps&gt;n.&lt;/ps&gt; &lt;/xr&gt;&lt;/etym&gt; &lt;s4&gt;A group of eight consecutive bits operated on as a unit in a computer.&lt;/s4&gt; &lt;qp&gt;&lt;q&gt;&lt;qd&gt;1964&lt;/qd&gt;&lt;a&gt;Blaauw&lt;/a&gt; &amp;amp. &lt;a&gt;Brooks&lt;/a&gt; &lt;bib&gt;in&lt;/bib&gt; &lt;w&gt;IBM Systems Jrnl.&lt;/w&gt; &lt;lc&gt;III. 122&lt;/lc&gt; &lt;qt&gt;An 8-bit unit of information is fundamental to most of the formats &lt;ed&gt;of the System/360&lt;/ed&gt;.&amp;es.A consecutive group of &lt;i&gt;n&lt;/i&gt; such units constitutes a field of length &lt;i&gt;n&lt;/i&gt;.&amp;es.Fixed-length fields of length one, two, four, and eight are termed bytes, halfwords, words, and double words respectively. &lt;/qt&gt;&lt;/q&gt;&lt;q&gt;&lt;qd&gt;1964&lt;/qd&gt; &lt;w&gt;IBM Jrnl. Res. &amp;amp. Developm.&lt;/w&gt; &lt;lc&gt;VIII. 97/1&lt;/lc&gt; &lt;qt&gt;When a byte of data appears from an I/O device, the CPU is seized, dumped, used and restored.&lt;/qt&gt;&lt;/q&gt; &lt;q&gt;&lt;qd&gt;1967&lt;/qd&gt; &lt;a&gt;P. A. Stark&lt;/a&gt; &lt;w&gt;Digital Computer Programming&lt;/w&gt; &lt;lc&gt;xix. 351&lt;/lc&gt; &lt;qt&gt;The normal operations in fixed point are done on four bytes at a time.&lt;/qt&gt;&lt;/q&gt;&lt;q&gt;&lt;qd&gt;1968&lt;/qd&gt; &lt;w&gt;Dataweek&lt;/w&gt; &lt;lc&gt;24 Jan. 1/1&lt;/lc&gt; &lt;qt&gt;Tape reading and writing is at from 34,160 to 192,000 bytes per second.&lt;/qt&gt;&lt;/q&gt;&lt;/qp&gt;&lt;/e&gt;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F3DE2-C17F-46A6-AA1B-BECB2ACC336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07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Representing Anything</a:t>
            </a:r>
            <a:endParaRPr lang="en-US" dirty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1816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Compare binary arithmetic to ASCII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Binary encodes the positions to make using the information (numbers) easy, like for addition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ASCII assigns some pattern to each letter</a:t>
            </a:r>
          </a:p>
          <a:p>
            <a:r>
              <a:rPr lang="en-US" smtClean="0">
                <a:ea typeface="ＭＳ Ｐゴシック" pitchFamily="34" charset="-128"/>
              </a:rPr>
              <a:t>Given any finite set of things – colors, computer addresses, English words, etc.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We might figure out a smart way to represent them as bits – colors can give light intensity of RGB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We can just assign patterns, and manipulate them by pattern matching – red can be 0000 0001, dark red 0000 0010,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A95601E-11DD-442E-ADCC-82D128A9F93A}" type="datetime1">
              <a:rPr lang="en-US" sz="1200" smtClean="0">
                <a:solidFill>
                  <a:srgbClr val="3F3F3F"/>
                </a:solidFill>
              </a:rPr>
              <a:t>11/7/2011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A445A366-CF05-427E-9FD6-7B5B9A2FE7CE}" type="slidenum">
              <a:rPr lang="en-US" sz="1200">
                <a:solidFill>
                  <a:srgbClr val="3F3F3F"/>
                </a:solidFill>
              </a:rPr>
              <a:pPr eaLnBrk="1" hangingPunct="1"/>
              <a:t>16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Bits Have No Inherent Meaning</a:t>
            </a:r>
            <a:endParaRPr lang="en-US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6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What does this represent:</a:t>
            </a:r>
          </a:p>
          <a:p>
            <a:pPr>
              <a:buFont typeface="Wingdings 2" pitchFamily="18" charset="2"/>
              <a:buNone/>
            </a:pPr>
            <a:r>
              <a:rPr lang="en-US" dirty="0" smtClean="0">
                <a:ea typeface="ＭＳ Ｐゴシック" pitchFamily="34" charset="-128"/>
              </a:rPr>
              <a:t>	0000 0000 1111 0001 0000 1000 0010 0000?</a:t>
            </a:r>
          </a:p>
          <a:p>
            <a:r>
              <a:rPr lang="en-US" dirty="0" smtClean="0">
                <a:ea typeface="ＭＳ Ｐゴシック" pitchFamily="34" charset="-128"/>
              </a:rPr>
              <a:t> You don’t know until you how it was encoded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As a binary number: 15,796,256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As a color, RGB(241,8,32)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As a computer instruction: Add 1, 7, 17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As ASCII: </a:t>
            </a:r>
            <a:r>
              <a:rPr lang="en-US" baseline="30000" dirty="0" smtClean="0">
                <a:ea typeface="ＭＳ Ｐゴシック" pitchFamily="34" charset="-128"/>
              </a:rPr>
              <a:t>n</a:t>
            </a:r>
            <a:r>
              <a:rPr lang="en-US" baseline="-25000" dirty="0" smtClean="0">
                <a:ea typeface="ＭＳ Ｐゴシック" pitchFamily="34" charset="-128"/>
              </a:rPr>
              <a:t>u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baseline="30000" dirty="0" err="1" smtClean="0">
                <a:ea typeface="ＭＳ Ｐゴシック" pitchFamily="34" charset="-128"/>
              </a:rPr>
              <a:t>b</a:t>
            </a:r>
            <a:r>
              <a:rPr lang="en-US" baseline="-25000" dirty="0" err="1" smtClean="0">
                <a:ea typeface="ＭＳ Ｐゴシック" pitchFamily="34" charset="-128"/>
              </a:rPr>
              <a:t>s</a:t>
            </a:r>
            <a:r>
              <a:rPr lang="en-US" dirty="0" smtClean="0">
                <a:ea typeface="ＭＳ Ｐゴシック" pitchFamily="34" charset="-128"/>
              </a:rPr>
              <a:t> ñ &lt;space&gt;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IP Address: 0.241.8.32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… </a:t>
            </a:r>
            <a:r>
              <a:rPr lang="en-US" dirty="0" smtClean="0">
                <a:ea typeface="ＭＳ Ｐゴシック" pitchFamily="34" charset="-128"/>
                <a:sym typeface="Wingdings" pitchFamily="2" charset="2"/>
              </a:rPr>
              <a:t> to infinity and beyond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54431CF-21EF-4370-8784-C29AE8940F5C}" type="datetime1">
              <a:rPr lang="en-US" sz="1200" smtClean="0">
                <a:solidFill>
                  <a:srgbClr val="3F3F3F"/>
                </a:solidFill>
              </a:rPr>
              <a:t>11/7/2011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379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52DA1E2-BDA8-407E-A9F7-EB8B13D24086}" type="slidenum">
              <a:rPr lang="en-US" sz="1200">
                <a:solidFill>
                  <a:srgbClr val="3F3F3F"/>
                </a:solidFill>
              </a:rPr>
              <a:pPr eaLnBrk="1" hangingPunct="1"/>
              <a:t>17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81600" y="3276600"/>
            <a:ext cx="457200" cy="3810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A Bias-free Universal Medium</a:t>
            </a:r>
            <a:endParaRPr lang="en-US" dirty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This is the principle:</a:t>
            </a:r>
          </a:p>
          <a:p>
            <a:pPr>
              <a:buFont typeface="Wingdings 2" pitchFamily="18" charset="2"/>
              <a:buNone/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33118F6-5C57-4F1D-9EEF-90AB07C68EF6}" type="datetime1">
              <a:rPr lang="en-US" sz="1200" smtClean="0">
                <a:solidFill>
                  <a:srgbClr val="3F3F3F"/>
                </a:solidFill>
              </a:rPr>
              <a:t>11/7/2011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ACE5AD18-840B-45D5-A3D3-70A071E4621A}" type="slidenum">
              <a:rPr lang="en-US" sz="1200">
                <a:solidFill>
                  <a:srgbClr val="3F3F3F"/>
                </a:solidFill>
              </a:rPr>
              <a:pPr eaLnBrk="1" hangingPunct="1"/>
              <a:t>18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4823" name="TextBox 6"/>
          <p:cNvSpPr txBox="1">
            <a:spLocks noChangeArrowheads="1"/>
          </p:cNvSpPr>
          <p:nvPr/>
        </p:nvSpPr>
        <p:spPr bwMode="auto">
          <a:xfrm>
            <a:off x="762000" y="1981200"/>
            <a:ext cx="7162800" cy="1384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800" b="1"/>
              <a:t>Bias-free Universal Medium Principle</a:t>
            </a:r>
            <a:r>
              <a:rPr lang="en-US" sz="2800"/>
              <a:t>: Bits can represent all discrete information; bits have no inherent meaning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Analog information must be made discrete (digitized) before it can be processed by computers … this is done by A/D converter</a:t>
            </a:r>
          </a:p>
          <a:p>
            <a:r>
              <a:rPr lang="en-US" smtClean="0">
                <a:ea typeface="ＭＳ Ｐゴシック" pitchFamily="34" charset="-128"/>
              </a:rPr>
              <a:t>The reverse process lets us hear it: D/A</a:t>
            </a:r>
          </a:p>
          <a:p>
            <a:r>
              <a:rPr lang="en-US" smtClean="0">
                <a:ea typeface="ＭＳ Ｐゴシック" pitchFamily="34" charset="-128"/>
              </a:rPr>
              <a:t>Bits are sufficient to encode all discrete information</a:t>
            </a:r>
          </a:p>
          <a:p>
            <a:r>
              <a:rPr lang="en-US" smtClean="0">
                <a:ea typeface="ＭＳ Ｐゴシック" pitchFamily="34" charset="-128"/>
              </a:rPr>
              <a:t>Bits have no inherent meaning, so they can be used for anything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04A2B36-1119-463B-B740-81C2EB6F52EF}" type="datetime1">
              <a:rPr lang="en-US" sz="1200" smtClean="0">
                <a:solidFill>
                  <a:srgbClr val="3F3F3F"/>
                </a:solidFill>
              </a:rPr>
              <a:t>11/7/2011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584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DA31374-7567-49A8-9424-930D6D77541E}" type="slidenum">
              <a:rPr lang="en-US" sz="1200">
                <a:solidFill>
                  <a:srgbClr val="3F3F3F"/>
                </a:solidFill>
              </a:rPr>
              <a:pPr eaLnBrk="1" hangingPunct="1"/>
              <a:t>19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362200"/>
            <a:ext cx="8001000" cy="1143000"/>
          </a:xfrm>
        </p:spPr>
        <p:txBody>
          <a:bodyPr rtlCol="0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eaLnBrk="1" hangingPunct="1">
              <a:defRPr/>
            </a:pPr>
            <a:r>
              <a:rPr lang="en-US" sz="4800" dirty="0" smtClean="0"/>
              <a:t>Fundamental Principle of Information Representation</a:t>
            </a:r>
            <a:endParaRPr lang="en-US" dirty="0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962400" y="6172200"/>
            <a:ext cx="16192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000">
                <a:solidFill>
                  <a:schemeClr val="bg2"/>
                </a:solidFill>
              </a:rPr>
              <a:t>© Lawrence Snyder 2004</a:t>
            </a:r>
          </a:p>
        </p:txBody>
      </p:sp>
      <p:sp>
        <p:nvSpPr>
          <p:cNvPr id="24581" name="TextBox 4"/>
          <p:cNvSpPr txBox="1">
            <a:spLocks noChangeArrowheads="1"/>
          </p:cNvSpPr>
          <p:nvPr/>
        </p:nvSpPr>
        <p:spPr bwMode="auto">
          <a:xfrm>
            <a:off x="533400" y="533400"/>
            <a:ext cx="1582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Bits are IT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4114800"/>
            <a:ext cx="6705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8872" tIns="0" rIns="45720" bIns="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6C7D"/>
              </a:buClr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BB76D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None/>
              <a:defRPr lang="en-US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i="1" smtClean="0"/>
              <a:t>Kelvin Sung</a:t>
            </a:r>
          </a:p>
          <a:p>
            <a:pPr eaLnBrk="1" hangingPunct="1"/>
            <a:r>
              <a:rPr lang="en-US" i="1" smtClean="0"/>
              <a:t>University of Washington, Bothell</a:t>
            </a:r>
          </a:p>
          <a:p>
            <a:pPr eaLnBrk="1" hangingPunct="1"/>
            <a:r>
              <a:rPr lang="en-US" sz="1200" i="1" smtClean="0"/>
              <a:t>(* Use/Modification with permission based on Larry Snyder’s </a:t>
            </a:r>
            <a:r>
              <a:rPr lang="en-US" sz="1200" i="1" smtClean="0">
                <a:hlinkClick r:id="rId2"/>
              </a:rPr>
              <a:t>CSE120 from Winter 2011</a:t>
            </a:r>
            <a:r>
              <a:rPr lang="en-US" sz="1200" i="1" smtClean="0"/>
              <a:t>)</a:t>
            </a:r>
            <a:endParaRPr lang="en-US" sz="1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CD-ROM?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D3C48-01C1-4FA4-B0C2-087B1FD93C00}" type="datetime1">
              <a:rPr lang="en-US" smtClean="0"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F3DE2-C17F-46A6-AA1B-BECB2ACC336F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28" descr="cdrom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7848600" cy="221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/>
          <p:nvPr/>
        </p:nvPicPr>
        <p:blipFill rotWithShape="1">
          <a:blip r:embed="rId3"/>
          <a:srcRect l="7353" r="2" b="39655"/>
          <a:stretch/>
        </p:blipFill>
        <p:spPr>
          <a:xfrm>
            <a:off x="304801" y="3810000"/>
            <a:ext cx="8839199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53707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987425"/>
          </a:xfrm>
        </p:spPr>
        <p:txBody>
          <a:bodyPr rtlCol="0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Review What We Know About Bits</a:t>
            </a:r>
            <a:endParaRPr lang="en-US" dirty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Facts about physical representation: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Information is represented by the presence or absence of a physical phenomenon (PandA)</a:t>
            </a:r>
          </a:p>
          <a:p>
            <a:pPr lvl="2"/>
            <a:r>
              <a:rPr lang="en-US" smtClean="0">
                <a:ea typeface="ＭＳ Ｐゴシック" pitchFamily="34" charset="-128"/>
              </a:rPr>
              <a:t>Hole punched in a card; no hole [Hollerith]</a:t>
            </a:r>
          </a:p>
          <a:p>
            <a:pPr lvl="2"/>
            <a:r>
              <a:rPr lang="en-US" smtClean="0">
                <a:ea typeface="ＭＳ Ｐゴシック" pitchFamily="34" charset="-128"/>
              </a:rPr>
              <a:t>Dog barks in the night; no barking in the night [Holmes]</a:t>
            </a:r>
          </a:p>
          <a:p>
            <a:pPr lvl="2"/>
            <a:r>
              <a:rPr lang="en-US" smtClean="0">
                <a:ea typeface="ＭＳ Ｐゴシック" pitchFamily="34" charset="-128"/>
              </a:rPr>
              <a:t>Wire is electrically charged; wire is neutral</a:t>
            </a:r>
          </a:p>
          <a:p>
            <a:pPr lvl="2"/>
            <a:r>
              <a:rPr lang="en-US" smtClean="0">
                <a:ea typeface="ＭＳ Ｐゴシック" pitchFamily="34" charset="-128"/>
              </a:rPr>
              <a:t>ETC</a:t>
            </a:r>
          </a:p>
          <a:p>
            <a:r>
              <a:rPr lang="en-US" smtClean="0">
                <a:ea typeface="ＭＳ Ｐゴシック" pitchFamily="34" charset="-128"/>
              </a:rPr>
              <a:t>Abstract all these cases with 0 and 1; it unifies them so we don’t have to consider the details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83255B8-B142-4DC8-82C1-3496739B0EE8}" type="datetime1">
              <a:rPr lang="en-US" sz="1200" smtClean="0">
                <a:solidFill>
                  <a:srgbClr val="3F3F3F"/>
                </a:solidFill>
              </a:rPr>
              <a:t>11/7/2011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97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3BE2C59-0DF3-48E2-A5DB-8D5E129B3389}" type="slidenum">
              <a:rPr lang="en-US" sz="1200">
                <a:solidFill>
                  <a:srgbClr val="3F3F3F"/>
                </a:solidFill>
              </a:rPr>
              <a:pPr eaLnBrk="1" hangingPunct="1"/>
              <a:t>4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Bits Have No Inherent Meaning</a:t>
            </a:r>
            <a:endParaRPr lang="en-US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6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What does this represent:</a:t>
            </a:r>
          </a:p>
          <a:p>
            <a:pPr>
              <a:buFont typeface="Wingdings 2" pitchFamily="18" charset="2"/>
              <a:buNone/>
            </a:pPr>
            <a:r>
              <a:rPr lang="en-US" dirty="0" smtClean="0">
                <a:ea typeface="ＭＳ Ｐゴシック" pitchFamily="34" charset="-128"/>
              </a:rPr>
              <a:t>	0000 0000 1111 0001 0000 1000 0010 0000?</a:t>
            </a:r>
          </a:p>
          <a:p>
            <a:r>
              <a:rPr lang="en-US" dirty="0" smtClean="0">
                <a:ea typeface="ＭＳ Ｐゴシック" pitchFamily="34" charset="-128"/>
              </a:rPr>
              <a:t> You don’t know until you how it was encoded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As a binary number: 15,796,256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As a color, RGB(241,8,32)</a:t>
            </a:r>
          </a:p>
          <a:p>
            <a:endParaRPr lang="en-US" dirty="0" smtClean="0"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What else?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7E5EEBE-0141-4D58-A9B1-2AC5B942AAE8}" type="datetime1">
              <a:rPr lang="en-US" sz="1200" smtClean="0">
                <a:solidFill>
                  <a:srgbClr val="3F3F3F"/>
                </a:solidFill>
              </a:rPr>
              <a:t>11/7/2011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379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52DA1E2-BDA8-407E-A9F7-EB8B13D24086}" type="slidenum">
              <a:rPr lang="en-US" sz="1200">
                <a:solidFill>
                  <a:srgbClr val="3F3F3F"/>
                </a:solidFill>
              </a:rPr>
              <a:pPr eaLnBrk="1" hangingPunct="1"/>
              <a:t>5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81600" y="3276600"/>
            <a:ext cx="457200" cy="3810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4839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Not All Information Is Discrete</a:t>
            </a:r>
            <a:endParaRPr lang="en-US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 Analogue information directly applies physical phenomena, e.g. vinyl records</a:t>
            </a:r>
          </a:p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5BD4100-1076-4FD6-B0C9-43D272F40DEB}" type="datetime1">
              <a:rPr lang="en-US" sz="1200" smtClean="0">
                <a:solidFill>
                  <a:srgbClr val="3F3F3F"/>
                </a:solidFill>
              </a:rPr>
              <a:t>11/7/2011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B41BA68-1A55-45B3-B597-13BC76B0E399}" type="slidenum">
              <a:rPr lang="en-US" sz="1200">
                <a:solidFill>
                  <a:srgbClr val="3F3F3F"/>
                </a:solidFill>
              </a:rPr>
              <a:pPr eaLnBrk="1" hangingPunct="1"/>
              <a:t>6</a:t>
            </a:fld>
            <a:endParaRPr lang="en-US" sz="1200">
              <a:solidFill>
                <a:srgbClr val="3F3F3F"/>
              </a:solidFill>
            </a:endParaRPr>
          </a:p>
        </p:txBody>
      </p:sp>
      <p:pic>
        <p:nvPicPr>
          <p:cNvPr id="25607" name="Picture 9" descr="record_groove cop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/>
          <a:stretch>
            <a:fillRect/>
          </a:stretch>
        </p:blipFill>
        <p:spPr bwMode="auto">
          <a:xfrm>
            <a:off x="1600200" y="2438400"/>
            <a:ext cx="584835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Analog Signals Become Discrete</a:t>
            </a:r>
            <a:endParaRPr lang="en-US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>
                <a:ea typeface="ＭＳ Ｐゴシック" pitchFamily="34" charset="-128"/>
              </a:rPr>
              <a:t>Sampling 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ea typeface="ＭＳ Ｐゴシック" pitchFamily="34" charset="-128"/>
              </a:rPr>
              <a:t>the wave 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D46A751-8D1D-48CE-9B95-7992BDAD822D}" type="datetime1">
              <a:rPr lang="en-US" sz="1200" smtClean="0">
                <a:solidFill>
                  <a:srgbClr val="3F3F3F"/>
                </a:solidFill>
              </a:rPr>
              <a:t>11/7/2011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A2ADD53-A73A-4194-8B20-2E9827CC56D3}" type="slidenum">
              <a:rPr lang="en-US" sz="1200">
                <a:solidFill>
                  <a:srgbClr val="3F3F3F"/>
                </a:solidFill>
              </a:rPr>
              <a:pPr eaLnBrk="1" hangingPunct="1"/>
              <a:t>7</a:t>
            </a:fld>
            <a:endParaRPr lang="en-US" sz="1200">
              <a:solidFill>
                <a:srgbClr val="3F3F3F"/>
              </a:solidFill>
            </a:endParaRPr>
          </a:p>
        </p:txBody>
      </p:sp>
      <p:pic>
        <p:nvPicPr>
          <p:cNvPr id="26631" name="Picture 6" descr="rat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219200"/>
            <a:ext cx="5756275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Precision of the Sample</a:t>
            </a:r>
            <a:endParaRPr lang="en-US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>
                <a:ea typeface="ＭＳ Ｐゴシック" pitchFamily="34" charset="-128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FCBB40D-EF49-4755-8E5B-F2271DEF244C}" type="datetime1">
              <a:rPr lang="en-US" sz="1200" smtClean="0">
                <a:solidFill>
                  <a:srgbClr val="3F3F3F"/>
                </a:solidFill>
              </a:rPr>
              <a:t>11/7/2011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9839F5F-A7B2-4CE0-87D3-B4496C6687D8}" type="slidenum">
              <a:rPr lang="en-US" sz="1200">
                <a:solidFill>
                  <a:srgbClr val="3F3F3F"/>
                </a:solidFill>
              </a:rPr>
              <a:pPr eaLnBrk="1" hangingPunct="1"/>
              <a:t>8</a:t>
            </a:fld>
            <a:endParaRPr lang="en-US" sz="1200">
              <a:solidFill>
                <a:srgbClr val="3F3F3F"/>
              </a:solidFill>
            </a:endParaRPr>
          </a:p>
        </p:txBody>
      </p:sp>
      <p:pic>
        <p:nvPicPr>
          <p:cNvPr id="27655" name="Picture 6" descr="soun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43000"/>
            <a:ext cx="8666163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The World Is Analog – Go Between</a:t>
            </a:r>
            <a:endParaRPr lang="en-US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en-US" smtClean="0">
              <a:ea typeface="ＭＳ Ｐゴシック" pitchFamily="34" charset="-128"/>
            </a:endParaRPr>
          </a:p>
          <a:p>
            <a:pPr>
              <a:buFont typeface="Wingdings 2" pitchFamily="18" charset="2"/>
              <a:buNone/>
            </a:pPr>
            <a:endParaRPr lang="en-US" smtClean="0">
              <a:ea typeface="ＭＳ Ｐゴシック" pitchFamily="34" charset="-128"/>
            </a:endParaRPr>
          </a:p>
          <a:p>
            <a:pPr>
              <a:buFont typeface="Wingdings 2" pitchFamily="18" charset="2"/>
              <a:buNone/>
            </a:pPr>
            <a:endParaRPr lang="en-US" smtClean="0">
              <a:ea typeface="ＭＳ Ｐゴシック" pitchFamily="34" charset="-128"/>
            </a:endParaRPr>
          </a:p>
          <a:p>
            <a:pPr>
              <a:buFont typeface="Wingdings 2" pitchFamily="18" charset="2"/>
              <a:buNone/>
            </a:pPr>
            <a:endParaRPr lang="en-US" smtClean="0">
              <a:ea typeface="ＭＳ Ｐゴシック" pitchFamily="34" charset="-128"/>
            </a:endParaRPr>
          </a:p>
          <a:p>
            <a:pPr>
              <a:buFont typeface="Wingdings 2" pitchFamily="18" charset="2"/>
              <a:buNone/>
            </a:pPr>
            <a:endParaRPr lang="en-US" smtClean="0">
              <a:ea typeface="ＭＳ Ｐゴシック" pitchFamily="34" charset="-128"/>
            </a:endParaRPr>
          </a:p>
          <a:p>
            <a:pPr>
              <a:buFont typeface="Wingdings 2" pitchFamily="18" charset="2"/>
              <a:buNone/>
            </a:pPr>
            <a:endParaRPr lang="en-US" smtClean="0">
              <a:ea typeface="ＭＳ Ｐゴシック" pitchFamily="34" charset="-128"/>
            </a:endParaRPr>
          </a:p>
          <a:p>
            <a:pPr>
              <a:buFont typeface="Wingdings 2" pitchFamily="18" charset="2"/>
              <a:buNone/>
            </a:pPr>
            <a:r>
              <a:rPr lang="en-US" smtClean="0">
                <a:ea typeface="ＭＳ Ｐゴシック" pitchFamily="34" charset="-128"/>
              </a:rPr>
              <a:t>Analog is needed for the “real world”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ea typeface="ＭＳ Ｐゴシック" pitchFamily="34" charset="-128"/>
              </a:rPr>
              <a:t>Digital is best for “information world”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Can be modified, enhanced, remixed, etc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Shared, stored permanently, reproduced, 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089A6FA-6C18-48A7-A069-27DAD4618E62}" type="datetime1">
              <a:rPr lang="en-US" sz="1200" smtClean="0">
                <a:solidFill>
                  <a:srgbClr val="3F3F3F"/>
                </a:solidFill>
              </a:rPr>
              <a:t>11/7/2011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D008AF6-335E-4B5F-A076-21658AC96D5C}" type="slidenum">
              <a:rPr lang="en-US" sz="1200">
                <a:solidFill>
                  <a:srgbClr val="3F3F3F"/>
                </a:solidFill>
              </a:rPr>
              <a:pPr eaLnBrk="1" hangingPunct="1"/>
              <a:t>9</a:t>
            </a:fld>
            <a:endParaRPr lang="en-US" sz="1200">
              <a:solidFill>
                <a:srgbClr val="3F3F3F"/>
              </a:solidFill>
            </a:endParaRPr>
          </a:p>
        </p:txBody>
      </p:sp>
      <p:grpSp>
        <p:nvGrpSpPr>
          <p:cNvPr id="28679" name="Group 23"/>
          <p:cNvGrpSpPr>
            <a:grpSpLocks/>
          </p:cNvGrpSpPr>
          <p:nvPr/>
        </p:nvGrpSpPr>
        <p:grpSpPr bwMode="auto">
          <a:xfrm>
            <a:off x="457200" y="1752600"/>
            <a:ext cx="8102600" cy="2387600"/>
            <a:chOff x="381000" y="2209800"/>
            <a:chExt cx="8102600" cy="2387600"/>
          </a:xfrm>
        </p:grpSpPr>
        <p:sp>
          <p:nvSpPr>
            <p:cNvPr id="28680" name="Text Box 3"/>
            <p:cNvSpPr txBox="1">
              <a:spLocks noChangeArrowheads="1"/>
            </p:cNvSpPr>
            <p:nvPr/>
          </p:nvSpPr>
          <p:spPr bwMode="auto">
            <a:xfrm>
              <a:off x="2667000" y="2573897"/>
              <a:ext cx="1714500" cy="42339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sz="1000">
                  <a:latin typeface="Helvetica" charset="0"/>
                  <a:cs typeface="Times New Roman" pitchFamily="18" charset="0"/>
                </a:rPr>
                <a:t>Device Driver</a:t>
              </a:r>
            </a:p>
          </p:txBody>
        </p:sp>
        <p:sp>
          <p:nvSpPr>
            <p:cNvPr id="28681" name="AutoShape 4"/>
            <p:cNvSpPr>
              <a:spLocks noChangeArrowheads="1"/>
            </p:cNvSpPr>
            <p:nvPr/>
          </p:nvSpPr>
          <p:spPr bwMode="auto">
            <a:xfrm>
              <a:off x="381000" y="2362200"/>
              <a:ext cx="1714500" cy="846788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FF6600"/>
                </a:gs>
                <a:gs pos="100000">
                  <a:srgbClr val="FF9900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 b="1">
                  <a:latin typeface="Helvetica" charset="0"/>
                  <a:cs typeface="Times New Roman" pitchFamily="18" charset="0"/>
                </a:rPr>
                <a:t>Memory</a:t>
              </a:r>
            </a:p>
          </p:txBody>
        </p:sp>
        <p:sp>
          <p:nvSpPr>
            <p:cNvPr id="28682" name="AutoShape 5"/>
            <p:cNvSpPr>
              <a:spLocks noChangeArrowheads="1"/>
            </p:cNvSpPr>
            <p:nvPr/>
          </p:nvSpPr>
          <p:spPr bwMode="auto">
            <a:xfrm>
              <a:off x="5143500" y="2362200"/>
              <a:ext cx="1524000" cy="846788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FFCC99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000">
                  <a:latin typeface="Helvetica" charset="0"/>
                  <a:cs typeface="Times New Roman" pitchFamily="18" charset="0"/>
                </a:rPr>
                <a:t>A/D Converter</a:t>
              </a:r>
            </a:p>
          </p:txBody>
        </p:sp>
        <p:sp>
          <p:nvSpPr>
            <p:cNvPr id="28683" name="AutoShape 7"/>
            <p:cNvSpPr>
              <a:spLocks noChangeArrowheads="1"/>
            </p:cNvSpPr>
            <p:nvPr/>
          </p:nvSpPr>
          <p:spPr bwMode="auto">
            <a:xfrm>
              <a:off x="6858000" y="2573897"/>
              <a:ext cx="381000" cy="423394"/>
            </a:xfrm>
            <a:prstGeom prst="leftArrow">
              <a:avLst>
                <a:gd name="adj1" fmla="val 50000"/>
                <a:gd name="adj2" fmla="val 25000"/>
              </a:avLst>
            </a:pr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4" name="AutoShape 8"/>
            <p:cNvSpPr>
              <a:spLocks noChangeArrowheads="1"/>
            </p:cNvSpPr>
            <p:nvPr/>
          </p:nvSpPr>
          <p:spPr bwMode="auto">
            <a:xfrm>
              <a:off x="4572000" y="2573897"/>
              <a:ext cx="381000" cy="423394"/>
            </a:xfrm>
            <a:prstGeom prst="leftArrow">
              <a:avLst>
                <a:gd name="adj1" fmla="val 50000"/>
                <a:gd name="adj2" fmla="val 25000"/>
              </a:avLst>
            </a:pr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5" name="AutoShape 9"/>
            <p:cNvSpPr>
              <a:spLocks noChangeArrowheads="1"/>
            </p:cNvSpPr>
            <p:nvPr/>
          </p:nvSpPr>
          <p:spPr bwMode="auto">
            <a:xfrm>
              <a:off x="2095500" y="2573897"/>
              <a:ext cx="381000" cy="423394"/>
            </a:xfrm>
            <a:prstGeom prst="leftArrow">
              <a:avLst>
                <a:gd name="adj1" fmla="val 50000"/>
                <a:gd name="adj2" fmla="val 25000"/>
              </a:avLst>
            </a:pr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6" name="Text Box 10"/>
            <p:cNvSpPr txBox="1">
              <a:spLocks noChangeArrowheads="1"/>
            </p:cNvSpPr>
            <p:nvPr/>
          </p:nvSpPr>
          <p:spPr bwMode="auto">
            <a:xfrm>
              <a:off x="2667000" y="3844079"/>
              <a:ext cx="1714500" cy="42339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sz="1000">
                  <a:latin typeface="Helvetica" charset="0"/>
                  <a:cs typeface="Times New Roman" pitchFamily="18" charset="0"/>
                </a:rPr>
                <a:t>Device Driver</a:t>
              </a:r>
            </a:p>
          </p:txBody>
        </p:sp>
        <p:sp>
          <p:nvSpPr>
            <p:cNvPr id="28687" name="AutoShape 11"/>
            <p:cNvSpPr>
              <a:spLocks noChangeArrowheads="1"/>
            </p:cNvSpPr>
            <p:nvPr/>
          </p:nvSpPr>
          <p:spPr bwMode="auto">
            <a:xfrm>
              <a:off x="381000" y="3632382"/>
              <a:ext cx="1714500" cy="846788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FF6600"/>
                </a:gs>
                <a:gs pos="100000">
                  <a:srgbClr val="FF9900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 b="1">
                  <a:latin typeface="Helvetica" charset="0"/>
                  <a:cs typeface="Times New Roman" pitchFamily="18" charset="0"/>
                </a:rPr>
                <a:t>Memory</a:t>
              </a:r>
            </a:p>
          </p:txBody>
        </p:sp>
        <p:sp>
          <p:nvSpPr>
            <p:cNvPr id="28688" name="AutoShape 12"/>
            <p:cNvSpPr>
              <a:spLocks noChangeArrowheads="1"/>
            </p:cNvSpPr>
            <p:nvPr/>
          </p:nvSpPr>
          <p:spPr bwMode="auto">
            <a:xfrm>
              <a:off x="5143500" y="3632382"/>
              <a:ext cx="1524000" cy="846788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FFCC99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000">
                  <a:latin typeface="Helvetica" charset="0"/>
                  <a:cs typeface="Times New Roman" pitchFamily="18" charset="0"/>
                </a:rPr>
                <a:t>D/A Converter</a:t>
              </a:r>
            </a:p>
          </p:txBody>
        </p:sp>
        <p:sp>
          <p:nvSpPr>
            <p:cNvPr id="28689" name="AutoShape 13"/>
            <p:cNvSpPr>
              <a:spLocks noChangeArrowheads="1"/>
            </p:cNvSpPr>
            <p:nvPr/>
          </p:nvSpPr>
          <p:spPr bwMode="auto">
            <a:xfrm flipH="1">
              <a:off x="6858000" y="3844079"/>
              <a:ext cx="381000" cy="423394"/>
            </a:xfrm>
            <a:prstGeom prst="leftArrow">
              <a:avLst>
                <a:gd name="adj1" fmla="val 50000"/>
                <a:gd name="adj2" fmla="val 25000"/>
              </a:avLst>
            </a:pr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0" name="AutoShape 14"/>
            <p:cNvSpPr>
              <a:spLocks noChangeArrowheads="1"/>
            </p:cNvSpPr>
            <p:nvPr/>
          </p:nvSpPr>
          <p:spPr bwMode="auto">
            <a:xfrm flipH="1">
              <a:off x="4572000" y="3844079"/>
              <a:ext cx="381000" cy="423394"/>
            </a:xfrm>
            <a:prstGeom prst="leftArrow">
              <a:avLst>
                <a:gd name="adj1" fmla="val 50000"/>
                <a:gd name="adj2" fmla="val 25000"/>
              </a:avLst>
            </a:pr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1" name="AutoShape 15"/>
            <p:cNvSpPr>
              <a:spLocks noChangeArrowheads="1"/>
            </p:cNvSpPr>
            <p:nvPr/>
          </p:nvSpPr>
          <p:spPr bwMode="auto">
            <a:xfrm flipH="1">
              <a:off x="2095500" y="3844079"/>
              <a:ext cx="381000" cy="423394"/>
            </a:xfrm>
            <a:prstGeom prst="leftArrow">
              <a:avLst>
                <a:gd name="adj1" fmla="val 50000"/>
                <a:gd name="adj2" fmla="val 25000"/>
              </a:avLst>
            </a:pr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28692" name="Picture 21" descr="mic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15200" y="2209800"/>
              <a:ext cx="1143000" cy="1143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693" name="Picture 22" descr="speaker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1400" y="3505200"/>
              <a:ext cx="1092200" cy="1092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24540&quot;&gt;&lt;property id=&quot;20148&quot; value=&quot;5&quot;/&gt;&lt;property id=&quot;20300&quot; value=&quot;Slide 3 - &amp;quot;Welcome to FIT100 &amp;quot;&quot;/&gt;&lt;property id=&quot;20307&quot; value=&quot;257&quot;/&gt;&lt;/object&gt;&lt;object type=&quot;3&quot; unique_id=&quot;24541&quot;&gt;&lt;property id=&quot;20148&quot; value=&quot;5&quot;/&gt;&lt;property id=&quot;20300&quot; value=&quot;Slide 4 - &amp;quot;INFO100/CSE100&amp;quot;&quot;/&gt;&lt;property id=&quot;20307&quot; value=&quot;258&quot;/&gt;&lt;/object&gt;&lt;object type=&quot;3&quot; unique_id=&quot;24543&quot;&gt;&lt;property id=&quot;20148&quot; value=&quot;5&quot;/&gt;&lt;property id=&quot;20300&quot; value=&quot;Slide 7 - &amp;quot;Being Fluent&amp;quot;&quot;/&gt;&lt;property id=&quot;20307&quot; value=&quot;260&quot;/&gt;&lt;/object&gt;&lt;object type=&quot;3&quot; unique_id=&quot;24544&quot;&gt;&lt;property id=&quot;20148&quot; value=&quot;5&quot;/&gt;&lt;property id=&quot;20300&quot; value=&quot;Slide 8 - &amp;quot;The Content&amp;quot;&quot;/&gt;&lt;property id=&quot;20307&quot; value=&quot;261&quot;/&gt;&lt;/object&gt;&lt;object type=&quot;3&quot; unique_id=&quot;24546&quot;&gt;&lt;property id=&quot;20148&quot; value=&quot;5&quot;/&gt;&lt;property id=&quot;20300&quot; value=&quot;Slide 9 - &amp;quot;About This Class  &amp;quot;&quot;/&gt;&lt;property id=&quot;20307&quot; value=&quot;263&quot;/&gt;&lt;/object&gt;&lt;object type=&quot;3&quot; unique_id=&quot;24547&quot;&gt;&lt;property id=&quot;20148&quot; value=&quot;5&quot;/&gt;&lt;property id=&quot;20300&quot; value=&quot;Slide 10 - &amp;quot;Lifetime of Learning&amp;quot;&quot;/&gt;&lt;property id=&quot;20307&quot; value=&quot;264&quot;/&gt;&lt;/object&gt;&lt;object type=&quot;3&quot; unique_id=&quot;24548&quot;&gt;&lt;property id=&quot;20148&quot; value=&quot;5&quot;/&gt;&lt;property id=&quot;20300&quot; value=&quot;Slide 11 - &amp;quot;Lifetime of Learning&amp;quot;&quot;/&gt;&lt;property id=&quot;20307&quot; value=&quot;265&quot;/&gt;&lt;/object&gt;&lt;object type=&quot;3&quot; unique_id=&quot;24549&quot;&gt;&lt;property id=&quot;20148&quot; value=&quot;5&quot;/&gt;&lt;property id=&quot;20300&quot; value=&quot;Slide 12 - &amp;quot;Is FIT100 for You?&amp;quot;&quot;/&gt;&lt;property id=&quot;20307&quot; value=&quot;266&quot;/&gt;&lt;/object&gt;&lt;object type=&quot;3&quot; unique_id=&quot;24550&quot;&gt;&lt;property id=&quot;20148&quot; value=&quot;5&quot;/&gt;&lt;property id=&quot;20300&quot; value=&quot;Slide 14 - &amp;quot;But, Maybe Not&amp;quot;&quot;/&gt;&lt;property id=&quot;20307&quot; value=&quot;267&quot;/&gt;&lt;/object&gt;&lt;object type=&quot;3&quot; unique_id=&quot;24551&quot;&gt;&lt;property id=&quot;20148&quot; value=&quot;5&quot;/&gt;&lt;property id=&quot;20300&quot; value=&quot;Slide 15 - &amp;quot;Some Stats&amp;quot;&quot;/&gt;&lt;property id=&quot;20307&quot; value=&quot;268&quot;/&gt;&lt;/object&gt;&lt;object type=&quot;3&quot; unique_id=&quot;24552&quot;&gt;&lt;property id=&quot;20148&quot; value=&quot;5&quot;/&gt;&lt;property id=&quot;20300&quot; value=&quot;Slide 16 - &amp;quot;Taking FIT Is Worth It&amp;quot;&quot;/&gt;&lt;property id=&quot;20307&quot; value=&quot;269&quot;/&gt;&lt;/object&gt;&lt;object type=&quot;3&quot; unique_id=&quot;24553&quot;&gt;&lt;property id=&quot;20148&quot; value=&quot;5&quot;/&gt;&lt;property id=&quot;20300&quot; value=&quot;Slide 17 - &amp;quot;Class Mechanics&amp;quot;&quot;/&gt;&lt;property id=&quot;20307&quot; value=&quot;270&quot;/&gt;&lt;/object&gt;&lt;object type=&quot;3&quot; unique_id=&quot;24554&quot;&gt;&lt;property id=&quot;20148&quot; value=&quot;5&quot;/&gt;&lt;property id=&quot;20300&quot; value=&quot;Slide 20 - &amp;quot;Class Mechanics&amp;quot;&quot;/&gt;&lt;property id=&quot;20307&quot; value=&quot;271&quot;/&gt;&lt;/object&gt;&lt;object type=&quot;3&quot; unique_id=&quot;24555&quot;&gt;&lt;property id=&quot;20148&quot; value=&quot;5&quot;/&gt;&lt;property id=&quot;20300&quot; value=&quot;Slide 21 - &amp;quot;FIT100 course Web site&amp;quot;&quot;/&gt;&lt;property id=&quot;20307&quot; value=&quot;272&quot;/&gt;&lt;/object&gt;&lt;object type=&quot;3&quot; unique_id=&quot;24556&quot;&gt;&lt;property id=&quot;20148&quot; value=&quot;5&quot;/&gt;&lt;property id=&quot;20300&quot; value=&quot;Slide 24 - &amp;quot;Teaching Assistants&amp;quot;&quot;/&gt;&lt;property id=&quot;20307&quot; value=&quot;273&quot;/&gt;&lt;/object&gt;&lt;object type=&quot;3&quot; unique_id=&quot;24557&quot;&gt;&lt;property id=&quot;20148&quot; value=&quot;5&quot;/&gt;&lt;property id=&quot;20300&quot; value=&quot;Slide 27 - &amp;quot;CLUE Tutor&amp;quot;&quot;/&gt;&lt;property id=&quot;20307&quot; value=&quot;274&quot;/&gt;&lt;/object&gt;&lt;object type=&quot;3&quot; unique_id=&quot;24558&quot;&gt;&lt;property id=&quot;20148&quot; value=&quot;5&quot;/&gt;&lt;property id=&quot;20300&quot; value=&quot;Slide 28 - &amp;quot;Get Help When You Need It!&amp;quot;&quot;/&gt;&lt;property id=&quot;20307&quot; value=&quot;275&quot;/&gt;&lt;/object&gt;&lt;object type=&quot;3&quot; unique_id=&quot;24559&quot;&gt;&lt;property id=&quot;20148&quot; value=&quot;5&quot;/&gt;&lt;property id=&quot;20300&quot; value=&quot;Slide 29 - &amp;quot;New to computers?&amp;quot;&quot;/&gt;&lt;property id=&quot;20307&quot; value=&quot;276&quot;/&gt;&lt;/object&gt;&lt;object type=&quot;3&quot; unique_id=&quot;24560&quot;&gt;&lt;property id=&quot;20148&quot; value=&quot;5&quot;/&gt;&lt;property id=&quot;20300&quot; value=&quot;Slide 30 - &amp;quot;Class Web Site&amp;quot;&quot;/&gt;&lt;property id=&quot;20307&quot; value=&quot;277&quot;/&gt;&lt;/object&gt;&lt;object type=&quot;3&quot; unique_id=&quot;24561&quot;&gt;&lt;property id=&quot;20148&quot; value=&quot;5&quot;/&gt;&lt;property id=&quot;20300&quot; value=&quot;Slide 31 - &amp;quot;The Calendar&amp;quot;&quot;/&gt;&lt;property id=&quot;20307&quot; value=&quot;278&quot;/&gt;&lt;/object&gt;&lt;object type=&quot;3&quot; unique_id=&quot;24562&quot;&gt;&lt;property id=&quot;20148&quot; value=&quot;5&quot;/&gt;&lt;property id=&quot;20300&quot; value=&quot;Slide 32 - &amp;quot;Readings&amp;quot;&quot;/&gt;&lt;property id=&quot;20307&quot; value=&quot;279&quot;/&gt;&lt;/object&gt;&lt;object type=&quot;3&quot; unique_id=&quot;24563&quot;&gt;&lt;property id=&quot;20148&quot; value=&quot;5&quot;/&gt;&lt;property id=&quot;20300&quot; value=&quot;Slide 35 - &amp;quot;An Assignment&amp;quot;&quot;/&gt;&lt;property id=&quot;20307&quot; value=&quot;280&quot;/&gt;&lt;/object&gt;&lt;object type=&quot;3&quot; unique_id=&quot;24564&quot;&gt;&lt;property id=&quot;20148&quot; value=&quot;5&quot;/&gt;&lt;property id=&quot;20300&quot; value=&quot;Slide 36 - &amp;quot;Summary&amp;quot;&quot;/&gt;&lt;property id=&quot;20307&quot; value=&quot;281&quot;/&gt;&lt;/object&gt;&lt;object type=&quot;3&quot; unique_id=&quot;24728&quot;&gt;&lt;property id=&quot;20148&quot; value=&quot;5&quot;/&gt;&lt;property id=&quot;20300&quot; value=&quot;Slide 6 - &amp;quot;Fluency with Information Technology&amp;quot;&quot;/&gt;&lt;property id=&quot;20307&quot; value=&quot;282&quot;/&gt;&lt;/object&gt;&lt;object type=&quot;3&quot; unique_id=&quot;24821&quot;&gt;&lt;property id=&quot;20148&quot; value=&quot;5&quot;/&gt;&lt;property id=&quot;20300&quot; value=&quot;Slide 23 - &amp;quot;Instructor&amp;quot;&quot;/&gt;&lt;property id=&quot;20307&quot; value=&quot;286&quot;/&gt;&lt;/object&gt;&lt;object type=&quot;3&quot; unique_id=&quot;24912&quot;&gt;&lt;property id=&quot;20148&quot; value=&quot;5&quot;/&gt;&lt;property id=&quot;20300&quot; value=&quot;Slide 25 - &amp;quot;Teaching Assistants&amp;quot;&quot;/&gt;&lt;property id=&quot;20307&quot; value=&quot;288&quot;/&gt;&lt;/object&gt;&lt;object type=&quot;3&quot; unique_id=&quot;24913&quot;&gt;&lt;property id=&quot;20148&quot; value=&quot;5&quot;/&gt;&lt;property id=&quot;20300&quot; value=&quot;Slide 26 - &amp;quot;Teaching Assistants&amp;quot;&quot;/&gt;&lt;property id=&quot;20307&quot; value=&quot;287&quot;/&gt;&lt;/object&gt;&lt;object type=&quot;3&quot; unique_id=&quot;25328&quot;&gt;&lt;property id=&quot;20148&quot; value=&quot;5&quot;/&gt;&lt;property id=&quot;20300&quot; value=&quot;Slide 13 - &amp;quot;Five credits is….&amp;quot;&quot;/&gt;&lt;property id=&quot;20307&quot; value=&quot;289&quot;/&gt;&lt;/object&gt;&lt;object type=&quot;3&quot; unique_id=&quot;25637&quot;&gt;&lt;property id=&quot;20148&quot; value=&quot;5&quot;/&gt;&lt;property id=&quot;20300&quot; value=&quot;Slide 5 - &amp;quot;Clicker question&amp;quot;&quot;/&gt;&lt;property id=&quot;20307&quot; value=&quot;291&quot;/&gt;&lt;/object&gt;&lt;object type=&quot;3&quot; unique_id=&quot;25638&quot;&gt;&lt;property id=&quot;20148&quot; value=&quot;5&quot;/&gt;&lt;property id=&quot;20300&quot; value=&quot;Slide 18 - &amp;quot;Clicker questions&amp;quot;&quot;/&gt;&lt;property id=&quot;20307&quot; value=&quot;292&quot;/&gt;&lt;/object&gt;&lt;object type=&quot;3&quot; unique_id=&quot;26056&quot;&gt;&lt;property id=&quot;20148&quot; value=&quot;5&quot;/&gt;&lt;property id=&quot;20300&quot; value=&quot;Slide 1 - &amp;quot;Announcements&amp;quot;&quot;/&gt;&lt;property id=&quot;20307&quot; value=&quot;293&quot;/&gt;&lt;/object&gt;&lt;object type=&quot;3&quot; unique_id=&quot;26057&quot;&gt;&lt;property id=&quot;20148&quot; value=&quot;5&quot;/&gt;&lt;property id=&quot;20300&quot; value=&quot;Slide 2 - &amp;quot;Announcements&amp;quot;&quot;/&gt;&lt;property id=&quot;20307&quot; value=&quot;295&quot;/&gt;&lt;/object&gt;&lt;object type=&quot;3&quot; unique_id=&quot;26058&quot;&gt;&lt;property id=&quot;20148&quot; value=&quot;5&quot;/&gt;&lt;property id=&quot;20300&quot; value=&quot;Slide 33 - &amp;quot;Clicker Quiz&amp;quot;&quot;/&gt;&lt;property id=&quot;20307&quot; value=&quot;294&quot;/&gt;&lt;/object&gt;&lt;object type=&quot;3&quot; unique_id=&quot;32316&quot;&gt;&lt;property id=&quot;20148&quot; value=&quot;5&quot;/&gt;&lt;property id=&quot;20300&quot; value=&quot;Slide 19 - &amp;quot;Course Web site&amp;quot;&quot;/&gt;&lt;property id=&quot;20307&quot; value=&quot;296&quot;/&gt;&lt;/object&gt;&lt;object type=&quot;3&quot; unique_id=&quot;32497&quot;&gt;&lt;property id=&quot;20148&quot; value=&quot;5&quot;/&gt;&lt;property id=&quot;20300&quot; value=&quot;Slide 22 - &amp;quot;FIT100 Course Web Site&amp;quot;&quot;/&gt;&lt;property id=&quot;20307&quot; value=&quot;297&quot;/&gt;&lt;/object&gt;&lt;object type=&quot;3&quot; unique_id=&quot;32771&quot;&gt;&lt;property id=&quot;20148&quot; value=&quot;5&quot;/&gt;&lt;property id=&quot;20300&quot; value=&quot;Slide 34 - &amp;quot;FIT100 Course Calendar&amp;quot;&quot;/&gt;&lt;property id=&quot;20307&quot; value=&quot;298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2311</TotalTime>
  <Words>1407</Words>
  <Application>Microsoft Office PowerPoint</Application>
  <PresentationFormat>On-screen Show (4:3)</PresentationFormat>
  <Paragraphs>171</Paragraphs>
  <Slides>19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Module</vt:lpstr>
      <vt:lpstr>Announcements</vt:lpstr>
      <vt:lpstr>Fundamental Principle of Information Representation</vt:lpstr>
      <vt:lpstr>Remember CD-ROM?</vt:lpstr>
      <vt:lpstr>Review What We Know About Bits</vt:lpstr>
      <vt:lpstr>Bits Have No Inherent Meaning</vt:lpstr>
      <vt:lpstr>Not All Information Is Discrete</vt:lpstr>
      <vt:lpstr>Analog Signals Become Discrete</vt:lpstr>
      <vt:lpstr>Precision of the Sample</vt:lpstr>
      <vt:lpstr>The World Is Analog – Go Between</vt:lpstr>
      <vt:lpstr>Questions?</vt:lpstr>
      <vt:lpstr>Bytes</vt:lpstr>
      <vt:lpstr>ASCII</vt:lpstr>
      <vt:lpstr>UTF-8 </vt:lpstr>
      <vt:lpstr>Encoding Information</vt:lpstr>
      <vt:lpstr>OED Entry For Byte -- Metadata</vt:lpstr>
      <vt:lpstr>Representing Anything</vt:lpstr>
      <vt:lpstr>Bits Have No Inherent Meaning</vt:lpstr>
      <vt:lpstr>A Bias-free Universal Medium</vt:lpstr>
      <vt:lpstr>Summary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FIT100</dc:title>
  <dc:creator>Information School</dc:creator>
  <cp:lastModifiedBy>Kelvin Sung</cp:lastModifiedBy>
  <cp:revision>81</cp:revision>
  <dcterms:created xsi:type="dcterms:W3CDTF">2011-01-31T17:06:51Z</dcterms:created>
  <dcterms:modified xsi:type="dcterms:W3CDTF">2011-11-07T14:07:27Z</dcterms:modified>
</cp:coreProperties>
</file>