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7"/>
  </p:notesMasterIdLst>
  <p:handoutMasterIdLst>
    <p:handoutMasterId r:id="rId28"/>
  </p:handoutMasterIdLst>
  <p:sldIdLst>
    <p:sldId id="303" r:id="rId2"/>
    <p:sldId id="403" r:id="rId3"/>
    <p:sldId id="386" r:id="rId4"/>
    <p:sldId id="400" r:id="rId5"/>
    <p:sldId id="401" r:id="rId6"/>
    <p:sldId id="392" r:id="rId7"/>
    <p:sldId id="394" r:id="rId8"/>
    <p:sldId id="372" r:id="rId9"/>
    <p:sldId id="373" r:id="rId10"/>
    <p:sldId id="377" r:id="rId11"/>
    <p:sldId id="381" r:id="rId12"/>
    <p:sldId id="388" r:id="rId13"/>
    <p:sldId id="382" r:id="rId14"/>
    <p:sldId id="399" r:id="rId15"/>
    <p:sldId id="384" r:id="rId16"/>
    <p:sldId id="389" r:id="rId17"/>
    <p:sldId id="385" r:id="rId18"/>
    <p:sldId id="390" r:id="rId19"/>
    <p:sldId id="402" r:id="rId20"/>
    <p:sldId id="397" r:id="rId21"/>
    <p:sldId id="393" r:id="rId22"/>
    <p:sldId id="379" r:id="rId23"/>
    <p:sldId id="387" r:id="rId24"/>
    <p:sldId id="380" r:id="rId25"/>
    <p:sldId id="398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7" autoAdjust="0"/>
    <p:restoredTop sz="94695" autoAdjust="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280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C2CBB5-7B8A-4440-8F6B-272E8D889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9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2D09FD-DF1C-445F-BE5D-52E9C9CAFB07}" type="datetime1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BFD03D-6D3F-4D2F-A5D5-26E879365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5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390CB6-8FB1-437F-A39F-CEB379AA0191}" type="datetime1">
              <a:rPr lang="en-US" smtClean="0"/>
              <a:t>9/25/2012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318706-F964-4196-A11F-D2477C80C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61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6BDE-DC2F-4881-BB97-21873F120CD8}" type="datetime1">
              <a:rPr lang="en-US" smtClean="0"/>
              <a:t>9/25/2012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7C9E-80EB-4E6D-AD8A-8CC5802B9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84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6FAB0-AE2C-4579-AA2E-3EAA22F08E3F}" type="datetime1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D5A5-99AA-41B0-84AD-07D4BB9B3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26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A02F-6369-4961-97ED-7861A2185CF2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F0B3-3D77-4E3F-90A1-03BFF7BD1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197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EFAC95-6EDD-4D89-94FB-C68E14CFEF2D}" type="datetime1">
              <a:rPr lang="en-US" smtClean="0"/>
              <a:t>9/25/2012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22FF41-345D-4A0E-B676-6173FFD19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16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99842-16EF-4CDA-8B26-70923E8DBD6B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3C85E-F170-4511-A986-1E12B0C91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531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BA88-EB07-439D-A233-6B341467F618}" type="datetime1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DA8C-0FE9-4064-9AD9-55FFC9C9F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65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1544-D955-4877-9561-E30D3196159E}" type="datetime1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58B7-A942-4BC1-9832-DF566EBC6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58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F632-C319-4C50-923A-4C5A1AABFBC1}" type="datetime1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9B2C7-33DD-4D55-B676-2897FE450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661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7EF8-9028-4943-B3E4-5D79A1127CB9}" type="datetime1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EB36D-29B8-4F13-AD3D-B3652C353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78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0E30B-626C-4710-A875-8260456132BD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68A3-AFDC-429A-BBB0-6A17C2CF0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44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64338EB2-C6D8-4986-99FA-D1FF103D8DE4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DA434B9B-3161-4266-987F-16A654456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193" r:id="rId2"/>
    <p:sldLayoutId id="2147484200" r:id="rId3"/>
    <p:sldLayoutId id="2147484194" r:id="rId4"/>
    <p:sldLayoutId id="2147484195" r:id="rId5"/>
    <p:sldLayoutId id="2147484196" r:id="rId6"/>
    <p:sldLayoutId id="2147484201" r:id="rId7"/>
    <p:sldLayoutId id="2147484202" r:id="rId8"/>
    <p:sldLayoutId id="2147484197" r:id="rId9"/>
    <p:sldLayoutId id="2147484203" r:id="rId10"/>
    <p:sldLayoutId id="2147484198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4hdk4EgX2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bcusp11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bcusp11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ExerciseAndAssignments/Homework1_LightBot2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../ExerciseAndAssignments/Exercise1_MyValu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VoRVIg7U40" TargetMode="External"/><Relationship Id="rId2" Type="http://schemas.openxmlformats.org/officeDocument/2006/relationships/hyperlink" Target="http://www.youtube.com/watch?v=hUuLYvsU4s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239000" cy="190500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 smtClean="0"/>
              <a:t>Digital Thinking: </a:t>
            </a:r>
            <a:br>
              <a:rPr lang="en-US" dirty="0" smtClean="0"/>
            </a:br>
            <a:r>
              <a:rPr lang="en-US" dirty="0" smtClean="0"/>
              <a:t>Animation, Video Games, and the Social Web</a:t>
            </a:r>
            <a:endParaRPr 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6705600" cy="685800"/>
          </a:xfrm>
        </p:spPr>
        <p:txBody>
          <a:bodyPr/>
          <a:lstStyle/>
          <a:p>
            <a:pPr eaLnBrk="1" hangingPunct="1"/>
            <a:r>
              <a:rPr lang="en-US" i="1" dirty="0" smtClean="0"/>
              <a:t>Kelvin Sung</a:t>
            </a:r>
          </a:p>
          <a:p>
            <a:pPr eaLnBrk="1" hangingPunct="1"/>
            <a:r>
              <a:rPr lang="en-US" i="1" dirty="0" smtClean="0"/>
              <a:t>University of Washington, Bothell</a:t>
            </a:r>
          </a:p>
          <a:p>
            <a:pPr eaLnBrk="1" hangingPunct="1"/>
            <a:r>
              <a:rPr lang="en-US" sz="1200" i="1" dirty="0" smtClean="0"/>
              <a:t>(* Use/Modification with permission based on Larry Snyder’s </a:t>
            </a:r>
            <a:r>
              <a:rPr lang="en-US" sz="1200" i="1" dirty="0" smtClean="0">
                <a:hlinkClick r:id="rId2"/>
              </a:rPr>
              <a:t>CSE120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6233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B CUSP 110B: </a:t>
            </a:r>
            <a:r>
              <a:rPr lang="en-US" sz="2400" dirty="0" smtClean="0"/>
              <a:t>Computer Science </a:t>
            </a:r>
            <a:r>
              <a:rPr lang="en-US" sz="2400" dirty="0"/>
              <a:t>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How I’m Approaching This Course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r>
              <a:rPr lang="en-US" smtClean="0"/>
              <a:t>I see the task of this course as teaching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Computational Principles </a:t>
            </a:r>
            <a:r>
              <a:rPr lang="en-US" smtClean="0"/>
              <a:t>– “bits can represent all information” – that everyone should know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Computational Thinking </a:t>
            </a:r>
            <a:r>
              <a:rPr lang="en-US" smtClean="0"/>
              <a:t>– thinking approaches you can use to solve (your) problems with computers</a:t>
            </a:r>
          </a:p>
          <a:p>
            <a:r>
              <a:rPr lang="en-US" smtClean="0"/>
              <a:t>If you were thinking this class will be …</a:t>
            </a:r>
          </a:p>
          <a:p>
            <a:pPr lvl="1"/>
            <a:r>
              <a:rPr lang="en-US" smtClean="0"/>
              <a:t>Trivial, forget it: I teach stuff you haven’t had before</a:t>
            </a:r>
          </a:p>
          <a:p>
            <a:pPr lvl="1"/>
            <a:r>
              <a:rPr lang="en-US" smtClean="0"/>
              <a:t>Difficult, forget it: This will eventually be a high school class</a:t>
            </a:r>
          </a:p>
          <a:p>
            <a:pPr lvl="1"/>
            <a:r>
              <a:rPr lang="en-US" smtClean="0"/>
              <a:t>Fun and interesting: Perfect … that’s what it will be</a:t>
            </a:r>
          </a:p>
          <a:p>
            <a:pPr lvl="1"/>
            <a:endParaRPr lang="en-US" smtClean="0"/>
          </a:p>
        </p:txBody>
      </p:sp>
      <p:sp>
        <p:nvSpPr>
          <p:cNvPr id="1536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2D1ED7-D223-4323-A02C-2846349E5DA4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9CA7BA-E5E4-48AC-A6FD-2D01F4BC1051}" type="slidenum">
              <a:rPr lang="en-US" smtClean="0">
                <a:solidFill>
                  <a:srgbClr val="3F3F3F"/>
                </a:solidFill>
              </a:rPr>
              <a:pPr eaLnBrk="1" hangingPunct="1"/>
              <a:t>10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 Brief Word About Programming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Some people panic at the mention of the word </a:t>
            </a:r>
            <a:r>
              <a:rPr lang="en-US" i="1" smtClean="0"/>
              <a:t>programming </a:t>
            </a:r>
            <a:r>
              <a:rPr lang="en-US" smtClean="0"/>
              <a:t>… as if saying it would cause them to become social outcasts, nerdy, …</a:t>
            </a:r>
          </a:p>
        </p:txBody>
      </p:sp>
      <p:sp>
        <p:nvSpPr>
          <p:cNvPr id="1638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333D8D-8E52-49DC-AC7D-D5025F700843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E7C0FE-4EF4-41ED-9934-64EDE29C9EEE}" type="slidenum">
              <a:rPr lang="en-US" smtClean="0">
                <a:solidFill>
                  <a:srgbClr val="3F3F3F"/>
                </a:solidFill>
              </a:rPr>
              <a:pPr eaLnBrk="1" hangingPunct="1"/>
              <a:t>11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 Brief Word About Programming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Some people panic at the mention of the word </a:t>
            </a:r>
            <a:r>
              <a:rPr lang="en-US" i="1" smtClean="0"/>
              <a:t>programming </a:t>
            </a:r>
            <a:r>
              <a:rPr lang="en-US" smtClean="0"/>
              <a:t>… as if saying it would cause them to become social outcasts, nerdy, …</a:t>
            </a:r>
          </a:p>
          <a:p>
            <a:r>
              <a:rPr lang="en-US" smtClean="0"/>
              <a:t>Programming’s a career; it takes years to learn; it pays really well; normal people do it, too</a:t>
            </a:r>
          </a:p>
          <a:p>
            <a:r>
              <a:rPr lang="en-US" smtClean="0"/>
              <a:t>I teach some programming in this class as part of teaching computational thinking</a:t>
            </a:r>
          </a:p>
          <a:p>
            <a:pPr lvl="1"/>
            <a:r>
              <a:rPr lang="en-US" smtClean="0"/>
              <a:t>You won’t be a programmer at the end</a:t>
            </a:r>
          </a:p>
          <a:p>
            <a:pPr lvl="1"/>
            <a:r>
              <a:rPr lang="en-US" smtClean="0"/>
              <a:t>You will still be however normal as you are today</a:t>
            </a:r>
          </a:p>
          <a:p>
            <a:pPr lvl="1"/>
            <a:r>
              <a:rPr lang="en-US" smtClean="0"/>
              <a:t>You will, I hope, also think differently as a result</a:t>
            </a:r>
          </a:p>
        </p:txBody>
      </p:sp>
      <p:sp>
        <p:nvSpPr>
          <p:cNvPr id="1741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73D434-745A-4A75-9706-0D6B3723522C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CC5178-C880-47B5-B15A-A1D82DDD3BA6}" type="slidenum">
              <a:rPr lang="en-US" smtClean="0">
                <a:solidFill>
                  <a:srgbClr val="3F3F3F"/>
                </a:solidFill>
              </a:rPr>
              <a:pPr eaLnBrk="1" hangingPunct="1"/>
              <a:t>12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dirty="0" smtClean="0"/>
              <a:t>lectures – I will talk, demo and we’ll all discuss various topics</a:t>
            </a:r>
          </a:p>
          <a:p>
            <a:r>
              <a:rPr lang="en-US" dirty="0" smtClean="0"/>
              <a:t>In class labs/exercise – practice</a:t>
            </a:r>
          </a:p>
          <a:p>
            <a:r>
              <a:rPr lang="en-US" dirty="0" smtClean="0"/>
              <a:t>Homework – exercises that help push the material further … one hour a day as needed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2-week project, Midterm, Final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3733800"/>
            <a:ext cx="6858000" cy="99060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Corbel" charset="0"/>
              </a:rPr>
              <a:t>In computing, there are lots and lots of detailed facts that no one ever remembers, so computing people are always looking up information so they don’t have to </a:t>
            </a:r>
            <a:r>
              <a:rPr lang="en-US" dirty="0" smtClean="0">
                <a:solidFill>
                  <a:srgbClr val="FFFFFF"/>
                </a:solidFill>
                <a:latin typeface="Corbel" charset="0"/>
              </a:rPr>
              <a:t>memorize; 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we’ll do that, too, esp. in homework</a:t>
            </a:r>
          </a:p>
        </p:txBody>
      </p:sp>
      <p:sp>
        <p:nvSpPr>
          <p:cNvPr id="1843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9C04C0-B3EF-4F57-AD51-E0DE4780602C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843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1843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660B70-1B4D-4082-807C-B5DD2B7C1B24}" type="slidenum">
              <a:rPr lang="en-US" smtClean="0">
                <a:solidFill>
                  <a:srgbClr val="3F3F3F"/>
                </a:solidFill>
              </a:rPr>
              <a:pPr eaLnBrk="1" hangingPunct="1"/>
              <a:t>13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 Brief Word About Why We’re Here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The goal of this class is to teach you to think computationally …</a:t>
            </a:r>
          </a:p>
          <a:p>
            <a:pPr marL="117475" indent="0"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That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important enough to repeat …</a:t>
            </a:r>
          </a:p>
          <a:p>
            <a:pPr marL="117475" indent="0"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All you need to do is …</a:t>
            </a:r>
          </a:p>
          <a:p>
            <a:pPr marL="117475" indent="0"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CD54EF4-DDFA-4AD1-B28B-00F60346FEED}" type="datetime1">
              <a:rPr lang="en-US" sz="1200" smtClean="0">
                <a:solidFill>
                  <a:srgbClr val="3F3F3F"/>
                </a:solidFill>
              </a:rPr>
              <a:t>9/25/2012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7514508-3158-4C35-887C-22DDF14E9D9B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914400" y="2590800"/>
            <a:ext cx="7467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round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119062" algn="ctr">
              <a:defRPr/>
            </a:pPr>
            <a:r>
              <a:rPr lang="en-US" sz="3200" dirty="0">
                <a:solidFill>
                  <a:schemeClr val="lt1"/>
                </a:solidFill>
                <a:latin typeface="+mn-lt"/>
                <a:ea typeface="+mn-ea"/>
              </a:rPr>
              <a:t>This class can actually make you smarter!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914400" y="4572000"/>
            <a:ext cx="7467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7D35"/>
              </a:gs>
              <a:gs pos="45000">
                <a:srgbClr val="DD6A2B"/>
              </a:gs>
              <a:gs pos="100000">
                <a:srgbClr val="BB5823"/>
              </a:gs>
            </a:gsLst>
            <a:lin ang="5400000"/>
          </a:gradFill>
          <a:ln w="6350" cap="rnd">
            <a:solidFill>
              <a:srgbClr val="E6824B"/>
            </a:solidFill>
            <a:round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119062" algn="ctr">
              <a:defRPr/>
            </a:pPr>
            <a:r>
              <a:rPr lang="en-US" sz="3200" dirty="0">
                <a:solidFill>
                  <a:schemeClr val="bg1"/>
                </a:solidFill>
                <a:latin typeface="+mn-lt"/>
                <a:ea typeface="+mn-ea"/>
              </a:rPr>
              <a:t>This class can actually </a:t>
            </a:r>
            <a:r>
              <a:rPr lang="en-US" sz="3200" i="1" dirty="0">
                <a:solidFill>
                  <a:schemeClr val="bg1"/>
                </a:solidFill>
                <a:latin typeface="+mn-lt"/>
                <a:ea typeface="+mn-ea"/>
              </a:rPr>
              <a:t>make you smarter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+mn-ea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77063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Expectations … yours of me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Academically, you can expect me to …</a:t>
            </a:r>
          </a:p>
          <a:p>
            <a:pPr lvl="1"/>
            <a:r>
              <a:rPr lang="en-US" smtClean="0"/>
              <a:t>Select most important topics for the curriculum </a:t>
            </a:r>
          </a:p>
          <a:p>
            <a:pPr lvl="1"/>
            <a:r>
              <a:rPr lang="en-US" smtClean="0"/>
              <a:t>Present the material in the clearest possible way </a:t>
            </a:r>
          </a:p>
          <a:p>
            <a:pPr lvl="1"/>
            <a:r>
              <a:rPr lang="en-US" smtClean="0"/>
              <a:t>Select exercises and lab assignments that </a:t>
            </a:r>
          </a:p>
          <a:p>
            <a:pPr lvl="2"/>
            <a:r>
              <a:rPr lang="en-US" smtClean="0"/>
              <a:t>Further your education in this class</a:t>
            </a:r>
          </a:p>
          <a:p>
            <a:pPr lvl="2"/>
            <a:r>
              <a:rPr lang="en-US" smtClean="0"/>
              <a:t>Are interesting and enjoyable</a:t>
            </a:r>
          </a:p>
          <a:p>
            <a:pPr lvl="2"/>
            <a:r>
              <a:rPr lang="en-US" smtClean="0"/>
              <a:t>Appreciate that you have other things in your life</a:t>
            </a:r>
          </a:p>
          <a:p>
            <a:pPr lvl="1"/>
            <a:endParaRPr lang="en-US" smtClean="0"/>
          </a:p>
        </p:txBody>
      </p:sp>
      <p:sp>
        <p:nvSpPr>
          <p:cNvPr id="2048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6B54AE-5515-4FA1-BD8C-09F0359DC44E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E9D861-EBFB-4081-A182-E31D73A615F6}" type="slidenum">
              <a:rPr lang="en-US" smtClean="0">
                <a:solidFill>
                  <a:srgbClr val="3F3F3F"/>
                </a:solidFill>
              </a:rPr>
              <a:pPr eaLnBrk="1" hangingPunct="1"/>
              <a:t>15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Expectations … yours of me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/>
              <a:t>Academically, you can expect me to …</a:t>
            </a:r>
          </a:p>
          <a:p>
            <a:pPr lvl="1"/>
            <a:r>
              <a:rPr lang="en-US" dirty="0" smtClean="0"/>
              <a:t>Select most important topics for the curriculum </a:t>
            </a:r>
          </a:p>
          <a:p>
            <a:pPr lvl="1"/>
            <a:r>
              <a:rPr lang="en-US" dirty="0" smtClean="0"/>
              <a:t>Present the material in the clearest possible way </a:t>
            </a:r>
          </a:p>
          <a:p>
            <a:pPr lvl="1"/>
            <a:r>
              <a:rPr lang="en-US" dirty="0" smtClean="0"/>
              <a:t>Select exercises and lab assignments that </a:t>
            </a:r>
          </a:p>
          <a:p>
            <a:pPr lvl="2"/>
            <a:r>
              <a:rPr lang="en-US" dirty="0" smtClean="0"/>
              <a:t>Further your education in this class</a:t>
            </a:r>
          </a:p>
          <a:p>
            <a:pPr lvl="2"/>
            <a:r>
              <a:rPr lang="en-US" dirty="0" smtClean="0"/>
              <a:t>Are interesting and enjoyable</a:t>
            </a:r>
          </a:p>
          <a:p>
            <a:pPr lvl="2"/>
            <a:r>
              <a:rPr lang="en-US" dirty="0" smtClean="0"/>
              <a:t>Appreciate that you have other things in your life</a:t>
            </a:r>
          </a:p>
          <a:p>
            <a:r>
              <a:rPr lang="en-US" dirty="0" smtClean="0"/>
              <a:t>Personally, you can expect me to be  … </a:t>
            </a:r>
          </a:p>
          <a:p>
            <a:pPr lvl="1"/>
            <a:r>
              <a:rPr lang="en-US" dirty="0" smtClean="0"/>
              <a:t>Respectful, cooperative, understanding, …</a:t>
            </a:r>
          </a:p>
          <a:p>
            <a:pPr lvl="1"/>
            <a:r>
              <a:rPr lang="en-US" dirty="0" smtClean="0"/>
              <a:t>Encouraging, accepting of your contributions, …</a:t>
            </a:r>
          </a:p>
          <a:p>
            <a:pPr lvl="1"/>
            <a:r>
              <a:rPr lang="en-US" dirty="0" smtClean="0"/>
              <a:t>Provide help, both online and 1-on-1</a:t>
            </a:r>
          </a:p>
          <a:p>
            <a:pPr lvl="1"/>
            <a:endParaRPr lang="en-US" dirty="0" smtClean="0"/>
          </a:p>
        </p:txBody>
      </p:sp>
      <p:sp>
        <p:nvSpPr>
          <p:cNvPr id="2150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9B0A2F-C2DC-4470-B3C1-60312BE1B014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dirty="0" smtClean="0">
              <a:solidFill>
                <a:srgbClr val="3F3F3F"/>
              </a:solidFill>
            </a:endParaRPr>
          </a:p>
        </p:txBody>
      </p:sp>
      <p:sp>
        <p:nvSpPr>
          <p:cNvPr id="2151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8F041E-9496-4EF2-83DF-BB3ED43DE344}" type="slidenum">
              <a:rPr lang="en-US" smtClean="0">
                <a:solidFill>
                  <a:srgbClr val="3F3F3F"/>
                </a:solidFill>
              </a:rPr>
              <a:pPr eaLnBrk="1" hangingPunct="1"/>
              <a:t>16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Expectations … mine for you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Academically, I expect you …</a:t>
            </a:r>
          </a:p>
          <a:p>
            <a:pPr lvl="1"/>
            <a:r>
              <a:rPr lang="en-US" b="1" smtClean="0"/>
              <a:t>To come to class </a:t>
            </a:r>
            <a:r>
              <a:rPr lang="en-US" smtClean="0"/>
              <a:t>ready to learn CS Principles</a:t>
            </a:r>
          </a:p>
          <a:p>
            <a:pPr lvl="1"/>
            <a:r>
              <a:rPr lang="en-US" smtClean="0"/>
              <a:t>To make a sincere effort to understand the material</a:t>
            </a:r>
          </a:p>
          <a:p>
            <a:pPr lvl="1"/>
            <a:r>
              <a:rPr lang="en-US" smtClean="0"/>
              <a:t>Go online to work on this class each day …</a:t>
            </a:r>
          </a:p>
          <a:p>
            <a:pPr lvl="2"/>
            <a:r>
              <a:rPr lang="en-US" smtClean="0"/>
              <a:t>Submit work that you alone created, except team asmts</a:t>
            </a:r>
          </a:p>
          <a:p>
            <a:pPr lvl="2"/>
            <a:r>
              <a:rPr lang="en-US" smtClean="0"/>
              <a:t>Make constructive comments about improving this class</a:t>
            </a:r>
          </a:p>
          <a:p>
            <a:pPr lvl="1"/>
            <a:endParaRPr lang="en-US" smtClean="0"/>
          </a:p>
        </p:txBody>
      </p:sp>
      <p:sp>
        <p:nvSpPr>
          <p:cNvPr id="2253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310986-5F0B-4796-971C-C8BF907C032A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E12174-1FB2-4041-9BA2-F3DD5264B7B7}" type="slidenum">
              <a:rPr lang="en-US" smtClean="0">
                <a:solidFill>
                  <a:srgbClr val="3F3F3F"/>
                </a:solidFill>
              </a:rPr>
              <a:pPr eaLnBrk="1" hangingPunct="1"/>
              <a:t>17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Expectations … mine for you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Academically, I expect you …</a:t>
            </a:r>
          </a:p>
          <a:p>
            <a:pPr lvl="1"/>
            <a:r>
              <a:rPr lang="en-US" b="1" dirty="0" smtClean="0"/>
              <a:t>To come to </a:t>
            </a:r>
            <a:r>
              <a:rPr lang="en-US" b="1" dirty="0" smtClean="0"/>
              <a:t>class </a:t>
            </a:r>
            <a:r>
              <a:rPr lang="en-US" dirty="0" smtClean="0"/>
              <a:t>ready </a:t>
            </a:r>
            <a:r>
              <a:rPr lang="en-US" dirty="0" smtClean="0"/>
              <a:t>to learn CS Principles</a:t>
            </a:r>
          </a:p>
          <a:p>
            <a:pPr lvl="1"/>
            <a:r>
              <a:rPr lang="en-US" dirty="0" smtClean="0"/>
              <a:t>To make a sincere effort to understand the material</a:t>
            </a:r>
          </a:p>
          <a:p>
            <a:pPr lvl="1"/>
            <a:r>
              <a:rPr lang="en-US" dirty="0" smtClean="0"/>
              <a:t>Go online to work on this class each day …</a:t>
            </a:r>
          </a:p>
          <a:p>
            <a:pPr lvl="2"/>
            <a:r>
              <a:rPr lang="en-US" dirty="0" smtClean="0"/>
              <a:t>Submit work that you alone created, except team </a:t>
            </a:r>
            <a:r>
              <a:rPr lang="en-US" dirty="0" err="1" smtClean="0"/>
              <a:t>asmts</a:t>
            </a:r>
            <a:endParaRPr lang="en-US" dirty="0" smtClean="0"/>
          </a:p>
          <a:p>
            <a:pPr lvl="2"/>
            <a:r>
              <a:rPr lang="en-US" dirty="0" smtClean="0"/>
              <a:t>Make constructive comments about improving this class</a:t>
            </a:r>
          </a:p>
          <a:p>
            <a:r>
              <a:rPr lang="en-US" dirty="0" smtClean="0"/>
              <a:t>Personally, I expect you to</a:t>
            </a:r>
          </a:p>
          <a:p>
            <a:pPr lvl="1"/>
            <a:r>
              <a:rPr lang="en-US" dirty="0" smtClean="0"/>
              <a:t>Be respectful of me and the other students</a:t>
            </a:r>
          </a:p>
          <a:p>
            <a:pPr lvl="1"/>
            <a:r>
              <a:rPr lang="en-US" dirty="0" smtClean="0"/>
              <a:t>Contribute to helping others on discussion board</a:t>
            </a:r>
          </a:p>
          <a:p>
            <a:pPr lvl="1"/>
            <a:r>
              <a:rPr lang="en-US" dirty="0" smtClean="0"/>
              <a:t> Meet </a:t>
            </a:r>
            <a:r>
              <a:rPr lang="en-US" dirty="0" smtClean="0"/>
              <a:t>deadlines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355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59F8F9-4E87-4077-8FAD-6ADF5D91EB18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3FEAB3-2212-4E7E-A314-BD2A0E115F56}" type="slidenum">
              <a:rPr lang="en-US" smtClean="0">
                <a:solidFill>
                  <a:srgbClr val="3F3F3F"/>
                </a:solidFill>
              </a:rPr>
              <a:pPr eaLnBrk="1" hangingPunct="1"/>
              <a:t>18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Insider on being a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 with Frustration from programming: </a:t>
            </a:r>
            <a:r>
              <a:rPr lang="en-US" dirty="0"/>
              <a:t>keep at it for 10-20 minutes, and then, walk away, </a:t>
            </a:r>
            <a:r>
              <a:rPr lang="en-US" dirty="0" smtClean="0"/>
              <a:t>try some more and ask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email </a:t>
            </a:r>
            <a:r>
              <a:rPr lang="en-US" dirty="0"/>
              <a:t>to </a:t>
            </a:r>
            <a:r>
              <a:rPr lang="en-US" dirty="0" smtClean="0"/>
              <a:t>TA/me! Office hours</a:t>
            </a:r>
          </a:p>
          <a:p>
            <a:pPr lvl="1"/>
            <a:r>
              <a:rPr lang="en-US" dirty="0" smtClean="0"/>
              <a:t>START EARLY!!</a:t>
            </a:r>
            <a:endParaRPr lang="en-US" dirty="0"/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Email </a:t>
            </a:r>
            <a:r>
              <a:rPr lang="en-US" dirty="0"/>
              <a:t>asking question is very </a:t>
            </a:r>
            <a:r>
              <a:rPr lang="en-US" dirty="0" smtClean="0"/>
              <a:t>acceptable</a:t>
            </a:r>
          </a:p>
          <a:p>
            <a:pPr lvl="2"/>
            <a:r>
              <a:rPr lang="en-US" dirty="0" smtClean="0"/>
              <a:t>Answer may be come to my office hour</a:t>
            </a:r>
            <a:endParaRPr lang="en-US" dirty="0"/>
          </a:p>
          <a:p>
            <a:pPr lvl="1"/>
            <a:r>
              <a:rPr lang="en-US" dirty="0" smtClean="0"/>
              <a:t>post </a:t>
            </a:r>
            <a:r>
              <a:rPr lang="en-US" dirty="0"/>
              <a:t>on Discussion Board is a good option!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3A02F-6369-4961-97ED-7861A2185CF2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7F0B3-3D77-4E3F-90A1-03BFF7BD16E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273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this class …</a:t>
            </a:r>
          </a:p>
          <a:p>
            <a:endParaRPr lang="en-US" dirty="0"/>
          </a:p>
          <a:p>
            <a:pPr marL="119062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www.youtube.com/watch?v=k4hdk4EgX2s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3A02F-6369-4961-97ED-7861A2185CF2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7F0B3-3D77-4E3F-90A1-03BFF7BD16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 or Comments?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FC8D61-1BC1-4795-92C2-C0F1E9AF52DE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43503D-276E-4410-A547-DFFB352D6522}" type="slidenum">
              <a:rPr lang="en-US" smtClean="0">
                <a:solidFill>
                  <a:srgbClr val="3F3F3F"/>
                </a:solidFill>
              </a:rPr>
              <a:pPr eaLnBrk="1" hangingPunct="1"/>
              <a:t>20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Log-on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Font typeface="Wingdings 2" charset="2"/>
              <a:buNone/>
              <a:defRPr/>
            </a:pPr>
            <a:r>
              <a:rPr lang="en-US" dirty="0" smtClean="0"/>
              <a:t>Can we all log-in and access to the class web-site?</a:t>
            </a:r>
          </a:p>
          <a:p>
            <a:pPr>
              <a:defRPr/>
            </a:pPr>
            <a:endParaRPr lang="en-US" dirty="0"/>
          </a:p>
          <a:p>
            <a:pPr marL="119062" indent="0">
              <a:buFont typeface="Wingdings 2" charset="2"/>
              <a:buNone/>
              <a:defRPr/>
            </a:pPr>
            <a:r>
              <a:rPr lang="en-US" sz="3600" dirty="0" smtClean="0">
                <a:hlinkClick r:id="rId2"/>
              </a:rPr>
              <a:t>http://courses.washington.edu/bcusp110</a:t>
            </a:r>
            <a:endParaRPr lang="en-US" sz="3600" dirty="0" smtClean="0"/>
          </a:p>
          <a:p>
            <a:pPr marL="119062" indent="0">
              <a:buFont typeface="Wingdings 2" charset="2"/>
              <a:buNone/>
              <a:defRPr/>
            </a:pPr>
            <a:endParaRPr lang="en-US" sz="3600" dirty="0"/>
          </a:p>
          <a:p>
            <a:pPr marL="119062" indent="0">
              <a:buFont typeface="Wingdings 2" charset="2"/>
              <a:buNone/>
              <a:defRPr/>
            </a:pPr>
            <a:r>
              <a:rPr lang="en-US" sz="3600" dirty="0" smtClean="0"/>
              <a:t>Let’s spend some time on this site …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42477A-CDE1-48AF-AAFE-851407EC04AE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00FB5D6-DC56-46AE-94AF-21327FC3BD0D}" type="slidenum">
              <a:rPr lang="en-US" smtClean="0">
                <a:solidFill>
                  <a:srgbClr val="3F3F3F"/>
                </a:solidFill>
              </a:rPr>
              <a:pPr eaLnBrk="1" hangingPunct="1"/>
              <a:t>21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0" y="3962400"/>
            <a:ext cx="6781800" cy="152400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r>
              <a:rPr lang="en-US" dirty="0" smtClean="0"/>
              <a:t>What you need to do today</a:t>
            </a:r>
          </a:p>
          <a:p>
            <a:pPr lvl="1"/>
            <a:r>
              <a:rPr lang="en-US" dirty="0" smtClean="0"/>
              <a:t>“Sign up” for this class – that’s tech lingo for committing yourself to make your part of this work</a:t>
            </a:r>
          </a:p>
          <a:p>
            <a:pPr lvl="1"/>
            <a:r>
              <a:rPr lang="en-US" dirty="0" smtClean="0"/>
              <a:t>Familiarize yourself with the class Web page at </a:t>
            </a:r>
            <a:r>
              <a:rPr lang="en-US" dirty="0" smtClean="0">
                <a:hlinkClick r:id="rId2"/>
              </a:rPr>
              <a:t>http://courses.washington.edu/bcusp110</a:t>
            </a:r>
            <a:r>
              <a:rPr lang="en-US" dirty="0" smtClean="0"/>
              <a:t> including … </a:t>
            </a:r>
          </a:p>
          <a:p>
            <a:pPr lvl="2"/>
            <a:r>
              <a:rPr lang="en-US" dirty="0" smtClean="0"/>
              <a:t>The location of announcements, assignments, etc.</a:t>
            </a:r>
          </a:p>
          <a:p>
            <a:pPr lvl="2"/>
            <a:r>
              <a:rPr lang="en-US" dirty="0" smtClean="0"/>
              <a:t>The Academic Conduct guidelines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7ADD63-2AC6-47AB-8D26-8569282323A5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663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663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1C4520-36F1-4AB1-9DC7-C91965C36C18}" type="slidenum">
              <a:rPr lang="en-US" smtClean="0">
                <a:solidFill>
                  <a:srgbClr val="3F3F3F"/>
                </a:solidFill>
              </a:rPr>
              <a:pPr eaLnBrk="1" hangingPunct="1"/>
              <a:t>22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Schedule …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2765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609188-5625-42C4-A020-10433067FB3A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C238F0-4373-41F0-9E1E-ECB9DDB84FEE}" type="slidenum">
              <a:rPr lang="en-US" smtClean="0">
                <a:solidFill>
                  <a:srgbClr val="3F3F3F"/>
                </a:solidFill>
              </a:rPr>
              <a:pPr eaLnBrk="1" hangingPunct="1"/>
              <a:t>23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7656" name="Content Placeholder 2"/>
          <p:cNvSpPr txBox="1">
            <a:spLocks/>
          </p:cNvSpPr>
          <p:nvPr/>
        </p:nvSpPr>
        <p:spPr bwMode="auto">
          <a:xfrm>
            <a:off x="228600" y="4495800"/>
            <a:ext cx="7848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02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sz="2800" dirty="0">
                <a:latin typeface="Corbel" charset="0"/>
                <a:ea typeface="ＭＳ Ｐゴシック" charset="-128"/>
              </a:rPr>
              <a:t>Lecture notes: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2"/>
              <a:buChar char=""/>
            </a:pPr>
            <a:r>
              <a:rPr lang="en-US" sz="2000" dirty="0">
                <a:latin typeface="Corbel" charset="0"/>
                <a:ea typeface="ＭＳ Ｐゴシック" charset="-128"/>
              </a:rPr>
              <a:t>Available one week in advance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2"/>
              <a:buChar char=""/>
            </a:pPr>
            <a:r>
              <a:rPr lang="en-US" sz="2000" dirty="0" smtClean="0">
                <a:latin typeface="Corbel" charset="0"/>
                <a:ea typeface="ＭＳ Ｐゴシック" charset="-128"/>
              </a:rPr>
              <a:t>Homework, class exercise, quiz </a:t>
            </a:r>
            <a:r>
              <a:rPr lang="en-US" sz="2000" dirty="0" smtClean="0">
                <a:latin typeface="Corbel" charset="0"/>
                <a:ea typeface="ＭＳ Ｐゴシック" charset="-128"/>
              </a:rPr>
              <a:t>on previous/current lecture</a:t>
            </a:r>
            <a:endParaRPr lang="en-US" sz="2000" dirty="0">
              <a:latin typeface="Corbel" charset="0"/>
              <a:ea typeface="ＭＳ Ｐゴシック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7375"/>
            <a:ext cx="871970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>
                <a:hlinkClick r:id="rId2" action="ppaction://hlinkfile"/>
              </a:rPr>
              <a:t>Assignment 1</a:t>
            </a:r>
            <a:r>
              <a:rPr lang="en-US" dirty="0" smtClean="0"/>
              <a:t>: </a:t>
            </a:r>
            <a:r>
              <a:rPr lang="en-US" dirty="0" err="1" smtClean="0"/>
              <a:t>Lightbot</a:t>
            </a:r>
            <a:r>
              <a:rPr lang="en-US" dirty="0" smtClean="0"/>
              <a:t> 2.0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r>
              <a:rPr lang="en-US" dirty="0" err="1" smtClean="0"/>
              <a:t>Lightbot</a:t>
            </a:r>
            <a:r>
              <a:rPr lang="en-US" dirty="0" smtClean="0"/>
              <a:t> shows up on many gaming sites but whether or not it’s a “game” is a topic for Thu</a:t>
            </a:r>
          </a:p>
          <a:p>
            <a:pPr lvl="1"/>
            <a:r>
              <a:rPr lang="en-US" dirty="0" smtClean="0"/>
              <a:t>You direct a robot around a “blocks world”</a:t>
            </a:r>
          </a:p>
          <a:p>
            <a:pPr lvl="1"/>
            <a:r>
              <a:rPr lang="en-US" dirty="0" smtClean="0"/>
              <a:t>It’s pretty easy, and I hope it’s fun … there is a purpose to doing it</a:t>
            </a:r>
          </a:p>
          <a:p>
            <a:pPr lvl="1"/>
            <a:endParaRPr lang="en-US" dirty="0" smtClean="0"/>
          </a:p>
        </p:txBody>
      </p:sp>
      <p:pic>
        <p:nvPicPr>
          <p:cNvPr id="29700" name="Picture 7" descr="lightbo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25850"/>
            <a:ext cx="53340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230561-EADA-4B1B-9066-ADAD3561678E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970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901D73-3A4A-456D-B5F2-909311A83C4A}" type="slidenum">
              <a:rPr lang="en-US" smtClean="0">
                <a:solidFill>
                  <a:srgbClr val="3F3F3F"/>
                </a:solidFill>
              </a:rPr>
              <a:pPr eaLnBrk="1" hangingPunct="1"/>
              <a:t>24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class activities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Did you receive an email from me?</a:t>
            </a:r>
          </a:p>
          <a:p>
            <a:pPr lvl="1">
              <a:defRPr/>
            </a:pPr>
            <a:r>
              <a:rPr lang="en-US" dirty="0" smtClean="0"/>
              <a:t>You should!!</a:t>
            </a:r>
          </a:p>
          <a:p>
            <a:pPr>
              <a:defRPr/>
            </a:pPr>
            <a:r>
              <a:rPr lang="en-US" dirty="0" smtClean="0"/>
              <a:t>Send Jack an email:</a:t>
            </a:r>
          </a:p>
          <a:p>
            <a:pPr lvl="1">
              <a:defRPr/>
            </a:pPr>
            <a:r>
              <a:rPr lang="en-US" dirty="0" smtClean="0"/>
              <a:t>Send Jack a hello email, what is </a:t>
            </a:r>
            <a:r>
              <a:rPr lang="en-US" smtClean="0"/>
              <a:t>Jack’s email?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Jack will reply you with your ID for this class</a:t>
            </a:r>
          </a:p>
          <a:p>
            <a:pPr lvl="1">
              <a:defRPr/>
            </a:pPr>
            <a:r>
              <a:rPr lang="en-US" dirty="0" smtClean="0"/>
              <a:t>Use this ID to check your grade!!</a:t>
            </a:r>
          </a:p>
          <a:p>
            <a:pPr>
              <a:defRPr/>
            </a:pPr>
            <a:r>
              <a:rPr lang="en-US" dirty="0" smtClean="0"/>
              <a:t>Exercise-1: </a:t>
            </a:r>
            <a:r>
              <a:rPr lang="en-US" dirty="0" smtClean="0">
                <a:hlinkClick r:id="rId2" action="ppaction://hlinkfile"/>
              </a:rPr>
              <a:t>What is your value</a:t>
            </a:r>
            <a:r>
              <a:rPr lang="en-US" dirty="0" smtClean="0"/>
              <a:t>?</a:t>
            </a:r>
          </a:p>
          <a:p>
            <a:pPr marL="119062" indent="0">
              <a:buFont typeface="Wingdings 2" charset="2"/>
              <a:buNone/>
              <a:defRPr/>
            </a:pPr>
            <a:endParaRPr lang="en-US" dirty="0"/>
          </a:p>
          <a:p>
            <a:pPr marL="119062" indent="0">
              <a:buFont typeface="Wingdings 2" charset="2"/>
              <a:buNone/>
              <a:defRPr/>
            </a:pPr>
            <a:endParaRPr lang="en-US" dirty="0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2C29C4-785D-4FEC-B14B-3468408270B1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7E63BD-4856-4C43-BBB5-097558746524}" type="slidenum">
              <a:rPr lang="en-US" smtClean="0">
                <a:solidFill>
                  <a:srgbClr val="3F3F3F"/>
                </a:solidFill>
              </a:rPr>
              <a:pPr eaLnBrk="1" hangingPunct="1"/>
              <a:t>25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Introductions …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r>
              <a:rPr lang="en-US" dirty="0" smtClean="0"/>
              <a:t>Instructor: Kelvin Sung, Professor</a:t>
            </a:r>
          </a:p>
          <a:p>
            <a:pPr lvl="1"/>
            <a:r>
              <a:rPr lang="en-US" dirty="0" smtClean="0"/>
              <a:t>Computing and Software Systems</a:t>
            </a:r>
          </a:p>
          <a:p>
            <a:pPr lvl="1"/>
            <a:r>
              <a:rPr lang="en-US" dirty="0" smtClean="0"/>
              <a:t>I like travel, watching independent movies, food: fish (especially raw ones and ones with shells), meat, vegetables, fruits, ok, I like food. I speak 0.9 languages (0.4 Chinese, 0.4 English, and 0.1 Cantonese)</a:t>
            </a:r>
          </a:p>
          <a:p>
            <a:r>
              <a:rPr lang="en-US" dirty="0" smtClean="0"/>
              <a:t>What I do when I am not teaching this course?</a:t>
            </a:r>
          </a:p>
          <a:p>
            <a:pPr lvl="1"/>
            <a:r>
              <a:rPr lang="en-US" dirty="0" smtClean="0"/>
              <a:t>How much time do we have? …</a:t>
            </a:r>
          </a:p>
        </p:txBody>
      </p:sp>
      <p:sp>
        <p:nvSpPr>
          <p:cNvPr id="819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CB4DA2-74CF-4CF2-AF72-65231ADB7D77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dirty="0" smtClean="0">
              <a:solidFill>
                <a:srgbClr val="3F3F3F"/>
              </a:solidFill>
            </a:endParaRPr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E4E213-ED93-453C-BA1F-2AC23A1B6411}" type="slidenum">
              <a:rPr lang="en-US" smtClean="0">
                <a:solidFill>
                  <a:srgbClr val="3F3F3F"/>
                </a:solidFill>
              </a:rPr>
              <a:pPr eaLnBrk="1" hangingPunct="1"/>
              <a:t>3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TA: Jack Chang</a:t>
            </a:r>
          </a:p>
          <a:p>
            <a:pPr lvl="1"/>
            <a:r>
              <a:rPr lang="en-US" dirty="0" smtClean="0"/>
              <a:t>Cool dude!</a:t>
            </a:r>
          </a:p>
          <a:p>
            <a:pPr lvl="1"/>
            <a:r>
              <a:rPr lang="en-US" dirty="0" smtClean="0"/>
              <a:t>CSS Graduate student, ultimate gamer …</a:t>
            </a:r>
          </a:p>
          <a:p>
            <a:pPr lvl="1"/>
            <a:r>
              <a:rPr lang="en-US" dirty="0" smtClean="0"/>
              <a:t>Some work Jack has done</a:t>
            </a:r>
          </a:p>
          <a:p>
            <a:pPr lvl="2"/>
            <a:r>
              <a:rPr lang="en-US" dirty="0" err="1" smtClean="0"/>
              <a:t>DreamCoders</a:t>
            </a:r>
            <a:r>
              <a:rPr lang="en-US" dirty="0" smtClean="0"/>
              <a:t>: </a:t>
            </a:r>
          </a:p>
          <a:p>
            <a:pPr lvl="3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www.youtube.com/watch?v=hUuLYvsU4sc</a:t>
            </a:r>
            <a:endParaRPr lang="en-US" dirty="0" smtClean="0"/>
          </a:p>
          <a:p>
            <a:pPr lvl="3"/>
            <a:r>
              <a:rPr lang="en-US" dirty="0" smtClean="0"/>
              <a:t>CCSC-NW Workshop paper</a:t>
            </a:r>
          </a:p>
          <a:p>
            <a:pPr lvl="2"/>
            <a:r>
              <a:rPr lang="en-US" dirty="0" err="1" smtClean="0"/>
              <a:t>KinectMath</a:t>
            </a:r>
            <a:r>
              <a:rPr lang="en-US" dirty="0" smtClean="0"/>
              <a:t>: </a:t>
            </a:r>
          </a:p>
          <a:p>
            <a:pPr lvl="3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www.youtube.com/watch?v=KVoRVIg7U40</a:t>
            </a:r>
            <a:endParaRPr lang="en-US" dirty="0" smtClean="0"/>
          </a:p>
          <a:p>
            <a:pPr lvl="3"/>
            <a:r>
              <a:rPr lang="en-US" dirty="0" smtClean="0"/>
              <a:t>Microsoft </a:t>
            </a:r>
            <a:r>
              <a:rPr lang="en-US" dirty="0" err="1" smtClean="0"/>
              <a:t>Imaginecup</a:t>
            </a:r>
            <a:r>
              <a:rPr lang="en-US" dirty="0" smtClean="0"/>
              <a:t> 2012: 4</a:t>
            </a:r>
            <a:r>
              <a:rPr lang="en-US" baseline="30000" dirty="0" smtClean="0"/>
              <a:t>th</a:t>
            </a:r>
            <a:r>
              <a:rPr lang="en-US" dirty="0" smtClean="0"/>
              <a:t> place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3A02F-6369-4961-97ED-7861A2185CF2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7F0B3-3D77-4E3F-90A1-03BFF7BD16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35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</a:t>
            </a:r>
          </a:p>
          <a:p>
            <a:pPr lvl="1"/>
            <a:r>
              <a:rPr lang="en-US" dirty="0" smtClean="0"/>
              <a:t>Go to Jack’s office hours!!</a:t>
            </a:r>
          </a:p>
          <a:p>
            <a:pPr lvl="2"/>
            <a:r>
              <a:rPr lang="en-US" dirty="0" smtClean="0"/>
              <a:t>If you are not free during his office hours, send him email to make appointment!!</a:t>
            </a:r>
          </a:p>
          <a:p>
            <a:pPr lvl="2"/>
            <a:r>
              <a:rPr lang="en-US" dirty="0" smtClean="0"/>
              <a:t>He’s here to help!!</a:t>
            </a:r>
          </a:p>
          <a:p>
            <a:pPr lvl="1"/>
            <a:r>
              <a:rPr lang="en-US" dirty="0" smtClean="0"/>
              <a:t>Go to my office hours!!</a:t>
            </a:r>
          </a:p>
          <a:p>
            <a:pPr lvl="2"/>
            <a:r>
              <a:rPr lang="en-US" dirty="0" smtClean="0"/>
              <a:t>If you are not free during my office hours, send me email to make appointment!!</a:t>
            </a:r>
          </a:p>
          <a:p>
            <a:pPr lvl="2"/>
            <a:r>
              <a:rPr lang="en-US" dirty="0" smtClean="0"/>
              <a:t>I am here to help!!</a:t>
            </a:r>
          </a:p>
          <a:p>
            <a:r>
              <a:rPr lang="en-US" dirty="0" smtClean="0">
                <a:sym typeface="Wingdings" pitchFamily="2" charset="2"/>
              </a:rPr>
              <a:t>… and oh, I will be teaching the classes (most of them anyway)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3A02F-6369-4961-97ED-7861A2185CF2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2010-2012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7F0B3-3D77-4E3F-90A1-03BFF7BD16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82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You?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Name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endParaRPr lang="en-US" dirty="0" smtClean="0"/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Which High school?</a:t>
            </a: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First Generation College Student? </a:t>
            </a:r>
          </a:p>
          <a:p>
            <a:pPr marL="923925" lvl="3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My brother took the honor!! </a:t>
            </a:r>
            <a:r>
              <a:rPr lang="en-US" dirty="0" smtClean="0">
                <a:sym typeface="Wingdings" charset="2"/>
              </a:rPr>
              <a:t></a:t>
            </a:r>
            <a:endParaRPr lang="en-US" dirty="0" smtClean="0"/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endParaRPr lang="en-US" dirty="0" smtClean="0"/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Computing related experiences</a:t>
            </a: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Language/Web-design class?</a:t>
            </a:r>
          </a:p>
          <a:p>
            <a:pPr marL="119062" indent="0">
              <a:buNone/>
            </a:pPr>
            <a:endParaRPr lang="en-US" dirty="0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C9DA0B-9C03-4A50-A465-BA0241C6D4CC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DACAD9-1740-4896-AC71-5B553F45A3A3}" type="slidenum">
              <a:rPr lang="en-US" smtClean="0">
                <a:solidFill>
                  <a:srgbClr val="3F3F3F"/>
                </a:solidFill>
              </a:rPr>
              <a:pPr eaLnBrk="1" hangingPunct="1"/>
              <a:t>6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 or Comments?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774E322-BE4E-44B8-80EB-CB20AB66FEB4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13ACE5-AAA7-4E30-A1A3-75420BA56ED4}" type="slidenum">
              <a:rPr lang="en-US" smtClean="0">
                <a:solidFill>
                  <a:srgbClr val="3F3F3F"/>
                </a:solidFill>
              </a:rPr>
              <a:pPr eaLnBrk="1" hangingPunct="1"/>
              <a:t>7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sz="4000" dirty="0" smtClean="0"/>
              <a:t>Computer Science Principles</a:t>
            </a:r>
            <a:endParaRPr lang="en-US" sz="40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new course developed to be an AP course </a:t>
            </a:r>
          </a:p>
          <a:p>
            <a:r>
              <a:rPr lang="en-US" dirty="0" smtClean="0"/>
              <a:t>Supported by NSF and College Board</a:t>
            </a:r>
          </a:p>
          <a:p>
            <a:pPr lvl="1"/>
            <a:r>
              <a:rPr lang="en-US" dirty="0" smtClean="0"/>
              <a:t>It’s exciting – you learn the material first</a:t>
            </a:r>
          </a:p>
          <a:p>
            <a:pPr lvl="2"/>
            <a:r>
              <a:rPr lang="en-US" dirty="0" smtClean="0"/>
              <a:t>Lots of effort (and big staff) to help you get it</a:t>
            </a:r>
          </a:p>
          <a:p>
            <a:pPr lvl="2"/>
            <a:r>
              <a:rPr lang="en-US" dirty="0" smtClean="0"/>
              <a:t>Need to be flexible</a:t>
            </a:r>
          </a:p>
          <a:p>
            <a:pPr>
              <a:buFont typeface="Wingdings 2" charset="2"/>
              <a:buNone/>
            </a:pPr>
            <a:endParaRPr lang="en-US" dirty="0" smtClean="0"/>
          </a:p>
        </p:txBody>
      </p:sp>
      <p:sp>
        <p:nvSpPr>
          <p:cNvPr id="1126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973645-3E5C-4AF3-B9AC-56A1044F0302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26C9A2-EEB3-4E53-B8C4-3C13F605D3B9}" type="slidenum">
              <a:rPr lang="en-US" smtClean="0">
                <a:solidFill>
                  <a:srgbClr val="3F3F3F"/>
                </a:solidFill>
              </a:rPr>
              <a:pPr eaLnBrk="1" hangingPunct="1"/>
              <a:t>8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How did it happen?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dirty="0" smtClean="0"/>
              <a:t>Started few years ago … “heavy weights” defined the content; now we try it out</a:t>
            </a:r>
          </a:p>
          <a:p>
            <a:r>
              <a:rPr lang="en-US" dirty="0" smtClean="0"/>
              <a:t>Last couple of years: five schools piloted</a:t>
            </a:r>
          </a:p>
          <a:p>
            <a:pPr lvl="1"/>
            <a:r>
              <a:rPr lang="en-US" dirty="0" smtClean="0"/>
              <a:t>UW (CSE 120), UC Berkeley, UC San Diego, Metropolitan State College of Denver, UNC at Charlotte</a:t>
            </a:r>
          </a:p>
          <a:p>
            <a:r>
              <a:rPr lang="en-US" dirty="0" smtClean="0"/>
              <a:t>This year, more college pilots (UWB), and high schools</a:t>
            </a:r>
          </a:p>
          <a:p>
            <a:pPr lvl="1"/>
            <a:r>
              <a:rPr lang="en-US" dirty="0" smtClean="0"/>
              <a:t>In a few years (2014) there will be a standard AP high school course and an AP exam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5943600"/>
            <a:ext cx="2984500" cy="523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FFFFFF"/>
                </a:solidFill>
                <a:latin typeface="Corbel" charset="0"/>
              </a:rPr>
              <a:t>… and here we are!</a:t>
            </a:r>
          </a:p>
        </p:txBody>
      </p:sp>
      <p:sp>
        <p:nvSpPr>
          <p:cNvPr id="12293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08BF3F-A82A-44CB-8EC0-F1019E1208A4}" type="datetime1">
              <a:rPr lang="en-US" smtClean="0">
                <a:solidFill>
                  <a:srgbClr val="3F3F3F"/>
                </a:solidFill>
              </a:rPr>
              <a:t>9/25/2012</a:t>
            </a:fld>
            <a:endParaRPr lang="en-US" smtClean="0">
              <a:solidFill>
                <a:srgbClr val="3F3F3F"/>
              </a:solidFill>
            </a:endParaRPr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3F3F3F"/>
                </a:solidFill>
              </a:rPr>
              <a:t>Kelvin Sung (Use/Modify with permission from © 2010-2012 Larry Snyder, CSE)</a:t>
            </a:r>
          </a:p>
        </p:txBody>
      </p:sp>
      <p:sp>
        <p:nvSpPr>
          <p:cNvPr id="1229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040EC3-08E1-4518-828E-9CB7D9F37E21}" type="slidenum">
              <a:rPr lang="en-US" smtClean="0">
                <a:solidFill>
                  <a:srgbClr val="3F3F3F"/>
                </a:solidFill>
              </a:rPr>
              <a:pPr eaLnBrk="1" hangingPunct="1"/>
              <a:t>9</a:t>
            </a:fld>
            <a:endParaRPr lang="en-US" smtClean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3749</TotalTime>
  <Words>1684</Words>
  <Application>Microsoft Office PowerPoint</Application>
  <PresentationFormat>On-screen Show (4:3)</PresentationFormat>
  <Paragraphs>245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Module</vt:lpstr>
      <vt:lpstr>Digital Thinking:  Animation, Video Games, and the Social Web</vt:lpstr>
      <vt:lpstr>Introductions …</vt:lpstr>
      <vt:lpstr>Introductions …</vt:lpstr>
      <vt:lpstr>Instructor …</vt:lpstr>
      <vt:lpstr>How does this work?</vt:lpstr>
      <vt:lpstr>You?</vt:lpstr>
      <vt:lpstr>PowerPoint Presentation</vt:lpstr>
      <vt:lpstr>Computer Science Principles</vt:lpstr>
      <vt:lpstr>How did it happen?</vt:lpstr>
      <vt:lpstr>How I’m Approaching This Course</vt:lpstr>
      <vt:lpstr>A Brief Word About Programming</vt:lpstr>
      <vt:lpstr>A Brief Word About Programming</vt:lpstr>
      <vt:lpstr>Class Structure</vt:lpstr>
      <vt:lpstr>A Brief Word About Why We’re Here</vt:lpstr>
      <vt:lpstr>Expectations … yours of me</vt:lpstr>
      <vt:lpstr>Expectations … yours of me</vt:lpstr>
      <vt:lpstr>Expectations … mine for you</vt:lpstr>
      <vt:lpstr>Expectations … mine for you</vt:lpstr>
      <vt:lpstr>Insider on being a student</vt:lpstr>
      <vt:lpstr>PowerPoint Presentation</vt:lpstr>
      <vt:lpstr>Log-on</vt:lpstr>
      <vt:lpstr>Announcements</vt:lpstr>
      <vt:lpstr>Schedule …</vt:lpstr>
      <vt:lpstr>Assignment 1: Lightbot 2.0</vt:lpstr>
      <vt:lpstr>In class activities …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ks</cp:lastModifiedBy>
  <cp:revision>157</cp:revision>
  <dcterms:created xsi:type="dcterms:W3CDTF">2011-01-03T19:11:26Z</dcterms:created>
  <dcterms:modified xsi:type="dcterms:W3CDTF">2012-09-25T19:56:17Z</dcterms:modified>
</cp:coreProperties>
</file>