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9"/>
  </p:notesMasterIdLst>
  <p:handoutMasterIdLst>
    <p:handoutMasterId r:id="rId20"/>
  </p:handoutMasterIdLst>
  <p:sldIdLst>
    <p:sldId id="387" r:id="rId2"/>
    <p:sldId id="303" r:id="rId3"/>
    <p:sldId id="388" r:id="rId4"/>
    <p:sldId id="395" r:id="rId5"/>
    <p:sldId id="396" r:id="rId6"/>
    <p:sldId id="389" r:id="rId7"/>
    <p:sldId id="373" r:id="rId8"/>
    <p:sldId id="390" r:id="rId9"/>
    <p:sldId id="391" r:id="rId10"/>
    <p:sldId id="392" r:id="rId11"/>
    <p:sldId id="393" r:id="rId12"/>
    <p:sldId id="394" r:id="rId13"/>
    <p:sldId id="374" r:id="rId14"/>
    <p:sldId id="372" r:id="rId15"/>
    <p:sldId id="381" r:id="rId16"/>
    <p:sldId id="383" r:id="rId17"/>
    <p:sldId id="385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480" y="-14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83B86-B2F7-490D-8015-FAC5AB977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77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306CE8-20F0-41BC-97FB-A8E359A118A1}" type="datetime1">
              <a:rPr lang="en-US"/>
              <a:pPr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377DD8-1812-4896-96F9-03DBD7754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9566F8-FBBF-4DCB-AD2E-BB959B8F7931}" type="datetime1">
              <a:rPr lang="en-US" smtClean="0"/>
              <a:t>10/30/2012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8B450C-0B5C-4C09-A110-0881E31A61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0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88FA0-DEAE-42E5-86F1-C695C9390D60}" type="datetime1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0E09D-A9B1-4172-BAA0-D8C190776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07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435F0-745D-41C1-84BD-E92326513FD0}" type="datetime1">
              <a:rPr lang="en-US" smtClean="0"/>
              <a:t>10/30/2012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9DEA5-E657-4706-9649-2BE29EC66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4512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C60BD3-C366-4215-83C4-DE2E1C76A399}" type="datetime1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375C9-1D6A-42B7-803F-724B168E1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470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D1EC2-9E26-4430-9297-9F57A3EBAAEA}" type="datetime1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60265-9B97-468B-BF09-82CB5E727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22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D1A5AF-E356-4C74-AFFF-1AC4D1027361}" type="datetime1">
              <a:rPr lang="en-US" smtClean="0"/>
              <a:t>10/30/2012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9E0FC1-2D2F-4383-9DF0-D5E3BA7F0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05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6C0C2-DCC5-4DDE-84DC-2F32F873B004}" type="datetime1">
              <a:rPr lang="en-US" smtClean="0"/>
              <a:t>10/30/2012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2D352-E1A3-439D-83DF-2D0D1134A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497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E94EC-D987-49B1-B4FC-3706015839F1}" type="datetime1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85187-259C-40A1-B510-1FB8FCFED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765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DFA67A-F8D4-46D5-9E36-CC39A51A3737}" type="datetime1">
              <a:rPr lang="en-US" smtClean="0"/>
              <a:t>10/30/2012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6A020-F9A9-4C5A-8DCC-DAD99C801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72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752A59-39CE-4364-84C3-97D7CA4AE223}" type="datetime1">
              <a:rPr lang="en-US" smtClean="0"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FB170-DFB3-4598-818B-5CC9658355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91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869B66-5C18-46E3-8156-17C9E07AB904}" type="datetime1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2267D-9C1C-49A5-A136-1F05C9751E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6035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A6FAB26C-8627-45E9-A4A8-25B07BC4B36C}" type="datetime1">
              <a:rPr lang="en-US" smtClean="0"/>
              <a:t>10/30/2012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C1742FB6-90AB-42D7-ADCF-3D81246FE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48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A5D7E596-BE8A-4ECB-9E6F-7CE21BC04179}" type="datetime1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69CD273D-2B3D-4096-A223-5F5A9AB048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08" r:id="rId2"/>
    <p:sldLayoutId id="2147484115" r:id="rId3"/>
    <p:sldLayoutId id="2147484109" r:id="rId4"/>
    <p:sldLayoutId id="2147484110" r:id="rId5"/>
    <p:sldLayoutId id="2147484111" r:id="rId6"/>
    <p:sldLayoutId id="2147484116" r:id="rId7"/>
    <p:sldLayoutId id="2147484117" r:id="rId8"/>
    <p:sldLayoutId id="2147484118" r:id="rId9"/>
    <p:sldLayoutId id="2147484112" r:id="rId10"/>
    <p:sldLayoutId id="2147484119" r:id="rId11"/>
    <p:sldLayoutId id="2147484113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029200"/>
          </a:xfrm>
        </p:spPr>
        <p:txBody>
          <a:bodyPr/>
          <a:lstStyle/>
          <a:p>
            <a:r>
              <a:rPr lang="en-US" dirty="0" smtClean="0"/>
              <a:t>Homework 9a:</a:t>
            </a:r>
            <a:endParaRPr lang="en-US" dirty="0" smtClean="0"/>
          </a:p>
          <a:p>
            <a:r>
              <a:rPr lang="en-US" dirty="0" smtClean="0"/>
              <a:t>Quiz:</a:t>
            </a:r>
          </a:p>
          <a:p>
            <a:r>
              <a:rPr lang="en-US" dirty="0" smtClean="0"/>
              <a:t>Sorry </a:t>
            </a:r>
            <a:r>
              <a:rPr lang="en-US" dirty="0" smtClean="0"/>
              <a:t>about Ethics Essay 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73242F-D65B-4834-BEB2-5B201829C07B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A31E0-3517-438A-99D1-4CA8E79D1D85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04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frameRate</a:t>
            </a:r>
            <a:r>
              <a:rPr lang="en-US" dirty="0" smtClean="0"/>
              <a:t>(), stroke(), fill(), background()</a:t>
            </a:r>
            <a:endParaRPr lang="en-US" dirty="0" smtClean="0"/>
          </a:p>
          <a:p>
            <a:r>
              <a:rPr lang="en-US" dirty="0" smtClean="0"/>
              <a:t>What happens when you change these</a:t>
            </a:r>
          </a:p>
          <a:p>
            <a:r>
              <a:rPr lang="en-US" dirty="0" smtClean="0"/>
              <a:t>How to change </a:t>
            </a:r>
            <a:r>
              <a:rPr lang="en-US" dirty="0" smtClean="0"/>
              <a:t>to </a:t>
            </a:r>
            <a:r>
              <a:rPr lang="en-US" dirty="0" smtClean="0"/>
              <a:t>accomplish what you want</a:t>
            </a:r>
          </a:p>
          <a:p>
            <a:r>
              <a:rPr lang="en-US" dirty="0" smtClean="0"/>
              <a:t>Given a few lines of code:</a:t>
            </a:r>
          </a:p>
          <a:p>
            <a:pPr lvl="1"/>
            <a:r>
              <a:rPr lang="en-US" dirty="0" smtClean="0"/>
              <a:t>Describe what will you see</a:t>
            </a:r>
          </a:p>
          <a:p>
            <a:pPr lvl="1"/>
            <a:r>
              <a:rPr lang="en-US" dirty="0" smtClean="0"/>
              <a:t>Describe the behavior you expect</a:t>
            </a:r>
          </a:p>
          <a:p>
            <a:r>
              <a:rPr lang="en-US" dirty="0" smtClean="0"/>
              <a:t>Given a behavior, how will you code?</a:t>
            </a:r>
          </a:p>
          <a:p>
            <a:pPr lvl="1"/>
            <a:r>
              <a:rPr lang="en-US" dirty="0" smtClean="0"/>
              <a:t>Want to see squares in a diagonal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A83B-2E6F-4275-B9ED-0A5D5BDC504E}" type="datetime1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69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Parameters, arguments, and values </a:t>
            </a:r>
          </a:p>
          <a:p>
            <a:r>
              <a:rPr lang="en-US" dirty="0" smtClean="0"/>
              <a:t>Arguments for drawing a circle/rectangle</a:t>
            </a:r>
            <a:endParaRPr lang="en-US" dirty="0" smtClean="0"/>
          </a:p>
          <a:p>
            <a:r>
              <a:rPr lang="en-US" dirty="0" smtClean="0"/>
              <a:t>Define parameters to represent </a:t>
            </a:r>
            <a:r>
              <a:rPr lang="en-US" dirty="0" smtClean="0"/>
              <a:t>movements</a:t>
            </a:r>
            <a:endParaRPr lang="en-US" dirty="0" smtClean="0"/>
          </a:p>
          <a:p>
            <a:pPr lvl="1"/>
            <a:r>
              <a:rPr lang="en-US" dirty="0" smtClean="0"/>
              <a:t>Exercise-8: </a:t>
            </a:r>
            <a:endParaRPr lang="en-US" dirty="0" smtClean="0"/>
          </a:p>
          <a:p>
            <a:pPr lvl="2"/>
            <a:r>
              <a:rPr lang="en-US" dirty="0" smtClean="0"/>
              <a:t>x/y </a:t>
            </a:r>
            <a:r>
              <a:rPr lang="en-US" dirty="0" smtClean="0"/>
              <a:t>are used to control </a:t>
            </a:r>
            <a:r>
              <a:rPr lang="en-US" dirty="0" smtClean="0"/>
              <a:t>robot position/head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D761-3B06-4ACF-BBF3-1596D769D800}" type="datetime1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6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(for)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 smtClean="0"/>
              <a:t>for</a:t>
            </a:r>
            <a:r>
              <a:rPr lang="en-US" dirty="0" smtClean="0"/>
              <a:t> (First; Second; Third) </a:t>
            </a:r>
            <a:endParaRPr lang="en-US" dirty="0" smtClean="0"/>
          </a:p>
          <a:p>
            <a:pPr marL="119062" indent="0">
              <a:buNone/>
            </a:pPr>
            <a:r>
              <a:rPr lang="en-US" dirty="0" smtClean="0"/>
              <a:t>{</a:t>
            </a:r>
          </a:p>
          <a:p>
            <a:pPr marL="119062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doFirst</a:t>
            </a:r>
            <a:endParaRPr lang="en-US" dirty="0" smtClean="0"/>
          </a:p>
          <a:p>
            <a:pPr marL="119062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doSecond</a:t>
            </a:r>
            <a:endParaRPr lang="en-US" dirty="0" smtClean="0"/>
          </a:p>
          <a:p>
            <a:pPr marL="11906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r>
              <a:rPr lang="en-US" dirty="0" smtClean="0"/>
              <a:t>How to read this?</a:t>
            </a:r>
          </a:p>
          <a:p>
            <a:r>
              <a:rPr lang="en-US" dirty="0" smtClean="0"/>
              <a:t>What would happen?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4F47-F147-42E6-BE17-CB75FB169586}" type="datetime1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2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Privacy &amp; Social Use of </a:t>
            </a:r>
            <a:r>
              <a:rPr lang="en-US" dirty="0" err="1" smtClean="0"/>
              <a:t>I’net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dirty="0" smtClean="0"/>
              <a:t>Privacy – right of people to decide the extent they reveal information about themselves</a:t>
            </a:r>
          </a:p>
          <a:p>
            <a:pPr lvl="1"/>
            <a:r>
              <a:rPr lang="en-US" dirty="0" smtClean="0"/>
              <a:t>Discussion: Revealing other people’s information</a:t>
            </a:r>
          </a:p>
          <a:p>
            <a:pPr lvl="1"/>
            <a:r>
              <a:rPr lang="en-US" dirty="0" smtClean="0"/>
              <a:t>Guidelines for public discourse on </a:t>
            </a:r>
            <a:r>
              <a:rPr lang="en-US" dirty="0" err="1" smtClean="0"/>
              <a:t>I’net</a:t>
            </a:r>
            <a:r>
              <a:rPr lang="en-US" dirty="0" smtClean="0"/>
              <a:t>: </a:t>
            </a:r>
            <a:r>
              <a:rPr lang="en-US" dirty="0" smtClean="0"/>
              <a:t>Offense…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uidelines </a:t>
            </a:r>
            <a:r>
              <a:rPr lang="en-US" dirty="0" smtClean="0"/>
              <a:t>for posting on social network</a:t>
            </a:r>
          </a:p>
          <a:p>
            <a:r>
              <a:rPr lang="en-US" dirty="0" smtClean="0"/>
              <a:t>Ethics – </a:t>
            </a:r>
          </a:p>
          <a:p>
            <a:pPr lvl="1"/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Ten commandments of computer ethics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0C6689-B761-42FD-AE67-973B4D8234D2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63DB0D-5CE8-43CF-813C-3A085CFA68E2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Topic: Representing Information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 smtClean="0"/>
              <a:t>Information is physically represented by the presence or absence of some phenomenon at a specific place or time – </a:t>
            </a:r>
          </a:p>
          <a:p>
            <a:pPr lvl="1"/>
            <a:r>
              <a:rPr lang="en-US" dirty="0" smtClean="0"/>
              <a:t>Properties: discrete, be able to set it / detect it</a:t>
            </a:r>
          </a:p>
          <a:p>
            <a:pPr lvl="2"/>
            <a:r>
              <a:rPr lang="en-US" dirty="0" smtClean="0"/>
              <a:t>Give examples of these properties</a:t>
            </a:r>
          </a:p>
          <a:p>
            <a:pPr lvl="1"/>
            <a:r>
              <a:rPr lang="en-US" dirty="0" smtClean="0"/>
              <a:t>Direct use of properties: winking; dog barking;</a:t>
            </a:r>
          </a:p>
          <a:p>
            <a:pPr lvl="2"/>
            <a:r>
              <a:rPr lang="en-US" dirty="0" smtClean="0"/>
              <a:t>Other examples … abstract all as binary</a:t>
            </a:r>
          </a:p>
          <a:p>
            <a:pPr lvl="1"/>
            <a:r>
              <a:rPr lang="en-US" dirty="0" smtClean="0"/>
              <a:t>Numbers represented in binary</a:t>
            </a:r>
          </a:p>
          <a:p>
            <a:pPr lvl="2"/>
            <a:r>
              <a:rPr lang="en-US" dirty="0" smtClean="0"/>
              <a:t>Count, add, covert to/from decimal</a:t>
            </a:r>
          </a:p>
          <a:p>
            <a:pPr lvl="2"/>
            <a:r>
              <a:rPr lang="en-US" dirty="0" smtClean="0"/>
              <a:t>Difference between  0011 0111  and 0000 0111? </a:t>
            </a:r>
          </a:p>
          <a:p>
            <a:r>
              <a:rPr lang="en-US" dirty="0" smtClean="0"/>
              <a:t>Float and integer presentation of color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E377E5-2C86-4A89-9D46-B2BCAAA63864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A41AF8-4FFE-41E9-B1A4-E295DA447D6D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 dirty="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Binary 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/>
          <a:lstStyle/>
          <a:p>
            <a:r>
              <a:rPr lang="en-US" dirty="0" smtClean="0"/>
              <a:t>The number 77 can be written in binary … what is it?</a:t>
            </a:r>
          </a:p>
          <a:p>
            <a:r>
              <a:rPr lang="en-US" dirty="0" smtClean="0"/>
              <a:t>The binary number 0010 0010 0100 is what decimal number?</a:t>
            </a:r>
          </a:p>
          <a:p>
            <a:r>
              <a:rPr lang="en-US" dirty="0" smtClean="0"/>
              <a:t>Given binary 0101, 0101 what is their </a:t>
            </a:r>
            <a:r>
              <a:rPr lang="en-US" dirty="0" smtClean="0"/>
              <a:t>sum</a:t>
            </a:r>
          </a:p>
          <a:p>
            <a:r>
              <a:rPr lang="en-US" dirty="0" smtClean="0"/>
              <a:t>The foundation of number-base</a:t>
            </a:r>
          </a:p>
          <a:p>
            <a:pPr lvl="1"/>
            <a:r>
              <a:rPr lang="en-US" smtClean="0"/>
              <a:t>77 in base 6?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 2" charset="2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AAD919-9E9C-4DA2-ABE9-E79615A4EDB3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A7F723-AE55-4FFC-9A77-DCF8EB899156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Game Changers …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technological advances have come since WWII, but only a few are ‘game changers’ … what are examples?</a:t>
            </a:r>
          </a:p>
          <a:p>
            <a:r>
              <a:rPr lang="en-US" smtClean="0"/>
              <a:t>The invention of Integrated Circuits was a game changer because to properties, which were?</a:t>
            </a:r>
          </a:p>
          <a:p>
            <a:r>
              <a:rPr lang="en-US" smtClean="0"/>
              <a:t>http is a language computers speak to each other that enables what?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76A7A28-98F8-4F46-803A-CCC7C38022A9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9011E1-19A6-4E68-B18F-2CB2816B85B7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have taught a LOT of capabilities and information – and you have worked hard to learn it! Good going!!</a:t>
            </a:r>
          </a:p>
          <a:p>
            <a:endParaRPr lang="en-US" smtClean="0"/>
          </a:p>
          <a:p>
            <a:r>
              <a:rPr lang="en-US" smtClean="0"/>
              <a:t>What questions remain?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407370-C9DC-4A99-9C49-5F8575733D83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0BAA72-E712-4A91-9A75-6256A6FEB29A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What We’ve Learned So Far</a:t>
            </a:r>
            <a:endParaRPr lang="en-US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6048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We’ve ripped right along, and learned a lot!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" tIns="0" rIns="4572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20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Kelvin Sung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20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University of Washington, Bothell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12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(* Use/Modification with permission based on Larry Snyder’s </a:t>
            </a:r>
            <a:r>
              <a:rPr lang="en-US" sz="1200" i="1" dirty="0" smtClean="0">
                <a:solidFill>
                  <a:srgbClr val="FFFFFF"/>
                </a:solidFill>
                <a:latin typeface="Corbel" charset="0"/>
                <a:ea typeface="ＭＳ Ｐゴシック" charset="-128"/>
                <a:hlinkClick r:id="rId2"/>
              </a:rPr>
              <a:t>CSE120</a:t>
            </a:r>
            <a:r>
              <a:rPr lang="en-US" sz="1200" i="1" dirty="0" smtClean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)</a:t>
            </a:r>
            <a:endParaRPr lang="en-US" sz="1200" dirty="0">
              <a:solidFill>
                <a:srgbClr val="FFFFFF"/>
              </a:solidFill>
              <a:latin typeface="Corbel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Mid-Term … 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029200"/>
          </a:xfrm>
        </p:spPr>
        <p:txBody>
          <a:bodyPr/>
          <a:lstStyle/>
          <a:p>
            <a:r>
              <a:rPr lang="en-US" dirty="0" smtClean="0"/>
              <a:t>The Midterm is </a:t>
            </a:r>
            <a:r>
              <a:rPr lang="en-US" dirty="0" smtClean="0"/>
              <a:t>Thursday– </a:t>
            </a:r>
            <a:endParaRPr lang="en-US" dirty="0" smtClean="0"/>
          </a:p>
          <a:p>
            <a:pPr lvl="1"/>
            <a:r>
              <a:rPr lang="en-US" dirty="0" smtClean="0"/>
              <a:t>Open everything </a:t>
            </a:r>
            <a:r>
              <a:rPr lang="en-US" dirty="0" smtClean="0">
                <a:sym typeface="Wingdings" pitchFamily="2" charset="2"/>
              </a:rPr>
              <a:t> EXCEPT …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use of calculator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use of computer: except reading of </a:t>
            </a:r>
            <a:r>
              <a:rPr lang="en-US" dirty="0" err="1" smtClean="0">
                <a:sym typeface="Wingdings" pitchFamily="2" charset="2"/>
              </a:rPr>
              <a:t>pdf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powerpoint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lecture notes, textbook, everything else is ok.</a:t>
            </a:r>
          </a:p>
          <a:p>
            <a:pPr lvl="1"/>
            <a:r>
              <a:rPr lang="en-US" dirty="0" smtClean="0"/>
              <a:t>Pencil or Pan, will be on papers.</a:t>
            </a:r>
          </a:p>
          <a:p>
            <a:pPr lvl="1"/>
            <a:r>
              <a:rPr lang="en-US" dirty="0" smtClean="0"/>
              <a:t>Source code: no color highlight!!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1F98DF-144D-4C45-AF3D-29619E326913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A31E0-3517-438A-99D1-4CA8E79D1D85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13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Properties of Computation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81600"/>
          </a:xfrm>
        </p:spPr>
        <p:txBody>
          <a:bodyPr/>
          <a:lstStyle/>
          <a:p>
            <a:r>
              <a:rPr lang="en-US" smtClean="0"/>
              <a:t>Composed of commands or instructions</a:t>
            </a:r>
          </a:p>
          <a:p>
            <a:r>
              <a:rPr lang="en-US" smtClean="0"/>
              <a:t>Presented in sequence; executed in sequence</a:t>
            </a:r>
          </a:p>
          <a:p>
            <a:r>
              <a:rPr lang="en-US" smtClean="0"/>
              <a:t>Commands direct an agent</a:t>
            </a:r>
          </a:p>
          <a:p>
            <a:r>
              <a:rPr lang="en-US" smtClean="0"/>
              <a:t>Keeping track of the “current instruction” in the sequence: yellow box in Lightbot; program counter for computers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031BA2-B396-4E60-AFB8-9EE3AD1B1CEC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6F5BD5-F9E4-466C-BD15-A60B0093C95C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99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Properties of Computation (cont.)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The execution sequence can be interrupted to execute a function – suspend current sequence, go to function definition, run – so that when complete, return is to point of suspension</a:t>
            </a:r>
          </a:p>
          <a:p>
            <a:r>
              <a:rPr lang="en-US" dirty="0" smtClean="0"/>
              <a:t>looping </a:t>
            </a:r>
            <a:r>
              <a:rPr lang="en-US" dirty="0" smtClean="0"/>
              <a:t>repeats instructions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FCDEB2-FE2C-4234-8AF6-A19D9FF25835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522A85-2E33-40FB-91AF-145CCEF6DA6A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52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LightBot</a:t>
            </a:r>
            <a:r>
              <a:rPr lang="en-US" dirty="0" smtClean="0"/>
              <a:t> and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Sequence</a:t>
            </a:r>
          </a:p>
          <a:p>
            <a:pPr lvl="1"/>
            <a:r>
              <a:rPr lang="en-US" dirty="0" smtClean="0"/>
              <a:t>Program Counter</a:t>
            </a:r>
          </a:p>
          <a:p>
            <a:r>
              <a:rPr lang="en-US" dirty="0" smtClean="0"/>
              <a:t>Functional Abstraction</a:t>
            </a:r>
          </a:p>
          <a:p>
            <a:pPr lvl="1"/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Func</a:t>
            </a:r>
            <a:r>
              <a:rPr lang="en-US" dirty="0" smtClean="0"/>
              <a:t>(), Calling </a:t>
            </a:r>
            <a:r>
              <a:rPr lang="en-US" dirty="0" err="1" smtClean="0"/>
              <a:t>Func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Iterations</a:t>
            </a:r>
            <a:endParaRPr lang="en-US" dirty="0" smtClean="0"/>
          </a:p>
          <a:p>
            <a:pPr lvl="1"/>
            <a:r>
              <a:rPr lang="en-US" dirty="0" smtClean="0"/>
              <a:t>7:(instructions)</a:t>
            </a:r>
          </a:p>
          <a:p>
            <a:r>
              <a:rPr lang="en-US" dirty="0" smtClean="0"/>
              <a:t>Applying concepts in solving problems</a:t>
            </a:r>
          </a:p>
          <a:p>
            <a:pPr lvl="1"/>
            <a:r>
              <a:rPr lang="en-US" dirty="0" smtClean="0"/>
              <a:t>Given a bot problem, how would you solve it</a:t>
            </a:r>
          </a:p>
          <a:p>
            <a:pPr lvl="1"/>
            <a:r>
              <a:rPr lang="en-US" dirty="0" smtClean="0"/>
              <a:t>If you have to use a specific function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A7EA-7FCD-4517-A48F-1F993B67B488}" type="datetime1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02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181600"/>
          </a:xfrm>
        </p:spPr>
        <p:txBody>
          <a:bodyPr/>
          <a:lstStyle/>
          <a:p>
            <a:r>
              <a:rPr lang="en-US" dirty="0" smtClean="0"/>
              <a:t>Functional abstraction: find a sequence of operations that perform a “meaningful” operation: package them w/name, and precise specification</a:t>
            </a:r>
          </a:p>
          <a:p>
            <a:pPr lvl="1"/>
            <a:r>
              <a:rPr lang="en-US" dirty="0" err="1" smtClean="0"/>
              <a:t>Hw</a:t>
            </a:r>
            <a:r>
              <a:rPr lang="en-US" dirty="0" smtClean="0"/>
              <a:t> 1: </a:t>
            </a:r>
            <a:r>
              <a:rPr lang="en-US" dirty="0" err="1" smtClean="0"/>
              <a:t>Lightbot</a:t>
            </a:r>
            <a:r>
              <a:rPr lang="en-US" dirty="0" smtClean="0"/>
              <a:t> 2.0; </a:t>
            </a:r>
            <a:r>
              <a:rPr lang="en-US" dirty="0" err="1" smtClean="0"/>
              <a:t>std</a:t>
            </a:r>
            <a:r>
              <a:rPr lang="en-US" dirty="0" smtClean="0"/>
              <a:t> name, no </a:t>
            </a:r>
            <a:r>
              <a:rPr lang="en-US" dirty="0" err="1" smtClean="0"/>
              <a:t>params</a:t>
            </a:r>
            <a:r>
              <a:rPr lang="en-US" dirty="0" smtClean="0"/>
              <a:t>, 8 </a:t>
            </a:r>
            <a:r>
              <a:rPr lang="en-US" dirty="0" err="1" smtClean="0"/>
              <a:t>insts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Hw</a:t>
            </a:r>
            <a:r>
              <a:rPr lang="en-US" dirty="0" smtClean="0"/>
              <a:t> 2: Symbolic </a:t>
            </a:r>
            <a:r>
              <a:rPr lang="en-US" dirty="0" err="1" smtClean="0"/>
              <a:t>Lightbot</a:t>
            </a:r>
            <a:r>
              <a:rPr lang="en-US" dirty="0" smtClean="0"/>
              <a:t>: </a:t>
            </a:r>
            <a:r>
              <a:rPr lang="en-US" dirty="0" smtClean="0"/>
              <a:t>iterations, no </a:t>
            </a:r>
            <a:r>
              <a:rPr lang="en-US" dirty="0" err="1" smtClean="0"/>
              <a:t>params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insts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Hw</a:t>
            </a:r>
            <a:r>
              <a:rPr lang="en-US" dirty="0" smtClean="0"/>
              <a:t> 3: Symbolic </a:t>
            </a:r>
            <a:r>
              <a:rPr lang="en-US" dirty="0" err="1" smtClean="0"/>
              <a:t>Lightbot</a:t>
            </a:r>
            <a:r>
              <a:rPr lang="en-US" dirty="0" smtClean="0"/>
              <a:t>: function, </a:t>
            </a:r>
            <a:r>
              <a:rPr lang="en-US" dirty="0" err="1" smtClean="0"/>
              <a:t>params</a:t>
            </a:r>
            <a:r>
              <a:rPr lang="en-US" dirty="0" smtClean="0"/>
              <a:t>, </a:t>
            </a:r>
            <a:r>
              <a:rPr lang="en-US" i="1" dirty="0" smtClean="0"/>
              <a:t>n </a:t>
            </a:r>
            <a:r>
              <a:rPr lang="en-US" i="1" dirty="0" err="1" smtClean="0"/>
              <a:t>insts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When functionally abstracting you create a </a:t>
            </a:r>
            <a:r>
              <a:rPr lang="en-US" i="1" dirty="0" smtClean="0"/>
              <a:t>concept </a:t>
            </a:r>
            <a:r>
              <a:rPr lang="en-US" dirty="0" smtClean="0"/>
              <a:t>– a new idea (w/ name &amp; meaning) to use without “worrying about the details”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FA3CD6-3F97-423D-BF5E-A8EFC41DC4E4}" type="datetime1">
              <a:rPr lang="en-US" sz="1200" smtClean="0">
                <a:solidFill>
                  <a:srgbClr val="3F3F3F"/>
                </a:solidFill>
              </a:rPr>
              <a:t>10/30/2012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2011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63EAEE-6010-4E2B-944F-B2CA9EF34668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LightBot</a:t>
            </a:r>
            <a:r>
              <a:rPr lang="en-US" dirty="0" smtClean="0"/>
              <a:t> to </a:t>
            </a:r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Environment Concepts:</a:t>
            </a:r>
          </a:p>
          <a:p>
            <a:pPr lvl="1"/>
            <a:r>
              <a:rPr lang="en-US" dirty="0" smtClean="0"/>
              <a:t>IDE: Development Environment</a:t>
            </a:r>
          </a:p>
          <a:p>
            <a:pPr lvl="1"/>
            <a:r>
              <a:rPr lang="en-US" dirty="0" smtClean="0"/>
              <a:t>Edit/Run</a:t>
            </a:r>
            <a:endParaRPr lang="en-US" dirty="0" smtClean="0"/>
          </a:p>
          <a:p>
            <a:r>
              <a:rPr lang="en-US" dirty="0" smtClean="0"/>
              <a:t>Programming Concepts:</a:t>
            </a:r>
          </a:p>
          <a:p>
            <a:pPr lvl="1"/>
            <a:r>
              <a:rPr lang="en-US" dirty="0" smtClean="0"/>
              <a:t>Declare, Create, and Change</a:t>
            </a:r>
          </a:p>
          <a:p>
            <a:pPr lvl="1"/>
            <a:r>
              <a:rPr lang="en-US" dirty="0" smtClean="0"/>
              <a:t>{} and ()</a:t>
            </a:r>
          </a:p>
          <a:p>
            <a:pPr lvl="1"/>
            <a:r>
              <a:rPr lang="en-US" dirty="0" smtClean="0"/>
              <a:t>setup() </a:t>
            </a:r>
            <a:r>
              <a:rPr lang="en-US" dirty="0" smtClean="0"/>
              <a:t>and </a:t>
            </a:r>
            <a:r>
              <a:rPr lang="en-US" dirty="0" smtClean="0"/>
              <a:t>draw()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64B3-7557-4855-876B-C23C4AB215B7}" type="datetime1">
              <a:rPr lang="en-US" smtClean="0"/>
              <a:t>10/30/2012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2011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24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Naming rules</a:t>
            </a:r>
          </a:p>
          <a:p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X = 3;</a:t>
            </a:r>
          </a:p>
          <a:p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X = 3 + Y</a:t>
            </a:r>
          </a:p>
          <a:p>
            <a:pPr lvl="1"/>
            <a:r>
              <a:rPr lang="en-US" dirty="0" smtClean="0"/>
              <a:t>X += 4</a:t>
            </a:r>
          </a:p>
          <a:p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28AF-6FE7-4BD0-B3FB-659BDB054176}" type="datetime1">
              <a:rPr lang="en-US" smtClean="0"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2011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</TotalTime>
  <Words>993</Words>
  <Application>Microsoft Office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Announcements</vt:lpstr>
      <vt:lpstr>What We’ve Learned So Far</vt:lpstr>
      <vt:lpstr>Mid-Term … </vt:lpstr>
      <vt:lpstr>Properties of Computation</vt:lpstr>
      <vt:lpstr>Properties of Computation (cont.)</vt:lpstr>
      <vt:lpstr>LightBot and Abstraction</vt:lpstr>
      <vt:lpstr>Abstraction</vt:lpstr>
      <vt:lpstr>From LightBot to Processing</vt:lpstr>
      <vt:lpstr>Variables</vt:lpstr>
      <vt:lpstr>Processing details</vt:lpstr>
      <vt:lpstr>Parameters</vt:lpstr>
      <vt:lpstr>Loop (for)</vt:lpstr>
      <vt:lpstr>Privacy &amp; Social Use of I’net</vt:lpstr>
      <vt:lpstr>Topic: Representing Information</vt:lpstr>
      <vt:lpstr>Binary </vt:lpstr>
      <vt:lpstr>Game Changers …</vt:lpstr>
      <vt:lpstr>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103</cp:revision>
  <dcterms:created xsi:type="dcterms:W3CDTF">2011-02-01T20:22:33Z</dcterms:created>
  <dcterms:modified xsi:type="dcterms:W3CDTF">2012-10-30T13:13:45Z</dcterms:modified>
</cp:coreProperties>
</file>