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33"/>
  </p:notesMasterIdLst>
  <p:handoutMasterIdLst>
    <p:handoutMasterId r:id="rId34"/>
  </p:handoutMasterIdLst>
  <p:sldIdLst>
    <p:sldId id="371" r:id="rId2"/>
    <p:sldId id="303" r:id="rId3"/>
    <p:sldId id="372" r:id="rId4"/>
    <p:sldId id="373" r:id="rId5"/>
    <p:sldId id="374" r:id="rId6"/>
    <p:sldId id="397" r:id="rId7"/>
    <p:sldId id="398" r:id="rId8"/>
    <p:sldId id="376" r:id="rId9"/>
    <p:sldId id="399" r:id="rId10"/>
    <p:sldId id="377" r:id="rId11"/>
    <p:sldId id="378" r:id="rId12"/>
    <p:sldId id="401" r:id="rId13"/>
    <p:sldId id="400" r:id="rId14"/>
    <p:sldId id="402" r:id="rId15"/>
    <p:sldId id="403" r:id="rId16"/>
    <p:sldId id="379" r:id="rId17"/>
    <p:sldId id="380" r:id="rId18"/>
    <p:sldId id="381" r:id="rId19"/>
    <p:sldId id="404" r:id="rId20"/>
    <p:sldId id="387" r:id="rId21"/>
    <p:sldId id="409" r:id="rId22"/>
    <p:sldId id="408" r:id="rId23"/>
    <p:sldId id="407" r:id="rId24"/>
    <p:sldId id="406" r:id="rId25"/>
    <p:sldId id="388" r:id="rId26"/>
    <p:sldId id="394" r:id="rId27"/>
    <p:sldId id="413" r:id="rId28"/>
    <p:sldId id="412" r:id="rId29"/>
    <p:sldId id="411" r:id="rId30"/>
    <p:sldId id="410" r:id="rId31"/>
    <p:sldId id="395" r:id="rId32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A7B1E6FB-902C-418B-9136-2B425A42B8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412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13E2EED7-5281-4603-BFC5-428C95C9C889}" type="datetime1">
              <a:rPr lang="en-US"/>
              <a:pPr/>
              <a:t>11/8/2012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06E3FE3C-964E-4642-81F7-714A5AA90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51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495E64-8C8E-474D-A349-63C6030A4F27}" type="datetime1">
              <a:rPr lang="en-US" smtClean="0"/>
              <a:t>11/8/2012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86BAFE-905A-4DEA-A0C1-C15070048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10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2A243-AFD6-4860-A60E-2FF4312084D7}" type="datetime1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1E995-8632-4EE7-99A0-E958D6CE96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018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2A09F5-D2ED-4524-A583-54256233DEB4}" type="datetime1">
              <a:rPr lang="en-US" smtClean="0"/>
              <a:t>11/8/2012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62B2F-3AF2-4B1F-884E-0E984D1D82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487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718AA-6AD8-4431-BA5C-E9EDC79C2A68}" type="datetime1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29E-66CA-4057-A7C8-C5D4416CF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0573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BC732C-F043-46F3-8CCA-597E2171B267}" type="datetime1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3ED28-A65E-4F31-9E04-42F9246E5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004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868329-8F95-4F62-9942-3F37FADF839A}" type="datetime1">
              <a:rPr lang="en-US" smtClean="0"/>
              <a:t>11/8/2012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9C2406-A291-4BC0-9BC1-05F26C53C9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2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CD25C1-3AF1-41A0-A74A-1766F692B40E}" type="datetime1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139E-0D62-4DA7-8D26-ACB486BF2F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735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4A30B-74BD-4F68-B442-37D6D7EF9CB8}" type="datetime1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B4F00-6F60-4311-9FC1-DAC6CC4178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086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1B24FE-72E2-45D7-825F-8C0590BD8709}" type="datetime1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015CD-8E73-4154-9646-9DDC6E0BF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386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CB701-97B4-49B5-B9A5-E59F491E08CD}" type="datetime1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DE579-AC90-49C3-A951-FE21BD50A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419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376FD3-818B-429D-A343-0AC391F86172}" type="datetime1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0EE9-EECE-4DEB-A928-6754ED0D82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6786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A55C9325-7D1B-4381-8627-0D8794D5B4D0}" type="datetime1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11B3C343-CCE8-408E-81A8-58C308A7F0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36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fld id="{56704D3F-2EFB-40D3-940D-2107FB143CCE}" type="datetime1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fld id="{A5223B3A-9836-4E3E-80DA-2AF1F47B47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2" r:id="rId2"/>
    <p:sldLayoutId id="2147484259" r:id="rId3"/>
    <p:sldLayoutId id="2147484253" r:id="rId4"/>
    <p:sldLayoutId id="2147484254" r:id="rId5"/>
    <p:sldLayoutId id="2147484255" r:id="rId6"/>
    <p:sldLayoutId id="2147484260" r:id="rId7"/>
    <p:sldLayoutId id="2147484261" r:id="rId8"/>
    <p:sldLayoutId id="2147484262" r:id="rId9"/>
    <p:sldLayoutId id="2147484256" r:id="rId10"/>
    <p:sldLayoutId id="2147484263" r:id="rId11"/>
    <p:sldLayoutId id="2147484257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Lecture11_Examples/_3_KeyColorCircles/_3_KeyColorCircles.pd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Lecture11_Examples/_4_Soccer/_4_Soccer.pde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hyperlink" Target="Lecture11_Examples/_5_Font/_5_Font.pde" TargetMode="Externa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hyperlink" Target="Lecture11_Examples/_6_SwitchFonts/_6_SwitchFonts.pde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hyperlink" Target="Lecture11_Examples/_7_EchoText/_7_EchoText.pde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ecture11_Examples/_1_RocketExample/_1_RocketExample.pd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Lecture11_Examples/_2_KeyColorChange/_2_KeyColorChange.pde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2597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How</a:t>
            </a:r>
            <a:r>
              <a:rPr lang="en-US" altLang="en-US" dirty="0" smtClean="0">
                <a:ea typeface="ＭＳ Ｐゴシック" pitchFamily="34" charset="-128"/>
              </a:rPr>
              <a:t>’</a:t>
            </a:r>
            <a:r>
              <a:rPr lang="en-US" dirty="0" smtClean="0">
                <a:ea typeface="ＭＳ Ｐゴシック" pitchFamily="34" charset="-128"/>
              </a:rPr>
              <a:t>s </a:t>
            </a:r>
            <a:r>
              <a:rPr lang="en-US" dirty="0" smtClean="0">
                <a:ea typeface="ＭＳ Ｐゴシック" pitchFamily="34" charset="-128"/>
              </a:rPr>
              <a:t>it going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r>
              <a:rPr lang="en-US" dirty="0" smtClean="0">
                <a:ea typeface="ＭＳ Ｐゴシック" pitchFamily="34" charset="-128"/>
              </a:rPr>
              <a:t>My internet/power supply?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We lost internet last night at 12AM!?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Email questions: Jack and I!!</a:t>
            </a:r>
          </a:p>
          <a:p>
            <a:r>
              <a:rPr lang="en-US" dirty="0" smtClean="0">
                <a:ea typeface="ＭＳ Ｐゴシック" pitchFamily="34" charset="-128"/>
              </a:rPr>
              <a:t>Global </a:t>
            </a:r>
            <a:r>
              <a:rPr lang="en-US" dirty="0" err="1" smtClean="0">
                <a:ea typeface="ＭＳ Ｐゴシック" pitchFamily="34" charset="-128"/>
              </a:rPr>
              <a:t>vs</a:t>
            </a:r>
            <a:r>
              <a:rPr lang="en-US" dirty="0" smtClean="0">
                <a:ea typeface="ＭＳ Ｐゴシック" pitchFamily="34" charset="-128"/>
              </a:rPr>
              <a:t> Local variables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Do I need a global-X to declare a local X?</a:t>
            </a:r>
          </a:p>
          <a:p>
            <a:r>
              <a:rPr lang="en-US" dirty="0" smtClean="0">
                <a:ea typeface="ＭＳ Ｐゴシック" pitchFamily="34" charset="-128"/>
              </a:rPr>
              <a:t>What are those “{}”?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For loop? If statements?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Why did my code work?</a:t>
            </a:r>
            <a:endParaRPr lang="en-US" dirty="0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79B7280-FA94-4B5C-897F-A9422D6EBE97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6C9B0AB-5FAB-4E6F-99B2-95E47D72120F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Datatype</a:t>
            </a:r>
            <a:r>
              <a:rPr lang="en-US" dirty="0" smtClean="0"/>
              <a:t>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Char char="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key</a:t>
            </a:r>
            <a:r>
              <a:rPr lang="en-US" dirty="0" smtClean="0"/>
              <a:t> keyword has the value of the key just pressed; it has the </a:t>
            </a:r>
            <a:r>
              <a:rPr lang="en-US" dirty="0" err="1" smtClean="0"/>
              <a:t>datatype</a:t>
            </a:r>
            <a:r>
              <a:rPr lang="en-US" dirty="0" smtClean="0"/>
              <a:t> of a character, that is,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char</a:t>
            </a:r>
          </a:p>
          <a:p>
            <a:pPr>
              <a:buFont typeface="Wingdings 2" charset="0"/>
              <a:buChar char=""/>
              <a:defRPr/>
            </a:pPr>
            <a:r>
              <a:rPr lang="en-US" dirty="0" smtClean="0"/>
              <a:t>Notice that characters </a:t>
            </a:r>
          </a:p>
          <a:p>
            <a:pPr marL="119062" indent="0">
              <a:buFont typeface="Wingdings 2" charset="0"/>
              <a:buNone/>
              <a:defRPr/>
            </a:pPr>
            <a:r>
              <a:rPr lang="en-US" dirty="0" smtClean="0"/>
              <a:t>are enclosed in single quotes:</a:t>
            </a:r>
            <a:endParaRPr lang="en-US" dirty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C6AABC-166A-4005-AD94-6252C1FBA8A6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4BBD18A-F067-419C-B816-7BE24626BAA4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3558" name="Picture 6" descr="dots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74" r="66019" b="28259"/>
          <a:stretch>
            <a:fillRect/>
          </a:stretch>
        </p:blipFill>
        <p:spPr bwMode="auto">
          <a:xfrm>
            <a:off x="5638800" y="2362200"/>
            <a:ext cx="3124200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So, What Does This Code Do?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F32A011-D63C-4B75-9407-B8A0BE5039BF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95F3048-E318-41D2-AA6D-63A436FE0173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4582" name="Picture 6" descr="dots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934200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6705600" y="5257800"/>
            <a:ext cx="990600" cy="83026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Just Do It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Variables: </a:t>
            </a:r>
          </a:p>
          <a:p>
            <a:pPr lvl="1"/>
            <a:r>
              <a:rPr lang="en-US" dirty="0" err="1" smtClean="0"/>
              <a:t>mouseX</a:t>
            </a:r>
            <a:r>
              <a:rPr lang="en-US" dirty="0" smtClean="0"/>
              <a:t>, </a:t>
            </a:r>
            <a:r>
              <a:rPr lang="en-US" dirty="0" err="1" smtClean="0"/>
              <a:t>mouseY</a:t>
            </a:r>
            <a:r>
              <a:rPr lang="en-US" dirty="0" smtClean="0"/>
              <a:t>, key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Functions: </a:t>
            </a:r>
          </a:p>
          <a:p>
            <a:pPr lvl="1"/>
            <a:r>
              <a:rPr lang="en-US" dirty="0" err="1" smtClean="0"/>
              <a:t>mousePressed</a:t>
            </a:r>
            <a:r>
              <a:rPr lang="en-US" dirty="0" smtClean="0"/>
              <a:t>, </a:t>
            </a:r>
            <a:r>
              <a:rPr lang="en-US" dirty="0" err="1" smtClean="0"/>
              <a:t>mouseReleased</a:t>
            </a:r>
            <a:r>
              <a:rPr lang="en-US" dirty="0" smtClean="0"/>
              <a:t>, </a:t>
            </a:r>
            <a:r>
              <a:rPr lang="en-US" dirty="0" err="1" smtClean="0"/>
              <a:t>keyPressed</a:t>
            </a:r>
            <a:endParaRPr lang="en-US" dirty="0" smtClean="0"/>
          </a:p>
          <a:p>
            <a:pPr lvl="1"/>
            <a:r>
              <a:rPr lang="en-US" dirty="0" smtClean="0"/>
              <a:t>Is there a </a:t>
            </a:r>
            <a:r>
              <a:rPr lang="en-US" dirty="0" err="1" smtClean="0"/>
              <a:t>keyRelease</a:t>
            </a:r>
            <a:r>
              <a:rPr lang="en-US" dirty="0" smtClean="0"/>
              <a:t>? (TRY IT?)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hat is the </a:t>
            </a:r>
            <a:r>
              <a:rPr lang="en-US" dirty="0" err="1" smtClean="0"/>
              <a:t>datatype</a:t>
            </a:r>
            <a:r>
              <a:rPr lang="en-US" dirty="0" smtClean="0"/>
              <a:t> of each variable?</a:t>
            </a:r>
          </a:p>
          <a:p>
            <a:r>
              <a:rPr lang="en-US" dirty="0" smtClean="0"/>
              <a:t>What does the definition of the function look like?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732C-F043-46F3-8CCA-597E2171B267}" type="datetime1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ED28-A65E-4F31-9E04-42F9246E5B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49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see?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732C-F043-46F3-8CCA-597E2171B267}" type="datetime1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ED28-A65E-4F31-9E04-42F9246E5B2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565785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8" name="Picture 4" descr="E:\Work\Dropbox\2012.CUSP110\www\Lectures\Lecture11_Examples\Soccer\socc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19200"/>
            <a:ext cx="239776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5257800" y="4800600"/>
            <a:ext cx="990600" cy="83026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Just Do It    </a:t>
            </a:r>
          </a:p>
        </p:txBody>
      </p:sp>
    </p:spTree>
    <p:extLst>
      <p:ext uri="{BB962C8B-B14F-4D97-AF65-F5344CB8AC3E}">
        <p14:creationId xmlns:p14="http://schemas.microsoft.com/office/powerpoint/2010/main" val="3424334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jpg  vs.   </a:t>
            </a:r>
            <a:r>
              <a:rPr lang="en-US" dirty="0" err="1" smtClean="0"/>
              <a:t>png</a:t>
            </a:r>
            <a:r>
              <a:rPr lang="en-US" dirty="0" smtClean="0"/>
              <a:t>!!</a:t>
            </a:r>
          </a:p>
          <a:p>
            <a:r>
              <a:rPr lang="en-US" dirty="0" smtClean="0"/>
              <a:t>“Transparency”?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732C-F043-46F3-8CCA-597E2171B267}" type="datetime1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ED28-A65E-4F31-9E04-42F9246E5B2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2590800"/>
            <a:ext cx="8153400" cy="3810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130" name="Picture 2" descr="C:\Users\ksung\Pictures\Microsoft Clip Organizer\MP9003142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1404938" cy="165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1" name="Picture 3" descr="C:\Users\ksung\Pictures\Microsoft Clip Organizer\MC90044653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1066800" cy="122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2" name="Picture 4" descr="C:\Users\ksung\Pictures\Microsoft Clip Organizer\MC900417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81400"/>
            <a:ext cx="1058862" cy="140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5" descr="C:\Users\ksung\Pictures\Microsoft Clip Organizer\MC900338858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0"/>
            <a:ext cx="1066800" cy="125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6" descr="C:\Users\ksung\Pictures\Microsoft Clip Organizer\j030586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953000"/>
            <a:ext cx="179300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7" descr="C:\Users\ksung\Pictures\Microsoft Clip Organizer\jpg\j030580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0600" y="4876800"/>
            <a:ext cx="1399228" cy="142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6" name="Picture 8" descr="C:\Users\ksung\Pictures\Microsoft Clip Organizer\jpg\Wall\PH03537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91000"/>
            <a:ext cx="1793175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805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Soccer Example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Erase the “ghosting” effect?</a:t>
            </a:r>
          </a:p>
          <a:p>
            <a:r>
              <a:rPr lang="en-US" dirty="0" smtClean="0"/>
              <a:t>Center the mouse position?</a:t>
            </a:r>
          </a:p>
          <a:p>
            <a:r>
              <a:rPr lang="en-US" dirty="0" smtClean="0"/>
              <a:t>Make the soccer ball travel by itself?</a:t>
            </a:r>
          </a:p>
          <a:p>
            <a:r>
              <a:rPr lang="en-US" dirty="0" smtClean="0"/>
              <a:t>Why all these 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732C-F043-46F3-8CCA-597E2171B267}" type="datetime1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ED28-A65E-4F31-9E04-42F9246E5B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65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Writing Out Text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Processing is great for graphics and images, but it is a little more cumbersome for text</a:t>
            </a:r>
          </a:p>
          <a:p>
            <a:r>
              <a:rPr lang="en-US" smtClean="0">
                <a:ea typeface="ＭＳ Ｐゴシック" pitchFamily="34" charset="-128"/>
              </a:rPr>
              <a:t>Follow these steps: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1) Go to tools and locate the font you want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2) Load font into the data directory of your program … this happens automatically when you load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3) In the code, load the font into the computation (get name and size perfect); specify its use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4) Use text( ) to print text; color using fill( )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D182A8A-C756-49CB-BFD3-4126AB81A0AE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7490E4F-697E-44D7-870C-AC44B87C15CC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4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Find </a:t>
            </a:r>
            <a:r>
              <a:rPr lang="en-US" sz="3600" dirty="0" err="1" smtClean="0"/>
              <a:t>Fave</a:t>
            </a:r>
            <a:r>
              <a:rPr lang="en-US" sz="3600" dirty="0" smtClean="0"/>
              <a:t> Font</a:t>
            </a:r>
            <a:endParaRPr lang="en-US" sz="3600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5181600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Create Font …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is under Tools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97A07C5-C6B8-4D5D-A165-8ACC226904C8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D44352C-869D-4252-8F4D-1FFC2563B5FA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62200"/>
            <a:ext cx="349240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"/>
            <a:ext cx="4724400" cy="567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Pick Font, Size</a:t>
            </a:r>
            <a:endParaRPr lang="en-US" dirty="0"/>
          </a:p>
        </p:txBody>
      </p:sp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9DD2ED6-33FB-407F-A447-4F835DBEE07B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D04AFCE-B261-4416-BB1D-258FA8FFF06C}" type="slidenum">
              <a:rPr lang="en-US" sz="1200">
                <a:solidFill>
                  <a:srgbClr val="3F3F3F"/>
                </a:solidFill>
              </a:rPr>
              <a:pPr eaLnBrk="1" hangingPunct="1"/>
              <a:t>18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Char char=""/>
              <a:defRPr/>
            </a:pPr>
            <a:r>
              <a:rPr lang="en-US" dirty="0" smtClean="0"/>
              <a:t>Try to pick</a:t>
            </a:r>
          </a:p>
          <a:p>
            <a:pPr marL="119062" indent="0">
              <a:buFont typeface="Wingdings 2" charset="0"/>
              <a:buNone/>
              <a:defRPr/>
            </a:pPr>
            <a:r>
              <a:rPr lang="en-US" dirty="0" smtClean="0"/>
              <a:t>common fonts</a:t>
            </a:r>
          </a:p>
          <a:p>
            <a:pPr>
              <a:buFont typeface="Wingdings 2" charset="0"/>
              <a:buChar char=""/>
              <a:defRPr/>
            </a:pPr>
            <a:r>
              <a:rPr lang="en-US" dirty="0" smtClean="0"/>
              <a:t>Click to load</a:t>
            </a:r>
          </a:p>
          <a:p>
            <a:pPr marL="119062" indent="0">
              <a:buFont typeface="Wingdings 2" charset="0"/>
              <a:buNone/>
              <a:defRPr/>
            </a:pPr>
            <a:r>
              <a:rPr lang="en-US" dirty="0" smtClean="0"/>
              <a:t>font into the</a:t>
            </a:r>
          </a:p>
          <a:p>
            <a:pPr marL="119062" indent="0">
              <a:buFont typeface="Wingdings 2" charset="0"/>
              <a:buNone/>
              <a:defRPr/>
            </a:pPr>
            <a:r>
              <a:rPr lang="en-US" dirty="0" smtClean="0"/>
              <a:t>data directory</a:t>
            </a:r>
            <a:endParaRPr lang="en-US" dirty="0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14400"/>
            <a:ext cx="4800600" cy="57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Pick Font, Size</a:t>
            </a:r>
            <a:endParaRPr lang="en-US" dirty="0"/>
          </a:p>
        </p:txBody>
      </p:sp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9DD2ED6-33FB-407F-A447-4F835DBEE07B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D04AFCE-B261-4416-BB1D-258FA8FFF06C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Char char=""/>
              <a:defRPr/>
            </a:pPr>
            <a:r>
              <a:rPr lang="en-US" dirty="0" smtClean="0"/>
              <a:t>Try to pick</a:t>
            </a:r>
          </a:p>
          <a:p>
            <a:pPr marL="119062" indent="0">
              <a:buFont typeface="Wingdings 2" charset="0"/>
              <a:buNone/>
              <a:defRPr/>
            </a:pPr>
            <a:r>
              <a:rPr lang="en-US" dirty="0" smtClean="0"/>
              <a:t>common fonts</a:t>
            </a:r>
          </a:p>
          <a:p>
            <a:pPr>
              <a:buFont typeface="Wingdings 2" charset="0"/>
              <a:buChar char=""/>
              <a:defRPr/>
            </a:pPr>
            <a:r>
              <a:rPr lang="en-US" dirty="0" smtClean="0"/>
              <a:t>Click to load</a:t>
            </a:r>
          </a:p>
          <a:p>
            <a:pPr marL="119062" indent="0">
              <a:buFont typeface="Wingdings 2" charset="0"/>
              <a:buNone/>
              <a:defRPr/>
            </a:pPr>
            <a:r>
              <a:rPr lang="en-US" dirty="0" smtClean="0"/>
              <a:t>font into the</a:t>
            </a:r>
          </a:p>
          <a:p>
            <a:pPr marL="119062" indent="0">
              <a:buFont typeface="Wingdings 2" charset="0"/>
              <a:buNone/>
              <a:defRPr/>
            </a:pPr>
            <a:r>
              <a:rPr lang="en-US" dirty="0" smtClean="0"/>
              <a:t>data directory</a:t>
            </a:r>
            <a:endParaRPr lang="en-US" dirty="0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14400"/>
            <a:ext cx="4800600" cy="57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6705600" cy="7309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620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The Mouse, Keys &amp; Text</a:t>
            </a:r>
            <a:endParaRPr lang="en-US" dirty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449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Getting Information In and Out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smtClean="0"/>
              <a:t>Kelvin Sung</a:t>
            </a:r>
          </a:p>
          <a:p>
            <a:pPr eaLnBrk="1" hangingPunct="1"/>
            <a:r>
              <a:rPr lang="en-US" i="1" smtClean="0"/>
              <a:t>University of Washington, Bothell</a:t>
            </a:r>
          </a:p>
          <a:p>
            <a:pPr eaLnBrk="1" hangingPunct="1"/>
            <a:r>
              <a:rPr lang="en-US" sz="1200" i="1" smtClean="0"/>
              <a:t>(* Use/Modification with permission based on Larry Snyder’s </a:t>
            </a:r>
            <a:r>
              <a:rPr lang="en-US" sz="1200" i="1" smtClean="0">
                <a:hlinkClick r:id="rId2"/>
              </a:rPr>
              <a:t>CSE120 </a:t>
            </a:r>
            <a:r>
              <a:rPr lang="en-US" sz="1200" i="1" smtClean="0"/>
              <a:t>)</a:t>
            </a:r>
            <a:endParaRPr lang="en-U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Declare Font </a:t>
            </a:r>
            <a:r>
              <a:rPr lang="en-US" dirty="0" err="1" smtClean="0"/>
              <a:t>Var</a:t>
            </a:r>
            <a:r>
              <a:rPr lang="en-US" dirty="0" smtClean="0"/>
              <a:t>, Load, Select</a:t>
            </a:r>
            <a:endParaRPr lang="en-US" dirty="0"/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21F7738-CDBD-4E9A-B743-0E841370BB16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88F41A-9BBD-4909-B308-066468B1C15E}" type="slidenum">
              <a:rPr lang="en-US" sz="1200">
                <a:solidFill>
                  <a:srgbClr val="3F3F3F"/>
                </a:solidFill>
              </a:rPr>
              <a:pPr eaLnBrk="1" hangingPunct="1"/>
              <a:t>20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35052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Need to declare font name(s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32774" name="Picture 2" descr="fon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2" r="35399" b="47420"/>
          <a:stretch>
            <a:fillRect/>
          </a:stretch>
        </p:blipFill>
        <p:spPr bwMode="auto">
          <a:xfrm>
            <a:off x="3886200" y="1295400"/>
            <a:ext cx="5032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3581400" y="1219200"/>
            <a:ext cx="381000" cy="5334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485775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Declare Font </a:t>
            </a:r>
            <a:r>
              <a:rPr lang="en-US" dirty="0" err="1" smtClean="0"/>
              <a:t>Var</a:t>
            </a:r>
            <a:r>
              <a:rPr lang="en-US" dirty="0" smtClean="0"/>
              <a:t>, Load, Select</a:t>
            </a:r>
            <a:endParaRPr lang="en-US" dirty="0"/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21F7738-CDBD-4E9A-B743-0E841370BB16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88F41A-9BBD-4909-B308-066468B1C15E}" type="slidenum">
              <a:rPr lang="en-US" sz="1200">
                <a:solidFill>
                  <a:srgbClr val="3F3F3F"/>
                </a:solidFill>
              </a:rPr>
              <a:pPr eaLnBrk="1" hangingPunct="1"/>
              <a:t>21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35052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Need to declare font name(s)</a:t>
            </a:r>
          </a:p>
          <a:p>
            <a:r>
              <a:rPr lang="en-US" dirty="0" smtClean="0">
                <a:ea typeface="ＭＳ Ｐゴシック" pitchFamily="34" charset="-128"/>
              </a:rPr>
              <a:t>Need to load named </a:t>
            </a:r>
            <a:r>
              <a:rPr lang="en-US" dirty="0" smtClean="0">
                <a:ea typeface="ＭＳ Ｐゴシック" pitchFamily="34" charset="-128"/>
              </a:rPr>
              <a:t>font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32774" name="Picture 2" descr="fon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2" r="35399" b="47420"/>
          <a:stretch>
            <a:fillRect/>
          </a:stretch>
        </p:blipFill>
        <p:spPr bwMode="auto">
          <a:xfrm>
            <a:off x="3886200" y="1295400"/>
            <a:ext cx="5032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3581400" y="2362200"/>
            <a:ext cx="381000" cy="5334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485775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781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Declare Font </a:t>
            </a:r>
            <a:r>
              <a:rPr lang="en-US" dirty="0" err="1" smtClean="0"/>
              <a:t>Var</a:t>
            </a:r>
            <a:r>
              <a:rPr lang="en-US" dirty="0" smtClean="0"/>
              <a:t>, Load, Select</a:t>
            </a:r>
            <a:endParaRPr lang="en-US" dirty="0"/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21F7738-CDBD-4E9A-B743-0E841370BB16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88F41A-9BBD-4909-B308-066468B1C15E}" type="slidenum">
              <a:rPr lang="en-US" sz="1200">
                <a:solidFill>
                  <a:srgbClr val="3F3F3F"/>
                </a:solidFill>
              </a:rPr>
              <a:pPr eaLnBrk="1" hangingPunct="1"/>
              <a:t>22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35052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Need to declare font name(s)</a:t>
            </a:r>
          </a:p>
          <a:p>
            <a:r>
              <a:rPr lang="en-US" dirty="0" smtClean="0">
                <a:ea typeface="ＭＳ Ｐゴシック" pitchFamily="34" charset="-128"/>
              </a:rPr>
              <a:t>Need to load named font</a:t>
            </a:r>
          </a:p>
          <a:p>
            <a:r>
              <a:rPr lang="en-US" dirty="0" smtClean="0">
                <a:ea typeface="ＭＳ Ｐゴシック" pitchFamily="34" charset="-128"/>
              </a:rPr>
              <a:t>Need to select named font as </a:t>
            </a:r>
            <a:r>
              <a:rPr lang="en-US" altLang="en-US" dirty="0" smtClean="0">
                <a:ea typeface="ＭＳ Ｐゴシック" pitchFamily="34" charset="-128"/>
              </a:rPr>
              <a:t>“</a:t>
            </a:r>
            <a:r>
              <a:rPr lang="en-US" dirty="0" smtClean="0">
                <a:ea typeface="ＭＳ Ｐゴシック" pitchFamily="34" charset="-128"/>
              </a:rPr>
              <a:t>in use</a:t>
            </a:r>
            <a:r>
              <a:rPr lang="en-US" altLang="en-US" dirty="0" smtClean="0">
                <a:ea typeface="ＭＳ Ｐゴシック" pitchFamily="34" charset="-128"/>
              </a:rPr>
              <a:t>”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32774" name="Picture 2" descr="fon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2" r="35399" b="47420"/>
          <a:stretch>
            <a:fillRect/>
          </a:stretch>
        </p:blipFill>
        <p:spPr bwMode="auto">
          <a:xfrm>
            <a:off x="3886200" y="1295400"/>
            <a:ext cx="5032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3581400" y="2590800"/>
            <a:ext cx="381000" cy="5334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485775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726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Declare Font </a:t>
            </a:r>
            <a:r>
              <a:rPr lang="en-US" dirty="0" err="1" smtClean="0"/>
              <a:t>Var</a:t>
            </a:r>
            <a:r>
              <a:rPr lang="en-US" dirty="0" smtClean="0"/>
              <a:t>, Load, Select</a:t>
            </a:r>
            <a:endParaRPr lang="en-US" dirty="0"/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21F7738-CDBD-4E9A-B743-0E841370BB16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88F41A-9BBD-4909-B308-066468B1C15E}" type="slidenum">
              <a:rPr lang="en-US" sz="1200">
                <a:solidFill>
                  <a:srgbClr val="3F3F3F"/>
                </a:solidFill>
              </a:rPr>
              <a:pPr eaLnBrk="1" hangingPunct="1"/>
              <a:t>23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35052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Need to declare font name(s)</a:t>
            </a:r>
          </a:p>
          <a:p>
            <a:r>
              <a:rPr lang="en-US" smtClean="0">
                <a:ea typeface="ＭＳ Ｐゴシック" pitchFamily="34" charset="-128"/>
              </a:rPr>
              <a:t>Need to load named font</a:t>
            </a:r>
          </a:p>
          <a:p>
            <a:r>
              <a:rPr lang="en-US" smtClean="0">
                <a:ea typeface="ＭＳ Ｐゴシック" pitchFamily="34" charset="-128"/>
              </a:rPr>
              <a:t>Need to select named font as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in use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Then, fill( ) and write text( … );</a:t>
            </a:r>
          </a:p>
        </p:txBody>
      </p:sp>
      <p:pic>
        <p:nvPicPr>
          <p:cNvPr id="32774" name="Picture 2" descr="fon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2" r="35399" b="47420"/>
          <a:stretch>
            <a:fillRect/>
          </a:stretch>
        </p:blipFill>
        <p:spPr bwMode="auto">
          <a:xfrm>
            <a:off x="3886200" y="1295400"/>
            <a:ext cx="5032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3581400" y="3810000"/>
            <a:ext cx="381000" cy="5334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485775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4648200"/>
            <a:ext cx="458301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228600" y="5638800"/>
            <a:ext cx="990600" cy="83026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Just Do It    </a:t>
            </a:r>
          </a:p>
        </p:txBody>
      </p:sp>
    </p:spTree>
    <p:extLst>
      <p:ext uri="{BB962C8B-B14F-4D97-AF65-F5344CB8AC3E}">
        <p14:creationId xmlns:p14="http://schemas.microsoft.com/office/powerpoint/2010/main" val="439313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Declare Font </a:t>
            </a:r>
            <a:r>
              <a:rPr lang="en-US" dirty="0" err="1" smtClean="0"/>
              <a:t>Var</a:t>
            </a:r>
            <a:r>
              <a:rPr lang="en-US" dirty="0" smtClean="0"/>
              <a:t>, Load, Select</a:t>
            </a:r>
            <a:endParaRPr lang="en-US" dirty="0"/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21F7738-CDBD-4E9A-B743-0E841370BB16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88F41A-9BBD-4909-B308-066468B1C15E}" type="slidenum">
              <a:rPr lang="en-US" sz="1200">
                <a:solidFill>
                  <a:srgbClr val="3F3F3F"/>
                </a:solidFill>
              </a:rPr>
              <a:pPr eaLnBrk="1" hangingPunct="1"/>
              <a:t>24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35052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Need to declare font name(s)</a:t>
            </a:r>
          </a:p>
          <a:p>
            <a:r>
              <a:rPr lang="en-US" smtClean="0">
                <a:ea typeface="ＭＳ Ｐゴシック" pitchFamily="34" charset="-128"/>
              </a:rPr>
              <a:t>Need to load named font</a:t>
            </a:r>
          </a:p>
          <a:p>
            <a:r>
              <a:rPr lang="en-US" smtClean="0">
                <a:ea typeface="ＭＳ Ｐゴシック" pitchFamily="34" charset="-128"/>
              </a:rPr>
              <a:t>Need to select named font as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in use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Then, fill( ) and write text( … );</a:t>
            </a:r>
          </a:p>
        </p:txBody>
      </p:sp>
      <p:pic>
        <p:nvPicPr>
          <p:cNvPr id="32774" name="Picture 2" descr="fon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2" r="35399" b="47420"/>
          <a:stretch>
            <a:fillRect/>
          </a:stretch>
        </p:blipFill>
        <p:spPr bwMode="auto">
          <a:xfrm>
            <a:off x="3886200" y="1295400"/>
            <a:ext cx="5032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3581400" y="3810000"/>
            <a:ext cx="381000" cy="5334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pic>
        <p:nvPicPr>
          <p:cNvPr id="32776" name="Picture 6" descr="font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95800"/>
            <a:ext cx="5486400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27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Switching Fonts …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09600" y="-457200"/>
            <a:ext cx="8229600" cy="5181600"/>
          </a:xfrm>
        </p:spPr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C6D735F-6F7C-4A8E-B124-12926729FD40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673984E-D4C4-4A31-91AC-A738C2BB620E}" type="slidenum">
              <a:rPr lang="en-US" sz="1200">
                <a:solidFill>
                  <a:srgbClr val="3F3F3F"/>
                </a:solidFill>
              </a:rPr>
              <a:pPr eaLnBrk="1" hangingPunct="1"/>
              <a:t>25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5791200" cy="431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0"/>
            <a:ext cx="4773976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7772400" y="5181600"/>
            <a:ext cx="990600" cy="83026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Just Do It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6477000" cy="551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Echoing Text</a:t>
            </a:r>
            <a:endParaRPr lang="en-US" dirty="0"/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64B7DE2-47AC-4C30-8C42-1021B9A653B4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2A96F5B-D54E-4CBF-8B27-378B7218FFE4}" type="slidenum">
              <a:rPr lang="en-US" sz="1200">
                <a:solidFill>
                  <a:srgbClr val="3F3F3F"/>
                </a:solidFill>
              </a:rPr>
              <a:pPr eaLnBrk="1" hangingPunct="1"/>
              <a:t>26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295400"/>
            <a:ext cx="4648200" cy="923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A String is a </a:t>
            </a:r>
            <a:r>
              <a:rPr lang="en-US" sz="1800" dirty="0" err="1">
                <a:solidFill>
                  <a:srgbClr val="FF0000"/>
                </a:solidFill>
              </a:rPr>
              <a:t>datatype</a:t>
            </a:r>
            <a:r>
              <a:rPr lang="en-US" sz="1800" dirty="0">
                <a:solidFill>
                  <a:srgbClr val="FF0000"/>
                </a:solidFill>
              </a:rPr>
              <a:t> of a letter sequence. The sequence must be surrounded by (double) quotes. </a:t>
            </a:r>
            <a:r>
              <a:rPr lang="en-US" altLang="en-US" sz="1800" dirty="0">
                <a:solidFill>
                  <a:srgbClr val="FF0000"/>
                </a:solidFill>
              </a:rPr>
              <a:t>“”</a:t>
            </a:r>
            <a:r>
              <a:rPr lang="en-US" sz="1800" dirty="0">
                <a:solidFill>
                  <a:srgbClr val="FF0000"/>
                </a:solidFill>
              </a:rPr>
              <a:t> is the empty String.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6477000" cy="551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Echoing Text</a:t>
            </a:r>
            <a:endParaRPr lang="en-US" dirty="0"/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64B7DE2-47AC-4C30-8C42-1021B9A653B4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2A96F5B-D54E-4CBF-8B27-378B7218FFE4}" type="slidenum">
              <a:rPr lang="en-US" sz="1200">
                <a:solidFill>
                  <a:srgbClr val="3F3F3F"/>
                </a:solidFill>
              </a:rPr>
              <a:pPr eaLnBrk="1" hangingPunct="1"/>
              <a:t>27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295400"/>
            <a:ext cx="4648200" cy="923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7F7F7F"/>
                </a:solidFill>
              </a:rPr>
              <a:t>A String is a datatype of a letter sequence. The sequence must be surrounded by (double) quotes. </a:t>
            </a:r>
            <a:r>
              <a:rPr lang="en-US" altLang="en-US" sz="1800">
                <a:solidFill>
                  <a:srgbClr val="7F7F7F"/>
                </a:solidFill>
              </a:rPr>
              <a:t>“”</a:t>
            </a:r>
            <a:r>
              <a:rPr lang="en-US" sz="1800">
                <a:solidFill>
                  <a:srgbClr val="7F7F7F"/>
                </a:solidFill>
              </a:rPr>
              <a:t> is the empty String.</a:t>
            </a:r>
          </a:p>
        </p:txBody>
      </p:sp>
      <p:sp>
        <p:nvSpPr>
          <p:cNvPr id="38920" name="TextBox 8"/>
          <p:cNvSpPr txBox="1">
            <a:spLocks noChangeArrowheads="1"/>
          </p:cNvSpPr>
          <p:nvPr/>
        </p:nvSpPr>
        <p:spPr bwMode="auto">
          <a:xfrm>
            <a:off x="3581400" y="57150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A character can be added to a String (it</a:t>
            </a:r>
            <a:r>
              <a:rPr lang="en-US" altLang="en-US" sz="1800" dirty="0">
                <a:solidFill>
                  <a:srgbClr val="FF0000"/>
                </a:solidFill>
              </a:rPr>
              <a:t>’</a:t>
            </a:r>
            <a:r>
              <a:rPr lang="en-US" sz="1800" dirty="0">
                <a:solidFill>
                  <a:srgbClr val="FF0000"/>
                </a:solidFill>
              </a:rPr>
              <a:t>s called </a:t>
            </a:r>
            <a:r>
              <a:rPr lang="en-US" sz="1800" i="1" dirty="0">
                <a:solidFill>
                  <a:srgbClr val="FF0000"/>
                </a:solidFill>
              </a:rPr>
              <a:t>concatenation</a:t>
            </a:r>
            <a:r>
              <a:rPr lang="en-US" sz="1800" dirty="0">
                <a:solidFill>
                  <a:srgbClr val="FF0000"/>
                </a:solidFill>
              </a:rPr>
              <a:t>) using a + sign.</a:t>
            </a:r>
          </a:p>
        </p:txBody>
      </p:sp>
    </p:spTree>
    <p:extLst>
      <p:ext uri="{BB962C8B-B14F-4D97-AF65-F5344CB8AC3E}">
        <p14:creationId xmlns:p14="http://schemas.microsoft.com/office/powerpoint/2010/main" val="39363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6477000" cy="551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Echoing Text</a:t>
            </a:r>
            <a:endParaRPr lang="en-US" dirty="0"/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64B7DE2-47AC-4C30-8C42-1021B9A653B4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2A96F5B-D54E-4CBF-8B27-378B7218FFE4}" type="slidenum">
              <a:rPr lang="en-US" sz="1200">
                <a:solidFill>
                  <a:srgbClr val="3F3F3F"/>
                </a:solidFill>
              </a:rPr>
              <a:pPr eaLnBrk="1" hangingPunct="1"/>
              <a:t>28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295400"/>
            <a:ext cx="4648200" cy="923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7F7F7F"/>
                </a:solidFill>
              </a:rPr>
              <a:t>A String is a datatype of a letter sequence. The sequence must be surrounded by (double) quotes. </a:t>
            </a:r>
            <a:r>
              <a:rPr lang="en-US" altLang="en-US" sz="1800">
                <a:solidFill>
                  <a:srgbClr val="7F7F7F"/>
                </a:solidFill>
              </a:rPr>
              <a:t>“”</a:t>
            </a:r>
            <a:r>
              <a:rPr lang="en-US" sz="1800">
                <a:solidFill>
                  <a:srgbClr val="7F7F7F"/>
                </a:solidFill>
              </a:rPr>
              <a:t> is the empty String.</a:t>
            </a:r>
          </a:p>
        </p:txBody>
      </p:sp>
      <p:sp>
        <p:nvSpPr>
          <p:cNvPr id="38920" name="TextBox 8"/>
          <p:cNvSpPr txBox="1">
            <a:spLocks noChangeArrowheads="1"/>
          </p:cNvSpPr>
          <p:nvPr/>
        </p:nvSpPr>
        <p:spPr bwMode="auto">
          <a:xfrm>
            <a:off x="3581400" y="57150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7F7F7F"/>
                </a:solidFill>
              </a:rPr>
              <a:t>A character can be added to a String (it</a:t>
            </a:r>
            <a:r>
              <a:rPr lang="en-US" altLang="en-US" sz="1800">
                <a:solidFill>
                  <a:srgbClr val="7F7F7F"/>
                </a:solidFill>
              </a:rPr>
              <a:t>’</a:t>
            </a:r>
            <a:r>
              <a:rPr lang="en-US" sz="1800">
                <a:solidFill>
                  <a:srgbClr val="7F7F7F"/>
                </a:solidFill>
              </a:rPr>
              <a:t>s called </a:t>
            </a:r>
            <a:r>
              <a:rPr lang="en-US" sz="1800" i="1">
                <a:solidFill>
                  <a:srgbClr val="7F7F7F"/>
                </a:solidFill>
              </a:rPr>
              <a:t>concatenation</a:t>
            </a:r>
            <a:r>
              <a:rPr lang="en-US" sz="1800">
                <a:solidFill>
                  <a:srgbClr val="7F7F7F"/>
                </a:solidFill>
              </a:rPr>
              <a:t>) using a + sign.</a:t>
            </a: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3352800" y="4887912"/>
            <a:ext cx="495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Use the String like any quoted letter sequence.</a:t>
            </a:r>
          </a:p>
        </p:txBody>
      </p:sp>
    </p:spTree>
    <p:extLst>
      <p:ext uri="{BB962C8B-B14F-4D97-AF65-F5344CB8AC3E}">
        <p14:creationId xmlns:p14="http://schemas.microsoft.com/office/powerpoint/2010/main" val="1781636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6477000" cy="551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Echoing Text</a:t>
            </a:r>
            <a:endParaRPr lang="en-US" dirty="0"/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64B7DE2-47AC-4C30-8C42-1021B9A653B4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2A96F5B-D54E-4CBF-8B27-378B7218FFE4}" type="slidenum">
              <a:rPr lang="en-US" sz="1200">
                <a:solidFill>
                  <a:srgbClr val="3F3F3F"/>
                </a:solidFill>
              </a:rPr>
              <a:pPr eaLnBrk="1" hangingPunct="1"/>
              <a:t>29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295400"/>
            <a:ext cx="4648200" cy="923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7F7F7F"/>
                </a:solidFill>
              </a:rPr>
              <a:t>A String is a datatype of a letter sequence. The sequence must be surrounded by (double) quotes. </a:t>
            </a:r>
            <a:r>
              <a:rPr lang="en-US" altLang="en-US" sz="1800">
                <a:solidFill>
                  <a:srgbClr val="7F7F7F"/>
                </a:solidFill>
              </a:rPr>
              <a:t>“”</a:t>
            </a:r>
            <a:r>
              <a:rPr lang="en-US" sz="1800">
                <a:solidFill>
                  <a:srgbClr val="7F7F7F"/>
                </a:solidFill>
              </a:rPr>
              <a:t> is the empty String.</a:t>
            </a:r>
          </a:p>
        </p:txBody>
      </p:sp>
      <p:sp>
        <p:nvSpPr>
          <p:cNvPr id="38920" name="TextBox 8"/>
          <p:cNvSpPr txBox="1">
            <a:spLocks noChangeArrowheads="1"/>
          </p:cNvSpPr>
          <p:nvPr/>
        </p:nvSpPr>
        <p:spPr bwMode="auto">
          <a:xfrm>
            <a:off x="3581400" y="57150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7F7F7F"/>
                </a:solidFill>
              </a:rPr>
              <a:t>A character can be added to a String (it</a:t>
            </a:r>
            <a:r>
              <a:rPr lang="en-US" altLang="en-US" sz="1800">
                <a:solidFill>
                  <a:srgbClr val="7F7F7F"/>
                </a:solidFill>
              </a:rPr>
              <a:t>’</a:t>
            </a:r>
            <a:r>
              <a:rPr lang="en-US" sz="1800">
                <a:solidFill>
                  <a:srgbClr val="7F7F7F"/>
                </a:solidFill>
              </a:rPr>
              <a:t>s called </a:t>
            </a:r>
            <a:r>
              <a:rPr lang="en-US" sz="1800" i="1">
                <a:solidFill>
                  <a:srgbClr val="7F7F7F"/>
                </a:solidFill>
              </a:rPr>
              <a:t>concatenation</a:t>
            </a:r>
            <a:r>
              <a:rPr lang="en-US" sz="1800">
                <a:solidFill>
                  <a:srgbClr val="7F7F7F"/>
                </a:solidFill>
              </a:rPr>
              <a:t>) using a + sign.</a:t>
            </a:r>
          </a:p>
        </p:txBody>
      </p:sp>
      <p:sp>
        <p:nvSpPr>
          <p:cNvPr id="38922" name="TextBox 10"/>
          <p:cNvSpPr txBox="1">
            <a:spLocks noChangeArrowheads="1"/>
          </p:cNvSpPr>
          <p:nvPr/>
        </p:nvSpPr>
        <p:spPr bwMode="auto">
          <a:xfrm>
            <a:off x="4419600" y="5105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Type A B C</a:t>
            </a:r>
          </a:p>
        </p:txBody>
      </p:sp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439205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628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Plan for Today	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An important part of computing is the input to the program and the output it produces</a:t>
            </a:r>
          </a:p>
          <a:p>
            <a:r>
              <a:rPr lang="en-US" dirty="0" smtClean="0">
                <a:ea typeface="ＭＳ Ｐゴシック" pitchFamily="34" charset="-128"/>
              </a:rPr>
              <a:t>We consider three types of I/O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Mouse Input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Key Input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Image Output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Text Output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F1DF93A-466F-463A-B3FC-90E7DF9593FE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77F9DD-C962-44D4-A8C1-7F43E95EF462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6477000" cy="551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Echoing Text</a:t>
            </a:r>
            <a:endParaRPr lang="en-US" dirty="0"/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64B7DE2-47AC-4C30-8C42-1021B9A653B4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2A96F5B-D54E-4CBF-8B27-378B7218FFE4}" type="slidenum">
              <a:rPr lang="en-US" sz="1200">
                <a:solidFill>
                  <a:srgbClr val="3F3F3F"/>
                </a:solidFill>
              </a:rPr>
              <a:pPr eaLnBrk="1" hangingPunct="1"/>
              <a:t>30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295400"/>
            <a:ext cx="4648200" cy="923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7F7F7F"/>
                </a:solidFill>
              </a:rPr>
              <a:t>A String is a datatype of a letter sequence. The sequence must be surrounded by (double) quotes. </a:t>
            </a:r>
            <a:r>
              <a:rPr lang="en-US" altLang="en-US" sz="1800">
                <a:solidFill>
                  <a:srgbClr val="7F7F7F"/>
                </a:solidFill>
              </a:rPr>
              <a:t>“”</a:t>
            </a:r>
            <a:r>
              <a:rPr lang="en-US" sz="1800">
                <a:solidFill>
                  <a:srgbClr val="7F7F7F"/>
                </a:solidFill>
              </a:rPr>
              <a:t> is the empty String.</a:t>
            </a:r>
          </a:p>
        </p:txBody>
      </p:sp>
      <p:sp>
        <p:nvSpPr>
          <p:cNvPr id="38920" name="TextBox 8"/>
          <p:cNvSpPr txBox="1">
            <a:spLocks noChangeArrowheads="1"/>
          </p:cNvSpPr>
          <p:nvPr/>
        </p:nvSpPr>
        <p:spPr bwMode="auto">
          <a:xfrm>
            <a:off x="3581400" y="57150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7F7F7F"/>
                </a:solidFill>
              </a:rPr>
              <a:t>A character can be added to a String (it</a:t>
            </a:r>
            <a:r>
              <a:rPr lang="en-US" altLang="en-US" sz="1800">
                <a:solidFill>
                  <a:srgbClr val="7F7F7F"/>
                </a:solidFill>
              </a:rPr>
              <a:t>’</a:t>
            </a:r>
            <a:r>
              <a:rPr lang="en-US" sz="1800">
                <a:solidFill>
                  <a:srgbClr val="7F7F7F"/>
                </a:solidFill>
              </a:rPr>
              <a:t>s called </a:t>
            </a:r>
            <a:r>
              <a:rPr lang="en-US" sz="1800" i="1">
                <a:solidFill>
                  <a:srgbClr val="7F7F7F"/>
                </a:solidFill>
              </a:rPr>
              <a:t>concatenation</a:t>
            </a:r>
            <a:r>
              <a:rPr lang="en-US" sz="1800">
                <a:solidFill>
                  <a:srgbClr val="7F7F7F"/>
                </a:solidFill>
              </a:rPr>
              <a:t>) using a + sign.</a:t>
            </a:r>
          </a:p>
        </p:txBody>
      </p:sp>
      <p:sp>
        <p:nvSpPr>
          <p:cNvPr id="38922" name="TextBox 10"/>
          <p:cNvSpPr txBox="1">
            <a:spLocks noChangeArrowheads="1"/>
          </p:cNvSpPr>
          <p:nvPr/>
        </p:nvSpPr>
        <p:spPr bwMode="auto">
          <a:xfrm>
            <a:off x="4419600" y="5105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Type A B C</a:t>
            </a:r>
          </a:p>
        </p:txBody>
      </p:sp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439205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6858000" y="4800600"/>
            <a:ext cx="990600" cy="83026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Just Do It    </a:t>
            </a:r>
          </a:p>
        </p:txBody>
      </p:sp>
    </p:spTree>
    <p:extLst>
      <p:ext uri="{BB962C8B-B14F-4D97-AF65-F5344CB8AC3E}">
        <p14:creationId xmlns:p14="http://schemas.microsoft.com/office/powerpoint/2010/main" val="406545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0" descr="rocke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Creativity Assignments …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58C16C-284A-4DD7-AF31-DC1B494B2156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C42ACA0-7628-4CEC-BBE4-5C286525D5EE}" type="slidenum">
              <a:rPr lang="en-US" sz="1200">
                <a:solidFill>
                  <a:srgbClr val="3F3F3F"/>
                </a:solidFill>
              </a:rPr>
              <a:pPr eaLnBrk="1" hangingPunct="1"/>
              <a:t>31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9943" name="Picture 6" descr="lin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21336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7" descr="ra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0"/>
            <a:ext cx="2235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8" descr="hea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89200"/>
            <a:ext cx="2133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9" descr="walkin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23368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Story of a Mouse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So that it is all out there, here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the situation on the mouse (you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ve seen most of this):</a:t>
            </a:r>
          </a:p>
          <a:p>
            <a:r>
              <a:rPr lang="en-US" smtClean="0">
                <a:solidFill>
                  <a:srgbClr val="3792AA"/>
                </a:solidFill>
                <a:ea typeface="ＭＳ Ｐゴシック" pitchFamily="34" charset="-128"/>
              </a:rPr>
              <a:t>mouseX </a:t>
            </a:r>
            <a:r>
              <a:rPr lang="en-US" smtClean="0">
                <a:ea typeface="ＭＳ Ｐゴシック" pitchFamily="34" charset="-128"/>
              </a:rPr>
              <a:t>and </a:t>
            </a:r>
            <a:r>
              <a:rPr lang="en-US" smtClean="0">
                <a:solidFill>
                  <a:srgbClr val="3792AA"/>
                </a:solidFill>
                <a:ea typeface="ＭＳ Ｐゴシック" pitchFamily="34" charset="-128"/>
              </a:rPr>
              <a:t>mouseY </a:t>
            </a:r>
            <a:r>
              <a:rPr lang="en-US" smtClean="0">
                <a:ea typeface="ＭＳ Ｐゴシック" pitchFamily="34" charset="-128"/>
              </a:rPr>
              <a:t>give the coordinates of the mouse on the canvas … recall: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   </a:t>
            </a:r>
            <a:r>
              <a:rPr lang="en-US" smtClean="0">
                <a:solidFill>
                  <a:srgbClr val="D9253E"/>
                </a:solidFill>
                <a:latin typeface="Helvetica" charset="0"/>
                <a:ea typeface="ＭＳ Ｐゴシック" pitchFamily="34" charset="-128"/>
              </a:rPr>
              <a:t>rect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(</a:t>
            </a:r>
            <a:r>
              <a:rPr lang="en-US" smtClean="0">
                <a:solidFill>
                  <a:srgbClr val="3792AA"/>
                </a:solidFill>
                <a:latin typeface="Helvetica" charset="0"/>
                <a:ea typeface="ＭＳ Ｐゴシック" pitchFamily="34" charset="-128"/>
              </a:rPr>
              <a:t>mouseX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, </a:t>
            </a:r>
            <a:r>
              <a:rPr lang="en-US" smtClean="0">
                <a:solidFill>
                  <a:srgbClr val="3792AA"/>
                </a:solidFill>
                <a:latin typeface="Helvetica" charset="0"/>
                <a:ea typeface="ＭＳ Ｐゴシック" pitchFamily="34" charset="-128"/>
              </a:rPr>
              <a:t>mouseY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, 20, 20);</a:t>
            </a:r>
          </a:p>
          <a:p>
            <a:r>
              <a:rPr lang="en-US" smtClean="0">
                <a:solidFill>
                  <a:srgbClr val="D9253E"/>
                </a:solidFill>
                <a:latin typeface="Helvetica" charset="0"/>
                <a:ea typeface="ＭＳ Ｐゴシック" pitchFamily="34" charset="-128"/>
              </a:rPr>
              <a:t>void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smtClean="0">
                <a:solidFill>
                  <a:srgbClr val="3792AA"/>
                </a:solidFill>
                <a:latin typeface="Helvetica" charset="0"/>
                <a:ea typeface="ＭＳ Ｐゴシック" pitchFamily="34" charset="-128"/>
              </a:rPr>
              <a:t>mousePressed </a:t>
            </a:r>
            <a:r>
              <a:rPr lang="en-US" smtClean="0">
                <a:latin typeface="Helvetica" charset="0"/>
                <a:ea typeface="ＭＳ Ｐゴシック" pitchFamily="34" charset="-128"/>
              </a:rPr>
              <a:t>( ) {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Helvetica" charset="0"/>
                <a:ea typeface="ＭＳ Ｐゴシック" pitchFamily="34" charset="-128"/>
              </a:rPr>
              <a:t>	dir = 0 – dir;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Helvetica" charset="0"/>
                <a:ea typeface="ＭＳ Ｐゴシック" pitchFamily="34" charset="-128"/>
              </a:rPr>
              <a:t>   }</a:t>
            </a:r>
          </a:p>
          <a:p>
            <a:r>
              <a:rPr lang="en-US" smtClean="0">
                <a:ea typeface="ＭＳ Ｐゴシック" pitchFamily="34" charset="-128"/>
              </a:rPr>
              <a:t>There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also </a:t>
            </a:r>
            <a:r>
              <a:rPr lang="en-US" smtClean="0">
                <a:solidFill>
                  <a:srgbClr val="3792AA"/>
                </a:solidFill>
                <a:ea typeface="ＭＳ Ｐゴシック" pitchFamily="34" charset="-128"/>
              </a:rPr>
              <a:t>mouseReleased </a:t>
            </a:r>
            <a:r>
              <a:rPr lang="en-US" smtClean="0">
                <a:ea typeface="ＭＳ Ｐゴシック" pitchFamily="34" charset="-128"/>
              </a:rPr>
              <a:t>that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fires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when the mouse is released after being pressed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F2AAB79-310F-4CFA-9B2C-7B89AC6F55E0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B3C93D5-ACE0-4CC4-BD89-F0D844A93CDE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19462" name="Picture 8" descr="arro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743200"/>
            <a:ext cx="248126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would you see?</a:t>
            </a:r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831847-B56E-4D5A-8766-C8331FDCBAC1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57EBD18-1505-4B09-BA1C-66D32CDC3ADA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0486" name="Picture 6" descr="rocke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6" r="13264" b="30388"/>
          <a:stretch>
            <a:fillRect/>
          </a:stretch>
        </p:blipFill>
        <p:spPr bwMode="auto">
          <a:xfrm>
            <a:off x="914400" y="1447800"/>
            <a:ext cx="6553200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6705600" y="3657600"/>
            <a:ext cx="990600" cy="83026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Just Do It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Stop Animation Action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We can control </a:t>
            </a:r>
            <a:r>
              <a:rPr lang="en-US" altLang="en-US" dirty="0" smtClean="0">
                <a:ea typeface="ＭＳ Ｐゴシック" pitchFamily="34" charset="-128"/>
              </a:rPr>
              <a:t>“</a:t>
            </a:r>
            <a:r>
              <a:rPr lang="en-US" dirty="0" smtClean="0">
                <a:ea typeface="ＭＳ Ｐゴシック" pitchFamily="34" charset="-128"/>
              </a:rPr>
              <a:t>looping</a:t>
            </a:r>
            <a:r>
              <a:rPr lang="en-US" altLang="en-US" dirty="0" smtClean="0">
                <a:ea typeface="ＭＳ Ｐゴシック" pitchFamily="34" charset="-128"/>
              </a:rPr>
              <a:t>”</a:t>
            </a:r>
            <a:r>
              <a:rPr lang="en-US" dirty="0" smtClean="0">
                <a:ea typeface="ＭＳ Ｐゴシック" pitchFamily="34" charset="-128"/>
              </a:rPr>
              <a:t> with the mouse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831847-B56E-4D5A-8766-C8331FDCBAC1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57EBD18-1505-4B09-BA1C-66D32CDC3ADA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0487" name="Picture 7" descr="rocke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44958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230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would you see?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Control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looping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with the mouse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BC82B56-E2DD-466C-834E-E0E3F312D1A0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C9BB61-51A4-49E0-AA61-A9BC2E8E3080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1510" name="Picture 8" descr="rocket3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88" r="15639" b="22299"/>
          <a:stretch>
            <a:fillRect/>
          </a:stretch>
        </p:blipFill>
        <p:spPr bwMode="auto">
          <a:xfrm>
            <a:off x="533400" y="3581400"/>
            <a:ext cx="718185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9" descr="rocket3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7" r="15639" b="72565"/>
          <a:stretch>
            <a:fillRect/>
          </a:stretch>
        </p:blipFill>
        <p:spPr bwMode="auto">
          <a:xfrm>
            <a:off x="533400" y="1905000"/>
            <a:ext cx="7185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7" descr="rocket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8800"/>
            <a:ext cx="44958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990600" y="32004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 b="1"/>
              <a:t>…</a:t>
            </a:r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>
            <a:off x="228600" y="5715000"/>
            <a:ext cx="381000" cy="3810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>
            <a:off x="228600" y="4876800"/>
            <a:ext cx="381000" cy="3810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228600" y="2895600"/>
            <a:ext cx="381000" cy="3810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21517" name="TextBox 14"/>
          <p:cNvSpPr txBox="1">
            <a:spLocks noChangeArrowheads="1"/>
          </p:cNvSpPr>
          <p:nvPr/>
        </p:nvSpPr>
        <p:spPr bwMode="auto">
          <a:xfrm>
            <a:off x="2819400" y="2895600"/>
            <a:ext cx="1338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Looping off</a:t>
            </a:r>
          </a:p>
        </p:txBody>
      </p:sp>
      <p:sp>
        <p:nvSpPr>
          <p:cNvPr id="21518" name="TextBox 15"/>
          <p:cNvSpPr txBox="1">
            <a:spLocks noChangeArrowheads="1"/>
          </p:cNvSpPr>
          <p:nvPr/>
        </p:nvSpPr>
        <p:spPr bwMode="auto">
          <a:xfrm>
            <a:off x="2743200" y="5181600"/>
            <a:ext cx="1779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Turn looping on</a:t>
            </a:r>
          </a:p>
        </p:txBody>
      </p:sp>
      <p:sp>
        <p:nvSpPr>
          <p:cNvPr id="21519" name="TextBox 16"/>
          <p:cNvSpPr txBox="1">
            <a:spLocks noChangeArrowheads="1"/>
          </p:cNvSpPr>
          <p:nvPr/>
        </p:nvSpPr>
        <p:spPr bwMode="auto">
          <a:xfrm>
            <a:off x="2743200" y="60198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Turn looping off</a:t>
            </a:r>
          </a:p>
        </p:txBody>
      </p:sp>
    </p:spTree>
    <p:extLst>
      <p:ext uri="{BB962C8B-B14F-4D97-AF65-F5344CB8AC3E}">
        <p14:creationId xmlns:p14="http://schemas.microsoft.com/office/powerpoint/2010/main" val="3126689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What would you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Pressing a key is like 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ea typeface="ＭＳ Ｐゴシック" pitchFamily="34" charset="-128"/>
              </a:rPr>
              <a:t>pressing mouse button … 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EDC0F72-1389-4B94-83F2-628204B9486D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769B4A2-1699-4069-9A02-E063553F789F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2534" name="Picture 6" descr="dots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11" r="50793" b="26770"/>
          <a:stretch>
            <a:fillRect/>
          </a:stretch>
        </p:blipFill>
        <p:spPr bwMode="auto">
          <a:xfrm>
            <a:off x="5181600" y="982663"/>
            <a:ext cx="3733800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2057400" y="5181600"/>
            <a:ext cx="990600" cy="83026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Just Do It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Keyboard Keys … Similar to Mouse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Pressing a key is like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pressing mouse button … 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EDC0F72-1389-4B94-83F2-628204B9486D}" type="datetime1">
              <a:rPr lang="en-US" sz="1200" smtClean="0">
                <a:solidFill>
                  <a:srgbClr val="3F3F3F"/>
                </a:solidFill>
              </a:rPr>
              <a:t>11/8/2012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769B4A2-1699-4069-9A02-E063553F789F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2535" name="Picture 7" descr="dots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4572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2362200" y="4191000"/>
            <a:ext cx="303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Result of typing g y m m y g</a:t>
            </a:r>
          </a:p>
        </p:txBody>
      </p:sp>
    </p:spTree>
    <p:extLst>
      <p:ext uri="{BB962C8B-B14F-4D97-AF65-F5344CB8AC3E}">
        <p14:creationId xmlns:p14="http://schemas.microsoft.com/office/powerpoint/2010/main" val="3578442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</TotalTime>
  <Words>1397</Words>
  <Application>Microsoft Office PowerPoint</Application>
  <PresentationFormat>On-screen Show (4:3)</PresentationFormat>
  <Paragraphs>231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ＭＳ Ｐゴシック</vt:lpstr>
      <vt:lpstr>Corbel</vt:lpstr>
      <vt:lpstr>Wingdings 2</vt:lpstr>
      <vt:lpstr>Wingdings</vt:lpstr>
      <vt:lpstr>Wingdings 3</vt:lpstr>
      <vt:lpstr>Calibri</vt:lpstr>
      <vt:lpstr>Helvetica</vt:lpstr>
      <vt:lpstr>Module</vt:lpstr>
      <vt:lpstr>Announcements</vt:lpstr>
      <vt:lpstr>The Mouse, Keys &amp; Text</vt:lpstr>
      <vt:lpstr>Plan for Today </vt:lpstr>
      <vt:lpstr>The Story of a Mouse</vt:lpstr>
      <vt:lpstr>What would you see?</vt:lpstr>
      <vt:lpstr>Stop Animation Action</vt:lpstr>
      <vt:lpstr>What would you see?</vt:lpstr>
      <vt:lpstr>What would you see?</vt:lpstr>
      <vt:lpstr>Keyboard Keys … Similar to Mouse</vt:lpstr>
      <vt:lpstr>Datatype Information</vt:lpstr>
      <vt:lpstr>So, What Does This Code Do?</vt:lpstr>
      <vt:lpstr>Summary on Input</vt:lpstr>
      <vt:lpstr>What would you see?</vt:lpstr>
      <vt:lpstr>Image format</vt:lpstr>
      <vt:lpstr>Soccer Example …</vt:lpstr>
      <vt:lpstr>Writing Out Text</vt:lpstr>
      <vt:lpstr>Find Fave Font</vt:lpstr>
      <vt:lpstr>Pick Font, Size</vt:lpstr>
      <vt:lpstr>Pick Font, Size</vt:lpstr>
      <vt:lpstr>Declare Font Var, Load, Select</vt:lpstr>
      <vt:lpstr>Declare Font Var, Load, Select</vt:lpstr>
      <vt:lpstr>Declare Font Var, Load, Select</vt:lpstr>
      <vt:lpstr>Declare Font Var, Load, Select</vt:lpstr>
      <vt:lpstr>Declare Font Var, Load, Select</vt:lpstr>
      <vt:lpstr>Switching Fonts …</vt:lpstr>
      <vt:lpstr>Echoing Text</vt:lpstr>
      <vt:lpstr>Echoing Text</vt:lpstr>
      <vt:lpstr>Echoing Text</vt:lpstr>
      <vt:lpstr>Echoing Text</vt:lpstr>
      <vt:lpstr>Echoing Text</vt:lpstr>
      <vt:lpstr>Creativity Assignments …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122</cp:revision>
  <cp:lastPrinted>2012-01-27T17:43:31Z</cp:lastPrinted>
  <dcterms:created xsi:type="dcterms:W3CDTF">2011-01-22T16:15:23Z</dcterms:created>
  <dcterms:modified xsi:type="dcterms:W3CDTF">2012-11-08T14:23:55Z</dcterms:modified>
</cp:coreProperties>
</file>