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16"/>
  </p:notesMasterIdLst>
  <p:handoutMasterIdLst>
    <p:handoutMasterId r:id="rId17"/>
  </p:handoutMasterIdLst>
  <p:sldIdLst>
    <p:sldId id="385" r:id="rId2"/>
    <p:sldId id="303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4" r:id="rId15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703920"/>
    <a:srgbClr val="FFEFD5"/>
    <a:srgbClr val="A05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4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F1DE9C-8D62-45E4-811E-0A5AEA279F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251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BD57B8-2507-4BDB-AFD0-F48A5F746065}" type="datetime1">
              <a:rPr lang="en-US"/>
              <a:pPr/>
              <a:t>11/11/2012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0251FF-FDBF-4A59-A4FD-5358BAFF2B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742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47B175-D092-47AC-BBC3-3639517FE740}" type="datetime1">
              <a:rPr lang="en-US" smtClean="0"/>
              <a:t>11/11/2012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A5CEB8-B6B5-4648-B385-E53AF3FB58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68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C12E80-1503-43D4-AFFE-07E35CA74D11}" type="datetime1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B865D-5F2B-4A3A-BBAB-B4981E7B4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6676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40600C-AFF3-48C4-AEFD-308B766E4590}" type="datetime1">
              <a:rPr lang="en-US" smtClean="0"/>
              <a:t>11/11/2012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5FA3-30E2-404D-B8CF-140EFD8FA5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6123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32F2A0-A1BE-47C5-81E0-681F0FE97146}" type="datetime1">
              <a:rPr lang="en-US" smtClean="0"/>
              <a:t>11/11/2012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59DCB-CA06-4ED7-8904-07DE1DAC8E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588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1B89AE-A7E8-4F0D-ACE6-93884EBD3618}" type="datetime1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A9E71-F7D8-4CA4-A801-BE2DCFACB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528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54FF2D-9F63-4C72-9F83-83C87790FB6B}" type="datetime1">
              <a:rPr lang="en-US" smtClean="0"/>
              <a:t>11/11/2012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DA9847-D53F-4174-8BCC-FBB66F9C2F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07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9EA01C-D594-4402-9233-E9C8E93D6CF2}" type="datetime1">
              <a:rPr lang="en-US" smtClean="0"/>
              <a:t>11/11/2012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F8729-57F5-488F-9B54-E11787C249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212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6C4134-FF15-45A2-B17E-70C4FF5C3B16}" type="datetime1">
              <a:rPr lang="en-US" smtClean="0"/>
              <a:t>11/11/2012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3CB56-A562-414B-BD30-571AC867B7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982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A6171-1ED1-4F97-B2D7-578651282CEC}" type="datetime1">
              <a:rPr lang="en-US" smtClean="0"/>
              <a:t>11/11/2012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C9D9B-96B9-4633-A50E-F40CA191C6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6556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54346B-7394-472A-BD74-E64C59B5A44A}" type="datetime1">
              <a:rPr lang="en-US" smtClean="0"/>
              <a:t>11/11/2012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00460-7C6F-4393-9CD9-1E72C14A2F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288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FE990-1483-4A20-82BC-E108F0613938}" type="datetime1">
              <a:rPr lang="en-US" smtClean="0"/>
              <a:t>11/11/2012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9B161-D2EE-455F-8CE5-F4EF8799B2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638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fld id="{27682736-ADE8-41C0-9A56-F6C2EEE0B81C}" type="datetime1">
              <a:rPr lang="en-US" smtClean="0"/>
              <a:t>11/11/2012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10492ADC-07A0-4A2E-AAAE-7E247435F6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19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066800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0668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fld id="{16D89D1C-039B-482A-862C-E974487F6281}" type="datetime1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8442F609-9E15-4F54-9E6B-C8E5B1163F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2" r:id="rId2"/>
    <p:sldLayoutId id="2147484079" r:id="rId3"/>
    <p:sldLayoutId id="2147484073" r:id="rId4"/>
    <p:sldLayoutId id="2147484074" r:id="rId5"/>
    <p:sldLayoutId id="2147484075" r:id="rId6"/>
    <p:sldLayoutId id="2147484080" r:id="rId7"/>
    <p:sldLayoutId id="2147484081" r:id="rId8"/>
    <p:sldLayoutId id="2147484082" r:id="rId9"/>
    <p:sldLayoutId id="2147484076" r:id="rId10"/>
    <p:sldLayoutId id="2147484083" r:id="rId11"/>
    <p:sldLayoutId id="2147484077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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Char char="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charset="2"/>
        <a:buChar char=""/>
        <a:defRPr lang="en-US"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washington.edu/education/courses/cse120/11wi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eMail</a:t>
            </a:r>
            <a:r>
              <a:rPr lang="en-US" dirty="0" smtClean="0"/>
              <a:t> Jack group member by Thursday!!</a:t>
            </a:r>
          </a:p>
          <a:p>
            <a:pPr lvl="1"/>
            <a:r>
              <a:rPr lang="en-US" dirty="0" smtClean="0"/>
              <a:t>Your grade depends on this!!</a:t>
            </a:r>
          </a:p>
          <a:p>
            <a:pPr lvl="1"/>
            <a:r>
              <a:rPr lang="en-US" dirty="0" smtClean="0"/>
              <a:t>2 to 3 person per group!!</a:t>
            </a:r>
          </a:p>
          <a:p>
            <a:r>
              <a:rPr lang="en-US" dirty="0" smtClean="0"/>
              <a:t>Quiz-8?</a:t>
            </a:r>
          </a:p>
          <a:p>
            <a:r>
              <a:rPr lang="en-US" dirty="0" smtClean="0"/>
              <a:t>HW10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89AE-A7E8-4F0D-ACE6-93884EBD3618}" type="datetime1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9E71-F7D8-4CA4-A801-BE2DCFACB3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8931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Astonishing Fact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there are thousands of NP-</a:t>
            </a:r>
            <a:r>
              <a:rPr lang="en-US" dirty="0" smtClean="0">
                <a:solidFill>
                  <a:srgbClr val="FF0000"/>
                </a:solidFill>
              </a:rPr>
              <a:t>Hard </a:t>
            </a:r>
            <a:r>
              <a:rPr lang="en-US" dirty="0" smtClean="0"/>
              <a:t>Problems, meaning they’re basically “generate and check” …</a:t>
            </a: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/>
              <a:t>NP-</a:t>
            </a:r>
            <a:r>
              <a:rPr lang="en-US" dirty="0" smtClean="0">
                <a:solidFill>
                  <a:srgbClr val="FF0000"/>
                </a:solidFill>
              </a:rPr>
              <a:t>Complete </a:t>
            </a:r>
            <a:r>
              <a:rPr lang="en-US" dirty="0" smtClean="0"/>
              <a:t>computations (like traveling salesman) have the property that if any one of them can be done fast (</a:t>
            </a:r>
            <a:r>
              <a:rPr lang="en-US" dirty="0" err="1" smtClean="0"/>
              <a:t>n</a:t>
            </a:r>
            <a:r>
              <a:rPr lang="en-US" baseline="30000" dirty="0" err="1" smtClean="0"/>
              <a:t>x</a:t>
            </a:r>
            <a:r>
              <a:rPr lang="en-US" dirty="0" smtClean="0"/>
              <a:t>-time, say) then EVERYONE of the related problems can be too!</a:t>
            </a: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endParaRPr lang="en-US" dirty="0" smtClean="0"/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/>
              <a:t>“Is Traveling Salesman solvable in </a:t>
            </a:r>
            <a:r>
              <a:rPr lang="en-US" dirty="0" err="1" smtClean="0"/>
              <a:t>n</a:t>
            </a:r>
            <a:r>
              <a:rPr lang="en-US" baseline="30000" dirty="0" err="1" smtClean="0"/>
              <a:t>x</a:t>
            </a:r>
            <a:r>
              <a:rPr lang="en-US" smtClean="0"/>
              <a:t> time” </a:t>
            </a:r>
            <a:r>
              <a:rPr lang="en-US" dirty="0" smtClean="0"/>
              <a:t>is one of the great open questions in computer science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C4453A-F919-48D7-805B-90624F4FCF4C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F37FF2-6DB6-4744-8841-59648BD78C91}" type="slidenum">
              <a:rPr lang="en-US" sz="1200">
                <a:solidFill>
                  <a:srgbClr val="3F3F3F"/>
                </a:solidFill>
              </a:rPr>
              <a:pPr eaLnBrk="1" hangingPunct="1"/>
              <a:t>10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828800" y="5867400"/>
            <a:ext cx="5443538" cy="523875"/>
          </a:xfrm>
          <a:prstGeom prst="rect">
            <a:avLst/>
          </a:prstGeom>
          <a:gradFill rotWithShape="1">
            <a:gsLst>
              <a:gs pos="0">
                <a:srgbClr val="FFBF00"/>
              </a:gs>
              <a:gs pos="45000">
                <a:srgbClr val="F1A300"/>
              </a:gs>
              <a:gs pos="100000">
                <a:srgbClr val="CC8900"/>
              </a:gs>
            </a:gsLst>
            <a:lin ang="5400000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39000" dist="254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FFFF"/>
                </a:solidFill>
                <a:latin typeface="Corbel" charset="0"/>
              </a:rPr>
              <a:t>Be Famous … Answer This Question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There’s Stuff A Computer Can’t Do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Some problems are too big – combinatorial explosive – like checking each chess game to see if there is a guaranteed win for White</a:t>
            </a:r>
          </a:p>
          <a:p>
            <a:pPr lvl="1"/>
            <a:r>
              <a:rPr lang="en-US" dirty="0" smtClean="0"/>
              <a:t>Too many items to check </a:t>
            </a:r>
          </a:p>
          <a:p>
            <a:pPr lvl="1"/>
            <a:r>
              <a:rPr lang="en-US" dirty="0" smtClean="0"/>
              <a:t>Doable in principle, however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NP – non-polynomial computation time</a:t>
            </a:r>
          </a:p>
          <a:p>
            <a:pPr lvl="1"/>
            <a:r>
              <a:rPr lang="en-US" dirty="0" smtClean="0"/>
              <a:t>Exponential Computation time, e.g., 2</a:t>
            </a:r>
            <a:r>
              <a:rPr lang="en-US" sz="2600" baseline="30000" dirty="0" smtClean="0"/>
              <a:t>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4EC6784-4095-4260-9C86-83C54619DF4C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967750-B6CB-45A4-B1B3-F69EB0ADB039}" type="slidenum">
              <a:rPr lang="en-US" sz="1200">
                <a:solidFill>
                  <a:srgbClr val="3F3F3F"/>
                </a:solidFill>
              </a:rPr>
              <a:pPr eaLnBrk="1" hangingPunct="1"/>
              <a:t>11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Some Well Formed Problems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One problem that has a clear specification but can’t be solved is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This seems pretty easy … though running it won’t work because it might not stop … but maybe analysis could find any errors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A16200F-4133-4898-9E87-FD720FF07B2B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BC0807E-EE57-474A-AF07-93199C84DC50}" type="slidenum">
              <a:rPr lang="en-US" sz="1200">
                <a:solidFill>
                  <a:srgbClr val="3F3F3F"/>
                </a:solidFill>
              </a:rPr>
              <a:pPr eaLnBrk="1" hangingPunct="1"/>
              <a:t>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0" y="2362200"/>
            <a:ext cx="2611438" cy="523875"/>
          </a:xfrm>
          <a:prstGeom prst="rect">
            <a:avLst/>
          </a:prstGeom>
          <a:gradFill rotWithShape="1">
            <a:gsLst>
              <a:gs pos="0">
                <a:srgbClr val="FFBF00"/>
              </a:gs>
              <a:gs pos="45000">
                <a:srgbClr val="F1A300"/>
              </a:gs>
              <a:gs pos="100000">
                <a:srgbClr val="CC8900"/>
              </a:gs>
            </a:gsLst>
            <a:lin ang="5400000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39000" dist="254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FFFF"/>
                </a:solidFill>
                <a:latin typeface="Corbel" charset="0"/>
              </a:rPr>
              <a:t>Halting Problem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09800" y="2971800"/>
            <a:ext cx="4648200" cy="15700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Decide, given a program P and input Q whether P(Q), that is, P run on input Q, will eventually stop running and give an answer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dirty="0" smtClean="0"/>
              <a:t>The Halting </a:t>
            </a:r>
            <a:r>
              <a:rPr lang="en-US" dirty="0"/>
              <a:t>Problem:</a:t>
            </a:r>
          </a:p>
          <a:p>
            <a:pPr lvl="1"/>
            <a:r>
              <a:rPr lang="en-US" dirty="0"/>
              <a:t>Given an arbitrary program, we can prove that the program will running given a particular input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The halting problem cannot be solved</a:t>
            </a:r>
          </a:p>
          <a:p>
            <a:pPr marL="703263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/>
              <a:t>Notice the question is not, does it give the RIGHT answer … just will it give any answer</a:t>
            </a:r>
          </a:p>
          <a:p>
            <a:r>
              <a:rPr lang="en-US" dirty="0" smtClean="0"/>
              <a:t>We will skip the prove … but remember this name:</a:t>
            </a:r>
          </a:p>
          <a:p>
            <a:pPr lvl="1"/>
            <a:r>
              <a:rPr lang="en-US" dirty="0" smtClean="0"/>
              <a:t>Alan Turing – He was first to derived the prove … in 1936!!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E5EE55-5D06-45E0-A13C-6A38C21A1030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F4E01D0-9318-4020-B67D-FA9DE378F350}" type="slidenum">
              <a:rPr lang="en-US" sz="1200">
                <a:solidFill>
                  <a:srgbClr val="3F3F3F"/>
                </a:solidFill>
              </a:rPr>
              <a:pPr eaLnBrk="1" hangingPunct="1"/>
              <a:t>13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2809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have analyzed the complexity of computations, and learned …</a:t>
            </a:r>
          </a:p>
          <a:p>
            <a:pPr lvl="1"/>
            <a:r>
              <a:rPr lang="en-US" smtClean="0"/>
              <a:t>Many computations have </a:t>
            </a:r>
            <a:r>
              <a:rPr lang="en-US" i="1" smtClean="0"/>
              <a:t>time proportional to n</a:t>
            </a:r>
          </a:p>
          <a:p>
            <a:pPr lvl="1"/>
            <a:r>
              <a:rPr lang="en-US" smtClean="0"/>
              <a:t>Many, like sort,  have running </a:t>
            </a:r>
            <a:r>
              <a:rPr lang="en-US" i="1" smtClean="0"/>
              <a:t>time proportional to n</a:t>
            </a:r>
            <a:r>
              <a:rPr lang="en-US" i="1" baseline="30000" smtClean="0"/>
              <a:t>2</a:t>
            </a:r>
          </a:p>
          <a:p>
            <a:pPr lvl="1"/>
            <a:r>
              <a:rPr lang="en-US" smtClean="0"/>
              <a:t>Others have running time proportional to </a:t>
            </a:r>
            <a:r>
              <a:rPr lang="en-US" i="1" smtClean="0"/>
              <a:t>n</a:t>
            </a:r>
            <a:r>
              <a:rPr lang="en-US" i="1" baseline="30000" smtClean="0"/>
              <a:t>3</a:t>
            </a:r>
            <a:r>
              <a:rPr lang="en-US" smtClean="0"/>
              <a:t>, </a:t>
            </a:r>
            <a:r>
              <a:rPr lang="en-US" i="1" smtClean="0"/>
              <a:t>n</a:t>
            </a:r>
            <a:r>
              <a:rPr lang="en-US" i="1" baseline="30000" smtClean="0"/>
              <a:t>4</a:t>
            </a:r>
            <a:r>
              <a:rPr lang="en-US" smtClean="0"/>
              <a:t>, …</a:t>
            </a:r>
          </a:p>
          <a:p>
            <a:pPr lvl="1"/>
            <a:r>
              <a:rPr lang="en-US" smtClean="0"/>
              <a:t>Some computations are computable in principle but not in practice: </a:t>
            </a:r>
            <a:r>
              <a:rPr lang="en-US" i="1" smtClean="0"/>
              <a:t>NP-complete</a:t>
            </a:r>
          </a:p>
          <a:p>
            <a:pPr lvl="1"/>
            <a:r>
              <a:rPr lang="en-US" smtClean="0"/>
              <a:t>Some things cannot be computed at all, such as the </a:t>
            </a:r>
            <a:r>
              <a:rPr lang="en-US" i="1" smtClean="0"/>
              <a:t>Halting Problem</a:t>
            </a:r>
          </a:p>
          <a:p>
            <a:pPr lvl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7F9C674-7FAB-423B-82BA-8FDDEF32A90E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9CA26B7-92E5-4BF3-9277-CF01EB869AB5}" type="slidenum">
              <a:rPr lang="en-US" sz="1200">
                <a:solidFill>
                  <a:srgbClr val="3F3F3F"/>
                </a:solidFill>
              </a:rPr>
              <a:pPr eaLnBrk="1" hangingPunct="1"/>
              <a:t>14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62200"/>
            <a:ext cx="8001000" cy="1143000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sz="4800" dirty="0" smtClean="0"/>
              <a:t>Doing What You’re Told</a:t>
            </a:r>
            <a:endParaRPr lang="en-US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962400" y="6172200"/>
            <a:ext cx="1619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>
                <a:solidFill>
                  <a:schemeClr val="bg2"/>
                </a:solidFill>
              </a:rPr>
              <a:t>© Lawrence Snyder 2004</a:t>
            </a: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533400" y="533400"/>
            <a:ext cx="6257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What can a computer be commanded to do?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4114800"/>
            <a:ext cx="6705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872" tIns="0" rIns="4572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76D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itchFamily="18" charset="2"/>
              <a:buNone/>
              <a:defRPr lang="en-US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i="1" dirty="0" smtClean="0"/>
              <a:t>Kelvin Sung</a:t>
            </a:r>
          </a:p>
          <a:p>
            <a:pPr eaLnBrk="1" hangingPunct="1"/>
            <a:r>
              <a:rPr lang="en-US" i="1" dirty="0" smtClean="0"/>
              <a:t>University of Washington, Bothell</a:t>
            </a:r>
          </a:p>
          <a:p>
            <a:pPr eaLnBrk="1" hangingPunct="1"/>
            <a:r>
              <a:rPr lang="en-US" sz="1200" i="1" dirty="0" smtClean="0"/>
              <a:t>(* Use/Modification with permission based on Larry Snyder’s </a:t>
            </a:r>
            <a:r>
              <a:rPr lang="en-US" sz="1200" i="1" dirty="0" smtClean="0">
                <a:hlinkClick r:id="rId2"/>
              </a:rPr>
              <a:t>CSE120 from Winter 2011</a:t>
            </a:r>
            <a:r>
              <a:rPr lang="en-US" sz="1200" i="1" dirty="0" smtClean="0"/>
              <a:t>)</a:t>
            </a:r>
            <a:endParaRPr lang="en-US" sz="1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987425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Thinking About Computing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Computers seem to run really fast … except when they don’t</a:t>
            </a:r>
          </a:p>
          <a:p>
            <a:pPr lvl="1"/>
            <a:r>
              <a:rPr lang="en-US" smtClean="0"/>
              <a:t>Usually we don’t know why</a:t>
            </a:r>
          </a:p>
          <a:p>
            <a:pPr lvl="1"/>
            <a:r>
              <a:rPr lang="en-US" smtClean="0"/>
              <a:t>Often it is communications congestion on I’net</a:t>
            </a:r>
          </a:p>
          <a:p>
            <a:pPr lvl="1"/>
            <a:r>
              <a:rPr lang="en-US" smtClean="0"/>
              <a:t>Other times, when saving files, say, we’re waiting for the hard disk to copy everything</a:t>
            </a:r>
          </a:p>
          <a:p>
            <a:r>
              <a:rPr lang="en-US" smtClean="0"/>
              <a:t>Often the time a computer takes to solve a problem is proportional to how much data there is … more pixels, more time to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715AB39-0FF1-40E3-A43F-7E206E017F2D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7BEC50C-3C54-4A05-A189-32AF4F7C854F}" type="slidenum">
              <a:rPr lang="en-US" sz="1200">
                <a:solidFill>
                  <a:srgbClr val="3F3F3F"/>
                </a:solidFill>
              </a:rPr>
              <a:pPr eaLnBrk="1" hangingPunct="1"/>
              <a:t>3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Time Proportional To </a:t>
            </a:r>
            <a:r>
              <a:rPr lang="en-US" dirty="0" err="1" smtClean="0"/>
              <a:t>n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r>
              <a:rPr lang="en-US" smtClean="0"/>
              <a:t>CS folks say that problems whose work is proportional to n are n-time or linear time </a:t>
            </a:r>
          </a:p>
          <a:p>
            <a:pPr lvl="1"/>
            <a:r>
              <a:rPr lang="en-US" smtClean="0"/>
              <a:t>Making an image lighter in your photo software </a:t>
            </a:r>
          </a:p>
          <a:p>
            <a:pPr lvl="1"/>
            <a:r>
              <a:rPr lang="en-US" smtClean="0"/>
              <a:t>Adding a column of numbers in a spreadsheet</a:t>
            </a:r>
          </a:p>
          <a:p>
            <a:pPr lvl="1"/>
            <a:r>
              <a:rPr lang="en-US" smtClean="0"/>
              <a:t>Crawling the Internet looking for links</a:t>
            </a:r>
          </a:p>
          <a:p>
            <a:pPr lvl="1"/>
            <a:r>
              <a:rPr lang="en-US" smtClean="0"/>
              <a:t>… many more … linear problems are common</a:t>
            </a:r>
          </a:p>
          <a:p>
            <a:pPr lvl="1"/>
            <a:endParaRPr lang="en-US" smtClean="0"/>
          </a:p>
          <a:p>
            <a:r>
              <a:rPr lang="en-US" smtClean="0"/>
              <a:t>Apparently some problems are not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341FB0-071D-4D42-AB2A-85E0FE4A4FB4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A75F7E-5F1C-4D15-9F3F-32F341B0AFA5}" type="slidenum">
              <a:rPr lang="en-US" sz="1200">
                <a:solidFill>
                  <a:srgbClr val="3F3F3F"/>
                </a:solidFill>
              </a:rPr>
              <a:pPr eaLnBrk="1" hangingPunct="1"/>
              <a:t>4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Putting a sequence of items into alphabetical or numerical order</a:t>
            </a:r>
          </a:p>
          <a:p>
            <a:endParaRPr lang="en-US" dirty="0" smtClean="0"/>
          </a:p>
          <a:p>
            <a:pPr>
              <a:buFont typeface="Wingdings 2" charset="2"/>
              <a:buNone/>
            </a:pPr>
            <a:r>
              <a:rPr lang="en-US" dirty="0" smtClean="0"/>
              <a:t>walrus  seal  whale  gull  clam</a:t>
            </a:r>
          </a:p>
          <a:p>
            <a:pPr>
              <a:buFont typeface="Wingdings 2" charset="2"/>
              <a:buNone/>
            </a:pPr>
            <a:endParaRPr lang="en-US" dirty="0" smtClean="0"/>
          </a:p>
          <a:p>
            <a:pPr>
              <a:buFont typeface="Wingdings 2" charset="2"/>
              <a:buNone/>
            </a:pPr>
            <a:r>
              <a:rPr lang="en-US" dirty="0" smtClean="0"/>
              <a:t>Algorithm: compare </a:t>
            </a:r>
          </a:p>
          <a:p>
            <a:pPr>
              <a:buFont typeface="Wingdings 2" charset="2"/>
              <a:buNone/>
            </a:pPr>
            <a:r>
              <a:rPr lang="en-US" dirty="0" smtClean="0"/>
              <a:t>to all following items , </a:t>
            </a:r>
          </a:p>
          <a:p>
            <a:pPr>
              <a:buFont typeface="Wingdings 2" charset="2"/>
              <a:buNone/>
            </a:pPr>
            <a:r>
              <a:rPr lang="en-US" dirty="0" smtClean="0"/>
              <a:t>reorder if needed</a:t>
            </a:r>
          </a:p>
          <a:p>
            <a:pPr>
              <a:buFont typeface="Wingdings 2" charset="2"/>
              <a:buNone/>
            </a:pPr>
            <a:endParaRPr lang="en-US" dirty="0" smtClean="0"/>
          </a:p>
          <a:p>
            <a:r>
              <a:rPr lang="en-US" dirty="0" smtClean="0"/>
              <a:t>Other ways to sort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F7EF31B-3BDA-416F-9667-CE3DE7A94AE3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4CC9363-0B62-4004-A0DF-AA6F43F2F97D}" type="slidenum">
              <a:rPr lang="en-US" sz="1200">
                <a:solidFill>
                  <a:srgbClr val="3F3F3F"/>
                </a:solidFill>
              </a:rPr>
              <a:pPr eaLnBrk="1" hangingPunct="1"/>
              <a:t>5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6082747" y="1848678"/>
            <a:ext cx="22098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wa</a:t>
            </a:r>
            <a:r>
              <a:rPr lang="en-US" dirty="0"/>
              <a:t> se </a:t>
            </a:r>
            <a:r>
              <a:rPr lang="en-US" dirty="0" err="1"/>
              <a:t>wh</a:t>
            </a:r>
            <a:r>
              <a:rPr lang="en-US" dirty="0"/>
              <a:t> g c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se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wh</a:t>
            </a:r>
            <a:r>
              <a:rPr lang="en-US" dirty="0"/>
              <a:t> g c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se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wh</a:t>
            </a:r>
            <a:r>
              <a:rPr lang="en-US" dirty="0"/>
              <a:t> g c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g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wh</a:t>
            </a:r>
            <a:r>
              <a:rPr lang="en-US" dirty="0"/>
              <a:t> se c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c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wh</a:t>
            </a:r>
            <a:r>
              <a:rPr lang="en-US" dirty="0"/>
              <a:t> se g</a:t>
            </a:r>
          </a:p>
          <a:p>
            <a:pPr eaLnBrk="1" hangingPunct="1"/>
            <a:r>
              <a:rPr lang="en-US" dirty="0"/>
              <a:t>c </a:t>
            </a:r>
            <a:r>
              <a:rPr lang="en-US" dirty="0" err="1">
                <a:solidFill>
                  <a:srgbClr val="FF0000"/>
                </a:solidFill>
              </a:rPr>
              <a:t>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wh</a:t>
            </a:r>
            <a:r>
              <a:rPr lang="en-US" dirty="0"/>
              <a:t> se g</a:t>
            </a:r>
          </a:p>
          <a:p>
            <a:pPr eaLnBrk="1" hangingPunct="1"/>
            <a:r>
              <a:rPr lang="en-US" dirty="0"/>
              <a:t>c </a:t>
            </a:r>
            <a:r>
              <a:rPr lang="en-US" dirty="0">
                <a:solidFill>
                  <a:srgbClr val="FF0000"/>
                </a:solidFill>
              </a:rPr>
              <a:t>se </a:t>
            </a:r>
            <a:r>
              <a:rPr lang="en-US" dirty="0" err="1"/>
              <a:t>wh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g</a:t>
            </a:r>
          </a:p>
          <a:p>
            <a:pPr eaLnBrk="1" hangingPunct="1"/>
            <a:r>
              <a:rPr lang="en-US" dirty="0"/>
              <a:t>c </a:t>
            </a:r>
            <a:r>
              <a:rPr lang="en-US" dirty="0">
                <a:solidFill>
                  <a:srgbClr val="FF0000"/>
                </a:solidFill>
              </a:rPr>
              <a:t>g </a:t>
            </a:r>
            <a:r>
              <a:rPr lang="en-US" dirty="0" err="1"/>
              <a:t>wh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se</a:t>
            </a:r>
          </a:p>
          <a:p>
            <a:pPr eaLnBrk="1" hangingPunct="1"/>
            <a:r>
              <a:rPr lang="en-US" dirty="0"/>
              <a:t>c g </a:t>
            </a:r>
            <a:r>
              <a:rPr lang="en-US" dirty="0" err="1">
                <a:solidFill>
                  <a:srgbClr val="FF0000"/>
                </a:solidFill>
              </a:rPr>
              <a:t>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wh</a:t>
            </a:r>
            <a:r>
              <a:rPr lang="en-US" dirty="0"/>
              <a:t> se</a:t>
            </a:r>
          </a:p>
          <a:p>
            <a:pPr eaLnBrk="1" hangingPunct="1"/>
            <a:r>
              <a:rPr lang="en-US" dirty="0"/>
              <a:t>c g </a:t>
            </a:r>
            <a:r>
              <a:rPr lang="en-US" dirty="0">
                <a:solidFill>
                  <a:srgbClr val="FF0000"/>
                </a:solidFill>
              </a:rPr>
              <a:t>se </a:t>
            </a:r>
            <a:r>
              <a:rPr lang="en-US" dirty="0" err="1"/>
              <a:t>wh</a:t>
            </a:r>
            <a:r>
              <a:rPr lang="en-US" dirty="0"/>
              <a:t> </a:t>
            </a:r>
            <a:r>
              <a:rPr lang="en-US" dirty="0" err="1"/>
              <a:t>wa</a:t>
            </a:r>
            <a:endParaRPr lang="en-US" dirty="0"/>
          </a:p>
          <a:p>
            <a:pPr eaLnBrk="1" hangingPunct="1"/>
            <a:r>
              <a:rPr lang="en-US" dirty="0"/>
              <a:t>c g se </a:t>
            </a:r>
            <a:r>
              <a:rPr lang="en-US" dirty="0" err="1">
                <a:solidFill>
                  <a:srgbClr val="FF0000"/>
                </a:solidFill>
              </a:rPr>
              <a:t>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wh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How Long To Sort </a:t>
            </a:r>
            <a:r>
              <a:rPr lang="en-US" dirty="0" err="1" smtClean="0"/>
              <a:t>w</a:t>
            </a:r>
            <a:r>
              <a:rPr lang="en-US" dirty="0" smtClean="0"/>
              <a:t>/Exchange?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pattern is, for n items</a:t>
            </a:r>
          </a:p>
          <a:p>
            <a:pPr lvl="2">
              <a:buFont typeface="Arial" charset="0"/>
              <a:buNone/>
            </a:pPr>
            <a:r>
              <a:rPr lang="en-US" smtClean="0"/>
              <a:t>n-1 focus on first time</a:t>
            </a:r>
          </a:p>
          <a:p>
            <a:pPr lvl="2">
              <a:buFont typeface="Arial" charset="0"/>
              <a:buNone/>
            </a:pPr>
            <a:r>
              <a:rPr lang="en-US" smtClean="0"/>
              <a:t>n-2 focus on second item</a:t>
            </a:r>
          </a:p>
          <a:p>
            <a:pPr lvl="2">
              <a:buFont typeface="Arial" charset="0"/>
              <a:buNone/>
            </a:pPr>
            <a:r>
              <a:rPr lang="en-US" smtClean="0"/>
              <a:t>n-3 focus on third item</a:t>
            </a:r>
          </a:p>
          <a:p>
            <a:pPr lvl="2">
              <a:buFont typeface="Arial" charset="0"/>
              <a:buNone/>
            </a:pPr>
            <a:r>
              <a:rPr lang="en-US" smtClean="0"/>
              <a:t>…</a:t>
            </a:r>
          </a:p>
          <a:p>
            <a:pPr lvl="2">
              <a:buFont typeface="Arial" charset="0"/>
              <a:buNone/>
            </a:pPr>
            <a:r>
              <a:rPr lang="en-US" smtClean="0"/>
              <a:t>1 on next to last</a:t>
            </a:r>
          </a:p>
          <a:p>
            <a:pPr>
              <a:buFont typeface="Wingdings 2" charset="2"/>
              <a:buNone/>
            </a:pPr>
            <a:r>
              <a:rPr lang="en-US" smtClean="0"/>
              <a:t>n-1 rows in list, ave of each</a:t>
            </a:r>
          </a:p>
          <a:p>
            <a:pPr>
              <a:buFont typeface="Wingdings 2" charset="2"/>
              <a:buNone/>
            </a:pPr>
            <a:r>
              <a:rPr lang="en-US" smtClean="0"/>
              <a:t>row is n/2, so (n-1)×n/2</a:t>
            </a:r>
          </a:p>
          <a:p>
            <a:pPr>
              <a:buFont typeface="Wingdings 2" charset="2"/>
              <a:buNone/>
            </a:pPr>
            <a:r>
              <a:rPr lang="en-US" smtClean="0"/>
              <a:t>     = (n</a:t>
            </a:r>
            <a:r>
              <a:rPr lang="en-US" baseline="30000" smtClean="0"/>
              <a:t>2</a:t>
            </a:r>
            <a:r>
              <a:rPr lang="en-US" smtClean="0"/>
              <a:t> – n)/2</a:t>
            </a:r>
          </a:p>
          <a:p>
            <a:r>
              <a:rPr lang="en-US" smtClean="0"/>
              <a:t>Time proportional to n</a:t>
            </a:r>
            <a:r>
              <a:rPr lang="en-US" baseline="30000" smtClean="0"/>
              <a:t>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051BA50-6260-4EAB-BC68-D865C39D333A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0BF7E5A-13E5-467A-AEB8-E6920B60C2AF}" type="slidenum">
              <a:rPr lang="en-US" sz="1200">
                <a:solidFill>
                  <a:srgbClr val="3F3F3F"/>
                </a:solidFill>
              </a:rPr>
              <a:pPr eaLnBrk="1" hangingPunct="1"/>
              <a:t>6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8996" y="1548882"/>
            <a:ext cx="3097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657600" y="411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6230665" y="1620078"/>
            <a:ext cx="22098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wa</a:t>
            </a:r>
            <a:r>
              <a:rPr lang="en-US" dirty="0"/>
              <a:t> se </a:t>
            </a:r>
            <a:r>
              <a:rPr lang="en-US" dirty="0" err="1"/>
              <a:t>wh</a:t>
            </a:r>
            <a:r>
              <a:rPr lang="en-US" dirty="0"/>
              <a:t> g c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se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wh</a:t>
            </a:r>
            <a:r>
              <a:rPr lang="en-US" dirty="0"/>
              <a:t> g c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se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wh</a:t>
            </a:r>
            <a:r>
              <a:rPr lang="en-US" dirty="0"/>
              <a:t> g c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g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wh</a:t>
            </a:r>
            <a:r>
              <a:rPr lang="en-US" dirty="0"/>
              <a:t> se c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c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wh</a:t>
            </a:r>
            <a:r>
              <a:rPr lang="en-US" dirty="0"/>
              <a:t> se g</a:t>
            </a:r>
          </a:p>
          <a:p>
            <a:pPr eaLnBrk="1" hangingPunct="1"/>
            <a:r>
              <a:rPr lang="en-US" dirty="0"/>
              <a:t>c </a:t>
            </a:r>
            <a:r>
              <a:rPr lang="en-US" dirty="0" err="1">
                <a:solidFill>
                  <a:srgbClr val="FF0000"/>
                </a:solidFill>
              </a:rPr>
              <a:t>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wh</a:t>
            </a:r>
            <a:r>
              <a:rPr lang="en-US" dirty="0"/>
              <a:t> se g</a:t>
            </a:r>
          </a:p>
          <a:p>
            <a:pPr eaLnBrk="1" hangingPunct="1"/>
            <a:r>
              <a:rPr lang="en-US" dirty="0"/>
              <a:t>c </a:t>
            </a:r>
            <a:r>
              <a:rPr lang="en-US" dirty="0">
                <a:solidFill>
                  <a:srgbClr val="FF0000"/>
                </a:solidFill>
              </a:rPr>
              <a:t>se </a:t>
            </a:r>
            <a:r>
              <a:rPr lang="en-US" dirty="0" err="1"/>
              <a:t>wh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g</a:t>
            </a:r>
          </a:p>
          <a:p>
            <a:pPr eaLnBrk="1" hangingPunct="1"/>
            <a:r>
              <a:rPr lang="en-US" dirty="0"/>
              <a:t>c </a:t>
            </a:r>
            <a:r>
              <a:rPr lang="en-US" dirty="0">
                <a:solidFill>
                  <a:srgbClr val="FF0000"/>
                </a:solidFill>
              </a:rPr>
              <a:t>g </a:t>
            </a:r>
            <a:r>
              <a:rPr lang="en-US" dirty="0" err="1"/>
              <a:t>wh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se</a:t>
            </a:r>
          </a:p>
          <a:p>
            <a:pPr eaLnBrk="1" hangingPunct="1"/>
            <a:r>
              <a:rPr lang="en-US" dirty="0"/>
              <a:t>c g </a:t>
            </a:r>
            <a:r>
              <a:rPr lang="en-US" dirty="0" err="1">
                <a:solidFill>
                  <a:srgbClr val="FF0000"/>
                </a:solidFill>
              </a:rPr>
              <a:t>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wh</a:t>
            </a:r>
            <a:r>
              <a:rPr lang="en-US" dirty="0"/>
              <a:t> se</a:t>
            </a:r>
          </a:p>
          <a:p>
            <a:pPr eaLnBrk="1" hangingPunct="1"/>
            <a:r>
              <a:rPr lang="en-US" dirty="0"/>
              <a:t>c g </a:t>
            </a:r>
            <a:r>
              <a:rPr lang="en-US" dirty="0">
                <a:solidFill>
                  <a:srgbClr val="FF0000"/>
                </a:solidFill>
              </a:rPr>
              <a:t>se </a:t>
            </a:r>
            <a:r>
              <a:rPr lang="en-US" dirty="0" err="1"/>
              <a:t>wh</a:t>
            </a:r>
            <a:r>
              <a:rPr lang="en-US" dirty="0"/>
              <a:t> </a:t>
            </a:r>
            <a:r>
              <a:rPr lang="en-US" dirty="0" err="1"/>
              <a:t>wa</a:t>
            </a:r>
            <a:endParaRPr lang="en-US" dirty="0"/>
          </a:p>
          <a:p>
            <a:pPr eaLnBrk="1" hangingPunct="1"/>
            <a:r>
              <a:rPr lang="en-US" dirty="0"/>
              <a:t>c g se </a:t>
            </a:r>
            <a:r>
              <a:rPr lang="en-US" dirty="0" err="1">
                <a:solidFill>
                  <a:srgbClr val="FF0000"/>
                </a:solidFill>
              </a:rPr>
              <a:t>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wh</a:t>
            </a:r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Polynomial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computations have running time</a:t>
            </a:r>
          </a:p>
          <a:p>
            <a:pPr lvl="1"/>
            <a:r>
              <a:rPr lang="en-US" dirty="0" smtClean="0"/>
              <a:t>proportional to n</a:t>
            </a:r>
            <a:r>
              <a:rPr lang="en-US" sz="2700" baseline="30000" dirty="0" smtClean="0"/>
              <a:t>3</a:t>
            </a:r>
            <a:r>
              <a:rPr lang="en-US" dirty="0" smtClean="0"/>
              <a:t> – matrix multiplication</a:t>
            </a:r>
          </a:p>
          <a:p>
            <a:pPr lvl="1"/>
            <a:r>
              <a:rPr lang="en-US" dirty="0" smtClean="0"/>
              <a:t>proportional to n</a:t>
            </a:r>
            <a:r>
              <a:rPr lang="en-US" baseline="30000" dirty="0" smtClean="0"/>
              <a:t>4</a:t>
            </a:r>
            <a:endParaRPr lang="en-US" dirty="0"/>
          </a:p>
          <a:p>
            <a:pPr lvl="8"/>
            <a:endParaRPr lang="en-US" dirty="0" smtClean="0"/>
          </a:p>
          <a:p>
            <a:r>
              <a:rPr lang="en-US" dirty="0" smtClean="0"/>
              <a:t>All of them are lumped together as “</a:t>
            </a:r>
            <a:r>
              <a:rPr lang="en-US" i="1" dirty="0" smtClean="0"/>
              <a:t>polynomial </a:t>
            </a:r>
            <a:r>
              <a:rPr lang="en-US" dirty="0" smtClean="0"/>
              <a:t>time computations”</a:t>
            </a:r>
          </a:p>
          <a:p>
            <a:pPr lvl="1"/>
            <a:r>
              <a:rPr lang="en-US" dirty="0" smtClean="0"/>
              <a:t>Considered to be realistic … a person can wait </a:t>
            </a:r>
          </a:p>
          <a:p>
            <a:pPr lvl="1"/>
            <a:r>
              <a:rPr lang="en-US" dirty="0" smtClean="0"/>
              <a:t>Polynomial, but not linear … get a computer person to help develop your 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58AAC92-951F-4704-AB80-C4AB8724CF97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44D59F5-D715-48B5-B530-4FD71765FDE2}" type="slidenum">
              <a:rPr lang="en-US" sz="1200">
                <a:solidFill>
                  <a:srgbClr val="3F3F3F"/>
                </a:solidFill>
              </a:rPr>
              <a:pPr eaLnBrk="1" hangingPunct="1"/>
              <a:t>7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To Infinity And Beyond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181600"/>
          </a:xfrm>
        </p:spPr>
        <p:txBody>
          <a:bodyPr/>
          <a:lstStyle/>
          <a:p>
            <a:pPr>
              <a:buFont typeface="Wingdings 2" charset="2"/>
              <a:buNone/>
            </a:pPr>
            <a:r>
              <a:rPr lang="en-US" smtClean="0"/>
              <a:t>There are more complex computations …</a:t>
            </a:r>
          </a:p>
          <a:p>
            <a:pPr lvl="1">
              <a:buFont typeface="Wingdings" charset="2"/>
              <a:buNone/>
            </a:pPr>
            <a:r>
              <a:rPr lang="en-US" smtClean="0"/>
              <a:t>Suppose you want to visit 28 cities in the US (for a rock concert?) and you want to minimize your how much you pay for airplane tickets</a:t>
            </a:r>
          </a:p>
          <a:p>
            <a:pPr lvl="1">
              <a:buFont typeface="Wingdings" charset="2"/>
              <a:buNone/>
            </a:pPr>
            <a:r>
              <a:rPr lang="en-US" smtClean="0"/>
              <a:t>You could select an ordering of cities (SEA </a:t>
            </a:r>
            <a:r>
              <a:rPr lang="en-US" smtClean="0">
                <a:sym typeface="Wingdings" charset="2"/>
              </a:rPr>
              <a:t> PDX  SFO  LAX …) and compute the ticket price.</a:t>
            </a:r>
          </a:p>
          <a:p>
            <a:pPr lvl="1">
              <a:buFont typeface="Wingdings" charset="2"/>
              <a:buNone/>
            </a:pPr>
            <a:r>
              <a:rPr lang="en-US" smtClean="0">
                <a:sym typeface="Wingdings" charset="2"/>
              </a:rPr>
              <a:t>Then pick another ordering (SEA  SFO  LAX  PDX … ), compute this ticket price and compare to the previous one </a:t>
            </a:r>
          </a:p>
          <a:p>
            <a:pPr lvl="1">
              <a:buFont typeface="Wingdings" charset="2"/>
              <a:buNone/>
            </a:pPr>
            <a:r>
              <a:rPr lang="en-US" smtClean="0">
                <a:sym typeface="Wingdings" charset="2"/>
              </a:rPr>
              <a:t>Always keep the cheapest itinerary </a:t>
            </a:r>
          </a:p>
          <a:p>
            <a:pPr>
              <a:buFont typeface="Wingdings 2" charset="2"/>
              <a:buNone/>
            </a:pPr>
            <a:r>
              <a:rPr lang="en-US" smtClean="0"/>
              <a:t>This seems very dumb … isn’t their a better way?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9B20BD-B147-4651-A228-A793FE42CA75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2C991D-F46E-4C64-B805-29DF7CA27F86}" type="slidenum">
              <a:rPr lang="en-US" sz="1200">
                <a:solidFill>
                  <a:srgbClr val="3F3F3F"/>
                </a:solidFill>
              </a:rPr>
              <a:pPr eaLnBrk="1" hangingPunct="1"/>
              <a:t>8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Traveling Salesman Problem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dirty="0" smtClean="0"/>
              <a:t>Actually, no one knows a way to solve this problem significantly faster than checking all routes and picking the cheapest … </a:t>
            </a:r>
          </a:p>
          <a:p>
            <a:r>
              <a:rPr lang="en-US" dirty="0" smtClean="0"/>
              <a:t>Not polynomial time … guessing no poly </a:t>
            </a:r>
            <a:r>
              <a:rPr lang="en-US" dirty="0" err="1" smtClean="0"/>
              <a:t>sol’n</a:t>
            </a:r>
            <a:endParaRPr lang="en-US" dirty="0" smtClean="0"/>
          </a:p>
          <a:p>
            <a:r>
              <a:rPr lang="en-US" dirty="0" smtClean="0"/>
              <a:t>This is an NP-Complete problem</a:t>
            </a:r>
          </a:p>
          <a:p>
            <a:pPr lvl="1"/>
            <a:r>
              <a:rPr lang="en-US" dirty="0" smtClean="0"/>
              <a:t>Many </a:t>
            </a:r>
            <a:r>
              <a:rPr lang="en-US" dirty="0" err="1" smtClean="0"/>
              <a:t>many</a:t>
            </a:r>
            <a:r>
              <a:rPr lang="en-US" dirty="0" smtClean="0"/>
              <a:t> related problems … the best solution is “generate and check”</a:t>
            </a:r>
          </a:p>
          <a:p>
            <a:pPr lvl="2"/>
            <a:r>
              <a:rPr lang="en-US" dirty="0" smtClean="0"/>
              <a:t>Best way to pack a container ship</a:t>
            </a:r>
          </a:p>
          <a:p>
            <a:pPr lvl="2"/>
            <a:r>
              <a:rPr lang="en-US" dirty="0" smtClean="0"/>
              <a:t>Most efficient scheduling for high school students’ classes</a:t>
            </a:r>
          </a:p>
          <a:p>
            <a:pPr lvl="2"/>
            <a:r>
              <a:rPr lang="en-US" dirty="0" smtClean="0"/>
              <a:t>Least fuel to deliver UPS packages in Washington</a:t>
            </a:r>
          </a:p>
          <a:p>
            <a:pPr lvl="2"/>
            <a:r>
              <a:rPr lang="en-US" dirty="0" smtClean="0"/>
              <a:t>Fewest public alert broadcast stations for 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4B9B3B8-1DF1-4565-B17D-805346383A3A}" type="datetime1">
              <a:rPr lang="en-US" sz="1200" smtClean="0">
                <a:solidFill>
                  <a:srgbClr val="3F3F3F"/>
                </a:solidFill>
              </a:rPr>
              <a:t>11/11/2012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2F2E3-E3BF-46FC-9311-FDCD167BCEAB}" type="slidenum">
              <a:rPr lang="en-US" sz="1200">
                <a:solidFill>
                  <a:srgbClr val="3F3F3F"/>
                </a:solidFill>
              </a:rPr>
              <a:pPr eaLnBrk="1" hangingPunct="1"/>
              <a:t>9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24540&quot;&gt;&lt;property id=&quot;20148&quot; value=&quot;5&quot;/&gt;&lt;property id=&quot;20300&quot; value=&quot;Slide 3 - &amp;quot;Welcome to FIT100 &amp;quot;&quot;/&gt;&lt;property id=&quot;20307&quot; value=&quot;257&quot;/&gt;&lt;/object&gt;&lt;object type=&quot;3&quot; unique_id=&quot;24541&quot;&gt;&lt;property id=&quot;20148&quot; value=&quot;5&quot;/&gt;&lt;property id=&quot;20300&quot; value=&quot;Slide 4 - &amp;quot;INFO100/CSE100&amp;quot;&quot;/&gt;&lt;property id=&quot;20307&quot; value=&quot;258&quot;/&gt;&lt;/object&gt;&lt;object type=&quot;3&quot; unique_id=&quot;24543&quot;&gt;&lt;property id=&quot;20148&quot; value=&quot;5&quot;/&gt;&lt;property id=&quot;20300&quot; value=&quot;Slide 7 - &amp;quot;Being Fluent&amp;quot;&quot;/&gt;&lt;property id=&quot;20307&quot; value=&quot;260&quot;/&gt;&lt;/object&gt;&lt;object type=&quot;3&quot; unique_id=&quot;24544&quot;&gt;&lt;property id=&quot;20148&quot; value=&quot;5&quot;/&gt;&lt;property id=&quot;20300&quot; value=&quot;Slide 8 - &amp;quot;The Content&amp;quot;&quot;/&gt;&lt;property id=&quot;20307&quot; value=&quot;261&quot;/&gt;&lt;/object&gt;&lt;object type=&quot;3&quot; unique_id=&quot;24546&quot;&gt;&lt;property id=&quot;20148&quot; value=&quot;5&quot;/&gt;&lt;property id=&quot;20300&quot; value=&quot;Slide 9 - &amp;quot;About This Class  &amp;quot;&quot;/&gt;&lt;property id=&quot;20307&quot; value=&quot;263&quot;/&gt;&lt;/object&gt;&lt;object type=&quot;3&quot; unique_id=&quot;24547&quot;&gt;&lt;property id=&quot;20148&quot; value=&quot;5&quot;/&gt;&lt;property id=&quot;20300&quot; value=&quot;Slide 10 - &amp;quot;Lifetime of Learning&amp;quot;&quot;/&gt;&lt;property id=&quot;20307&quot; value=&quot;264&quot;/&gt;&lt;/object&gt;&lt;object type=&quot;3&quot; unique_id=&quot;24548&quot;&gt;&lt;property id=&quot;20148&quot; value=&quot;5&quot;/&gt;&lt;property id=&quot;20300&quot; value=&quot;Slide 11 - &amp;quot;Lifetime of Learning&amp;quot;&quot;/&gt;&lt;property id=&quot;20307&quot; value=&quot;265&quot;/&gt;&lt;/object&gt;&lt;object type=&quot;3&quot; unique_id=&quot;24549&quot;&gt;&lt;property id=&quot;20148&quot; value=&quot;5&quot;/&gt;&lt;property id=&quot;20300&quot; value=&quot;Slide 12 - &amp;quot;Is FIT100 for You?&amp;quot;&quot;/&gt;&lt;property id=&quot;20307&quot; value=&quot;266&quot;/&gt;&lt;/object&gt;&lt;object type=&quot;3&quot; unique_id=&quot;24550&quot;&gt;&lt;property id=&quot;20148&quot; value=&quot;5&quot;/&gt;&lt;property id=&quot;20300&quot; value=&quot;Slide 14 - &amp;quot;But, Maybe Not&amp;quot;&quot;/&gt;&lt;property id=&quot;20307&quot; value=&quot;267&quot;/&gt;&lt;/object&gt;&lt;object type=&quot;3&quot; unique_id=&quot;24551&quot;&gt;&lt;property id=&quot;20148&quot; value=&quot;5&quot;/&gt;&lt;property id=&quot;20300&quot; value=&quot;Slide 15 - &amp;quot;Some Stats&amp;quot;&quot;/&gt;&lt;property id=&quot;20307&quot; value=&quot;268&quot;/&gt;&lt;/object&gt;&lt;object type=&quot;3&quot; unique_id=&quot;24552&quot;&gt;&lt;property id=&quot;20148&quot; value=&quot;5&quot;/&gt;&lt;property id=&quot;20300&quot; value=&quot;Slide 16 - &amp;quot;Taking FIT Is Worth It&amp;quot;&quot;/&gt;&lt;property id=&quot;20307&quot; value=&quot;269&quot;/&gt;&lt;/object&gt;&lt;object type=&quot;3&quot; unique_id=&quot;24553&quot;&gt;&lt;property id=&quot;20148&quot; value=&quot;5&quot;/&gt;&lt;property id=&quot;20300&quot; value=&quot;Slide 17 - &amp;quot;Class Mechanics&amp;quot;&quot;/&gt;&lt;property id=&quot;20307&quot; value=&quot;270&quot;/&gt;&lt;/object&gt;&lt;object type=&quot;3&quot; unique_id=&quot;24554&quot;&gt;&lt;property id=&quot;20148&quot; value=&quot;5&quot;/&gt;&lt;property id=&quot;20300&quot; value=&quot;Slide 20 - &amp;quot;Class Mechanics&amp;quot;&quot;/&gt;&lt;property id=&quot;20307&quot; value=&quot;271&quot;/&gt;&lt;/object&gt;&lt;object type=&quot;3&quot; unique_id=&quot;24555&quot;&gt;&lt;property id=&quot;20148&quot; value=&quot;5&quot;/&gt;&lt;property id=&quot;20300&quot; value=&quot;Slide 21 - &amp;quot;FIT100 course Web site&amp;quot;&quot;/&gt;&lt;property id=&quot;20307&quot; value=&quot;272&quot;/&gt;&lt;/object&gt;&lt;object type=&quot;3&quot; unique_id=&quot;24556&quot;&gt;&lt;property id=&quot;20148&quot; value=&quot;5&quot;/&gt;&lt;property id=&quot;20300&quot; value=&quot;Slide 24 - &amp;quot;Teaching Assistants&amp;quot;&quot;/&gt;&lt;property id=&quot;20307&quot; value=&quot;273&quot;/&gt;&lt;/object&gt;&lt;object type=&quot;3&quot; unique_id=&quot;24557&quot;&gt;&lt;property id=&quot;20148&quot; value=&quot;5&quot;/&gt;&lt;property id=&quot;20300&quot; value=&quot;Slide 27 - &amp;quot;CLUE Tutor&amp;quot;&quot;/&gt;&lt;property id=&quot;20307&quot; value=&quot;274&quot;/&gt;&lt;/object&gt;&lt;object type=&quot;3&quot; unique_id=&quot;24558&quot;&gt;&lt;property id=&quot;20148&quot; value=&quot;5&quot;/&gt;&lt;property id=&quot;20300&quot; value=&quot;Slide 28 - &amp;quot;Get Help When You Need It!&amp;quot;&quot;/&gt;&lt;property id=&quot;20307&quot; value=&quot;275&quot;/&gt;&lt;/object&gt;&lt;object type=&quot;3&quot; unique_id=&quot;24559&quot;&gt;&lt;property id=&quot;20148&quot; value=&quot;5&quot;/&gt;&lt;property id=&quot;20300&quot; value=&quot;Slide 29 - &amp;quot;New to computers?&amp;quot;&quot;/&gt;&lt;property id=&quot;20307&quot; value=&quot;276&quot;/&gt;&lt;/object&gt;&lt;object type=&quot;3&quot; unique_id=&quot;24560&quot;&gt;&lt;property id=&quot;20148&quot; value=&quot;5&quot;/&gt;&lt;property id=&quot;20300&quot; value=&quot;Slide 30 - &amp;quot;Class Web Site&amp;quot;&quot;/&gt;&lt;property id=&quot;20307&quot; value=&quot;277&quot;/&gt;&lt;/object&gt;&lt;object type=&quot;3&quot; unique_id=&quot;24561&quot;&gt;&lt;property id=&quot;20148&quot; value=&quot;5&quot;/&gt;&lt;property id=&quot;20300&quot; value=&quot;Slide 31 - &amp;quot;The Calendar&amp;quot;&quot;/&gt;&lt;property id=&quot;20307&quot; value=&quot;278&quot;/&gt;&lt;/object&gt;&lt;object type=&quot;3&quot; unique_id=&quot;24562&quot;&gt;&lt;property id=&quot;20148&quot; value=&quot;5&quot;/&gt;&lt;property id=&quot;20300&quot; value=&quot;Slide 32 - &amp;quot;Readings&amp;quot;&quot;/&gt;&lt;property id=&quot;20307&quot; value=&quot;279&quot;/&gt;&lt;/object&gt;&lt;object type=&quot;3&quot; unique_id=&quot;24563&quot;&gt;&lt;property id=&quot;20148&quot; value=&quot;5&quot;/&gt;&lt;property id=&quot;20300&quot; value=&quot;Slide 35 - &amp;quot;An Assignment&amp;quot;&quot;/&gt;&lt;property id=&quot;20307&quot; value=&quot;280&quot;/&gt;&lt;/object&gt;&lt;object type=&quot;3&quot; unique_id=&quot;24564&quot;&gt;&lt;property id=&quot;20148&quot; value=&quot;5&quot;/&gt;&lt;property id=&quot;20300&quot; value=&quot;Slide 36 - &amp;quot;Summary&amp;quot;&quot;/&gt;&lt;property id=&quot;20307&quot; value=&quot;281&quot;/&gt;&lt;/object&gt;&lt;object type=&quot;3&quot; unique_id=&quot;24728&quot;&gt;&lt;property id=&quot;20148&quot; value=&quot;5&quot;/&gt;&lt;property id=&quot;20300&quot; value=&quot;Slide 6 - &amp;quot;Fluency with Information Technology&amp;quot;&quot;/&gt;&lt;property id=&quot;20307&quot; value=&quot;282&quot;/&gt;&lt;/object&gt;&lt;object type=&quot;3&quot; unique_id=&quot;24821&quot;&gt;&lt;property id=&quot;20148&quot; value=&quot;5&quot;/&gt;&lt;property id=&quot;20300&quot; value=&quot;Slide 23 - &amp;quot;Instructor&amp;quot;&quot;/&gt;&lt;property id=&quot;20307&quot; value=&quot;286&quot;/&gt;&lt;/object&gt;&lt;object type=&quot;3&quot; unique_id=&quot;24912&quot;&gt;&lt;property id=&quot;20148&quot; value=&quot;5&quot;/&gt;&lt;property id=&quot;20300&quot; value=&quot;Slide 25 - &amp;quot;Teaching Assistants&amp;quot;&quot;/&gt;&lt;property id=&quot;20307&quot; value=&quot;288&quot;/&gt;&lt;/object&gt;&lt;object type=&quot;3&quot; unique_id=&quot;24913&quot;&gt;&lt;property id=&quot;20148&quot; value=&quot;5&quot;/&gt;&lt;property id=&quot;20300&quot; value=&quot;Slide 26 - &amp;quot;Teaching Assistants&amp;quot;&quot;/&gt;&lt;property id=&quot;20307&quot; value=&quot;287&quot;/&gt;&lt;/object&gt;&lt;object type=&quot;3&quot; unique_id=&quot;25328&quot;&gt;&lt;property id=&quot;20148&quot; value=&quot;5&quot;/&gt;&lt;property id=&quot;20300&quot; value=&quot;Slide 13 - &amp;quot;Five credits is….&amp;quot;&quot;/&gt;&lt;property id=&quot;20307&quot; value=&quot;289&quot;/&gt;&lt;/object&gt;&lt;object type=&quot;3&quot; unique_id=&quot;25637&quot;&gt;&lt;property id=&quot;20148&quot; value=&quot;5&quot;/&gt;&lt;property id=&quot;20300&quot; value=&quot;Slide 5 - &amp;quot;Clicker question&amp;quot;&quot;/&gt;&lt;property id=&quot;20307&quot; value=&quot;291&quot;/&gt;&lt;/object&gt;&lt;object type=&quot;3&quot; unique_id=&quot;25638&quot;&gt;&lt;property id=&quot;20148&quot; value=&quot;5&quot;/&gt;&lt;property id=&quot;20300&quot; value=&quot;Slide 18 - &amp;quot;Clicker questions&amp;quot;&quot;/&gt;&lt;property id=&quot;20307&quot; value=&quot;292&quot;/&gt;&lt;/object&gt;&lt;object type=&quot;3&quot; unique_id=&quot;26056&quot;&gt;&lt;property id=&quot;20148&quot; value=&quot;5&quot;/&gt;&lt;property id=&quot;20300&quot; value=&quot;Slide 1 - &amp;quot;Announcements&amp;quot;&quot;/&gt;&lt;property id=&quot;20307&quot; value=&quot;293&quot;/&gt;&lt;/object&gt;&lt;object type=&quot;3&quot; unique_id=&quot;26057&quot;&gt;&lt;property id=&quot;20148&quot; value=&quot;5&quot;/&gt;&lt;property id=&quot;20300&quot; value=&quot;Slide 2 - &amp;quot;Announcements&amp;quot;&quot;/&gt;&lt;property id=&quot;20307&quot; value=&quot;295&quot;/&gt;&lt;/object&gt;&lt;object type=&quot;3&quot; unique_id=&quot;26058&quot;&gt;&lt;property id=&quot;20148&quot; value=&quot;5&quot;/&gt;&lt;property id=&quot;20300&quot; value=&quot;Slide 33 - &amp;quot;Clicker Quiz&amp;quot;&quot;/&gt;&lt;property id=&quot;20307&quot; value=&quot;294&quot;/&gt;&lt;/object&gt;&lt;object type=&quot;3&quot; unique_id=&quot;32316&quot;&gt;&lt;property id=&quot;20148&quot; value=&quot;5&quot;/&gt;&lt;property id=&quot;20300&quot; value=&quot;Slide 19 - &amp;quot;Course Web site&amp;quot;&quot;/&gt;&lt;property id=&quot;20307&quot; value=&quot;296&quot;/&gt;&lt;/object&gt;&lt;object type=&quot;3&quot; unique_id=&quot;32497&quot;&gt;&lt;property id=&quot;20148&quot; value=&quot;5&quot;/&gt;&lt;property id=&quot;20300&quot; value=&quot;Slide 22 - &amp;quot;FIT100 Course Web Site&amp;quot;&quot;/&gt;&lt;property id=&quot;20307&quot; value=&quot;297&quot;/&gt;&lt;/object&gt;&lt;object type=&quot;3&quot; unique_id=&quot;32771&quot;&gt;&lt;property id=&quot;20148&quot; value=&quot;5&quot;/&gt;&lt;property id=&quot;20300&quot; value=&quot;Slide 34 - &amp;quot;FIT100 Course Calendar&amp;quot;&quot;/&gt;&lt;property id=&quot;20307&quot; value=&quot;29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1174</Words>
  <Application>Microsoft Office PowerPoint</Application>
  <PresentationFormat>On-screen Show (4:3)</PresentationFormat>
  <Paragraphs>169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Announcements</vt:lpstr>
      <vt:lpstr>Doing What You’re Told</vt:lpstr>
      <vt:lpstr>Thinking About Computing</vt:lpstr>
      <vt:lpstr>Time Proportional To n</vt:lpstr>
      <vt:lpstr>Sorting</vt:lpstr>
      <vt:lpstr>How Long To Sort w/Exchange?</vt:lpstr>
      <vt:lpstr>Polynomial</vt:lpstr>
      <vt:lpstr>To Infinity And Beyond</vt:lpstr>
      <vt:lpstr>Traveling Salesman Problem</vt:lpstr>
      <vt:lpstr>Astonishing Fact</vt:lpstr>
      <vt:lpstr>There’s Stuff A Computer Can’t Do</vt:lpstr>
      <vt:lpstr>Some Well Formed Problems</vt:lpstr>
      <vt:lpstr>NOT</vt:lpstr>
      <vt:lpstr>Summary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FIT100</dc:title>
  <dc:creator>Information School</dc:creator>
  <cp:lastModifiedBy>Kelvin Sung</cp:lastModifiedBy>
  <cp:revision>87</cp:revision>
  <dcterms:created xsi:type="dcterms:W3CDTF">2011-01-27T22:58:18Z</dcterms:created>
  <dcterms:modified xsi:type="dcterms:W3CDTF">2012-11-11T22:44:57Z</dcterms:modified>
</cp:coreProperties>
</file>