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</p:sldMasterIdLst>
  <p:notesMasterIdLst>
    <p:notesMasterId r:id="rId16"/>
  </p:notesMasterIdLst>
  <p:handoutMasterIdLst>
    <p:handoutMasterId r:id="rId17"/>
  </p:handoutMasterIdLst>
  <p:sldIdLst>
    <p:sldId id="386" r:id="rId2"/>
    <p:sldId id="303" r:id="rId3"/>
    <p:sldId id="372" r:id="rId4"/>
    <p:sldId id="375" r:id="rId5"/>
    <p:sldId id="376" r:id="rId6"/>
    <p:sldId id="377" r:id="rId7"/>
    <p:sldId id="378" r:id="rId8"/>
    <p:sldId id="380" r:id="rId9"/>
    <p:sldId id="379" r:id="rId10"/>
    <p:sldId id="381" r:id="rId11"/>
    <p:sldId id="382" r:id="rId12"/>
    <p:sldId id="383" r:id="rId13"/>
    <p:sldId id="384" r:id="rId14"/>
    <p:sldId id="385" r:id="rId15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703920"/>
    <a:srgbClr val="FFEFD5"/>
    <a:srgbClr val="A052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512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B3E050-D091-4332-8727-9F8A6B1ED1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968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911F7D-F281-442E-831C-D92F6898F299}" type="datetime1">
              <a:rPr lang="en-US"/>
              <a:pPr/>
              <a:t>11/15/2012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C03220-6CD0-48B3-B487-3A8D625FC5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249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BF1F5D-CD16-4541-9383-A17F7C7AF16C}" type="datetime1">
              <a:rPr lang="en-US" smtClean="0"/>
              <a:t>11/15/2012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CB0701-4280-4A67-AE4F-30AEF345D7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481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1F709F-0139-4042-9F72-9E3FE4EDA892}" type="datetime1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31F46-BD85-420D-A426-E7ECBDCF50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0881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108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FF7ADC-D391-45F9-A85C-6F775D46345D}" type="datetime1">
              <a:rPr lang="en-US" smtClean="0"/>
              <a:t>11/15/2012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9BB59-CC5C-42FB-8C46-53A833A567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8294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2248DF-4D03-4B7B-859E-DD1BFC815C9B}" type="datetime1">
              <a:rPr lang="en-US" smtClean="0"/>
              <a:t>11/15/2012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53CEB-52C5-47D1-A322-9D96557525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9265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4934E8-B7F4-48CA-9892-BDAEEDDABB87}" type="datetime1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4D13F-E5D9-4728-BC94-988ED7ED15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3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6A25C2-A906-417E-BDA9-15148948B3FF}" type="datetime1">
              <a:rPr lang="en-US" smtClean="0"/>
              <a:t>11/15/2012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2540FB-E7BA-4E56-BF1A-4BED15C1EB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14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8FBAC6-FBB6-4578-834E-8AEF4D199C12}" type="datetime1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D0342-CACA-4A23-A6C3-3F702152F6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9660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E3D035-69CE-4D21-A025-30CBE37975BB}" type="datetime1">
              <a:rPr lang="en-US" smtClean="0"/>
              <a:t>11/15/2012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4AF2B-9B22-496D-BC14-67AD6E3394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7079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BE9EF2-2494-403A-B78E-B8F5C1A6051F}" type="datetime1">
              <a:rPr lang="en-US" smtClean="0"/>
              <a:t>11/15/2012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429DF-FB40-4D6D-9015-7A17131B8B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0816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CCD773-DB4F-4318-864D-A7D7F2FD7187}" type="datetime1">
              <a:rPr lang="en-US" smtClean="0"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698D-F6C2-4C50-B7C1-EC966064C4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7901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7D1B47-4D0A-4E33-AB0D-22C6D056A30C}" type="datetime1">
              <a:rPr lang="en-US" smtClean="0"/>
              <a:t>11/15/2012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A73B3-8041-412A-8B3C-F8C0A761EA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2442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fld id="{55C8B840-44E6-416F-949A-9BC2C7FF85A4}" type="datetime1">
              <a:rPr lang="en-US" smtClean="0"/>
              <a:t>11/15/2012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rgbClr val="BCBCBC"/>
                </a:solidFill>
              </a:defRPr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94DE0A7D-AEC7-4C2A-ADA9-EAB47CAF14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85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066800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0668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  <a:normAutofit/>
            <a:sp3d prstMaterial="matte">
              <a:bevelT w="50800" h="10160"/>
            </a:sp3d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fld id="{271F4D4E-2058-4059-A701-56058802D178}" type="datetime1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</a:defRPr>
            </a:lvl1pPr>
          </a:lstStyle>
          <a:p>
            <a:fld id="{553131A9-C67C-4211-B718-51C26F475B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26" r:id="rId2"/>
    <p:sldLayoutId id="2147484133" r:id="rId3"/>
    <p:sldLayoutId id="2147484127" r:id="rId4"/>
    <p:sldLayoutId id="2147484128" r:id="rId5"/>
    <p:sldLayoutId id="2147484129" r:id="rId6"/>
    <p:sldLayoutId id="2147484134" r:id="rId7"/>
    <p:sldLayoutId id="2147484135" r:id="rId8"/>
    <p:sldLayoutId id="2147484136" r:id="rId9"/>
    <p:sldLayoutId id="2147484130" r:id="rId10"/>
    <p:sldLayoutId id="2147484137" r:id="rId11"/>
    <p:sldLayoutId id="2147484131" r:id="rId12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charset="2"/>
        <a:buChar char="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2"/>
        <a:buChar char="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charset="2"/>
        <a:buChar char=""/>
        <a:defRPr lang="en-US"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cse120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Copying </a:t>
            </a:r>
            <a:r>
              <a:rPr lang="en-US" smtClean="0"/>
              <a:t>code from on-line</a:t>
            </a:r>
          </a:p>
          <a:p>
            <a:endParaRPr lang="en-US" smtClean="0"/>
          </a:p>
          <a:p>
            <a:r>
              <a:rPr lang="en-US" dirty="0" smtClean="0"/>
              <a:t>What does this do</a:t>
            </a:r>
          </a:p>
          <a:p>
            <a:pPr marL="457200" lvl="1" indent="0">
              <a:buNone/>
            </a:pPr>
            <a:r>
              <a:rPr lang="en-US" dirty="0" smtClean="0"/>
              <a:t>	if (x &gt; 100);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   x = 0;</a:t>
            </a:r>
          </a:p>
          <a:p>
            <a:r>
              <a:rPr lang="en-US" dirty="0" smtClean="0"/>
              <a:t>Game from Jack:</a:t>
            </a:r>
          </a:p>
          <a:p>
            <a:pPr lvl="1"/>
            <a:endParaRPr lang="en-US" dirty="0"/>
          </a:p>
          <a:p>
            <a:r>
              <a:rPr lang="en-US" dirty="0" smtClean="0"/>
              <a:t>People’s work: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2B9D-1794-4B62-B7E6-BD4334EC6684}" type="datetime1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D13F-E5D9-4728-BC94-988ED7ED157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8675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Why Does Exchange Sort Work?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smtClean="0"/>
              <a:t>Why do you think it sorts?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F37F664-B4BE-41E5-B499-C65909659709}" type="datetime1">
              <a:rPr lang="en-US" sz="1200" smtClean="0">
                <a:solidFill>
                  <a:srgbClr val="3F3F3F"/>
                </a:solidFill>
              </a:rPr>
              <a:t>11/15/2012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8A6C4E1-F2AD-4553-8543-40961C0F77F9}" type="slidenum">
              <a:rPr lang="en-US" sz="1200">
                <a:solidFill>
                  <a:srgbClr val="3F3F3F"/>
                </a:solidFill>
              </a:rPr>
              <a:pPr eaLnBrk="1" hangingPunct="1"/>
              <a:t>10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791200" y="1676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248400" y="1676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791200" y="2057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705600" y="2057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791200" y="2438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162800" y="2438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791200" y="2819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543800" y="2819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172200" y="3962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172200" y="3581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172200" y="3200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696200" y="3962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239000" y="3581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705600" y="3200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705600" y="4648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6705600" y="4267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696200" y="4648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7239000" y="4267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239000" y="5029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7696200" y="5029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4603" name="TextBox 26"/>
          <p:cNvSpPr txBox="1">
            <a:spLocks noChangeArrowheads="1"/>
          </p:cNvSpPr>
          <p:nvPr/>
        </p:nvSpPr>
        <p:spPr bwMode="auto">
          <a:xfrm>
            <a:off x="5715000" y="1219200"/>
            <a:ext cx="27432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wa se wh g    c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se </a:t>
            </a:r>
            <a:r>
              <a:rPr lang="en-US"/>
              <a:t>wa wh g    c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se </a:t>
            </a:r>
            <a:r>
              <a:rPr lang="en-US"/>
              <a:t>wa wh g    c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g   </a:t>
            </a:r>
            <a:r>
              <a:rPr lang="en-US"/>
              <a:t>wa wh se  c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c   </a:t>
            </a:r>
            <a:r>
              <a:rPr lang="en-US"/>
              <a:t>wa wh se  g</a:t>
            </a:r>
          </a:p>
          <a:p>
            <a:pPr eaLnBrk="1" hangingPunct="1"/>
            <a:r>
              <a:rPr lang="en-US"/>
              <a:t>c   </a:t>
            </a:r>
            <a:r>
              <a:rPr lang="en-US">
                <a:solidFill>
                  <a:srgbClr val="FF0000"/>
                </a:solidFill>
              </a:rPr>
              <a:t>wa </a:t>
            </a:r>
            <a:r>
              <a:rPr lang="en-US"/>
              <a:t>wh se  g</a:t>
            </a:r>
          </a:p>
          <a:p>
            <a:pPr eaLnBrk="1" hangingPunct="1"/>
            <a:r>
              <a:rPr lang="en-US"/>
              <a:t>c   </a:t>
            </a:r>
            <a:r>
              <a:rPr lang="en-US">
                <a:solidFill>
                  <a:srgbClr val="FF0000"/>
                </a:solidFill>
              </a:rPr>
              <a:t>se  </a:t>
            </a:r>
            <a:r>
              <a:rPr lang="en-US"/>
              <a:t>wh wa g</a:t>
            </a:r>
          </a:p>
          <a:p>
            <a:pPr eaLnBrk="1" hangingPunct="1"/>
            <a:r>
              <a:rPr lang="en-US"/>
              <a:t>c   </a:t>
            </a:r>
            <a:r>
              <a:rPr lang="en-US">
                <a:solidFill>
                  <a:srgbClr val="FF0000"/>
                </a:solidFill>
              </a:rPr>
              <a:t>g    </a:t>
            </a:r>
            <a:r>
              <a:rPr lang="en-US"/>
              <a:t>wh wa se</a:t>
            </a:r>
          </a:p>
          <a:p>
            <a:pPr eaLnBrk="1" hangingPunct="1"/>
            <a:r>
              <a:rPr lang="en-US"/>
              <a:t>c   g    </a:t>
            </a:r>
            <a:r>
              <a:rPr lang="en-US">
                <a:solidFill>
                  <a:srgbClr val="FF0000"/>
                </a:solidFill>
              </a:rPr>
              <a:t>wa </a:t>
            </a:r>
            <a:r>
              <a:rPr lang="en-US"/>
              <a:t>wh se</a:t>
            </a:r>
          </a:p>
          <a:p>
            <a:pPr eaLnBrk="1" hangingPunct="1"/>
            <a:r>
              <a:rPr lang="en-US"/>
              <a:t>c   g    </a:t>
            </a:r>
            <a:r>
              <a:rPr lang="en-US">
                <a:solidFill>
                  <a:srgbClr val="FF0000"/>
                </a:solidFill>
              </a:rPr>
              <a:t>se  </a:t>
            </a:r>
            <a:r>
              <a:rPr lang="en-US"/>
              <a:t>wh wa</a:t>
            </a:r>
          </a:p>
          <a:p>
            <a:pPr eaLnBrk="1" hangingPunct="1"/>
            <a:r>
              <a:rPr lang="en-US"/>
              <a:t>c   g    se  </a:t>
            </a:r>
            <a:r>
              <a:rPr lang="en-US">
                <a:solidFill>
                  <a:srgbClr val="FF0000"/>
                </a:solidFill>
              </a:rPr>
              <a:t>wa </a:t>
            </a:r>
            <a:r>
              <a:rPr lang="en-US"/>
              <a:t>wh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Why Does Exchange Sort Work?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smtClean="0"/>
              <a:t>Why do you think it sorts?</a:t>
            </a:r>
          </a:p>
          <a:p>
            <a:pPr lvl="1"/>
            <a:r>
              <a:rPr lang="en-US" smtClean="0"/>
              <a:t>There are several passes </a:t>
            </a:r>
          </a:p>
          <a:p>
            <a:pPr lvl="1">
              <a:buFont typeface="Wingdings" charset="2"/>
              <a:buNone/>
            </a:pPr>
            <a:r>
              <a:rPr lang="en-US" smtClean="0"/>
              <a:t>through the data with </a:t>
            </a:r>
            <a:r>
              <a:rPr lang="en-US" i="1" smtClean="0"/>
              <a:t>leading</a:t>
            </a:r>
          </a:p>
          <a:p>
            <a:pPr lvl="1">
              <a:buFont typeface="Wingdings" charset="2"/>
              <a:buNone/>
            </a:pPr>
            <a:r>
              <a:rPr lang="en-US" i="1" smtClean="0"/>
              <a:t>item </a:t>
            </a:r>
            <a:r>
              <a:rPr lang="en-US" smtClean="0"/>
              <a:t>fixed (marked with lines)</a:t>
            </a:r>
          </a:p>
          <a:p>
            <a:endParaRPr lang="en-US" smtClean="0"/>
          </a:p>
          <a:p>
            <a:r>
              <a:rPr lang="en-US" smtClean="0"/>
              <a:t>Notice this property: After </a:t>
            </a:r>
          </a:p>
          <a:p>
            <a:pPr>
              <a:buFont typeface="Wingdings 2" charset="2"/>
              <a:buNone/>
            </a:pPr>
            <a:r>
              <a:rPr lang="en-US" smtClean="0"/>
              <a:t>the pass, the </a:t>
            </a:r>
            <a:r>
              <a:rPr lang="en-US" i="1" smtClean="0"/>
              <a:t>leading item</a:t>
            </a:r>
          </a:p>
          <a:p>
            <a:pPr>
              <a:buFont typeface="Wingdings 2" charset="2"/>
              <a:buNone/>
            </a:pPr>
            <a:r>
              <a:rPr lang="en-US" smtClean="0"/>
              <a:t>must be the smallest of all</a:t>
            </a:r>
          </a:p>
          <a:p>
            <a:pPr>
              <a:buFont typeface="Wingdings 2" charset="2"/>
              <a:buNone/>
            </a:pPr>
            <a:r>
              <a:rPr lang="en-US" smtClean="0"/>
              <a:t>processed on the pass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15CD2F5-F96D-4F92-B691-14D6FFA300ED}" type="datetime1">
              <a:rPr lang="en-US" sz="1200" smtClean="0">
                <a:solidFill>
                  <a:srgbClr val="3F3F3F"/>
                </a:solidFill>
              </a:rPr>
              <a:t>11/15/2012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8A5165B-8F36-4795-8413-568B71688F4F}" type="slidenum">
              <a:rPr lang="en-US" sz="1200">
                <a:solidFill>
                  <a:srgbClr val="3F3F3F"/>
                </a:solidFill>
              </a:rPr>
              <a:pPr eaLnBrk="1" hangingPunct="1"/>
              <a:t>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791200" y="1676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248400" y="1676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791200" y="2057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705600" y="2057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791200" y="2438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162800" y="2438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791200" y="2819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543800" y="2819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172200" y="3962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172200" y="3581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172200" y="3200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696200" y="3962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239000" y="3581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705600" y="32004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705600" y="4648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6705600" y="4267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696200" y="4648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7239000" y="4267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239000" y="5029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7696200" y="5029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5627" name="TextBox 26"/>
          <p:cNvSpPr txBox="1">
            <a:spLocks noChangeArrowheads="1"/>
          </p:cNvSpPr>
          <p:nvPr/>
        </p:nvSpPr>
        <p:spPr bwMode="auto">
          <a:xfrm>
            <a:off x="5715000" y="1219200"/>
            <a:ext cx="27432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wa se wh g    c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se </a:t>
            </a:r>
            <a:r>
              <a:rPr lang="en-US"/>
              <a:t>wa wh g    c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se </a:t>
            </a:r>
            <a:r>
              <a:rPr lang="en-US"/>
              <a:t>wa wh g    c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g   </a:t>
            </a:r>
            <a:r>
              <a:rPr lang="en-US"/>
              <a:t>wa wh se  c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c   </a:t>
            </a:r>
            <a:r>
              <a:rPr lang="en-US"/>
              <a:t>wa wh se  g</a:t>
            </a:r>
          </a:p>
          <a:p>
            <a:pPr eaLnBrk="1" hangingPunct="1"/>
            <a:r>
              <a:rPr lang="en-US"/>
              <a:t>c   </a:t>
            </a:r>
            <a:r>
              <a:rPr lang="en-US">
                <a:solidFill>
                  <a:srgbClr val="FF0000"/>
                </a:solidFill>
              </a:rPr>
              <a:t>wa </a:t>
            </a:r>
            <a:r>
              <a:rPr lang="en-US"/>
              <a:t>wh se  g</a:t>
            </a:r>
          </a:p>
          <a:p>
            <a:pPr eaLnBrk="1" hangingPunct="1"/>
            <a:r>
              <a:rPr lang="en-US"/>
              <a:t>c   </a:t>
            </a:r>
            <a:r>
              <a:rPr lang="en-US">
                <a:solidFill>
                  <a:srgbClr val="FF0000"/>
                </a:solidFill>
              </a:rPr>
              <a:t>se  </a:t>
            </a:r>
            <a:r>
              <a:rPr lang="en-US"/>
              <a:t>wh wa g</a:t>
            </a:r>
          </a:p>
          <a:p>
            <a:pPr eaLnBrk="1" hangingPunct="1"/>
            <a:r>
              <a:rPr lang="en-US"/>
              <a:t>c   </a:t>
            </a:r>
            <a:r>
              <a:rPr lang="en-US">
                <a:solidFill>
                  <a:srgbClr val="FF0000"/>
                </a:solidFill>
              </a:rPr>
              <a:t>g    </a:t>
            </a:r>
            <a:r>
              <a:rPr lang="en-US"/>
              <a:t>wh wa se</a:t>
            </a:r>
          </a:p>
          <a:p>
            <a:pPr eaLnBrk="1" hangingPunct="1"/>
            <a:r>
              <a:rPr lang="en-US"/>
              <a:t>c   g    </a:t>
            </a:r>
            <a:r>
              <a:rPr lang="en-US">
                <a:solidFill>
                  <a:srgbClr val="FF0000"/>
                </a:solidFill>
              </a:rPr>
              <a:t>wa </a:t>
            </a:r>
            <a:r>
              <a:rPr lang="en-US"/>
              <a:t>wh se</a:t>
            </a:r>
          </a:p>
          <a:p>
            <a:pPr eaLnBrk="1" hangingPunct="1"/>
            <a:r>
              <a:rPr lang="en-US"/>
              <a:t>c   g    </a:t>
            </a:r>
            <a:r>
              <a:rPr lang="en-US">
                <a:solidFill>
                  <a:srgbClr val="FF0000"/>
                </a:solidFill>
              </a:rPr>
              <a:t>se  </a:t>
            </a:r>
            <a:r>
              <a:rPr lang="en-US"/>
              <a:t>wh wa</a:t>
            </a:r>
          </a:p>
          <a:p>
            <a:pPr eaLnBrk="1" hangingPunct="1"/>
            <a:r>
              <a:rPr lang="en-US"/>
              <a:t>c   g    se  </a:t>
            </a:r>
            <a:r>
              <a:rPr lang="en-US">
                <a:solidFill>
                  <a:srgbClr val="FF0000"/>
                </a:solidFill>
              </a:rPr>
              <a:t>wa </a:t>
            </a:r>
            <a:r>
              <a:rPr lang="en-US"/>
              <a:t>wh</a:t>
            </a:r>
          </a:p>
        </p:txBody>
      </p:sp>
      <p:cxnSp>
        <p:nvCxnSpPr>
          <p:cNvPr id="29" name="Straight Connector 28"/>
          <p:cNvCxnSpPr>
            <a:cxnSpLocks noChangeShapeType="1"/>
          </p:cNvCxnSpPr>
          <p:nvPr/>
        </p:nvCxnSpPr>
        <p:spPr bwMode="auto">
          <a:xfrm rot="5400000">
            <a:off x="4840288" y="2400300"/>
            <a:ext cx="1446212" cy="1588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Connector 29"/>
          <p:cNvCxnSpPr>
            <a:cxnSpLocks noChangeShapeType="1"/>
          </p:cNvCxnSpPr>
          <p:nvPr/>
        </p:nvCxnSpPr>
        <p:spPr bwMode="auto">
          <a:xfrm rot="5400000">
            <a:off x="5105401" y="3733800"/>
            <a:ext cx="914400" cy="3175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Connector 36"/>
          <p:cNvCxnSpPr>
            <a:cxnSpLocks noChangeShapeType="1"/>
          </p:cNvCxnSpPr>
          <p:nvPr/>
        </p:nvCxnSpPr>
        <p:spPr bwMode="auto">
          <a:xfrm rot="5400000">
            <a:off x="5296694" y="4609306"/>
            <a:ext cx="533400" cy="1588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Connector 38"/>
          <p:cNvCxnSpPr>
            <a:cxnSpLocks noChangeShapeType="1"/>
          </p:cNvCxnSpPr>
          <p:nvPr/>
        </p:nvCxnSpPr>
        <p:spPr bwMode="auto">
          <a:xfrm rot="5400000">
            <a:off x="5449094" y="5142706"/>
            <a:ext cx="228600" cy="1588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Why Does Bubble Sort Work?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Why do you think it sorts?</a:t>
            </a:r>
          </a:p>
          <a:p>
            <a:pPr>
              <a:buFont typeface="Wingdings 2" charset="2"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86940EB-B687-4963-A57C-8AD3CFA0AFCE}" type="datetime1">
              <a:rPr lang="en-US" sz="1200" smtClean="0">
                <a:solidFill>
                  <a:srgbClr val="3F3F3F"/>
                </a:solidFill>
              </a:rPr>
              <a:t>11/15/2012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C154F5F-645F-4395-AA8B-94DEA8A2B6F9}" type="slidenum">
              <a:rPr lang="en-US" sz="1200">
                <a:solidFill>
                  <a:srgbClr val="3F3F3F"/>
                </a:solidFill>
              </a:rPr>
              <a:pPr eaLnBrk="1" hangingPunct="1"/>
              <a:t>12</a:t>
            </a:fld>
            <a:endParaRPr lang="en-US" sz="1200">
              <a:solidFill>
                <a:srgbClr val="3F3F3F"/>
              </a:solidFill>
            </a:endParaRPr>
          </a:p>
        </p:txBody>
      </p:sp>
      <p:grpSp>
        <p:nvGrpSpPr>
          <p:cNvPr id="26631" name="Group 27"/>
          <p:cNvGrpSpPr>
            <a:grpSpLocks/>
          </p:cNvGrpSpPr>
          <p:nvPr/>
        </p:nvGrpSpPr>
        <p:grpSpPr bwMode="auto">
          <a:xfrm>
            <a:off x="5638800" y="1371600"/>
            <a:ext cx="2743200" cy="4191000"/>
            <a:chOff x="5638800" y="1371600"/>
            <a:chExt cx="2743200" cy="4191000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715000" y="18288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6248400" y="18288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6248400" y="22098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705600" y="22098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6705600" y="25908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7162800" y="25908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7162800" y="29718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7620000" y="29718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6705600" y="4038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6248400" y="3657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715000" y="3276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7162800" y="4038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6705600" y="3657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6248400" y="3276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6248400" y="4800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5715000" y="4419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6705600" y="4800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6248400" y="4419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5715000" y="5181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6248400" y="5181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6652" name="TextBox 26"/>
            <p:cNvSpPr txBox="1">
              <a:spLocks noChangeArrowheads="1"/>
            </p:cNvSpPr>
            <p:nvPr/>
          </p:nvSpPr>
          <p:spPr bwMode="auto">
            <a:xfrm>
              <a:off x="5638800" y="1371600"/>
              <a:ext cx="2743200" cy="4154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wa se  wh  g   c</a:t>
              </a:r>
            </a:p>
            <a:p>
              <a:pPr eaLnBrk="1" hangingPunct="1"/>
              <a:r>
                <a:rPr lang="en-US"/>
                <a:t>se  wa wh  g   c</a:t>
              </a:r>
            </a:p>
            <a:p>
              <a:pPr eaLnBrk="1" hangingPunct="1"/>
              <a:r>
                <a:rPr lang="en-US"/>
                <a:t>se  wa wh  g   c</a:t>
              </a:r>
            </a:p>
            <a:p>
              <a:pPr eaLnBrk="1" hangingPunct="1"/>
              <a:r>
                <a:rPr lang="en-US"/>
                <a:t>se  wa  g   wh c</a:t>
              </a:r>
            </a:p>
            <a:p>
              <a:pPr eaLnBrk="1" hangingPunct="1"/>
              <a:r>
                <a:rPr lang="en-US"/>
                <a:t>se  wa  g   c   wh</a:t>
              </a:r>
            </a:p>
            <a:p>
              <a:pPr eaLnBrk="1" hangingPunct="1"/>
              <a:r>
                <a:rPr lang="en-US"/>
                <a:t>se  wa  g   c   wh</a:t>
              </a:r>
            </a:p>
            <a:p>
              <a:pPr eaLnBrk="1" hangingPunct="1"/>
              <a:r>
                <a:rPr lang="en-US"/>
                <a:t>se  g    wa c   wh</a:t>
              </a:r>
            </a:p>
            <a:p>
              <a:pPr eaLnBrk="1" hangingPunct="1"/>
              <a:r>
                <a:rPr lang="en-US"/>
                <a:t>se  g     c  wa wh</a:t>
              </a:r>
            </a:p>
            <a:p>
              <a:pPr eaLnBrk="1" hangingPunct="1"/>
              <a:r>
                <a:rPr lang="en-US"/>
                <a:t>g    se   c  wa wh</a:t>
              </a:r>
            </a:p>
            <a:p>
              <a:pPr eaLnBrk="1" hangingPunct="1"/>
              <a:r>
                <a:rPr lang="en-US"/>
                <a:t>g    c    se wa wh</a:t>
              </a:r>
            </a:p>
            <a:p>
              <a:pPr eaLnBrk="1" hangingPunct="1"/>
              <a:r>
                <a:rPr lang="en-US"/>
                <a:t>c    g    se wa wh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Why Does Bubble Sort Work?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Why do you think it sorts?</a:t>
            </a:r>
          </a:p>
          <a:p>
            <a:pPr lvl="1"/>
            <a:r>
              <a:rPr lang="en-US" smtClean="0"/>
              <a:t>There are several passes </a:t>
            </a:r>
          </a:p>
          <a:p>
            <a:pPr lvl="1">
              <a:buFont typeface="Wingdings" charset="2"/>
              <a:buNone/>
            </a:pPr>
            <a:r>
              <a:rPr lang="en-US" smtClean="0"/>
              <a:t>through the data comparing</a:t>
            </a:r>
          </a:p>
          <a:p>
            <a:pPr lvl="1">
              <a:buFont typeface="Wingdings" charset="2"/>
              <a:buNone/>
            </a:pPr>
            <a:r>
              <a:rPr lang="en-US" smtClean="0"/>
              <a:t>pairs of data  (marked w/ lines)</a:t>
            </a:r>
          </a:p>
          <a:p>
            <a:endParaRPr lang="en-US" smtClean="0"/>
          </a:p>
          <a:p>
            <a:r>
              <a:rPr lang="en-US" smtClean="0"/>
              <a:t>Notice this property: After </a:t>
            </a:r>
          </a:p>
          <a:p>
            <a:pPr>
              <a:buFont typeface="Wingdings 2" charset="2"/>
              <a:buNone/>
            </a:pPr>
            <a:r>
              <a:rPr lang="en-US" smtClean="0"/>
              <a:t>the pass, pair compares will </a:t>
            </a:r>
          </a:p>
          <a:p>
            <a:pPr>
              <a:buFont typeface="Wingdings 2" charset="2"/>
              <a:buNone/>
            </a:pPr>
            <a:r>
              <a:rPr lang="en-US" smtClean="0"/>
              <a:t>locate the next largest item</a:t>
            </a:r>
          </a:p>
          <a:p>
            <a:pPr>
              <a:buFont typeface="Wingdings 2" charset="2"/>
              <a:buNone/>
            </a:pPr>
            <a:r>
              <a:rPr lang="en-US" smtClean="0"/>
              <a:t>and bubble it into position</a:t>
            </a:r>
          </a:p>
          <a:p>
            <a:endParaRPr lang="en-US" smtClean="0"/>
          </a:p>
          <a:p>
            <a:pPr>
              <a:buFont typeface="Wingdings 2" charset="2"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8E4653-823C-4842-932A-8912B4F9ED04}" type="datetime1">
              <a:rPr lang="en-US" sz="1200" smtClean="0">
                <a:solidFill>
                  <a:srgbClr val="3F3F3F"/>
                </a:solidFill>
              </a:rPr>
              <a:t>11/15/2012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D17E168-8534-4F6F-8502-2915A5CF789D}" type="slidenum">
              <a:rPr lang="en-US" sz="1200">
                <a:solidFill>
                  <a:srgbClr val="3F3F3F"/>
                </a:solidFill>
              </a:rPr>
              <a:pPr eaLnBrk="1" hangingPunct="1"/>
              <a:t>13</a:t>
            </a:fld>
            <a:endParaRPr lang="en-US" sz="1200">
              <a:solidFill>
                <a:srgbClr val="3F3F3F"/>
              </a:solidFill>
            </a:endParaRPr>
          </a:p>
        </p:txBody>
      </p:sp>
      <p:grpSp>
        <p:nvGrpSpPr>
          <p:cNvPr id="27655" name="Group 27"/>
          <p:cNvGrpSpPr>
            <a:grpSpLocks/>
          </p:cNvGrpSpPr>
          <p:nvPr/>
        </p:nvGrpSpPr>
        <p:grpSpPr bwMode="auto">
          <a:xfrm>
            <a:off x="5638800" y="1371600"/>
            <a:ext cx="2743200" cy="4191000"/>
            <a:chOff x="5638800" y="1371600"/>
            <a:chExt cx="2743200" cy="4191000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715000" y="18288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6248400" y="18288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6248400" y="22098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705600" y="22098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6705600" y="25908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7162800" y="25908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7162800" y="29718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7620000" y="29718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6705600" y="4038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6248400" y="3657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715000" y="3276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7162800" y="4038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6705600" y="3657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6248400" y="3276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6248400" y="4800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5715000" y="4419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6705600" y="4800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6248400" y="4419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5715000" y="5181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6248400" y="51816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7680" name="TextBox 26"/>
            <p:cNvSpPr txBox="1">
              <a:spLocks noChangeArrowheads="1"/>
            </p:cNvSpPr>
            <p:nvPr/>
          </p:nvSpPr>
          <p:spPr bwMode="auto">
            <a:xfrm>
              <a:off x="5638800" y="1371600"/>
              <a:ext cx="2743200" cy="4154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wa se  wh  g   c</a:t>
              </a:r>
            </a:p>
            <a:p>
              <a:pPr eaLnBrk="1" hangingPunct="1"/>
              <a:r>
                <a:rPr lang="en-US"/>
                <a:t>se  wa wh  g   c</a:t>
              </a:r>
            </a:p>
            <a:p>
              <a:pPr eaLnBrk="1" hangingPunct="1"/>
              <a:r>
                <a:rPr lang="en-US"/>
                <a:t>se  wa wh  g   c</a:t>
              </a:r>
            </a:p>
            <a:p>
              <a:pPr eaLnBrk="1" hangingPunct="1"/>
              <a:r>
                <a:rPr lang="en-US"/>
                <a:t>se  wa  g   wh c</a:t>
              </a:r>
            </a:p>
            <a:p>
              <a:pPr eaLnBrk="1" hangingPunct="1"/>
              <a:r>
                <a:rPr lang="en-US"/>
                <a:t>se  wa  g   c   wh</a:t>
              </a:r>
            </a:p>
            <a:p>
              <a:pPr eaLnBrk="1" hangingPunct="1"/>
              <a:r>
                <a:rPr lang="en-US"/>
                <a:t>se  wa  g   c   wh</a:t>
              </a:r>
            </a:p>
            <a:p>
              <a:pPr eaLnBrk="1" hangingPunct="1"/>
              <a:r>
                <a:rPr lang="en-US"/>
                <a:t>se  g    wa c   wh</a:t>
              </a:r>
            </a:p>
            <a:p>
              <a:pPr eaLnBrk="1" hangingPunct="1"/>
              <a:r>
                <a:rPr lang="en-US"/>
                <a:t>se  g     c  wa wh</a:t>
              </a:r>
            </a:p>
            <a:p>
              <a:pPr eaLnBrk="1" hangingPunct="1"/>
              <a:r>
                <a:rPr lang="en-US"/>
                <a:t>g    se   c  wa wh</a:t>
              </a:r>
            </a:p>
            <a:p>
              <a:pPr eaLnBrk="1" hangingPunct="1"/>
              <a:r>
                <a:rPr lang="en-US"/>
                <a:t>g    c    se wa wh</a:t>
              </a:r>
            </a:p>
            <a:p>
              <a:pPr eaLnBrk="1" hangingPunct="1"/>
              <a:r>
                <a:rPr lang="en-US"/>
                <a:t>c    g    se wa wh </a:t>
              </a:r>
            </a:p>
          </p:txBody>
        </p:sp>
      </p:grpSp>
      <p:cxnSp>
        <p:nvCxnSpPr>
          <p:cNvPr id="29" name="Straight Connector 28"/>
          <p:cNvCxnSpPr>
            <a:cxnSpLocks noChangeShapeType="1"/>
          </p:cNvCxnSpPr>
          <p:nvPr/>
        </p:nvCxnSpPr>
        <p:spPr bwMode="auto">
          <a:xfrm rot="5400000">
            <a:off x="4840288" y="2552700"/>
            <a:ext cx="1446212" cy="1588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Connector 29"/>
          <p:cNvCxnSpPr>
            <a:cxnSpLocks noChangeShapeType="1"/>
          </p:cNvCxnSpPr>
          <p:nvPr/>
        </p:nvCxnSpPr>
        <p:spPr bwMode="auto">
          <a:xfrm rot="5400000">
            <a:off x="5105401" y="3886200"/>
            <a:ext cx="914400" cy="3175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30"/>
          <p:cNvCxnSpPr>
            <a:cxnSpLocks noChangeShapeType="1"/>
          </p:cNvCxnSpPr>
          <p:nvPr/>
        </p:nvCxnSpPr>
        <p:spPr bwMode="auto">
          <a:xfrm rot="5400000">
            <a:off x="5296694" y="4761706"/>
            <a:ext cx="533400" cy="1588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31"/>
          <p:cNvCxnSpPr>
            <a:cxnSpLocks noChangeShapeType="1"/>
          </p:cNvCxnSpPr>
          <p:nvPr/>
        </p:nvCxnSpPr>
        <p:spPr bwMode="auto">
          <a:xfrm rot="5400000">
            <a:off x="5449094" y="5295106"/>
            <a:ext cx="228600" cy="1588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8351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smtClean="0"/>
              <a:t>Summary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 is not sufficient to think up a clever algorithm … you need to know why it works</a:t>
            </a:r>
          </a:p>
          <a:p>
            <a:r>
              <a:rPr lang="en-US" smtClean="0"/>
              <a:t>It’s usually not tough, because the logic of your method typically translates into an explanation of why it works.</a:t>
            </a:r>
          </a:p>
          <a:p>
            <a:endParaRPr lang="en-US" smtClean="0"/>
          </a:p>
          <a:p>
            <a:pPr algn="ctr">
              <a:buFont typeface="Wingdings 2" charset="2"/>
              <a:buNone/>
            </a:pPr>
            <a:r>
              <a:rPr lang="en-US" smtClean="0"/>
              <a:t>But you must think about it!!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29D5BF4-FF1E-4019-AD50-5AA432BC443B}" type="datetime1">
              <a:rPr lang="en-US" sz="1200" smtClean="0">
                <a:solidFill>
                  <a:srgbClr val="3F3F3F"/>
                </a:solidFill>
              </a:rPr>
              <a:t>11/15/2012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CA21D8-3FC8-4044-8998-EBBE588AA6DD}" type="slidenum">
              <a:rPr lang="en-US" sz="1200">
                <a:solidFill>
                  <a:srgbClr val="3F3F3F"/>
                </a:solidFill>
              </a:rPr>
              <a:pPr eaLnBrk="1" hangingPunct="1"/>
              <a:t>14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362200"/>
            <a:ext cx="8001000" cy="1143000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sz="4800" dirty="0" smtClean="0"/>
              <a:t>Algorithmic Design</a:t>
            </a:r>
            <a:endParaRPr lang="en-US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962400" y="6172200"/>
            <a:ext cx="1619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>
                <a:solidFill>
                  <a:schemeClr val="bg2"/>
                </a:solidFill>
              </a:rPr>
              <a:t>© Lawrence Snyder 2004</a:t>
            </a:r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533400" y="533400"/>
            <a:ext cx="6064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There’s a strategy to thinking up algorithms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2000" y="3962400"/>
            <a:ext cx="6705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8872" tIns="0" rIns="45720" bIns="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None/>
              <a:defRPr lang="en-US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i="1" dirty="0" smtClean="0"/>
              <a:t>Kelvin Sung</a:t>
            </a:r>
          </a:p>
          <a:p>
            <a:pPr eaLnBrk="1" hangingPunct="1"/>
            <a:r>
              <a:rPr lang="en-US" i="1" dirty="0" smtClean="0"/>
              <a:t>University of Washington, Bothell</a:t>
            </a:r>
          </a:p>
          <a:p>
            <a:pPr eaLnBrk="1" hangingPunct="1"/>
            <a:r>
              <a:rPr lang="en-US" sz="1200" i="1" dirty="0" smtClean="0"/>
              <a:t>(* Use/Modification with permission based on Larry </a:t>
            </a:r>
            <a:r>
              <a:rPr lang="en-US" sz="1200" i="1" smtClean="0"/>
              <a:t>Snyder’s </a:t>
            </a:r>
            <a:r>
              <a:rPr lang="en-US" sz="1200" i="1" smtClean="0">
                <a:hlinkClick r:id="rId2"/>
              </a:rPr>
              <a:t>CSE120</a:t>
            </a:r>
            <a:r>
              <a:rPr lang="en-US" sz="1200" i="1" smtClean="0"/>
              <a:t>)</a:t>
            </a:r>
            <a:endParaRPr lang="en-US" sz="1200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987425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181600"/>
          </a:xfrm>
        </p:spPr>
        <p:txBody>
          <a:bodyPr/>
          <a:lstStyle/>
          <a:p>
            <a:r>
              <a:rPr lang="en-US" dirty="0" smtClean="0"/>
              <a:t>Def. </a:t>
            </a:r>
            <a:r>
              <a:rPr lang="en-US" i="1" dirty="0" smtClean="0"/>
              <a:t>An algorithm is a precise, systematic process for an agent to produce a specified result</a:t>
            </a:r>
          </a:p>
          <a:p>
            <a:r>
              <a:rPr lang="en-US" smtClean="0"/>
              <a:t>Five properties characterize algorithms</a:t>
            </a:r>
          </a:p>
          <a:p>
            <a:endParaRPr lang="en-US" smtClean="0"/>
          </a:p>
          <a:p>
            <a:pPr lvl="2"/>
            <a:r>
              <a:rPr lang="en-US" b="1" dirty="0" smtClean="0"/>
              <a:t>Input specified </a:t>
            </a:r>
            <a:r>
              <a:rPr lang="en-US" dirty="0" smtClean="0"/>
              <a:t>– tell form and amount of input required</a:t>
            </a:r>
          </a:p>
          <a:p>
            <a:pPr lvl="2"/>
            <a:r>
              <a:rPr lang="en-US" b="1" dirty="0" smtClean="0"/>
              <a:t>Output specified </a:t>
            </a:r>
            <a:r>
              <a:rPr lang="en-US" dirty="0" smtClean="0"/>
              <a:t>– tell form and amount of output produced</a:t>
            </a:r>
          </a:p>
          <a:p>
            <a:pPr lvl="2"/>
            <a:r>
              <a:rPr lang="en-US" b="1" dirty="0" smtClean="0"/>
              <a:t>Definiteness </a:t>
            </a:r>
            <a:r>
              <a:rPr lang="en-US" dirty="0" smtClean="0"/>
              <a:t>– say explicitly what to do &amp; in what order</a:t>
            </a:r>
          </a:p>
          <a:p>
            <a:pPr lvl="2"/>
            <a:r>
              <a:rPr lang="en-US" b="1" dirty="0" smtClean="0"/>
              <a:t>Effectiveness </a:t>
            </a:r>
            <a:r>
              <a:rPr lang="en-US" dirty="0" smtClean="0"/>
              <a:t>– operations within agent’s abilities</a:t>
            </a:r>
          </a:p>
          <a:p>
            <a:pPr lvl="2"/>
            <a:r>
              <a:rPr lang="en-US" b="1" dirty="0" smtClean="0"/>
              <a:t>Finiteness </a:t>
            </a:r>
            <a:r>
              <a:rPr lang="en-US" dirty="0" smtClean="0"/>
              <a:t>– will stop and give an answer or say “none”</a:t>
            </a:r>
          </a:p>
          <a:p>
            <a:pPr lvl="1"/>
            <a:r>
              <a:rPr lang="en-US" dirty="0" smtClean="0"/>
              <a:t> Programs are algorithms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89576A2-1FCA-4992-B38C-E3A32CC95ED7}" type="datetime1">
              <a:rPr lang="en-US" sz="1200" smtClean="0">
                <a:solidFill>
                  <a:srgbClr val="3F3F3F"/>
                </a:solidFill>
              </a:rPr>
              <a:t>11/15/2012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3A05449-C90E-416F-989D-4D076AB92E2D}" type="slidenum">
              <a:rPr lang="en-US" sz="1200">
                <a:solidFill>
                  <a:srgbClr val="3F3F3F"/>
                </a:solidFill>
              </a:rPr>
              <a:pPr eaLnBrk="1" hangingPunct="1"/>
              <a:t>3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Algorithms At Many Levels of Detail 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181600"/>
          </a:xfrm>
        </p:spPr>
        <p:txBody>
          <a:bodyPr/>
          <a:lstStyle/>
          <a:p>
            <a:r>
              <a:rPr lang="en-US" smtClean="0"/>
              <a:t>The binary code computers execute are algorithms</a:t>
            </a:r>
          </a:p>
          <a:p>
            <a:r>
              <a:rPr lang="en-US" smtClean="0"/>
              <a:t>Software developers create algorithms all the time </a:t>
            </a:r>
          </a:p>
          <a:p>
            <a:pPr lvl="1"/>
            <a:r>
              <a:rPr lang="en-US" smtClean="0"/>
              <a:t>Using languages like C, C++, Java, JavaScript, etc.</a:t>
            </a:r>
          </a:p>
          <a:p>
            <a:pPr lvl="1"/>
            <a:r>
              <a:rPr lang="en-US" smtClean="0"/>
              <a:t>A compiler (it’s a translator) converts to binary code</a:t>
            </a:r>
          </a:p>
          <a:p>
            <a:r>
              <a:rPr lang="en-US" smtClean="0"/>
              <a:t>These cases specify computation in complete detail because computers are clueless</a:t>
            </a:r>
          </a:p>
          <a:p>
            <a:r>
              <a:rPr lang="en-US" smtClean="0"/>
              <a:t>But at other levels the agent is a person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8DE0D44-C12C-4AC4-9616-762C7D412A14}" type="datetime1">
              <a:rPr lang="en-US" sz="1200" smtClean="0">
                <a:solidFill>
                  <a:srgbClr val="3F3F3F"/>
                </a:solidFill>
              </a:rPr>
              <a:t>11/15/2012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50F8C46-260C-4E4C-BDC8-73CD0EB3E10C}" type="slidenum">
              <a:rPr lang="en-US" sz="1200">
                <a:solidFill>
                  <a:srgbClr val="3F3F3F"/>
                </a:solidFill>
              </a:rPr>
              <a:pPr eaLnBrk="1" hangingPunct="1"/>
              <a:t>4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Google Query Algorithm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181600"/>
          </a:xfrm>
        </p:spPr>
        <p:txBody>
          <a:bodyPr/>
          <a:lstStyle/>
          <a:p>
            <a:r>
              <a:rPr lang="en-US" smtClean="0"/>
              <a:t>In their paper Larry Page and Sergey Brin gave their algorithm for processing a Google query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This algorithm is understandable to readers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45DC60E-FB85-43D4-9AD9-F6A7E0F23607}" type="datetime1">
              <a:rPr lang="en-US" sz="1200" smtClean="0">
                <a:solidFill>
                  <a:srgbClr val="3F3F3F"/>
                </a:solidFill>
              </a:rPr>
              <a:t>11/15/2012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E79E24B-38B3-434E-A08E-1FF62D0482C3}" type="slidenum">
              <a:rPr lang="en-US" sz="1200">
                <a:solidFill>
                  <a:srgbClr val="3F3F3F"/>
                </a:solidFill>
              </a:rPr>
              <a:pPr eaLnBrk="1" hangingPunct="1"/>
              <a:t>5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19463" name="Picture 7" descr="pageBrin.pic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9800"/>
            <a:ext cx="7310438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334000" y="2286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791200" y="2286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334000" y="2667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248400" y="2667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334000" y="3048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705600" y="3048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334000" y="3429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086600" y="3429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715000" y="4572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715000" y="4191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715000" y="3810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239000" y="4572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781800" y="4191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248400" y="3810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6248400" y="52578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248400" y="48768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7239000" y="52578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781800" y="48768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781800" y="56388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7239000" y="56388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0502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r>
              <a:rPr lang="en-US" smtClean="0"/>
              <a:t>There are always different algorithms to pick</a:t>
            </a:r>
          </a:p>
          <a:p>
            <a:r>
              <a:rPr lang="en-US" smtClean="0"/>
              <a:t>Consider sorting …</a:t>
            </a:r>
          </a:p>
          <a:p>
            <a:pPr lvl="1"/>
            <a:r>
              <a:rPr lang="en-US" smtClean="0"/>
              <a:t>We’ve discussed </a:t>
            </a:r>
          </a:p>
          <a:p>
            <a:pPr lvl="1"/>
            <a:r>
              <a:rPr lang="en-US" smtClean="0"/>
              <a:t>Exchange Sort for</a:t>
            </a:r>
          </a:p>
          <a:p>
            <a:pPr lvl="2"/>
            <a:r>
              <a:rPr lang="en-US" smtClean="0"/>
              <a:t>walrus</a:t>
            </a:r>
          </a:p>
          <a:p>
            <a:pPr lvl="2"/>
            <a:r>
              <a:rPr lang="en-US" smtClean="0"/>
              <a:t>seal</a:t>
            </a:r>
          </a:p>
          <a:p>
            <a:pPr lvl="2"/>
            <a:r>
              <a:rPr lang="en-US" smtClean="0"/>
              <a:t>whale</a:t>
            </a:r>
          </a:p>
          <a:p>
            <a:pPr lvl="2"/>
            <a:r>
              <a:rPr lang="en-US" smtClean="0"/>
              <a:t>gull</a:t>
            </a:r>
          </a:p>
          <a:p>
            <a:pPr lvl="2"/>
            <a:r>
              <a:rPr lang="en-US" smtClean="0"/>
              <a:t>clam</a:t>
            </a:r>
          </a:p>
          <a:p>
            <a:pPr lvl="1"/>
            <a:r>
              <a:rPr lang="en-US" smtClean="0"/>
              <a:t>Compare with every</a:t>
            </a:r>
          </a:p>
          <a:p>
            <a:pPr lvl="1">
              <a:buFont typeface="Wingdings" charset="2"/>
              <a:buNone/>
            </a:pPr>
            <a:r>
              <a:rPr lang="en-US" smtClean="0"/>
              <a:t>	value following</a:t>
            </a:r>
          </a:p>
          <a:p>
            <a:endParaRPr lang="en-US" smtClean="0"/>
          </a:p>
        </p:txBody>
      </p:sp>
      <p:sp>
        <p:nvSpPr>
          <p:cNvPr id="20503" name="TextBox 6"/>
          <p:cNvSpPr txBox="1">
            <a:spLocks noChangeArrowheads="1"/>
          </p:cNvSpPr>
          <p:nvPr/>
        </p:nvSpPr>
        <p:spPr bwMode="auto">
          <a:xfrm>
            <a:off x="5257800" y="1828800"/>
            <a:ext cx="27432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wa se wh g    c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se </a:t>
            </a:r>
            <a:r>
              <a:rPr lang="en-US"/>
              <a:t>wa wh g    c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se </a:t>
            </a:r>
            <a:r>
              <a:rPr lang="en-US"/>
              <a:t>wa wh g    c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g   </a:t>
            </a:r>
            <a:r>
              <a:rPr lang="en-US"/>
              <a:t>wa wh se  c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c   </a:t>
            </a:r>
            <a:r>
              <a:rPr lang="en-US"/>
              <a:t>wa wh se  g</a:t>
            </a:r>
          </a:p>
          <a:p>
            <a:pPr eaLnBrk="1" hangingPunct="1"/>
            <a:r>
              <a:rPr lang="en-US"/>
              <a:t>c   </a:t>
            </a:r>
            <a:r>
              <a:rPr lang="en-US">
                <a:solidFill>
                  <a:srgbClr val="FF0000"/>
                </a:solidFill>
              </a:rPr>
              <a:t>wa </a:t>
            </a:r>
            <a:r>
              <a:rPr lang="en-US"/>
              <a:t>wh se  g</a:t>
            </a:r>
          </a:p>
          <a:p>
            <a:pPr eaLnBrk="1" hangingPunct="1"/>
            <a:r>
              <a:rPr lang="en-US"/>
              <a:t>c   </a:t>
            </a:r>
            <a:r>
              <a:rPr lang="en-US">
                <a:solidFill>
                  <a:srgbClr val="FF0000"/>
                </a:solidFill>
              </a:rPr>
              <a:t>se  </a:t>
            </a:r>
            <a:r>
              <a:rPr lang="en-US"/>
              <a:t>wh wa g</a:t>
            </a:r>
          </a:p>
          <a:p>
            <a:pPr eaLnBrk="1" hangingPunct="1"/>
            <a:r>
              <a:rPr lang="en-US"/>
              <a:t>c   </a:t>
            </a:r>
            <a:r>
              <a:rPr lang="en-US">
                <a:solidFill>
                  <a:srgbClr val="FF0000"/>
                </a:solidFill>
              </a:rPr>
              <a:t>g    </a:t>
            </a:r>
            <a:r>
              <a:rPr lang="en-US"/>
              <a:t>wh wa se</a:t>
            </a:r>
          </a:p>
          <a:p>
            <a:pPr eaLnBrk="1" hangingPunct="1"/>
            <a:r>
              <a:rPr lang="en-US"/>
              <a:t>c   g    </a:t>
            </a:r>
            <a:r>
              <a:rPr lang="en-US">
                <a:solidFill>
                  <a:srgbClr val="FF0000"/>
                </a:solidFill>
              </a:rPr>
              <a:t>wa </a:t>
            </a:r>
            <a:r>
              <a:rPr lang="en-US"/>
              <a:t>wh se</a:t>
            </a:r>
          </a:p>
          <a:p>
            <a:pPr eaLnBrk="1" hangingPunct="1"/>
            <a:r>
              <a:rPr lang="en-US"/>
              <a:t>c   g    </a:t>
            </a:r>
            <a:r>
              <a:rPr lang="en-US">
                <a:solidFill>
                  <a:srgbClr val="FF0000"/>
                </a:solidFill>
              </a:rPr>
              <a:t>se  </a:t>
            </a:r>
            <a:r>
              <a:rPr lang="en-US"/>
              <a:t>wh wa</a:t>
            </a:r>
          </a:p>
          <a:p>
            <a:pPr eaLnBrk="1" hangingPunct="1"/>
            <a:r>
              <a:rPr lang="en-US"/>
              <a:t>c   g    se  </a:t>
            </a:r>
            <a:r>
              <a:rPr lang="en-US">
                <a:solidFill>
                  <a:srgbClr val="FF0000"/>
                </a:solidFill>
              </a:rPr>
              <a:t>wa </a:t>
            </a:r>
            <a:r>
              <a:rPr lang="en-US"/>
              <a:t>wh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Many Alternative Algorithms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8D28AA4-BD70-48D3-A856-EE153BC26EB6}" type="datetime1">
              <a:rPr lang="en-US" sz="1200" smtClean="0">
                <a:solidFill>
                  <a:srgbClr val="3F3F3F"/>
                </a:solidFill>
              </a:rPr>
              <a:t>11/15/2012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050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A87516F-37DA-4352-B80B-1E86ED8CE449}" type="slidenum">
              <a:rPr lang="en-US" sz="1200">
                <a:solidFill>
                  <a:srgbClr val="3F3F3F"/>
                </a:solidFill>
              </a:rPr>
              <a:pPr eaLnBrk="1" hangingPunct="1"/>
              <a:t>6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334000" y="1981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867400" y="1981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67400" y="2362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324600" y="2362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324600" y="2743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781800" y="2743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781800" y="3124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239000" y="31242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324600" y="4191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867400" y="3810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334000" y="3429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781800" y="4191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324600" y="3810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867400" y="3429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867400" y="4953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334000" y="4572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324600" y="4953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867400" y="4572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334000" y="5334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867400" y="5334000"/>
            <a:ext cx="381000" cy="381000"/>
          </a:xfrm>
          <a:prstGeom prst="rect">
            <a:avLst/>
          </a:prstGeom>
          <a:gradFill rotWithShape="1">
            <a:gsLst>
              <a:gs pos="0">
                <a:srgbClr val="FFE2E5"/>
              </a:gs>
              <a:gs pos="64999">
                <a:srgbClr val="FFBAC2"/>
              </a:gs>
              <a:gs pos="100000">
                <a:srgbClr val="FF9CA9"/>
              </a:gs>
            </a:gsLst>
            <a:lin ang="5400000" scaled="1"/>
          </a:gradFill>
          <a:ln w="6350" cap="rnd">
            <a:solidFill>
              <a:srgbClr val="E46678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orbel" charset="0"/>
            </a:endParaRPr>
          </a:p>
        </p:txBody>
      </p:sp>
      <p:sp>
        <p:nvSpPr>
          <p:cNvPr id="215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Bubble Sort for</a:t>
            </a:r>
          </a:p>
          <a:p>
            <a:pPr lvl="2"/>
            <a:r>
              <a:rPr lang="en-US" smtClean="0"/>
              <a:t>walrus</a:t>
            </a:r>
          </a:p>
          <a:p>
            <a:pPr lvl="2"/>
            <a:r>
              <a:rPr lang="en-US" smtClean="0"/>
              <a:t>seal</a:t>
            </a:r>
          </a:p>
          <a:p>
            <a:pPr lvl="2"/>
            <a:r>
              <a:rPr lang="en-US" smtClean="0"/>
              <a:t>whale</a:t>
            </a:r>
          </a:p>
          <a:p>
            <a:pPr lvl="2"/>
            <a:r>
              <a:rPr lang="en-US" smtClean="0"/>
              <a:t>gull</a:t>
            </a:r>
          </a:p>
          <a:p>
            <a:pPr lvl="2"/>
            <a:r>
              <a:rPr lang="en-US" smtClean="0"/>
              <a:t>clam</a:t>
            </a:r>
          </a:p>
          <a:p>
            <a:pPr lvl="1"/>
            <a:r>
              <a:rPr lang="en-US" smtClean="0"/>
              <a:t>Compare in pairs, letting</a:t>
            </a:r>
          </a:p>
          <a:p>
            <a:pPr lvl="1">
              <a:buFont typeface="Wingdings" charset="2"/>
              <a:buNone/>
            </a:pPr>
            <a:r>
              <a:rPr lang="en-US" smtClean="0"/>
              <a:t>	larger values bubble up</a:t>
            </a:r>
          </a:p>
          <a:p>
            <a:pPr lvl="1">
              <a:buFont typeface="Wingdings" charset="2"/>
              <a:buNone/>
            </a:pPr>
            <a:endParaRPr lang="en-US" smtClean="0"/>
          </a:p>
          <a:p>
            <a:endParaRPr lang="en-US" smtClean="0"/>
          </a:p>
        </p:txBody>
      </p:sp>
      <p:sp>
        <p:nvSpPr>
          <p:cNvPr id="21527" name="TextBox 6"/>
          <p:cNvSpPr txBox="1">
            <a:spLocks noChangeArrowheads="1"/>
          </p:cNvSpPr>
          <p:nvPr/>
        </p:nvSpPr>
        <p:spPr bwMode="auto">
          <a:xfrm>
            <a:off x="5257800" y="1524000"/>
            <a:ext cx="27432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wa se  wh  g   c</a:t>
            </a:r>
          </a:p>
          <a:p>
            <a:pPr eaLnBrk="1" hangingPunct="1"/>
            <a:r>
              <a:rPr lang="en-US"/>
              <a:t>se  </a:t>
            </a:r>
            <a:r>
              <a:rPr lang="en-US">
                <a:solidFill>
                  <a:srgbClr val="FF0000"/>
                </a:solidFill>
              </a:rPr>
              <a:t>wa </a:t>
            </a:r>
            <a:r>
              <a:rPr lang="en-US"/>
              <a:t>wh  g   c</a:t>
            </a:r>
          </a:p>
          <a:p>
            <a:pPr eaLnBrk="1" hangingPunct="1"/>
            <a:r>
              <a:rPr lang="en-US"/>
              <a:t>se  wa </a:t>
            </a:r>
            <a:r>
              <a:rPr lang="en-US">
                <a:solidFill>
                  <a:srgbClr val="FF0000"/>
                </a:solidFill>
              </a:rPr>
              <a:t>wh  </a:t>
            </a:r>
            <a:r>
              <a:rPr lang="en-US"/>
              <a:t>g   c</a:t>
            </a:r>
          </a:p>
          <a:p>
            <a:pPr eaLnBrk="1" hangingPunct="1"/>
            <a:r>
              <a:rPr lang="en-US"/>
              <a:t>se  wa  g   </a:t>
            </a:r>
            <a:r>
              <a:rPr lang="en-US">
                <a:solidFill>
                  <a:srgbClr val="FF0000"/>
                </a:solidFill>
              </a:rPr>
              <a:t>wh </a:t>
            </a:r>
            <a:r>
              <a:rPr lang="en-US"/>
              <a:t>c</a:t>
            </a:r>
          </a:p>
          <a:p>
            <a:pPr eaLnBrk="1" hangingPunct="1"/>
            <a:r>
              <a:rPr lang="en-US"/>
              <a:t>se  wa  g   c   </a:t>
            </a:r>
            <a:r>
              <a:rPr lang="en-US">
                <a:solidFill>
                  <a:srgbClr val="FF0000"/>
                </a:solidFill>
              </a:rPr>
              <a:t>wh</a:t>
            </a:r>
          </a:p>
          <a:p>
            <a:pPr eaLnBrk="1" hangingPunct="1"/>
            <a:r>
              <a:rPr lang="en-US"/>
              <a:t>se  </a:t>
            </a:r>
            <a:r>
              <a:rPr lang="en-US">
                <a:solidFill>
                  <a:srgbClr val="FF0000"/>
                </a:solidFill>
              </a:rPr>
              <a:t>wa  </a:t>
            </a:r>
            <a:r>
              <a:rPr lang="en-US"/>
              <a:t>g   c   wh</a:t>
            </a:r>
          </a:p>
          <a:p>
            <a:pPr eaLnBrk="1" hangingPunct="1"/>
            <a:r>
              <a:rPr lang="en-US"/>
              <a:t>se  g    </a:t>
            </a:r>
            <a:r>
              <a:rPr lang="en-US">
                <a:solidFill>
                  <a:srgbClr val="FF0000"/>
                </a:solidFill>
              </a:rPr>
              <a:t>wa </a:t>
            </a:r>
            <a:r>
              <a:rPr lang="en-US"/>
              <a:t>c   wh</a:t>
            </a:r>
          </a:p>
          <a:p>
            <a:pPr eaLnBrk="1" hangingPunct="1"/>
            <a:r>
              <a:rPr lang="en-US"/>
              <a:t>se  g     c  </a:t>
            </a:r>
            <a:r>
              <a:rPr lang="en-US">
                <a:solidFill>
                  <a:srgbClr val="FF0000"/>
                </a:solidFill>
              </a:rPr>
              <a:t>wa </a:t>
            </a:r>
            <a:r>
              <a:rPr lang="en-US"/>
              <a:t>wh</a:t>
            </a:r>
          </a:p>
          <a:p>
            <a:pPr eaLnBrk="1" hangingPunct="1"/>
            <a:r>
              <a:rPr lang="en-US"/>
              <a:t>g    </a:t>
            </a:r>
            <a:r>
              <a:rPr lang="en-US">
                <a:solidFill>
                  <a:srgbClr val="FF0000"/>
                </a:solidFill>
              </a:rPr>
              <a:t>se   </a:t>
            </a:r>
            <a:r>
              <a:rPr lang="en-US"/>
              <a:t>c  wa wh</a:t>
            </a:r>
          </a:p>
          <a:p>
            <a:pPr eaLnBrk="1" hangingPunct="1"/>
            <a:r>
              <a:rPr lang="en-US"/>
              <a:t>g    c    </a:t>
            </a:r>
            <a:r>
              <a:rPr lang="en-US">
                <a:solidFill>
                  <a:srgbClr val="FF0000"/>
                </a:solidFill>
              </a:rPr>
              <a:t>se </a:t>
            </a:r>
            <a:r>
              <a:rPr lang="en-US"/>
              <a:t>wa wh</a:t>
            </a:r>
          </a:p>
          <a:p>
            <a:pPr eaLnBrk="1" hangingPunct="1"/>
            <a:r>
              <a:rPr lang="en-US"/>
              <a:t>c    </a:t>
            </a:r>
            <a:r>
              <a:rPr lang="en-US">
                <a:solidFill>
                  <a:srgbClr val="FF0000"/>
                </a:solidFill>
              </a:rPr>
              <a:t>g</a:t>
            </a:r>
            <a:r>
              <a:rPr lang="en-US"/>
              <a:t>    se wa wh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Now Consider Bubble Sort…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ACE4F98-D47F-45FF-9B3B-83B77FA9D133}" type="datetime1">
              <a:rPr lang="en-US" sz="1200" smtClean="0">
                <a:solidFill>
                  <a:srgbClr val="3F3F3F"/>
                </a:solidFill>
              </a:rPr>
              <a:t>11/15/2012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153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3C67FE2-C573-4C64-932C-6BD1EE59FEDC}" type="slidenum">
              <a:rPr lang="en-US" sz="1200">
                <a:solidFill>
                  <a:srgbClr val="3F3F3F"/>
                </a:solidFill>
              </a:rPr>
              <a:pPr eaLnBrk="1" hangingPunct="1"/>
              <a:t>7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r>
              <a:rPr lang="en-US" smtClean="0"/>
              <a:t>The two algorithms take the same amount of time, but they are different as we see from the patterns of their comparisons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4C502B5-A8D7-43AD-99BE-18565184E559}" type="datetime1">
              <a:rPr lang="en-US" sz="1200" smtClean="0">
                <a:solidFill>
                  <a:srgbClr val="3F3F3F"/>
                </a:solidFill>
              </a:rPr>
              <a:t>11/15/2012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4003784-9C16-4304-AB54-FCCCEE2E0A11}" type="slidenum">
              <a:rPr lang="en-US" sz="1200">
                <a:solidFill>
                  <a:srgbClr val="3F3F3F"/>
                </a:solidFill>
              </a:rPr>
              <a:pPr eaLnBrk="1" hangingPunct="1"/>
              <a:t>8</a:t>
            </a:fld>
            <a:endParaRPr lang="en-US" sz="1200">
              <a:solidFill>
                <a:srgbClr val="3F3F3F"/>
              </a:solidFill>
            </a:endParaRPr>
          </a:p>
        </p:txBody>
      </p:sp>
      <p:grpSp>
        <p:nvGrpSpPr>
          <p:cNvPr id="22534" name="Group 52"/>
          <p:cNvGrpSpPr>
            <a:grpSpLocks/>
          </p:cNvGrpSpPr>
          <p:nvPr/>
        </p:nvGrpSpPr>
        <p:grpSpPr bwMode="auto">
          <a:xfrm>
            <a:off x="5486400" y="2667000"/>
            <a:ext cx="1905000" cy="3810000"/>
            <a:chOff x="5486400" y="2667000"/>
            <a:chExt cx="1905000" cy="3810000"/>
          </a:xfrm>
        </p:grpSpPr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5486400" y="2667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5867400" y="2667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5867400" y="3048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6248400" y="3048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6248400" y="3429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6629400" y="3429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6629400" y="3810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7010400" y="3810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6248400" y="4953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5867400" y="4572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5486400" y="4191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6629400" y="4953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6248400" y="4572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5867400" y="4191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5867400" y="5715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5486400" y="5334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6248400" y="5715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5867400" y="5334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5486400" y="6096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5867400" y="6096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The Algorithms Are Different</a:t>
            </a:r>
            <a:endParaRPr lang="en-US" dirty="0"/>
          </a:p>
        </p:txBody>
      </p:sp>
      <p:grpSp>
        <p:nvGrpSpPr>
          <p:cNvPr id="22536" name="Group 51"/>
          <p:cNvGrpSpPr>
            <a:grpSpLocks/>
          </p:cNvGrpSpPr>
          <p:nvPr/>
        </p:nvGrpSpPr>
        <p:grpSpPr bwMode="auto">
          <a:xfrm>
            <a:off x="1828800" y="2667000"/>
            <a:ext cx="1905000" cy="3810000"/>
            <a:chOff x="1828800" y="2667000"/>
            <a:chExt cx="1905000" cy="3810000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828800" y="2667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209800" y="2667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828800" y="3048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590800" y="3048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828800" y="3429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971800" y="3429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828800" y="3810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352800" y="3810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209800" y="4953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209800" y="4572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209800" y="4191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352800" y="4953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971800" y="4572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590800" y="4191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2590800" y="5715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2590800" y="5334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352800" y="5715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971800" y="5334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971800" y="6096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352800" y="6096000"/>
              <a:ext cx="381000" cy="381000"/>
            </a:xfrm>
            <a:prstGeom prst="rect">
              <a:avLst/>
            </a:prstGeom>
            <a:gradFill rotWithShape="1">
              <a:gsLst>
                <a:gs pos="0">
                  <a:srgbClr val="FFE2E5"/>
                </a:gs>
                <a:gs pos="64999">
                  <a:srgbClr val="FFBAC2"/>
                </a:gs>
                <a:gs pos="100000">
                  <a:srgbClr val="FF9CA9"/>
                </a:gs>
              </a:gsLst>
              <a:lin ang="5400000" scaled="1"/>
            </a:gradFill>
            <a:ln w="6350" cap="rnd">
              <a:solidFill>
                <a:srgbClr val="E46678"/>
              </a:solidFill>
              <a:miter lim="800000"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000000"/>
                </a:solidFill>
                <a:latin typeface="Corbe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Key Question for Today &amp; Always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181600"/>
          </a:xfrm>
        </p:spPr>
        <p:txBody>
          <a:bodyPr/>
          <a:lstStyle/>
          <a:p>
            <a:r>
              <a:rPr lang="en-US" smtClean="0"/>
              <a:t>How do we know that the algorithms work?</a:t>
            </a:r>
          </a:p>
          <a:p>
            <a:pPr lvl="1"/>
            <a:r>
              <a:rPr lang="en-US" smtClean="0"/>
              <a:t>Developing algorithms is not just thinking them up</a:t>
            </a:r>
          </a:p>
          <a:p>
            <a:pPr lvl="1"/>
            <a:r>
              <a:rPr lang="en-US" smtClean="0"/>
              <a:t>It is also reasoning through why they work … you need to know </a:t>
            </a:r>
            <a:r>
              <a:rPr lang="en-US" i="1" smtClean="0"/>
              <a:t>why </a:t>
            </a:r>
            <a:r>
              <a:rPr lang="en-US" smtClean="0"/>
              <a:t>explicitly enough to tell someone else</a:t>
            </a:r>
          </a:p>
          <a:p>
            <a:pPr lvl="1"/>
            <a:endParaRPr lang="en-US" smtClean="0"/>
          </a:p>
          <a:p>
            <a:r>
              <a:rPr lang="en-US" smtClean="0"/>
              <a:t>Let’s see how to do that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58FB173-B12C-4510-8069-9244D385E39E}" type="datetime1">
              <a:rPr lang="en-US" sz="1200" smtClean="0">
                <a:solidFill>
                  <a:srgbClr val="3F3F3F"/>
                </a:solidFill>
              </a:rPr>
              <a:t>11/15/2012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CBEA133-73DD-4868-8F94-EE0CA5AC5387}" type="slidenum">
              <a:rPr lang="en-US" sz="1200">
                <a:solidFill>
                  <a:srgbClr val="3F3F3F"/>
                </a:solidFill>
              </a:rPr>
              <a:pPr eaLnBrk="1" hangingPunct="1"/>
              <a:t>9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24540&quot;&gt;&lt;property id=&quot;20148&quot; value=&quot;5&quot;/&gt;&lt;property id=&quot;20300&quot; value=&quot;Slide 3 - &amp;quot;Welcome to FIT100 &amp;quot;&quot;/&gt;&lt;property id=&quot;20307&quot; value=&quot;257&quot;/&gt;&lt;/object&gt;&lt;object type=&quot;3&quot; unique_id=&quot;24541&quot;&gt;&lt;property id=&quot;20148&quot; value=&quot;5&quot;/&gt;&lt;property id=&quot;20300&quot; value=&quot;Slide 4 - &amp;quot;INFO100/CSE100&amp;quot;&quot;/&gt;&lt;property id=&quot;20307&quot; value=&quot;258&quot;/&gt;&lt;/object&gt;&lt;object type=&quot;3&quot; unique_id=&quot;24543&quot;&gt;&lt;property id=&quot;20148&quot; value=&quot;5&quot;/&gt;&lt;property id=&quot;20300&quot; value=&quot;Slide 7 - &amp;quot;Being Fluent&amp;quot;&quot;/&gt;&lt;property id=&quot;20307&quot; value=&quot;260&quot;/&gt;&lt;/object&gt;&lt;object type=&quot;3&quot; unique_id=&quot;24544&quot;&gt;&lt;property id=&quot;20148&quot; value=&quot;5&quot;/&gt;&lt;property id=&quot;20300&quot; value=&quot;Slide 8 - &amp;quot;The Content&amp;quot;&quot;/&gt;&lt;property id=&quot;20307&quot; value=&quot;261&quot;/&gt;&lt;/object&gt;&lt;object type=&quot;3&quot; unique_id=&quot;24546&quot;&gt;&lt;property id=&quot;20148&quot; value=&quot;5&quot;/&gt;&lt;property id=&quot;20300&quot; value=&quot;Slide 9 - &amp;quot;About This Class  &amp;quot;&quot;/&gt;&lt;property id=&quot;20307&quot; value=&quot;263&quot;/&gt;&lt;/object&gt;&lt;object type=&quot;3&quot; unique_id=&quot;24547&quot;&gt;&lt;property id=&quot;20148&quot; value=&quot;5&quot;/&gt;&lt;property id=&quot;20300&quot; value=&quot;Slide 10 - &amp;quot;Lifetime of Learning&amp;quot;&quot;/&gt;&lt;property id=&quot;20307&quot; value=&quot;264&quot;/&gt;&lt;/object&gt;&lt;object type=&quot;3&quot; unique_id=&quot;24548&quot;&gt;&lt;property id=&quot;20148&quot; value=&quot;5&quot;/&gt;&lt;property id=&quot;20300&quot; value=&quot;Slide 11 - &amp;quot;Lifetime of Learning&amp;quot;&quot;/&gt;&lt;property id=&quot;20307&quot; value=&quot;265&quot;/&gt;&lt;/object&gt;&lt;object type=&quot;3&quot; unique_id=&quot;24549&quot;&gt;&lt;property id=&quot;20148&quot; value=&quot;5&quot;/&gt;&lt;property id=&quot;20300&quot; value=&quot;Slide 12 - &amp;quot;Is FIT100 for You?&amp;quot;&quot;/&gt;&lt;property id=&quot;20307&quot; value=&quot;266&quot;/&gt;&lt;/object&gt;&lt;object type=&quot;3&quot; unique_id=&quot;24550&quot;&gt;&lt;property id=&quot;20148&quot; value=&quot;5&quot;/&gt;&lt;property id=&quot;20300&quot; value=&quot;Slide 14 - &amp;quot;But, Maybe Not&amp;quot;&quot;/&gt;&lt;property id=&quot;20307&quot; value=&quot;267&quot;/&gt;&lt;/object&gt;&lt;object type=&quot;3&quot; unique_id=&quot;24551&quot;&gt;&lt;property id=&quot;20148&quot; value=&quot;5&quot;/&gt;&lt;property id=&quot;20300&quot; value=&quot;Slide 15 - &amp;quot;Some Stats&amp;quot;&quot;/&gt;&lt;property id=&quot;20307&quot; value=&quot;268&quot;/&gt;&lt;/object&gt;&lt;object type=&quot;3&quot; unique_id=&quot;24552&quot;&gt;&lt;property id=&quot;20148&quot; value=&quot;5&quot;/&gt;&lt;property id=&quot;20300&quot; value=&quot;Slide 16 - &amp;quot;Taking FIT Is Worth It&amp;quot;&quot;/&gt;&lt;property id=&quot;20307&quot; value=&quot;269&quot;/&gt;&lt;/object&gt;&lt;object type=&quot;3&quot; unique_id=&quot;24553&quot;&gt;&lt;property id=&quot;20148&quot; value=&quot;5&quot;/&gt;&lt;property id=&quot;20300&quot; value=&quot;Slide 17 - &amp;quot;Class Mechanics&amp;quot;&quot;/&gt;&lt;property id=&quot;20307&quot; value=&quot;270&quot;/&gt;&lt;/object&gt;&lt;object type=&quot;3&quot; unique_id=&quot;24554&quot;&gt;&lt;property id=&quot;20148&quot; value=&quot;5&quot;/&gt;&lt;property id=&quot;20300&quot; value=&quot;Slide 20 - &amp;quot;Class Mechanics&amp;quot;&quot;/&gt;&lt;property id=&quot;20307&quot; value=&quot;271&quot;/&gt;&lt;/object&gt;&lt;object type=&quot;3&quot; unique_id=&quot;24555&quot;&gt;&lt;property id=&quot;20148&quot; value=&quot;5&quot;/&gt;&lt;property id=&quot;20300&quot; value=&quot;Slide 21 - &amp;quot;FIT100 course Web site&amp;quot;&quot;/&gt;&lt;property id=&quot;20307&quot; value=&quot;272&quot;/&gt;&lt;/object&gt;&lt;object type=&quot;3&quot; unique_id=&quot;24556&quot;&gt;&lt;property id=&quot;20148&quot; value=&quot;5&quot;/&gt;&lt;property id=&quot;20300&quot; value=&quot;Slide 24 - &amp;quot;Teaching Assistants&amp;quot;&quot;/&gt;&lt;property id=&quot;20307&quot; value=&quot;273&quot;/&gt;&lt;/object&gt;&lt;object type=&quot;3&quot; unique_id=&quot;24557&quot;&gt;&lt;property id=&quot;20148&quot; value=&quot;5&quot;/&gt;&lt;property id=&quot;20300&quot; value=&quot;Slide 27 - &amp;quot;CLUE Tutor&amp;quot;&quot;/&gt;&lt;property id=&quot;20307&quot; value=&quot;274&quot;/&gt;&lt;/object&gt;&lt;object type=&quot;3&quot; unique_id=&quot;24558&quot;&gt;&lt;property id=&quot;20148&quot; value=&quot;5&quot;/&gt;&lt;property id=&quot;20300&quot; value=&quot;Slide 28 - &amp;quot;Get Help When You Need It!&amp;quot;&quot;/&gt;&lt;property id=&quot;20307&quot; value=&quot;275&quot;/&gt;&lt;/object&gt;&lt;object type=&quot;3&quot; unique_id=&quot;24559&quot;&gt;&lt;property id=&quot;20148&quot; value=&quot;5&quot;/&gt;&lt;property id=&quot;20300&quot; value=&quot;Slide 29 - &amp;quot;New to computers?&amp;quot;&quot;/&gt;&lt;property id=&quot;20307&quot; value=&quot;276&quot;/&gt;&lt;/object&gt;&lt;object type=&quot;3&quot; unique_id=&quot;24560&quot;&gt;&lt;property id=&quot;20148&quot; value=&quot;5&quot;/&gt;&lt;property id=&quot;20300&quot; value=&quot;Slide 30 - &amp;quot;Class Web Site&amp;quot;&quot;/&gt;&lt;property id=&quot;20307&quot; value=&quot;277&quot;/&gt;&lt;/object&gt;&lt;object type=&quot;3&quot; unique_id=&quot;24561&quot;&gt;&lt;property id=&quot;20148&quot; value=&quot;5&quot;/&gt;&lt;property id=&quot;20300&quot; value=&quot;Slide 31 - &amp;quot;The Calendar&amp;quot;&quot;/&gt;&lt;property id=&quot;20307&quot; value=&quot;278&quot;/&gt;&lt;/object&gt;&lt;object type=&quot;3&quot; unique_id=&quot;24562&quot;&gt;&lt;property id=&quot;20148&quot; value=&quot;5&quot;/&gt;&lt;property id=&quot;20300&quot; value=&quot;Slide 32 - &amp;quot;Readings&amp;quot;&quot;/&gt;&lt;property id=&quot;20307&quot; value=&quot;279&quot;/&gt;&lt;/object&gt;&lt;object type=&quot;3&quot; unique_id=&quot;24563&quot;&gt;&lt;property id=&quot;20148&quot; value=&quot;5&quot;/&gt;&lt;property id=&quot;20300&quot; value=&quot;Slide 35 - &amp;quot;An Assignment&amp;quot;&quot;/&gt;&lt;property id=&quot;20307&quot; value=&quot;280&quot;/&gt;&lt;/object&gt;&lt;object type=&quot;3&quot; unique_id=&quot;24564&quot;&gt;&lt;property id=&quot;20148&quot; value=&quot;5&quot;/&gt;&lt;property id=&quot;20300&quot; value=&quot;Slide 36 - &amp;quot;Summary&amp;quot;&quot;/&gt;&lt;property id=&quot;20307&quot; value=&quot;281&quot;/&gt;&lt;/object&gt;&lt;object type=&quot;3&quot; unique_id=&quot;24728&quot;&gt;&lt;property id=&quot;20148&quot; value=&quot;5&quot;/&gt;&lt;property id=&quot;20300&quot; value=&quot;Slide 6 - &amp;quot;Fluency with Information Technology&amp;quot;&quot;/&gt;&lt;property id=&quot;20307&quot; value=&quot;282&quot;/&gt;&lt;/object&gt;&lt;object type=&quot;3&quot; unique_id=&quot;24821&quot;&gt;&lt;property id=&quot;20148&quot; value=&quot;5&quot;/&gt;&lt;property id=&quot;20300&quot; value=&quot;Slide 23 - &amp;quot;Instructor&amp;quot;&quot;/&gt;&lt;property id=&quot;20307&quot; value=&quot;286&quot;/&gt;&lt;/object&gt;&lt;object type=&quot;3&quot; unique_id=&quot;24912&quot;&gt;&lt;property id=&quot;20148&quot; value=&quot;5&quot;/&gt;&lt;property id=&quot;20300&quot; value=&quot;Slide 25 - &amp;quot;Teaching Assistants&amp;quot;&quot;/&gt;&lt;property id=&quot;20307&quot; value=&quot;288&quot;/&gt;&lt;/object&gt;&lt;object type=&quot;3&quot; unique_id=&quot;24913&quot;&gt;&lt;property id=&quot;20148&quot; value=&quot;5&quot;/&gt;&lt;property id=&quot;20300&quot; value=&quot;Slide 26 - &amp;quot;Teaching Assistants&amp;quot;&quot;/&gt;&lt;property id=&quot;20307&quot; value=&quot;287&quot;/&gt;&lt;/object&gt;&lt;object type=&quot;3&quot; unique_id=&quot;25328&quot;&gt;&lt;property id=&quot;20148&quot; value=&quot;5&quot;/&gt;&lt;property id=&quot;20300&quot; value=&quot;Slide 13 - &amp;quot;Five credits is….&amp;quot;&quot;/&gt;&lt;property id=&quot;20307&quot; value=&quot;289&quot;/&gt;&lt;/object&gt;&lt;object type=&quot;3&quot; unique_id=&quot;25637&quot;&gt;&lt;property id=&quot;20148&quot; value=&quot;5&quot;/&gt;&lt;property id=&quot;20300&quot; value=&quot;Slide 5 - &amp;quot;Clicker question&amp;quot;&quot;/&gt;&lt;property id=&quot;20307&quot; value=&quot;291&quot;/&gt;&lt;/object&gt;&lt;object type=&quot;3&quot; unique_id=&quot;25638&quot;&gt;&lt;property id=&quot;20148&quot; value=&quot;5&quot;/&gt;&lt;property id=&quot;20300&quot; value=&quot;Slide 18 - &amp;quot;Clicker questions&amp;quot;&quot;/&gt;&lt;property id=&quot;20307&quot; value=&quot;292&quot;/&gt;&lt;/object&gt;&lt;object type=&quot;3&quot; unique_id=&quot;26056&quot;&gt;&lt;property id=&quot;20148&quot; value=&quot;5&quot;/&gt;&lt;property id=&quot;20300&quot; value=&quot;Slide 1 - &amp;quot;Announcements&amp;quot;&quot;/&gt;&lt;property id=&quot;20307&quot; value=&quot;293&quot;/&gt;&lt;/object&gt;&lt;object type=&quot;3&quot; unique_id=&quot;26057&quot;&gt;&lt;property id=&quot;20148&quot; value=&quot;5&quot;/&gt;&lt;property id=&quot;20300&quot; value=&quot;Slide 2 - &amp;quot;Announcements&amp;quot;&quot;/&gt;&lt;property id=&quot;20307&quot; value=&quot;295&quot;/&gt;&lt;/object&gt;&lt;object type=&quot;3&quot; unique_id=&quot;26058&quot;&gt;&lt;property id=&quot;20148&quot; value=&quot;5&quot;/&gt;&lt;property id=&quot;20300&quot; value=&quot;Slide 33 - &amp;quot;Clicker Quiz&amp;quot;&quot;/&gt;&lt;property id=&quot;20307&quot; value=&quot;294&quot;/&gt;&lt;/object&gt;&lt;object type=&quot;3&quot; unique_id=&quot;32316&quot;&gt;&lt;property id=&quot;20148&quot; value=&quot;5&quot;/&gt;&lt;property id=&quot;20300&quot; value=&quot;Slide 19 - &amp;quot;Course Web site&amp;quot;&quot;/&gt;&lt;property id=&quot;20307&quot; value=&quot;296&quot;/&gt;&lt;/object&gt;&lt;object type=&quot;3&quot; unique_id=&quot;32497&quot;&gt;&lt;property id=&quot;20148&quot; value=&quot;5&quot;/&gt;&lt;property id=&quot;20300&quot; value=&quot;Slide 22 - &amp;quot;FIT100 Course Web Site&amp;quot;&quot;/&gt;&lt;property id=&quot;20307&quot; value=&quot;297&quot;/&gt;&lt;/object&gt;&lt;object type=&quot;3&quot; unique_id=&quot;32771&quot;&gt;&lt;property id=&quot;20148&quot; value=&quot;5&quot;/&gt;&lt;property id=&quot;20300&quot; value=&quot;Slide 34 - &amp;quot;FIT100 Course Calendar&amp;quot;&quot;/&gt;&lt;property id=&quot;20307&quot; value=&quot;29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2275</TotalTime>
  <Words>1039</Words>
  <Application>Microsoft Office PowerPoint</Application>
  <PresentationFormat>On-screen Show (4:3)</PresentationFormat>
  <Paragraphs>205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Announcement</vt:lpstr>
      <vt:lpstr>Algorithmic Design</vt:lpstr>
      <vt:lpstr>Algorithms</vt:lpstr>
      <vt:lpstr>Algorithms At Many Levels of Detail </vt:lpstr>
      <vt:lpstr>Google Query Algorithm</vt:lpstr>
      <vt:lpstr>Many Alternative Algorithms …</vt:lpstr>
      <vt:lpstr>Now Consider Bubble Sort…</vt:lpstr>
      <vt:lpstr>The Algorithms Are Different</vt:lpstr>
      <vt:lpstr>Key Question for Today &amp; Always</vt:lpstr>
      <vt:lpstr>Why Does Exchange Sort Work?</vt:lpstr>
      <vt:lpstr>Why Does Exchange Sort Work?</vt:lpstr>
      <vt:lpstr>Why Does Bubble Sort Work?</vt:lpstr>
      <vt:lpstr>Why Does Bubble Sort Work?</vt:lpstr>
      <vt:lpstr>Summary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FIT100</dc:title>
  <dc:creator>Information School</dc:creator>
  <cp:lastModifiedBy>Kelvin Sung</cp:lastModifiedBy>
  <cp:revision>88</cp:revision>
  <cp:lastPrinted>2011-02-11T17:57:02Z</cp:lastPrinted>
  <dcterms:created xsi:type="dcterms:W3CDTF">2011-02-11T17:52:41Z</dcterms:created>
  <dcterms:modified xsi:type="dcterms:W3CDTF">2012-11-15T16:27:08Z</dcterms:modified>
</cp:coreProperties>
</file>