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5"/>
  </p:notesMasterIdLst>
  <p:handoutMasterIdLst>
    <p:handoutMasterId r:id="rId26"/>
  </p:handoutMasterIdLst>
  <p:sldIdLst>
    <p:sldId id="403" r:id="rId2"/>
    <p:sldId id="303" r:id="rId3"/>
    <p:sldId id="373" r:id="rId4"/>
    <p:sldId id="375" r:id="rId5"/>
    <p:sldId id="377" r:id="rId6"/>
    <p:sldId id="378" r:id="rId7"/>
    <p:sldId id="380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400" r:id="rId22"/>
    <p:sldId id="401" r:id="rId23"/>
    <p:sldId id="399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65" autoAdjust="0"/>
  </p:normalViewPr>
  <p:slideViewPr>
    <p:cSldViewPr>
      <p:cViewPr>
        <p:scale>
          <a:sx n="110" d="100"/>
          <a:sy n="110" d="100"/>
        </p:scale>
        <p:origin x="-99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BC2DC9-C4B3-4F27-B237-11081F7B9F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3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949544-B6A4-47C2-B5F7-08CED19E5CF1}" type="datetime1">
              <a:rPr lang="en-US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153564-952E-4344-88E3-DBD9EADD03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12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/>
              <a:t>Windows PC: </a:t>
            </a:r>
          </a:p>
          <a:p>
            <a:r>
              <a:rPr lang="en-US" baseline="0" dirty="0" smtClean="0"/>
              <a:t>    </a:t>
            </a:r>
            <a:r>
              <a:rPr lang="en-US" baseline="0" dirty="0" err="1" smtClean="0"/>
              <a:t>nslookup</a:t>
            </a:r>
            <a:r>
              <a:rPr lang="en-US" baseline="0" dirty="0" smtClean="0"/>
              <a:t>: to find IP address umbers</a:t>
            </a:r>
          </a:p>
          <a:p>
            <a:r>
              <a:rPr lang="en-US" baseline="0" dirty="0" smtClean="0"/>
              <a:t>    </a:t>
            </a:r>
            <a:r>
              <a:rPr lang="en-US" dirty="0" err="1" smtClean="0"/>
              <a:t>tracert</a:t>
            </a:r>
            <a:r>
              <a:rPr lang="en-US" baseline="0" dirty="0" smtClean="0"/>
              <a:t>: three packets are sent, each column represent the return time for each of the packet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(or: </a:t>
            </a:r>
          </a:p>
          <a:p>
            <a:r>
              <a:rPr lang="en-US" baseline="0" dirty="0" smtClean="0"/>
              <a:t>     </a:t>
            </a:r>
            <a:r>
              <a:rPr lang="en-US" baseline="0" dirty="0" err="1" smtClean="0"/>
              <a:t>wftrace</a:t>
            </a:r>
            <a:r>
              <a:rPr lang="en-US" baseline="0" dirty="0" smtClean="0"/>
              <a:t> for better GUI</a:t>
            </a:r>
          </a:p>
          <a:p>
            <a:r>
              <a:rPr lang="en-US" baseline="0" dirty="0" smtClean="0"/>
              <a:t>     </a:t>
            </a:r>
            <a:r>
              <a:rPr lang="en-US" baseline="0" dirty="0" err="1" smtClean="0"/>
              <a:t>pingplotter</a:t>
            </a:r>
            <a:r>
              <a:rPr lang="en-US" baseline="0" dirty="0" smtClean="0"/>
              <a:t> for visualizing response time on a graph</a:t>
            </a:r>
          </a:p>
          <a:p>
            <a:r>
              <a:rPr lang="en-US" baseline="0" dirty="0" smtClean="0"/>
              <a:t>     3D </a:t>
            </a:r>
            <a:r>
              <a:rPr lang="en-US" baseline="0" dirty="0" err="1" smtClean="0"/>
              <a:t>Traceroute</a:t>
            </a:r>
            <a:r>
              <a:rPr lang="en-US" baseline="0" dirty="0" smtClean="0"/>
              <a:t> seems pretty cool also)</a:t>
            </a:r>
          </a:p>
          <a:p>
            <a:r>
              <a:rPr lang="en-US" baseline="0" dirty="0" smtClean="0"/>
              <a:t>    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63CE57-E8F9-48D0-BA23-67F46F3368A4}" type="datetime1">
              <a:rPr lang="en-US" smtClean="0"/>
              <a:t>11/26/2012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FF409E-7C54-472A-922F-16018242A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87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C9193-9E72-4AB8-BA9F-3EFC0DC5D09D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0F940-F245-4B3E-B231-E695F2AEE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90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22395-C93C-4427-B293-7683EA396910}" type="datetime1">
              <a:rPr lang="en-US" smtClean="0"/>
              <a:t>11/26/2012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BCA9-D890-438D-B33B-F6EC64042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765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389454-9F05-44E2-8654-3FAA7B8D357E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7F16-CD94-40B4-8EC7-F8DB1BC19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531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F32D7-8249-4B38-A115-84F691E1CA22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A2967-816A-4168-AEF3-DF67F0712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20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764E0F-169E-49C7-9ED2-8F02958F88F6}" type="datetime1">
              <a:rPr lang="en-US" smtClean="0"/>
              <a:t>11/26/2012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218E77-B1EE-46C5-942A-D4F6F3D846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57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134BF-0F27-4E90-8356-B881A993F648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2DC84-F9DF-4BEF-B644-DDF053D8D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28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D762-E5D9-4553-ABE7-3B76B1186EDA}" type="datetime1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7E6BF-974A-417D-8C72-87E4635F5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5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0C0FB-FEAE-4C3A-86DE-C98206CBC438}" type="datetime1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232D6-B23A-411B-AB86-0465D956F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760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5936D-DE0D-4F98-A11D-0C65C105BAAB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EC410-7CE2-48A0-828E-4BC81E045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36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611153-6BFA-4089-9CF2-DDACFDD52C15}" type="datetime1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4076D-1611-49F4-8EBC-168353993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46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26876B40-B7C7-4D1C-8735-9EFC5BFDABB2}" type="datetime1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A5878A1E-11A2-40D1-AE41-285CE67970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66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4EDC86D4-C0B0-4B67-B83A-0E64DDED9CA4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46123233-AC59-4DC0-8A2B-FE898F321C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2" r:id="rId2"/>
    <p:sldLayoutId id="2147484169" r:id="rId3"/>
    <p:sldLayoutId id="2147484163" r:id="rId4"/>
    <p:sldLayoutId id="2147484164" r:id="rId5"/>
    <p:sldLayoutId id="2147484165" r:id="rId6"/>
    <p:sldLayoutId id="2147484170" r:id="rId7"/>
    <p:sldLayoutId id="2147484171" r:id="rId8"/>
    <p:sldLayoutId id="2147484172" r:id="rId9"/>
    <p:sldLayoutId id="2147484166" r:id="rId10"/>
    <p:sldLayoutId id="2147484173" r:id="rId11"/>
    <p:sldLayoutId id="2147484167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ecodeproject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11wi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meo.com/2696386" TargetMode="External"/><Relationship Id="rId5" Type="http://schemas.openxmlformats.org/officeDocument/2006/relationships/hyperlink" Target="http://www.youtube.com/watch?v=PBWhzz_Gn10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on Thursday: CANCELLED!!</a:t>
            </a:r>
          </a:p>
          <a:p>
            <a:r>
              <a:rPr lang="en-US" dirty="0" smtClean="0"/>
              <a:t>Office hour tomorrow: CANCELLED</a:t>
            </a:r>
          </a:p>
          <a:p>
            <a:pPr lvl="1"/>
            <a:r>
              <a:rPr lang="en-US" dirty="0" smtClean="0"/>
              <a:t>Please take </a:t>
            </a:r>
            <a:r>
              <a:rPr lang="en-US" dirty="0" err="1" smtClean="0"/>
              <a:t>adv</a:t>
            </a:r>
            <a:r>
              <a:rPr lang="en-US" dirty="0" smtClean="0"/>
              <a:t> of Jack’s office hours!</a:t>
            </a:r>
          </a:p>
          <a:p>
            <a:pPr lvl="1"/>
            <a:r>
              <a:rPr lang="en-US" dirty="0" smtClean="0"/>
              <a:t>Going to NSF in DC</a:t>
            </a:r>
          </a:p>
          <a:p>
            <a:r>
              <a:rPr lang="en-US" dirty="0" smtClean="0"/>
              <a:t>What others are doing with Processing:</a:t>
            </a:r>
          </a:p>
          <a:p>
            <a:pPr lvl="1"/>
            <a:r>
              <a:rPr lang="en-US" u="sng" dirty="0">
                <a:hlinkClick r:id="rId2"/>
              </a:rPr>
              <a:t>http://recodeproject.com/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Start CODING ASAP</a:t>
            </a:r>
            <a:r>
              <a:rPr lang="en-US" dirty="0" smtClean="0"/>
              <a:t>!!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17B9-CB6A-4239-B9CC-0B3E02013EF2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Kelvin Sung (Use/modify with permission from © 2010-2012 Larry Snyder, CSE)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2967-816A-4168-AEF3-DF67F07123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Picture of Portion of </a:t>
            </a:r>
            <a:r>
              <a:rPr lang="en-US" dirty="0" err="1" smtClean="0"/>
              <a:t>I’net</a:t>
            </a:r>
            <a:endParaRPr lang="en-US" dirty="0"/>
          </a:p>
        </p:txBody>
      </p:sp>
      <p:pic>
        <p:nvPicPr>
          <p:cNvPr id="33795" name="Content Placeholder 3" descr="Fig07.05InetNetworks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9" b="-1089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014724-49CE-4501-A011-D3EE8DED5DD2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92F46D-C3C6-4890-A35A-427A8D44EFA5}" type="slidenum">
              <a:rPr lang="en-US" sz="1200">
                <a:solidFill>
                  <a:srgbClr val="3F3F3F"/>
                </a:solidFill>
              </a:rPr>
              <a:pPr eaLnBrk="1" hangingPunct="1"/>
              <a:t>10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3798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Quick Trip to U. Florida</a:t>
            </a:r>
            <a:endParaRPr lang="en-US" dirty="0"/>
          </a:p>
        </p:txBody>
      </p:sp>
      <p:pic>
        <p:nvPicPr>
          <p:cNvPr id="35843" name="Content Placeholder 3" descr="Fig07.07traceRoute5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20" b="-14220"/>
          <a:stretch>
            <a:fillRect/>
          </a:stretch>
        </p:blipFill>
        <p:spPr>
          <a:xfrm>
            <a:off x="0" y="1066800"/>
            <a:ext cx="9144000" cy="5140325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CA13E2-1886-4AFC-B64E-97C051A49EB7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30735C-3701-4263-AC84-15B1BCA6A324}" type="slidenum">
              <a:rPr lang="en-US" sz="1200">
                <a:solidFill>
                  <a:srgbClr val="3F3F3F"/>
                </a:solidFill>
              </a:rPr>
              <a:pPr eaLnBrk="1" hangingPunct="1"/>
              <a:t>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584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8305800" cy="8286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You can find such “trace route” facilities by Googling, and then type in the IP-Addresses around the world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Route Across the US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route </a:t>
            </a:r>
          </a:p>
          <a:p>
            <a:pPr lvl="1"/>
            <a:r>
              <a:rPr lang="en-US" smtClean="0"/>
              <a:t>Starts with my ISP moving packet through MAN</a:t>
            </a:r>
          </a:p>
          <a:p>
            <a:pPr lvl="1"/>
            <a:r>
              <a:rPr lang="en-US" smtClean="0"/>
              <a:t>Next, the packet enters a regional WAN</a:t>
            </a:r>
          </a:p>
          <a:p>
            <a:pPr lvl="1"/>
            <a:r>
              <a:rPr lang="en-US" smtClean="0"/>
              <a:t>Next, the packet crosses the backbone</a:t>
            </a:r>
          </a:p>
          <a:p>
            <a:pPr lvl="1"/>
            <a:r>
              <a:rPr lang="en-US" smtClean="0"/>
              <a:t>Arriving at another regional WAN</a:t>
            </a:r>
          </a:p>
          <a:p>
            <a:pPr lvl="1"/>
            <a:r>
              <a:rPr lang="en-US" smtClean="0"/>
              <a:t>Next arriving on campus in a LAN</a:t>
            </a:r>
          </a:p>
          <a:p>
            <a:pPr lvl="1"/>
            <a:r>
              <a:rPr lang="en-US" smtClean="0"/>
              <a:t>Delivered to the destination computer</a:t>
            </a:r>
          </a:p>
          <a:p>
            <a:pPr lvl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FB8C8C-E7A0-4B64-A0CE-E2B2D22AB748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A765B8-4A29-4054-BEAF-BE45520D9504}" type="slidenum">
              <a:rPr lang="en-US" sz="1200">
                <a:solidFill>
                  <a:srgbClr val="3F3F3F"/>
                </a:solidFill>
              </a:rPr>
              <a:pPr eaLnBrk="1" hangingPunct="1"/>
              <a:t>12</a:t>
            </a:fld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Regional Network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Watchtower</a:t>
            </a:r>
          </a:p>
          <a:p>
            <a:pPr>
              <a:buFont typeface="Wingdings 2" charset="2"/>
              <a:buNone/>
            </a:pPr>
            <a:r>
              <a:rPr lang="en-US" smtClean="0"/>
              <a:t>regional network of </a:t>
            </a:r>
          </a:p>
          <a:p>
            <a:pPr>
              <a:buFont typeface="Wingdings 2" charset="2"/>
              <a:buNone/>
            </a:pPr>
            <a:r>
              <a:rPr lang="en-US" smtClean="0"/>
              <a:t>Eastern MA </a:t>
            </a:r>
          </a:p>
          <a:p>
            <a:r>
              <a:rPr lang="en-US" smtClean="0"/>
              <a:t>Every state/region</a:t>
            </a:r>
          </a:p>
          <a:p>
            <a:pPr>
              <a:buFont typeface="Wingdings 2" charset="2"/>
              <a:buNone/>
            </a:pPr>
            <a:r>
              <a:rPr lang="en-US" smtClean="0"/>
              <a:t>has one or a few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FF31D7-FC81-499C-B543-6B1FF04B5134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69DED2-6D5F-4F7F-82F9-A1B51E0FD872}" type="slidenum">
              <a:rPr lang="en-US" sz="1200">
                <a:solidFill>
                  <a:srgbClr val="3F3F3F"/>
                </a:solidFill>
              </a:rPr>
              <a:pPr eaLnBrk="1" hangingPunct="1"/>
              <a:t>13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39943" name="Picture 7" descr="Fig07.04cMAlighttow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49895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Backbone Carrier -- NCSA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335B6B-A790-416D-94C8-03F5F226ACAA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9EDB5F-D5F1-409A-85D0-4BA3D3851843}" type="slidenum">
              <a:rPr lang="en-US" sz="1200">
                <a:solidFill>
                  <a:srgbClr val="3F3F3F"/>
                </a:solidFill>
              </a:rPr>
              <a:pPr eaLnBrk="1" hangingPunct="1"/>
              <a:t>14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1991" name="Picture 6" descr="ncsa_backbone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6200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/>
              <a:t>Wireless is a LAN technology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625975"/>
          </a:xfrm>
        </p:spPr>
        <p:txBody>
          <a:bodyPr/>
          <a:lstStyle/>
          <a:p>
            <a:r>
              <a:rPr lang="en-US" smtClean="0"/>
              <a:t>As with “wired Ethernet,” all computers in range can hear the radio signals of the others</a:t>
            </a:r>
          </a:p>
        </p:txBody>
      </p:sp>
      <p:pic>
        <p:nvPicPr>
          <p:cNvPr id="44036" name="Picture 4" descr="wireless_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3"/>
          <a:stretch>
            <a:fillRect/>
          </a:stretch>
        </p:blipFill>
        <p:spPr bwMode="auto">
          <a:xfrm>
            <a:off x="1219200" y="2514600"/>
            <a:ext cx="6629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ACC5-A078-469E-8162-517407181DEC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7F16-CD94-40B4-8EC7-F8DB1BC196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Naming Computers—Take 1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People name computers by a domain 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hierarchical scheme that groups like computers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err="1" smtClean="0">
                <a:solidFill>
                  <a:srgbClr val="FF0000"/>
                </a:solidFill>
              </a:rPr>
              <a:t>edu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All educational computers, a </a:t>
            </a:r>
            <a:r>
              <a:rPr lang="en-US" dirty="0" smtClean="0"/>
              <a:t>TLD (Top </a:t>
            </a:r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D</a:t>
            </a:r>
            <a:r>
              <a:rPr lang="en-US" dirty="0" smtClean="0"/>
              <a:t>omain)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.uwb.edu </a:t>
            </a:r>
            <a:r>
              <a:rPr lang="en-US" dirty="0" smtClean="0"/>
              <a:t>  All computers at UWB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metis.uwb.edu</a:t>
            </a:r>
            <a:r>
              <a:rPr lang="en-US" dirty="0" smtClean="0"/>
              <a:t>  </a:t>
            </a:r>
            <a:r>
              <a:rPr lang="en-US" dirty="0" smtClean="0"/>
              <a:t>A UWB computer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.ischool.washington.edu</a:t>
            </a:r>
            <a:r>
              <a:rPr lang="en-US" dirty="0" smtClean="0"/>
              <a:t>   </a:t>
            </a:r>
            <a:r>
              <a:rPr lang="en-US" dirty="0" err="1" smtClean="0"/>
              <a:t>iSchool</a:t>
            </a:r>
            <a:r>
              <a:rPr lang="en-US" dirty="0" smtClean="0"/>
              <a:t> computers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.cs.washington.edu</a:t>
            </a:r>
            <a:r>
              <a:rPr lang="en-US" dirty="0" smtClean="0"/>
              <a:t>  CSE computers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spiff.cs.washington.edu </a:t>
            </a:r>
            <a:r>
              <a:rPr lang="en-US" dirty="0" smtClean="0"/>
              <a:t>  A CSE computer</a:t>
            </a:r>
          </a:p>
        </p:txBody>
      </p:sp>
      <p:sp>
        <p:nvSpPr>
          <p:cNvPr id="46084" name="Line 6"/>
          <p:cNvSpPr>
            <a:spLocks noChangeShapeType="1"/>
          </p:cNvSpPr>
          <p:nvPr/>
        </p:nvSpPr>
        <p:spPr bwMode="auto">
          <a:xfrm>
            <a:off x="7924800" y="3657600"/>
            <a:ext cx="609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Line 7"/>
          <p:cNvSpPr>
            <a:spLocks noChangeShapeType="1"/>
          </p:cNvSpPr>
          <p:nvPr/>
        </p:nvSpPr>
        <p:spPr bwMode="auto">
          <a:xfrm>
            <a:off x="7924800" y="4038600"/>
            <a:ext cx="609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>
            <a:off x="7924800" y="5410200"/>
            <a:ext cx="609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9"/>
          <p:cNvSpPr>
            <a:spLocks noChangeShapeType="1"/>
          </p:cNvSpPr>
          <p:nvPr/>
        </p:nvSpPr>
        <p:spPr bwMode="auto">
          <a:xfrm>
            <a:off x="8305800" y="4953000"/>
            <a:ext cx="2286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8534400" y="3657600"/>
            <a:ext cx="0" cy="2743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 flipH="1">
            <a:off x="8382000" y="6400800"/>
            <a:ext cx="152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 flipH="1">
            <a:off x="990600" y="4953000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 flipH="1">
            <a:off x="990600" y="5410200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381000" y="49530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</a:rPr>
              <a:t>Peers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609600" y="5486400"/>
            <a:ext cx="83058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Domains begin with a “dot” and get “larger” going right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45E47A-B57D-439E-9836-0C34CAD0FBCA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9DE9D6-F28C-4887-82DD-57577F0EF5B9}" type="slidenum">
              <a:rPr lang="en-US" sz="1200">
                <a:solidFill>
                  <a:srgbClr val="3F3F3F"/>
                </a:solidFill>
              </a:rPr>
              <a:pPr eaLnBrk="1" hangingPunct="1"/>
              <a:t>16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6096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Naming Computers—Take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Computers are named by IP address, four numbers in the range 0-255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uwb.edu: 128.208.50.46</a:t>
            </a:r>
          </a:p>
          <a:p>
            <a:pPr lvl="2" eaLnBrk="1" hangingPunct="1">
              <a:buFontTx/>
              <a:buNone/>
            </a:pPr>
            <a:r>
              <a:rPr lang="en-US" dirty="0" smtClean="0"/>
              <a:t>ischool.washington.edu: 128.208.100.150</a:t>
            </a:r>
          </a:p>
          <a:p>
            <a:pPr lvl="1" eaLnBrk="1" hangingPunct="1"/>
            <a:r>
              <a:rPr lang="en-US" dirty="0" smtClean="0"/>
              <a:t>Remembering IP addresses would be brutal for humans, so we use domains</a:t>
            </a:r>
          </a:p>
          <a:p>
            <a:pPr lvl="1" eaLnBrk="1" hangingPunct="1"/>
            <a:r>
              <a:rPr lang="en-US" dirty="0" smtClean="0"/>
              <a:t>Computers find the IP address for a domain name from the </a:t>
            </a:r>
            <a:r>
              <a:rPr lang="en-US" i="1" dirty="0" smtClean="0">
                <a:solidFill>
                  <a:srgbClr val="FF0000"/>
                </a:solidFill>
              </a:rPr>
              <a:t>Domain Name System</a:t>
            </a:r>
            <a:r>
              <a:rPr lang="en-US" dirty="0" smtClean="0"/>
              <a:t>—an IP address-book computer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9600" y="5943600"/>
            <a:ext cx="83058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A computer needs to know IP address of DNS server!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9647ED-E211-4839-BE01-218D6698C33B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F0EC79-1DF0-4891-A2A1-AE0A42AD95D4}" type="slidenum">
              <a:rPr lang="en-US" sz="1200">
                <a:solidFill>
                  <a:srgbClr val="3F3F3F"/>
                </a:solidFill>
              </a:rPr>
              <a:pPr eaLnBrk="1" hangingPunct="1"/>
              <a:t>17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813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Domains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.</a:t>
            </a:r>
            <a:r>
              <a:rPr lang="en-US" smtClean="0">
                <a:solidFill>
                  <a:srgbClr val="FF0000"/>
                </a:solidFill>
              </a:rPr>
              <a:t>edu .com .mil .gov .org .net </a:t>
            </a:r>
            <a:r>
              <a:rPr lang="en-US" smtClean="0"/>
              <a:t>domains are “top level domains” for the US</a:t>
            </a:r>
          </a:p>
          <a:p>
            <a:pPr lvl="1" eaLnBrk="1" hangingPunct="1"/>
            <a:r>
              <a:rPr lang="en-US" smtClean="0"/>
              <a:t>Recently, new TLD names added</a:t>
            </a:r>
          </a:p>
          <a:p>
            <a:pPr lvl="1" eaLnBrk="1" hangingPunct="1"/>
            <a:r>
              <a:rPr lang="en-US" smtClean="0"/>
              <a:t>Each country has a top level domain name:</a:t>
            </a:r>
          </a:p>
          <a:p>
            <a:pPr lvl="2" eaLnBrk="1" hangingPunct="1"/>
            <a:r>
              <a:rPr lang="en-US" smtClean="0"/>
              <a:t>.ca (Canada)</a:t>
            </a:r>
          </a:p>
          <a:p>
            <a:pPr lvl="2" eaLnBrk="1" hangingPunct="1"/>
            <a:r>
              <a:rPr lang="en-US" smtClean="0"/>
              <a:t>.es (Spain)</a:t>
            </a:r>
          </a:p>
          <a:p>
            <a:pPr lvl="2" eaLnBrk="1" hangingPunct="1"/>
            <a:r>
              <a:rPr lang="en-US" smtClean="0"/>
              <a:t>.de (Germany)</a:t>
            </a:r>
          </a:p>
          <a:p>
            <a:pPr lvl="2" eaLnBrk="1" hangingPunct="1"/>
            <a:r>
              <a:rPr lang="en-US" smtClean="0"/>
              <a:t>.au (Australia) </a:t>
            </a:r>
          </a:p>
          <a:p>
            <a:pPr lvl="2" eaLnBrk="1" hangingPunct="1"/>
            <a:r>
              <a:rPr lang="en-US" smtClean="0"/>
              <a:t>.at (Austria)</a:t>
            </a:r>
          </a:p>
          <a:p>
            <a:pPr lvl="2" eaLnBrk="1" hangingPunct="1"/>
            <a:r>
              <a:rPr lang="en-US" smtClean="0"/>
              <a:t>.us (US)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48200" y="4038600"/>
            <a:ext cx="3962400" cy="1938338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Do you know sites like: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bit.ly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www.nba.tv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del.icio.us</a:t>
            </a:r>
          </a:p>
          <a:p>
            <a:pPr eaLnBrk="1" hangingPunct="1"/>
            <a:r>
              <a:rPr lang="en-US" b="1">
                <a:solidFill>
                  <a:srgbClr val="FFFFFF"/>
                </a:solidFill>
                <a:latin typeface="Corbel" charset="0"/>
              </a:rPr>
              <a:t>… they exploit TLDs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BEED91-5D52-48B5-B54B-F277FBA51758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6C185D-EA81-47D9-8C4C-406B85948B15}" type="slidenum">
              <a:rPr lang="en-US" sz="1200">
                <a:solidFill>
                  <a:srgbClr val="3F3F3F"/>
                </a:solidFill>
              </a:rPr>
              <a:pPr eaLnBrk="1" hangingPunct="1"/>
              <a:t>18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018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Logical </a:t>
            </a:r>
            <a:r>
              <a:rPr lang="en-US" dirty="0" err="1"/>
              <a:t>vs</a:t>
            </a:r>
            <a:r>
              <a:rPr lang="en-US" dirty="0"/>
              <a:t> Physical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View the Internet in two ways: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r>
              <a:rPr lang="en-US" smtClean="0"/>
              <a:t>Humans see a hierarchy of domains relating computers—</a:t>
            </a:r>
            <a:r>
              <a:rPr lang="en-US" smtClean="0">
                <a:solidFill>
                  <a:srgbClr val="FF0000"/>
                </a:solidFill>
              </a:rPr>
              <a:t>logical network</a:t>
            </a:r>
            <a:r>
              <a:rPr lang="en-US" smtClean="0"/>
              <a:t> 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r>
              <a:rPr lang="en-US" smtClean="0"/>
              <a:t>Computers see groups of four number IP addresses—</a:t>
            </a:r>
            <a:r>
              <a:rPr lang="en-US" smtClean="0">
                <a:solidFill>
                  <a:srgbClr val="FF0000"/>
                </a:solidFill>
              </a:rPr>
              <a:t>physical network</a:t>
            </a:r>
            <a:endParaRPr lang="en-US" smtClean="0"/>
          </a:p>
          <a:p>
            <a:pPr marL="1371600" lvl="2" indent="-457200" eaLnBrk="1" hangingPunct="1">
              <a:buFont typeface="Wingdings" charset="2"/>
              <a:buNone/>
            </a:pPr>
            <a:r>
              <a:rPr lang="en-US" smtClean="0"/>
              <a:t>Both are ideal for the “user's” needs</a:t>
            </a:r>
          </a:p>
          <a:p>
            <a:pPr eaLnBrk="1" hangingPunct="1"/>
            <a:r>
              <a:rPr lang="en-US" smtClean="0"/>
              <a:t>The Domain Name System (DNS) relates the logical network to the physical network by translating domains to IP addresses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AB7281-2572-4AE2-AB1F-14C002849EBB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98C0A8-4DA1-4D87-8791-F2DA0C052E57}" type="slidenum">
              <a:rPr lang="en-US" sz="1200">
                <a:solidFill>
                  <a:srgbClr val="3F3F3F"/>
                </a:solidFill>
              </a:rPr>
              <a:pPr eaLnBrk="1" hangingPunct="1"/>
              <a:t>19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Networking … + DNS</a:t>
            </a:r>
            <a:endParaRPr lang="en-US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6783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Connected computers are better! How’s it done?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39624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" tIns="0" rIns="4572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smtClean="0"/>
              <a:t>Kelvin Sung</a:t>
            </a:r>
          </a:p>
          <a:p>
            <a:pPr eaLnBrk="1" hangingPunct="1"/>
            <a:r>
              <a:rPr lang="en-US" i="1" dirty="0" smtClean="0"/>
              <a:t>University of Washington, Bothell</a:t>
            </a:r>
          </a:p>
          <a:p>
            <a:pPr eaLnBrk="1" hangingPunct="1"/>
            <a:r>
              <a:rPr lang="en-US" sz="1200" i="1" dirty="0" smtClean="0"/>
              <a:t>(* Use/Modification with permission based on Larry Snyder’s </a:t>
            </a:r>
            <a:r>
              <a:rPr lang="en-US" sz="1200" i="1" dirty="0" smtClean="0">
                <a:hlinkClick r:id="rId2"/>
              </a:rPr>
              <a:t>CSE120 from Winter 2011</a:t>
            </a:r>
            <a:r>
              <a:rPr lang="en-US" sz="1200" i="1" dirty="0" smtClean="0"/>
              <a:t>)</a:t>
            </a:r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Internet vs. World Wide Web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people mis-use the terms “Internet” and “World Wide Web”</a:t>
            </a:r>
          </a:p>
          <a:p>
            <a:pPr eaLnBrk="1" hangingPunct="1"/>
            <a:r>
              <a:rPr lang="en-US" smtClean="0"/>
              <a:t>Let’s get them right</a:t>
            </a:r>
          </a:p>
          <a:p>
            <a:pPr lvl="1" eaLnBrk="1" hangingPunct="1">
              <a:buFont typeface="Wingdings" charset="2"/>
              <a:buNone/>
            </a:pPr>
            <a:endParaRPr lang="en-US" smtClean="0"/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1219200" y="3048000"/>
            <a:ext cx="6705600" cy="8286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Internet: all of the wires, fibers, switches, routers etc. connecting named computers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4343400"/>
            <a:ext cx="6705600" cy="11938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Web: That part of the Internet —web servers—that store info and serve Web pages and provide other services to client computers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D87DDA-8EB4-406D-8AAF-2B20B54CC786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897E8C-6A94-433D-84DE-52A4D7F71004}" type="slidenum">
              <a:rPr lang="en-US" sz="1200">
                <a:solidFill>
                  <a:srgbClr val="3F3F3F"/>
                </a:solidFill>
              </a:rPr>
              <a:pPr eaLnBrk="1" hangingPunct="1"/>
              <a:t>20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4280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One More Protocol: Client/Server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smtClean="0"/>
              <a:t>The Web and much of the Internet services use the client server form of interaction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It’s a VERY BRIEF relationship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0AB5B2-743F-49EC-AD27-B5FB2ECC62E9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C8ED8C-883B-401A-9C07-60490C00A3C6}" type="slidenum">
              <a:rPr lang="en-US" sz="1200">
                <a:solidFill>
                  <a:srgbClr val="3F3F3F"/>
                </a:solidFill>
              </a:rPr>
              <a:pPr eaLnBrk="1" hangingPunct="1"/>
              <a:t>21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56327" name="Picture 6" descr="clientServ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058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Client/Server Is Also Smart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smtClean="0"/>
              <a:t> Clients and servers are not connected – they only exchange info … “no commitment issues”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40BCEC-D7A7-4326-8738-E638BFEC3582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47C9F-31FA-45A3-894A-54BDEC1D6FE6}" type="slidenum">
              <a:rPr lang="en-US" sz="1200">
                <a:solidFill>
                  <a:srgbClr val="3F3F3F"/>
                </a:solidFill>
              </a:rPr>
              <a:pPr eaLnBrk="1" hangingPunct="1"/>
              <a:t>22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57351" name="Picture 6" descr="clientserveroverti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1534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Summary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Networking changed the world</a:t>
            </a:r>
          </a:p>
          <a:p>
            <a:pPr lvl="1" eaLnBrk="1" hangingPunct="1">
              <a:buFont typeface="Symbol" charset="2"/>
              <a:buNone/>
            </a:pPr>
            <a:r>
              <a:rPr lang="en-US" smtClean="0"/>
              <a:t>Internet: named computers using TCP/IP</a:t>
            </a:r>
          </a:p>
          <a:p>
            <a:pPr lvl="1" eaLnBrk="1" hangingPunct="1">
              <a:buFont typeface="Symbol" charset="2"/>
              <a:buNone/>
            </a:pPr>
            <a:r>
              <a:rPr lang="en-US" smtClean="0"/>
              <a:t>WWW: servers providing Web pages</a:t>
            </a:r>
          </a:p>
          <a:p>
            <a:pPr lvl="1" eaLnBrk="1" hangingPunct="1"/>
            <a:r>
              <a:rPr lang="en-US" smtClean="0"/>
              <a:t>Principles</a:t>
            </a:r>
          </a:p>
          <a:p>
            <a:pPr lvl="2" eaLnBrk="1" hangingPunct="1"/>
            <a:r>
              <a:rPr lang="en-US" smtClean="0"/>
              <a:t>Logical network of domain names</a:t>
            </a:r>
          </a:p>
          <a:p>
            <a:pPr lvl="2" eaLnBrk="1" hangingPunct="1"/>
            <a:r>
              <a:rPr lang="en-US" smtClean="0"/>
              <a:t>Physical network of IP addresses</a:t>
            </a:r>
          </a:p>
          <a:p>
            <a:pPr lvl="2" eaLnBrk="1" hangingPunct="1"/>
            <a:r>
              <a:rPr lang="en-US" smtClean="0"/>
              <a:t>Protocols rule: LAN, TCP/IP, http...</a:t>
            </a:r>
          </a:p>
          <a:p>
            <a:pPr lvl="2" eaLnBrk="1" hangingPunct="1"/>
            <a:r>
              <a:rPr lang="en-US" smtClean="0"/>
              <a:t>Domain Name System connects the two</a:t>
            </a:r>
          </a:p>
          <a:p>
            <a:pPr lvl="2" eaLnBrk="1" hangingPunct="1"/>
            <a:r>
              <a:rPr lang="en-US" smtClean="0"/>
              <a:t>Client/Server, fleeting relationship on WWW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0BB709-55E7-4783-9D7E-6C195FDFE487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0CAE03-2D52-49EE-A8ED-F04328628510}" type="slidenum">
              <a:rPr lang="en-US" sz="1200">
                <a:solidFill>
                  <a:srgbClr val="3F3F3F"/>
                </a:solidFill>
              </a:rPr>
              <a:pPr eaLnBrk="1" hangingPunct="1"/>
              <a:t>23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837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Networks...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Computers are useful alone, but are better when connected (networked)</a:t>
            </a:r>
          </a:p>
          <a:p>
            <a:pPr lvl="1" eaLnBrk="1" hangingPunct="1"/>
            <a:r>
              <a:rPr lang="en-US" smtClean="0"/>
              <a:t>Access more information and software than is stored locally</a:t>
            </a:r>
          </a:p>
          <a:p>
            <a:pPr lvl="1" eaLnBrk="1" hangingPunct="1"/>
            <a:r>
              <a:rPr lang="en-US" smtClean="0"/>
              <a:t>Help users to communicate, exchange information…changing ideas about social interaction</a:t>
            </a:r>
          </a:p>
          <a:p>
            <a:pPr lvl="1" eaLnBrk="1" hangingPunct="1"/>
            <a:r>
              <a:rPr lang="en-US" smtClean="0"/>
              <a:t>Perform other services—printing, Web, email, texting, mobile, etc.</a:t>
            </a:r>
          </a:p>
        </p:txBody>
      </p:sp>
      <p:sp>
        <p:nvSpPr>
          <p:cNvPr id="4" name="Text Box 67"/>
          <p:cNvSpPr txBox="1">
            <a:spLocks noChangeArrowheads="1"/>
          </p:cNvSpPr>
          <p:nvPr/>
        </p:nvSpPr>
        <p:spPr bwMode="auto">
          <a:xfrm>
            <a:off x="304800" y="5638800"/>
            <a:ext cx="86106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Today’s Message: Internet is NOT really a bunch of tubes!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3D7545-C9E8-4F60-9100-44407B92C6DF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A7275A-A905-45EA-98E4-FB4E59D228D1}" type="slidenum">
              <a:rPr lang="en-US" sz="1200">
                <a:solidFill>
                  <a:srgbClr val="3F3F3F"/>
                </a:solidFill>
              </a:rPr>
              <a:pPr eaLnBrk="1" hangingPunct="1"/>
              <a:t>3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946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Network Structure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Networks are structured differently based (mostly) on distance between computers:</a:t>
            </a:r>
          </a:p>
          <a:p>
            <a:pPr lvl="1" eaLnBrk="1" hangingPunct="1"/>
            <a:r>
              <a:rPr lang="en-US" dirty="0" smtClean="0"/>
              <a:t>Local area network (LAN)</a:t>
            </a:r>
          </a:p>
          <a:p>
            <a:pPr lvl="2" eaLnBrk="1" hangingPunct="1"/>
            <a:r>
              <a:rPr lang="en-US" dirty="0" smtClean="0"/>
              <a:t>Small area: room or building</a:t>
            </a:r>
          </a:p>
          <a:p>
            <a:pPr lvl="2" eaLnBrk="1" hangingPunct="1"/>
            <a:r>
              <a:rPr lang="en-US" dirty="0" smtClean="0"/>
              <a:t>Either wired (Cu or fiber) or wireless</a:t>
            </a:r>
          </a:p>
          <a:p>
            <a:pPr lvl="1" eaLnBrk="1" hangingPunct="1"/>
            <a:r>
              <a:rPr lang="en-US" dirty="0"/>
              <a:t>Metropolitan area networks (MAN)</a:t>
            </a:r>
          </a:p>
          <a:p>
            <a:pPr lvl="2" eaLnBrk="1" hangingPunct="1"/>
            <a:r>
              <a:rPr lang="en-US" dirty="0"/>
              <a:t>Neighborhood or several blocks of business district</a:t>
            </a:r>
          </a:p>
          <a:p>
            <a:pPr lvl="2" eaLnBrk="1" hangingPunct="1"/>
            <a:r>
              <a:rPr lang="en-US" dirty="0"/>
              <a:t>Private service provider owns network</a:t>
            </a:r>
          </a:p>
          <a:p>
            <a:pPr lvl="1" eaLnBrk="1" hangingPunct="1"/>
            <a:r>
              <a:rPr lang="en-US" dirty="0" smtClean="0"/>
              <a:t>Wide </a:t>
            </a:r>
            <a:r>
              <a:rPr lang="en-US" dirty="0" smtClean="0"/>
              <a:t>area networks (WAN)</a:t>
            </a:r>
          </a:p>
          <a:p>
            <a:pPr lvl="2" eaLnBrk="1" hangingPunct="1"/>
            <a:r>
              <a:rPr lang="en-US" dirty="0" smtClean="0"/>
              <a:t>Large area: more than 1 km</a:t>
            </a:r>
          </a:p>
          <a:p>
            <a:pPr lvl="2" eaLnBrk="1" hangingPunct="1"/>
            <a:r>
              <a:rPr lang="en-US" dirty="0" smtClean="0"/>
              <a:t>Fiber-optic, copper transmission lines, μ-wave, satellite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E1C173-AF5E-40B6-9ACD-324236B96475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7C3AE9-B337-4923-B27C-726817361EC9}" type="slidenum">
              <a:rPr lang="en-US" sz="1200">
                <a:solidFill>
                  <a:srgbClr val="3F3F3F"/>
                </a:solidFill>
              </a:rPr>
              <a:pPr eaLnBrk="1" hangingPunct="1"/>
              <a:t>4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Protocol Rules!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To communicate computers need to know how to set up the info to be sent and interpret the info received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Communication</a:t>
            </a:r>
            <a:r>
              <a:rPr lang="en-US" i="1" smtClean="0"/>
              <a:t> </a:t>
            </a:r>
            <a:r>
              <a:rPr lang="en-US" smtClean="0"/>
              <a:t>rules are a </a:t>
            </a:r>
            <a:r>
              <a:rPr lang="en-US" i="1" smtClean="0"/>
              <a:t>protocol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Example protocols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Ether</a:t>
            </a:r>
            <a:r>
              <a:rPr lang="en-US" smtClean="0">
                <a:solidFill>
                  <a:srgbClr val="A0522D"/>
                </a:solidFill>
              </a:rPr>
              <a:t>Net</a:t>
            </a:r>
            <a:r>
              <a:rPr lang="en-US" smtClean="0"/>
              <a:t>—for physical connection in a LAN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TCP/IP—for Internet—transmission control protocol / internet protocol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HTTP—for Web—hypertext transfer protocol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DC2C89-DF50-46FD-B8BD-028B1642BA73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6767B9-ABE0-410E-9B24-5F25D87A9B7C}" type="slidenum">
              <a:rPr lang="en-US" sz="1200">
                <a:solidFill>
                  <a:srgbClr val="3F3F3F"/>
                </a:solidFill>
              </a:rPr>
              <a:pPr eaLnBrk="1" hangingPunct="1"/>
              <a:t>5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LAN in the Lab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EtherNet is a popular LAN protocol</a:t>
            </a:r>
          </a:p>
          <a:p>
            <a:pPr lvl="2" eaLnBrk="1" hangingPunct="1"/>
            <a:r>
              <a:rPr lang="en-US" smtClean="0"/>
              <a:t>It uses a “party” protocol</a:t>
            </a:r>
          </a:p>
        </p:txBody>
      </p:sp>
      <p:sp>
        <p:nvSpPr>
          <p:cNvPr id="16415" name="Text Box 36"/>
          <p:cNvSpPr txBox="1">
            <a:spLocks noChangeArrowheads="1"/>
          </p:cNvSpPr>
          <p:nvPr/>
        </p:nvSpPr>
        <p:spPr bwMode="auto">
          <a:xfrm>
            <a:off x="1752600" y="2362200"/>
            <a:ext cx="17526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Connection to campus network infrastructure</a:t>
            </a:r>
          </a:p>
        </p:txBody>
      </p:sp>
      <p:sp>
        <p:nvSpPr>
          <p:cNvPr id="16413" name="Rectangle 34"/>
          <p:cNvSpPr>
            <a:spLocks noChangeArrowheads="1"/>
          </p:cNvSpPr>
          <p:nvPr/>
        </p:nvSpPr>
        <p:spPr bwMode="auto">
          <a:xfrm>
            <a:off x="533400" y="3733800"/>
            <a:ext cx="8001000" cy="25908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4"/>
          <p:cNvSpPr>
            <a:spLocks noChangeArrowheads="1"/>
          </p:cNvSpPr>
          <p:nvPr/>
        </p:nvSpPr>
        <p:spPr bwMode="auto">
          <a:xfrm>
            <a:off x="838200" y="3886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1447800" y="4191000"/>
            <a:ext cx="6324600" cy="0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2" name="AutoShape 6"/>
          <p:cNvSpPr>
            <a:spLocks noChangeArrowheads="1"/>
          </p:cNvSpPr>
          <p:nvPr/>
        </p:nvSpPr>
        <p:spPr bwMode="auto">
          <a:xfrm>
            <a:off x="19050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21336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22860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27432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29718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31242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8" name="AutoShape 16"/>
          <p:cNvSpPr>
            <a:spLocks noChangeArrowheads="1"/>
          </p:cNvSpPr>
          <p:nvPr/>
        </p:nvSpPr>
        <p:spPr bwMode="auto">
          <a:xfrm>
            <a:off x="35814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38100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39624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1" name="AutoShape 20"/>
          <p:cNvSpPr>
            <a:spLocks noChangeArrowheads="1"/>
          </p:cNvSpPr>
          <p:nvPr/>
        </p:nvSpPr>
        <p:spPr bwMode="auto">
          <a:xfrm>
            <a:off x="44196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402" name="Rectangle 21"/>
          <p:cNvSpPr>
            <a:spLocks noChangeArrowheads="1"/>
          </p:cNvSpPr>
          <p:nvPr/>
        </p:nvSpPr>
        <p:spPr bwMode="auto">
          <a:xfrm>
            <a:off x="46482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>
            <a:off x="48006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4" name="AutoShape 24"/>
          <p:cNvSpPr>
            <a:spLocks noChangeArrowheads="1"/>
          </p:cNvSpPr>
          <p:nvPr/>
        </p:nvSpPr>
        <p:spPr bwMode="auto">
          <a:xfrm>
            <a:off x="52578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54864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Line 26"/>
          <p:cNvSpPr>
            <a:spLocks noChangeShapeType="1"/>
          </p:cNvSpPr>
          <p:nvPr/>
        </p:nvSpPr>
        <p:spPr bwMode="auto">
          <a:xfrm>
            <a:off x="56388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7" name="AutoShape 28"/>
          <p:cNvSpPr>
            <a:spLocks noChangeArrowheads="1"/>
          </p:cNvSpPr>
          <p:nvPr/>
        </p:nvSpPr>
        <p:spPr bwMode="auto">
          <a:xfrm>
            <a:off x="6096000" y="4648200"/>
            <a:ext cx="685800" cy="685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PC</a:t>
            </a:r>
            <a:endParaRPr lang="en-US" sz="2400"/>
          </a:p>
        </p:txBody>
      </p:sp>
      <p:sp>
        <p:nvSpPr>
          <p:cNvPr id="16408" name="Rectangle 29"/>
          <p:cNvSpPr>
            <a:spLocks noChangeArrowheads="1"/>
          </p:cNvSpPr>
          <p:nvPr/>
        </p:nvSpPr>
        <p:spPr bwMode="auto">
          <a:xfrm>
            <a:off x="6324600" y="41148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Line 30"/>
          <p:cNvSpPr>
            <a:spLocks noChangeShapeType="1"/>
          </p:cNvSpPr>
          <p:nvPr/>
        </p:nvSpPr>
        <p:spPr bwMode="auto">
          <a:xfrm>
            <a:off x="6477000" y="4267200"/>
            <a:ext cx="0" cy="457200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10" name="Line 31"/>
          <p:cNvSpPr>
            <a:spLocks noChangeShapeType="1"/>
          </p:cNvSpPr>
          <p:nvPr/>
        </p:nvSpPr>
        <p:spPr bwMode="auto">
          <a:xfrm>
            <a:off x="7315200" y="4191000"/>
            <a:ext cx="0" cy="1219200"/>
          </a:xfrm>
          <a:prstGeom prst="line">
            <a:avLst/>
          </a:prstGeom>
          <a:solidFill>
            <a:schemeClr val="accent1"/>
          </a:solidFill>
          <a:ln w="9525">
            <a:solidFill>
              <a:srgbClr val="FFFF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11" name="Text Box 32"/>
          <p:cNvSpPr txBox="1">
            <a:spLocks noChangeArrowheads="1"/>
          </p:cNvSpPr>
          <p:nvPr/>
        </p:nvSpPr>
        <p:spPr bwMode="auto">
          <a:xfrm>
            <a:off x="6705600" y="5334000"/>
            <a:ext cx="1387475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Ether Net Cable</a:t>
            </a:r>
          </a:p>
        </p:txBody>
      </p:sp>
      <p:sp>
        <p:nvSpPr>
          <p:cNvPr id="16412" name="Line 33"/>
          <p:cNvSpPr>
            <a:spLocks noChangeShapeType="1"/>
          </p:cNvSpPr>
          <p:nvPr/>
        </p:nvSpPr>
        <p:spPr bwMode="auto">
          <a:xfrm flipV="1">
            <a:off x="1143000" y="2819400"/>
            <a:ext cx="0" cy="1143000"/>
          </a:xfrm>
          <a:prstGeom prst="lin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14" name="Text Box 35"/>
          <p:cNvSpPr txBox="1">
            <a:spLocks noChangeArrowheads="1"/>
          </p:cNvSpPr>
          <p:nvPr/>
        </p:nvSpPr>
        <p:spPr bwMode="auto">
          <a:xfrm>
            <a:off x="3733800" y="2895600"/>
            <a:ext cx="2788584" cy="46166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Typical </a:t>
            </a:r>
            <a:r>
              <a:rPr lang="en-US" dirty="0" smtClean="0"/>
              <a:t>drop-in Lab</a:t>
            </a:r>
            <a:endParaRPr lang="en-US" dirty="0"/>
          </a:p>
        </p:txBody>
      </p:sp>
      <p:sp>
        <p:nvSpPr>
          <p:cNvPr id="16416" name="Line 37"/>
          <p:cNvSpPr>
            <a:spLocks noChangeShapeType="1"/>
          </p:cNvSpPr>
          <p:nvPr/>
        </p:nvSpPr>
        <p:spPr bwMode="auto">
          <a:xfrm>
            <a:off x="1143000" y="3200400"/>
            <a:ext cx="533400" cy="0"/>
          </a:xfrm>
          <a:prstGeom prst="lin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C0C6A2-91AA-4F18-B3BC-9F6C18A24D37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4B5159-7840-4131-AA3E-2F10D951D622}" type="slidenum">
              <a:rPr lang="en-US" sz="1200">
                <a:solidFill>
                  <a:srgbClr val="3F3F3F"/>
                </a:solidFill>
              </a:rPr>
              <a:pPr eaLnBrk="1" hangingPunct="1"/>
              <a:t>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5633" name="Footer Placeholder 3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Campus &amp; The World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campus subnetworks interconnect computers of the UW domain which connects to Internet via a gateway</a:t>
            </a:r>
          </a:p>
        </p:txBody>
      </p:sp>
      <p:sp>
        <p:nvSpPr>
          <p:cNvPr id="27652" name="Text Box 67"/>
          <p:cNvSpPr txBox="1">
            <a:spLocks noChangeArrowheads="1"/>
          </p:cNvSpPr>
          <p:nvPr/>
        </p:nvSpPr>
        <p:spPr bwMode="auto">
          <a:xfrm>
            <a:off x="2438400" y="5715000"/>
            <a:ext cx="44958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All communication by TCP/IP </a:t>
            </a:r>
          </a:p>
        </p:txBody>
      </p:sp>
      <p:grpSp>
        <p:nvGrpSpPr>
          <p:cNvPr id="27653" name="Group 49"/>
          <p:cNvGrpSpPr>
            <a:grpSpLocks/>
          </p:cNvGrpSpPr>
          <p:nvPr/>
        </p:nvGrpSpPr>
        <p:grpSpPr bwMode="auto">
          <a:xfrm>
            <a:off x="609600" y="2971800"/>
            <a:ext cx="8077200" cy="2743200"/>
            <a:chOff x="432" y="2064"/>
            <a:chExt cx="5088" cy="1728"/>
          </a:xfrm>
        </p:grpSpPr>
        <p:sp>
          <p:nvSpPr>
            <p:cNvPr id="27657" name="Rectangle 63"/>
            <p:cNvSpPr>
              <a:spLocks noChangeArrowheads="1"/>
            </p:cNvSpPr>
            <p:nvPr/>
          </p:nvSpPr>
          <p:spPr bwMode="auto">
            <a:xfrm>
              <a:off x="576" y="2064"/>
              <a:ext cx="4944" cy="1680"/>
            </a:xfrm>
            <a:prstGeom prst="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AutoShape 4"/>
            <p:cNvSpPr>
              <a:spLocks noChangeArrowheads="1"/>
            </p:cNvSpPr>
            <p:nvPr/>
          </p:nvSpPr>
          <p:spPr bwMode="auto">
            <a:xfrm>
              <a:off x="720" y="2544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Lab-1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659" name="Line 6"/>
            <p:cNvSpPr>
              <a:spLocks noChangeShapeType="1"/>
            </p:cNvSpPr>
            <p:nvPr/>
          </p:nvSpPr>
          <p:spPr bwMode="auto">
            <a:xfrm flipV="1">
              <a:off x="1008" y="2352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7"/>
            <p:cNvSpPr>
              <a:spLocks noChangeArrowheads="1"/>
            </p:cNvSpPr>
            <p:nvPr/>
          </p:nvSpPr>
          <p:spPr bwMode="auto">
            <a:xfrm>
              <a:off x="912" y="2256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AutoShape 10"/>
            <p:cNvSpPr>
              <a:spLocks noChangeArrowheads="1"/>
            </p:cNvSpPr>
            <p:nvPr/>
          </p:nvSpPr>
          <p:spPr bwMode="auto">
            <a:xfrm>
              <a:off x="1248" y="2928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Lab-2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662" name="Line 11"/>
            <p:cNvSpPr>
              <a:spLocks noChangeShapeType="1"/>
            </p:cNvSpPr>
            <p:nvPr/>
          </p:nvSpPr>
          <p:spPr bwMode="auto">
            <a:xfrm flipV="1">
              <a:off x="1488" y="2448"/>
              <a:ext cx="0" cy="52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AutoShape 14"/>
            <p:cNvSpPr>
              <a:spLocks noChangeArrowheads="1"/>
            </p:cNvSpPr>
            <p:nvPr/>
          </p:nvSpPr>
          <p:spPr bwMode="auto">
            <a:xfrm>
              <a:off x="1776" y="3312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Lab-3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 flipV="1">
              <a:off x="2064" y="2544"/>
              <a:ext cx="0" cy="81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16"/>
            <p:cNvSpPr>
              <a:spLocks noChangeArrowheads="1"/>
            </p:cNvSpPr>
            <p:nvPr/>
          </p:nvSpPr>
          <p:spPr bwMode="auto">
            <a:xfrm>
              <a:off x="1968" y="2448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>
              <a:off x="1104" y="2304"/>
              <a:ext cx="172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>
              <a:off x="1584" y="2400"/>
              <a:ext cx="12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19"/>
            <p:cNvSpPr>
              <a:spLocks noChangeShapeType="1"/>
            </p:cNvSpPr>
            <p:nvPr/>
          </p:nvSpPr>
          <p:spPr bwMode="auto">
            <a:xfrm>
              <a:off x="2160" y="2496"/>
              <a:ext cx="67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Rectangle 12"/>
            <p:cNvSpPr>
              <a:spLocks noChangeArrowheads="1"/>
            </p:cNvSpPr>
            <p:nvPr/>
          </p:nvSpPr>
          <p:spPr bwMode="auto">
            <a:xfrm>
              <a:off x="1392" y="2352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AutoShape 25"/>
            <p:cNvSpPr>
              <a:spLocks noChangeArrowheads="1"/>
            </p:cNvSpPr>
            <p:nvPr/>
          </p:nvSpPr>
          <p:spPr bwMode="auto">
            <a:xfrm>
              <a:off x="2448" y="2160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 flipV="1">
              <a:off x="2832" y="2544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AutoShape 29"/>
            <p:cNvSpPr>
              <a:spLocks noChangeArrowheads="1"/>
            </p:cNvSpPr>
            <p:nvPr/>
          </p:nvSpPr>
          <p:spPr bwMode="auto">
            <a:xfrm>
              <a:off x="2544" y="3072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73" name="Line 30"/>
            <p:cNvSpPr>
              <a:spLocks noChangeShapeType="1"/>
            </p:cNvSpPr>
            <p:nvPr/>
          </p:nvSpPr>
          <p:spPr bwMode="auto">
            <a:xfrm flipV="1">
              <a:off x="2832" y="2784"/>
              <a:ext cx="0" cy="33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Rectangle 32"/>
            <p:cNvSpPr>
              <a:spLocks noChangeArrowheads="1"/>
            </p:cNvSpPr>
            <p:nvPr/>
          </p:nvSpPr>
          <p:spPr bwMode="auto">
            <a:xfrm>
              <a:off x="2496" y="2976"/>
              <a:ext cx="9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Text Box 33"/>
            <p:cNvSpPr txBox="1">
              <a:spLocks noChangeArrowheads="1"/>
            </p:cNvSpPr>
            <p:nvPr/>
          </p:nvSpPr>
          <p:spPr bwMode="auto">
            <a:xfrm>
              <a:off x="2880" y="3408"/>
              <a:ext cx="515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CSS</a:t>
              </a:r>
              <a:endParaRPr lang="en-US" dirty="0"/>
            </a:p>
          </p:txBody>
        </p:sp>
        <p:sp>
          <p:nvSpPr>
            <p:cNvPr id="27676" name="Line 34"/>
            <p:cNvSpPr>
              <a:spLocks noChangeShapeType="1"/>
            </p:cNvSpPr>
            <p:nvPr/>
          </p:nvSpPr>
          <p:spPr bwMode="auto">
            <a:xfrm>
              <a:off x="3120" y="3216"/>
              <a:ext cx="19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Rectangle 42"/>
            <p:cNvSpPr>
              <a:spLocks noChangeArrowheads="1"/>
            </p:cNvSpPr>
            <p:nvPr/>
          </p:nvSpPr>
          <p:spPr bwMode="auto">
            <a:xfrm>
              <a:off x="3312" y="2112"/>
              <a:ext cx="91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Text Box 43"/>
            <p:cNvSpPr txBox="1">
              <a:spLocks noChangeArrowheads="1"/>
            </p:cNvSpPr>
            <p:nvPr/>
          </p:nvSpPr>
          <p:spPr bwMode="auto">
            <a:xfrm>
              <a:off x="3848" y="2496"/>
              <a:ext cx="3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Lib</a:t>
              </a:r>
              <a:endParaRPr lang="en-US" dirty="0"/>
            </a:p>
          </p:txBody>
        </p:sp>
        <p:sp>
          <p:nvSpPr>
            <p:cNvPr id="27679" name="Line 44"/>
            <p:cNvSpPr>
              <a:spLocks noChangeShapeType="1"/>
            </p:cNvSpPr>
            <p:nvPr/>
          </p:nvSpPr>
          <p:spPr bwMode="auto">
            <a:xfrm>
              <a:off x="3936" y="2304"/>
              <a:ext cx="192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45"/>
            <p:cNvSpPr>
              <a:spLocks noChangeShapeType="1"/>
            </p:cNvSpPr>
            <p:nvPr/>
          </p:nvSpPr>
          <p:spPr bwMode="auto">
            <a:xfrm>
              <a:off x="2832" y="2832"/>
              <a:ext cx="192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AutoShape 39"/>
            <p:cNvSpPr>
              <a:spLocks noChangeArrowheads="1"/>
            </p:cNvSpPr>
            <p:nvPr/>
          </p:nvSpPr>
          <p:spPr bwMode="auto">
            <a:xfrm>
              <a:off x="3360" y="2160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82" name="Line 40"/>
            <p:cNvSpPr>
              <a:spLocks noChangeShapeType="1"/>
            </p:cNvSpPr>
            <p:nvPr/>
          </p:nvSpPr>
          <p:spPr bwMode="auto">
            <a:xfrm flipV="1">
              <a:off x="3648" y="2544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Rectangle 41"/>
            <p:cNvSpPr>
              <a:spLocks noChangeArrowheads="1"/>
            </p:cNvSpPr>
            <p:nvPr/>
          </p:nvSpPr>
          <p:spPr bwMode="auto">
            <a:xfrm>
              <a:off x="3552" y="2784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AutoShape 47"/>
            <p:cNvSpPr>
              <a:spLocks noChangeArrowheads="1"/>
            </p:cNvSpPr>
            <p:nvPr/>
          </p:nvSpPr>
          <p:spPr bwMode="auto">
            <a:xfrm>
              <a:off x="4368" y="2592"/>
              <a:ext cx="624" cy="62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85" name="Text Box 51"/>
            <p:cNvSpPr txBox="1">
              <a:spLocks noChangeArrowheads="1"/>
            </p:cNvSpPr>
            <p:nvPr/>
          </p:nvSpPr>
          <p:spPr bwMode="auto">
            <a:xfrm>
              <a:off x="4320" y="2784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000000"/>
                  </a:solidFill>
                </a:rPr>
                <a:t>Gate</a:t>
              </a:r>
            </a:p>
            <a:p>
              <a:pPr algn="ctr" eaLnBrk="1" hangingPunct="1"/>
              <a:r>
                <a:rPr lang="en-US" sz="1800">
                  <a:solidFill>
                    <a:srgbClr val="000000"/>
                  </a:solidFill>
                </a:rPr>
                <a:t>way</a:t>
              </a:r>
            </a:p>
          </p:txBody>
        </p:sp>
        <p:sp>
          <p:nvSpPr>
            <p:cNvPr id="27686" name="AutoShape 53"/>
            <p:cNvSpPr>
              <a:spLocks noChangeArrowheads="1"/>
            </p:cNvSpPr>
            <p:nvPr/>
          </p:nvSpPr>
          <p:spPr bwMode="auto">
            <a:xfrm>
              <a:off x="4464" y="3408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87" name="Line 56"/>
            <p:cNvSpPr>
              <a:spLocks noChangeShapeType="1"/>
            </p:cNvSpPr>
            <p:nvPr/>
          </p:nvSpPr>
          <p:spPr bwMode="auto">
            <a:xfrm>
              <a:off x="4656" y="3216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Text Box 57"/>
            <p:cNvSpPr txBox="1">
              <a:spLocks noChangeArrowheads="1"/>
            </p:cNvSpPr>
            <p:nvPr/>
          </p:nvSpPr>
          <p:spPr bwMode="auto">
            <a:xfrm>
              <a:off x="4464" y="3504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Switch</a:t>
              </a:r>
            </a:p>
          </p:txBody>
        </p:sp>
        <p:sp>
          <p:nvSpPr>
            <p:cNvPr id="27689" name="AutoShape 58"/>
            <p:cNvSpPr>
              <a:spLocks noChangeArrowheads="1"/>
            </p:cNvSpPr>
            <p:nvPr/>
          </p:nvSpPr>
          <p:spPr bwMode="auto">
            <a:xfrm>
              <a:off x="4464" y="2064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690" name="Text Box 59"/>
            <p:cNvSpPr txBox="1">
              <a:spLocks noChangeArrowheads="1"/>
            </p:cNvSpPr>
            <p:nvPr/>
          </p:nvSpPr>
          <p:spPr bwMode="auto">
            <a:xfrm>
              <a:off x="4464" y="2208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Switch</a:t>
              </a:r>
            </a:p>
          </p:txBody>
        </p:sp>
        <p:sp>
          <p:nvSpPr>
            <p:cNvPr id="27691" name="Line 60"/>
            <p:cNvSpPr>
              <a:spLocks noChangeShapeType="1"/>
            </p:cNvSpPr>
            <p:nvPr/>
          </p:nvSpPr>
          <p:spPr bwMode="auto">
            <a:xfrm>
              <a:off x="4656" y="2448"/>
              <a:ext cx="0" cy="24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Line 61"/>
            <p:cNvSpPr>
              <a:spLocks noChangeShapeType="1"/>
            </p:cNvSpPr>
            <p:nvPr/>
          </p:nvSpPr>
          <p:spPr bwMode="auto">
            <a:xfrm>
              <a:off x="4896" y="2784"/>
              <a:ext cx="24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62"/>
            <p:cNvSpPr>
              <a:spLocks noChangeShapeType="1"/>
            </p:cNvSpPr>
            <p:nvPr/>
          </p:nvSpPr>
          <p:spPr bwMode="auto">
            <a:xfrm>
              <a:off x="4896" y="2976"/>
              <a:ext cx="24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Text Box 64"/>
            <p:cNvSpPr txBox="1">
              <a:spLocks noChangeArrowheads="1"/>
            </p:cNvSpPr>
            <p:nvPr/>
          </p:nvSpPr>
          <p:spPr bwMode="auto">
            <a:xfrm>
              <a:off x="432" y="3408"/>
              <a:ext cx="666" cy="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uwb.edu</a:t>
              </a:r>
              <a:endParaRPr lang="en-US" sz="1800" dirty="0"/>
            </a:p>
          </p:txBody>
        </p:sp>
        <p:sp>
          <p:nvSpPr>
            <p:cNvPr id="27695" name="Rectangle 70"/>
            <p:cNvSpPr>
              <a:spLocks noChangeArrowheads="1"/>
            </p:cNvSpPr>
            <p:nvPr/>
          </p:nvSpPr>
          <p:spPr bwMode="auto">
            <a:xfrm>
              <a:off x="2736" y="2784"/>
              <a:ext cx="192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AutoShape 39"/>
            <p:cNvSpPr>
              <a:spLocks noChangeArrowheads="1"/>
            </p:cNvSpPr>
            <p:nvPr/>
          </p:nvSpPr>
          <p:spPr bwMode="auto">
            <a:xfrm>
              <a:off x="2544" y="3072"/>
              <a:ext cx="624" cy="38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5" name="Date Placeholder 4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36B9EE-01FD-4F6F-AE9A-7EF3A9D45249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EE2B1-2E08-4876-B1EA-766C57031764}" type="slidenum">
              <a:rPr lang="en-US" sz="1200">
                <a:solidFill>
                  <a:srgbClr val="3F3F3F"/>
                </a:solidFill>
              </a:rPr>
              <a:pPr eaLnBrk="1" hangingPunct="1"/>
              <a:t>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7656" name="Footer Placeholder 4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dirty="0"/>
              <a:t>IP—Like Using Postcards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Information is sent across the Internet using IP—Cerf uses postcard analogy</a:t>
            </a:r>
          </a:p>
          <a:p>
            <a:pPr lvl="2" eaLnBrk="1" hangingPunct="1"/>
            <a:r>
              <a:rPr lang="en-US" smtClean="0"/>
              <a:t>Break message into fixed size units</a:t>
            </a:r>
          </a:p>
          <a:p>
            <a:pPr lvl="2" eaLnBrk="1" hangingPunct="1"/>
            <a:r>
              <a:rPr lang="en-US" smtClean="0"/>
              <a:t>Form IP packets with destination address, sequence number and content</a:t>
            </a:r>
          </a:p>
          <a:p>
            <a:pPr lvl="2" eaLnBrk="1" hangingPunct="1"/>
            <a:r>
              <a:rPr lang="en-US" smtClean="0"/>
              <a:t>Each makes its way separately to destination, possibly taking different routes</a:t>
            </a:r>
          </a:p>
          <a:p>
            <a:pPr lvl="2" eaLnBrk="1" hangingPunct="1"/>
            <a:r>
              <a:rPr lang="en-US" smtClean="0"/>
              <a:t> Reassembled at destination forming msg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8001000" cy="12001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Key Point: Taking separate routes lets packets by-pass congestion and out-of-service switches; packet reassembly discovers lost packets; ask for resend </a:t>
            </a:r>
          </a:p>
        </p:txBody>
      </p:sp>
      <p:grpSp>
        <p:nvGrpSpPr>
          <p:cNvPr id="29701" name="Group 11"/>
          <p:cNvGrpSpPr>
            <a:grpSpLocks/>
          </p:cNvGrpSpPr>
          <p:nvPr/>
        </p:nvGrpSpPr>
        <p:grpSpPr bwMode="auto">
          <a:xfrm>
            <a:off x="5257800" y="3200400"/>
            <a:ext cx="2133600" cy="466725"/>
            <a:chOff x="4272" y="2448"/>
            <a:chExt cx="1344" cy="294"/>
          </a:xfrm>
        </p:grpSpPr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272" y="2448"/>
              <a:ext cx="1344" cy="294"/>
            </a:xfrm>
            <a:prstGeom prst="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addr # data</a:t>
              </a:r>
            </a:p>
          </p:txBody>
        </p:sp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>
              <a:off x="4752" y="2448"/>
              <a:ext cx="0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10"/>
            <p:cNvSpPr>
              <a:spLocks noChangeShapeType="1"/>
            </p:cNvSpPr>
            <p:nvPr/>
          </p:nvSpPr>
          <p:spPr bwMode="auto">
            <a:xfrm>
              <a:off x="4896" y="2448"/>
              <a:ext cx="0" cy="2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40C02F-E387-4D77-A796-745D7DBA06F2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DFC3F6-7FF7-4712-A3C1-E986F3B9C259}" type="slidenum">
              <a:rPr lang="en-US" sz="1200">
                <a:solidFill>
                  <a:srgbClr val="3F3F3F"/>
                </a:solidFill>
              </a:rPr>
              <a:pPr eaLnBrk="1" hangingPunct="1"/>
              <a:t>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9704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Check Out the </a:t>
            </a:r>
            <a:r>
              <a:rPr lang="en-US" dirty="0" err="1" smtClean="0"/>
              <a:t>Vids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25975"/>
          </a:xfrm>
        </p:spPr>
        <p:txBody>
          <a:bodyPr/>
          <a:lstStyle/>
          <a:p>
            <a:r>
              <a:rPr lang="en-US" smtClean="0"/>
              <a:t>Two videos are linked from the calendar … please check them out</a:t>
            </a:r>
          </a:p>
        </p:txBody>
      </p:sp>
      <p:pic>
        <p:nvPicPr>
          <p:cNvPr id="31748" name="Picture 4" descr="historyIne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5095875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warriorsImag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124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21931D-839E-468E-B693-F06973EB17AF}" type="datetime1">
              <a:rPr lang="en-US" sz="1200" smtClean="0">
                <a:solidFill>
                  <a:srgbClr val="3F3F3F"/>
                </a:solidFill>
              </a:rPr>
              <a:t>11/26/2012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CD825C-E7CC-4D23-894C-BE376DDB8D43}" type="slidenum">
              <a:rPr lang="en-US" sz="1200">
                <a:solidFill>
                  <a:srgbClr val="3F3F3F"/>
                </a:solidFill>
              </a:rPr>
              <a:pPr eaLnBrk="1" hangingPunct="1"/>
              <a:t>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175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228600" y="5943600"/>
            <a:ext cx="5259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hlinkClick r:id="rId5"/>
              </a:rPr>
              <a:t>http://www.youtube.com/watch?v=PBWhzz_Gn10</a:t>
            </a:r>
            <a:endParaRPr lang="en-US" sz="1800" dirty="0"/>
          </a:p>
        </p:txBody>
      </p: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5638800" y="5943600"/>
            <a:ext cx="339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hlinkClick r:id="rId6"/>
              </a:rPr>
              <a:t>http://www.vimeo.com/2696386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1388</Words>
  <Application>Microsoft Office PowerPoint</Application>
  <PresentationFormat>On-screen Show (4:3)</PresentationFormat>
  <Paragraphs>239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Announcements</vt:lpstr>
      <vt:lpstr>Networking … + DNS</vt:lpstr>
      <vt:lpstr>Networks...</vt:lpstr>
      <vt:lpstr>Network Structure</vt:lpstr>
      <vt:lpstr>Protocol Rules!</vt:lpstr>
      <vt:lpstr>LAN in the Lab</vt:lpstr>
      <vt:lpstr>Campus &amp; The World</vt:lpstr>
      <vt:lpstr>IP—Like Using Postcards</vt:lpstr>
      <vt:lpstr>Check Out the Vids</vt:lpstr>
      <vt:lpstr>Picture of Portion of I’net</vt:lpstr>
      <vt:lpstr>A Quick Trip to U. Florida</vt:lpstr>
      <vt:lpstr>Route Across the US</vt:lpstr>
      <vt:lpstr>Regional Network</vt:lpstr>
      <vt:lpstr>A Backbone Carrier -- NCSA</vt:lpstr>
      <vt:lpstr>Wireless is a LAN technology</vt:lpstr>
      <vt:lpstr>Naming Computers—Take 1</vt:lpstr>
      <vt:lpstr>Naming Computers—Take 2</vt:lpstr>
      <vt:lpstr>Domains</vt:lpstr>
      <vt:lpstr>Logical vs Physical</vt:lpstr>
      <vt:lpstr>Internet vs. World Wide Web</vt:lpstr>
      <vt:lpstr>One More Protocol: Client/Server</vt:lpstr>
      <vt:lpstr>Client/Server Is Also Smart</vt:lpstr>
      <vt:lpstr>Summary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Kelvin Sung</cp:lastModifiedBy>
  <cp:revision>106</cp:revision>
  <dcterms:created xsi:type="dcterms:W3CDTF">2011-02-16T17:20:31Z</dcterms:created>
  <dcterms:modified xsi:type="dcterms:W3CDTF">2012-11-27T01:19:13Z</dcterms:modified>
</cp:coreProperties>
</file>