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2"/>
  </p:notesMasterIdLst>
  <p:handoutMasterIdLst>
    <p:handoutMasterId r:id="rId23"/>
  </p:handoutMasterIdLst>
  <p:sldIdLst>
    <p:sldId id="404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3" r:id="rId11"/>
    <p:sldId id="414" r:id="rId12"/>
    <p:sldId id="415" r:id="rId13"/>
    <p:sldId id="416" r:id="rId14"/>
    <p:sldId id="417" r:id="rId15"/>
    <p:sldId id="418" r:id="rId16"/>
    <p:sldId id="419" r:id="rId17"/>
    <p:sldId id="420" r:id="rId18"/>
    <p:sldId id="421" r:id="rId19"/>
    <p:sldId id="422" r:id="rId20"/>
    <p:sldId id="423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87" autoAdjust="0"/>
  </p:normalViewPr>
  <p:slideViewPr>
    <p:cSldViewPr>
      <p:cViewPr>
        <p:scale>
          <a:sx n="110" d="100"/>
          <a:sy n="110" d="100"/>
        </p:scale>
        <p:origin x="-3480" y="-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BC2DC9-C4B3-4F27-B237-11081F7B9F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13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949544-B6A4-47C2-B5F7-08CED19E5CF1}" type="datetime1">
              <a:rPr lang="en-US"/>
              <a:pPr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153564-952E-4344-88E3-DBD9EADD03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120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7AD87A-D0B5-4E27-8860-ECFD3C23EABB}" type="datetime1">
              <a:rPr lang="en-US" smtClean="0"/>
              <a:t>11/26/2012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F409E-7C54-472A-922F-16018242A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87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E52A0E-0AC8-4599-AC64-689EBE43B4AB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0F940-F245-4B3E-B231-E695F2AEE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902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E67051-3F31-4A80-9754-F21F2A42E621}" type="datetime1">
              <a:rPr lang="en-US" smtClean="0"/>
              <a:t>11/26/2012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6BCA9-D890-438D-B33B-F6EC640427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7658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68ECF9-02A3-4BF7-8CCF-392D99D61CB7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D7F16-CD94-40B4-8EC7-F8DB1BC196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531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5968D4-028A-48E5-A972-A3F86C1C981F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A2967-816A-4168-AEF3-DF67F0712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920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848FA9-8A75-4925-A5C9-9163B5A70EC1}" type="datetime1">
              <a:rPr lang="en-US" smtClean="0"/>
              <a:t>11/26/2012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218E77-B1EE-46C5-942A-D4F6F3D846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57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A1E61-E3D4-4E48-AC96-30C078707BF1}" type="datetime1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2DC84-F9DF-4BEF-B644-DDF053D8D8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328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144686-934B-4F25-98A7-F9B2F958804D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7E6BF-974A-417D-8C72-87E4635F5E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55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09A138-DA55-4C7C-9A93-1E2C50AD81E2}" type="datetime1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232D6-B23A-411B-AB86-0465D956FA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760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01FFD2-3FCA-484C-84D7-21C93ADCCF93}" type="datetime1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EC410-7CE2-48A0-828E-4BC81E045A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3366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C3B236-3B04-4AD2-8A39-4080CF1AF081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4076D-1611-49F4-8EBC-168353993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346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DB0B90DA-37F0-4D00-9874-356AA9904074}" type="datetime1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A5878A1E-11A2-40D1-AE41-285CE6797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66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15BBE0F1-2AE7-4409-822A-3934754F137D}" type="datetime1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46123233-AC59-4DC0-8A2B-FE898F321C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8" r:id="rId1"/>
    <p:sldLayoutId id="2147484162" r:id="rId2"/>
    <p:sldLayoutId id="2147484169" r:id="rId3"/>
    <p:sldLayoutId id="2147484163" r:id="rId4"/>
    <p:sldLayoutId id="2147484164" r:id="rId5"/>
    <p:sldLayoutId id="2147484165" r:id="rId6"/>
    <p:sldLayoutId id="2147484170" r:id="rId7"/>
    <p:sldLayoutId id="2147484171" r:id="rId8"/>
    <p:sldLayoutId id="2147484172" r:id="rId9"/>
    <p:sldLayoutId id="2147484166" r:id="rId10"/>
    <p:sldLayoutId id="2147484173" r:id="rId11"/>
    <p:sldLayoutId id="2147484167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Domain Name System</a:t>
            </a:r>
            <a:endParaRPr lang="en-US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5538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Relating the “logical” with the “physical”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52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The DNS Design: Fact 1</a:t>
            </a:r>
            <a:endParaRPr 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smtClean="0"/>
              <a:t>Every domain has an authoritative name server, which I’ll call autho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Two Cases: Autho knows the number of every computer in its domain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A429E90-B315-450B-AC94-E53D2C3B04CE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4D8E637-ADBB-4F57-8FCB-A4CED6E716EA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  <p:grpSp>
        <p:nvGrpSpPr>
          <p:cNvPr id="26631" name="Group 27"/>
          <p:cNvGrpSpPr>
            <a:grpSpLocks/>
          </p:cNvGrpSpPr>
          <p:nvPr/>
        </p:nvGrpSpPr>
        <p:grpSpPr bwMode="auto">
          <a:xfrm>
            <a:off x="304800" y="1828800"/>
            <a:ext cx="8102600" cy="2906713"/>
            <a:chOff x="304800" y="1828800"/>
            <a:chExt cx="8102600" cy="2906018"/>
          </a:xfrm>
        </p:grpSpPr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533400" y="3276254"/>
              <a:ext cx="5715000" cy="1588"/>
            </a:xfrm>
            <a:prstGeom prst="line">
              <a:avLst/>
            </a:prstGeom>
            <a:noFill/>
            <a:ln w="48000" cmpd="thickThin">
              <a:solidFill>
                <a:schemeClr val="accent1"/>
              </a:solidFill>
              <a:round/>
              <a:headEnd/>
              <a:tailEnd/>
            </a:ln>
            <a:effectLst>
              <a:outerShdw blurRad="45000" dist="25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26633" name="Picture 6" descr="auth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2362200"/>
              <a:ext cx="906463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4" name="Picture 7" descr="node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2438400"/>
              <a:ext cx="939800" cy="93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5" name="Picture 8" descr="node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2438400"/>
              <a:ext cx="939800" cy="93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6" name="Picture 9" descr="node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4800" y="2438400"/>
              <a:ext cx="939800" cy="93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7" name="Picture 10" descr="node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1600" y="2438400"/>
              <a:ext cx="939800" cy="93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8" name="Picture 13" descr="cloud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1828800"/>
              <a:ext cx="1625600" cy="162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flipV="1">
              <a:off x="6248400" y="2895345"/>
              <a:ext cx="609600" cy="380909"/>
            </a:xfrm>
            <a:prstGeom prst="line">
              <a:avLst/>
            </a:prstGeom>
            <a:noFill/>
            <a:ln w="48000" cmpd="thickThin">
              <a:solidFill>
                <a:schemeClr val="accent1"/>
              </a:solidFill>
              <a:round/>
              <a:headEnd/>
              <a:tailEnd/>
            </a:ln>
            <a:effectLst>
              <a:outerShdw blurRad="45000" dist="25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40" name="TextBox 18"/>
            <p:cNvSpPr txBox="1">
              <a:spLocks noChangeArrowheads="1"/>
            </p:cNvSpPr>
            <p:nvPr/>
          </p:nvSpPr>
          <p:spPr bwMode="auto">
            <a:xfrm>
              <a:off x="7239000" y="2362200"/>
              <a:ext cx="9667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Internet</a:t>
              </a:r>
            </a:p>
          </p:txBody>
        </p:sp>
        <p:sp>
          <p:nvSpPr>
            <p:cNvPr id="26641" name="TextBox 19"/>
            <p:cNvSpPr txBox="1">
              <a:spLocks noChangeArrowheads="1"/>
            </p:cNvSpPr>
            <p:nvPr/>
          </p:nvSpPr>
          <p:spPr bwMode="auto">
            <a:xfrm>
              <a:off x="762000" y="2057400"/>
              <a:ext cx="762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autho</a:t>
              </a:r>
            </a:p>
          </p:txBody>
        </p:sp>
        <p:sp>
          <p:nvSpPr>
            <p:cNvPr id="3" name="TextBox 20"/>
            <p:cNvSpPr txBox="1">
              <a:spLocks noChangeArrowheads="1"/>
            </p:cNvSpPr>
            <p:nvPr/>
          </p:nvSpPr>
          <p:spPr bwMode="auto">
            <a:xfrm>
              <a:off x="304800" y="3657600"/>
              <a:ext cx="1770336" cy="1077218"/>
            </a:xfrm>
            <a:prstGeom prst="rect">
              <a:avLst/>
            </a:prstGeom>
            <a:noFill/>
            <a:ln w="9525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eenie</a:t>
              </a:r>
              <a:r>
                <a:rPr lang="en-US" sz="1600" dirty="0">
                  <a:ln>
                    <a:solidFill>
                      <a:srgbClr val="7F7F7F"/>
                    </a:solidFill>
                  </a:ln>
                  <a:ea typeface="Arial" charset="0"/>
                </a:rPr>
                <a:t> 123.4.5.3</a:t>
              </a:r>
            </a:p>
            <a:p>
              <a:pPr>
                <a:defRPr/>
              </a:pPr>
              <a:r>
                <a:rPr lang="en-US" sz="1600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meenie</a:t>
              </a:r>
              <a:r>
                <a:rPr lang="en-US" sz="1600" dirty="0">
                  <a:ln>
                    <a:solidFill>
                      <a:srgbClr val="7F7F7F"/>
                    </a:solidFill>
                  </a:ln>
                  <a:ea typeface="Arial" charset="0"/>
                </a:rPr>
                <a:t> 123.4.5.2</a:t>
              </a:r>
            </a:p>
            <a:p>
              <a:pPr>
                <a:defRPr/>
              </a:pPr>
              <a:r>
                <a:rPr lang="en-US" sz="1600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minie</a:t>
              </a:r>
              <a:r>
                <a:rPr lang="en-US" sz="1600" dirty="0">
                  <a:ln>
                    <a:solidFill>
                      <a:srgbClr val="7F7F7F"/>
                    </a:solidFill>
                  </a:ln>
                  <a:ea typeface="Arial" charset="0"/>
                </a:rPr>
                <a:t> 123.4.5.1</a:t>
              </a:r>
            </a:p>
            <a:p>
              <a:pPr>
                <a:defRPr/>
              </a:pPr>
              <a:r>
                <a:rPr lang="en-US" sz="1600" dirty="0">
                  <a:ln>
                    <a:solidFill>
                      <a:srgbClr val="7F7F7F"/>
                    </a:solidFill>
                  </a:ln>
                  <a:ea typeface="Arial" charset="0"/>
                </a:rPr>
                <a:t>mo 123.4.5.0</a:t>
              </a:r>
            </a:p>
          </p:txBody>
        </p:sp>
        <p:sp>
          <p:nvSpPr>
            <p:cNvPr id="26643" name="TextBox 20"/>
            <p:cNvSpPr txBox="1">
              <a:spLocks noChangeArrowheads="1"/>
            </p:cNvSpPr>
            <p:nvPr/>
          </p:nvSpPr>
          <p:spPr bwMode="auto">
            <a:xfrm>
              <a:off x="5181600" y="3352800"/>
              <a:ext cx="11477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123.4.5.0</a:t>
              </a:r>
            </a:p>
          </p:txBody>
        </p:sp>
        <p:sp>
          <p:nvSpPr>
            <p:cNvPr id="26644" name="TextBox 20"/>
            <p:cNvSpPr txBox="1">
              <a:spLocks noChangeArrowheads="1"/>
            </p:cNvSpPr>
            <p:nvPr/>
          </p:nvSpPr>
          <p:spPr bwMode="auto">
            <a:xfrm>
              <a:off x="4089400" y="3352800"/>
              <a:ext cx="11477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123.4.5.1</a:t>
              </a:r>
            </a:p>
          </p:txBody>
        </p:sp>
        <p:sp>
          <p:nvSpPr>
            <p:cNvPr id="26645" name="TextBox 20"/>
            <p:cNvSpPr txBox="1">
              <a:spLocks noChangeArrowheads="1"/>
            </p:cNvSpPr>
            <p:nvPr/>
          </p:nvSpPr>
          <p:spPr bwMode="auto">
            <a:xfrm>
              <a:off x="2997200" y="3352800"/>
              <a:ext cx="11477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123.4.5.2</a:t>
              </a:r>
            </a:p>
          </p:txBody>
        </p:sp>
        <p:sp>
          <p:nvSpPr>
            <p:cNvPr id="26646" name="TextBox 20"/>
            <p:cNvSpPr txBox="1">
              <a:spLocks noChangeArrowheads="1"/>
            </p:cNvSpPr>
            <p:nvPr/>
          </p:nvSpPr>
          <p:spPr bwMode="auto">
            <a:xfrm>
              <a:off x="1905000" y="3352800"/>
              <a:ext cx="11477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123.4.5.3</a:t>
              </a:r>
            </a:p>
          </p:txBody>
        </p:sp>
        <p:sp>
          <p:nvSpPr>
            <p:cNvPr id="26647" name="TextBox 21"/>
            <p:cNvSpPr txBox="1">
              <a:spLocks noChangeArrowheads="1"/>
            </p:cNvSpPr>
            <p:nvPr/>
          </p:nvSpPr>
          <p:spPr bwMode="auto">
            <a:xfrm>
              <a:off x="457200" y="3352800"/>
              <a:ext cx="140335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123.4.4.255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057400" y="2209800"/>
              <a:ext cx="7494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eenie</a:t>
              </a:r>
              <a:endParaRPr lang="en-US" dirty="0">
                <a:ea typeface="Arial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48000" y="2209800"/>
              <a:ext cx="9417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meenie</a:t>
              </a:r>
              <a:endParaRPr lang="en-US" dirty="0">
                <a:ea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343400" y="2209800"/>
              <a:ext cx="736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 err="1">
                  <a:ln>
                    <a:solidFill>
                      <a:srgbClr val="7F7F7F"/>
                    </a:solidFill>
                  </a:ln>
                  <a:ea typeface="Arial" charset="0"/>
                </a:rPr>
                <a:t>minie</a:t>
              </a:r>
              <a:endParaRPr lang="en-US" dirty="0">
                <a:ea typeface="Arial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410200" y="2209800"/>
              <a:ext cx="50532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ln>
                    <a:solidFill>
                      <a:srgbClr val="7F7F7F"/>
                    </a:solidFill>
                  </a:ln>
                  <a:ea typeface="Arial" charset="0"/>
                </a:rPr>
                <a:t>mo</a:t>
              </a:r>
              <a:endParaRPr lang="en-US" dirty="0">
                <a:ea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3146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The DNS Design: Fact 1 (Continued)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smtClean="0"/>
              <a:t>OR Autho knows the number of every autho computer in its domain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295B9A-BFA1-4A9A-9B49-80C2B6E76B31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BCE89AD-64F5-46A7-A5CA-D0F82A2BB1E4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  <p:grpSp>
        <p:nvGrpSpPr>
          <p:cNvPr id="27655" name="Group 40"/>
          <p:cNvGrpSpPr>
            <a:grpSpLocks/>
          </p:cNvGrpSpPr>
          <p:nvPr/>
        </p:nvGrpSpPr>
        <p:grpSpPr bwMode="auto">
          <a:xfrm>
            <a:off x="685800" y="1828800"/>
            <a:ext cx="8102600" cy="3189288"/>
            <a:chOff x="685800" y="1828800"/>
            <a:chExt cx="8102600" cy="3189288"/>
          </a:xfrm>
        </p:grpSpPr>
        <p:pic>
          <p:nvPicPr>
            <p:cNvPr id="27656" name="Picture 13" descr="cloud.jpe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2800" y="1828800"/>
              <a:ext cx="1625600" cy="162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7657" name="Group 38"/>
            <p:cNvGrpSpPr>
              <a:grpSpLocks/>
            </p:cNvGrpSpPr>
            <p:nvPr/>
          </p:nvGrpSpPr>
          <p:grpSpPr bwMode="auto">
            <a:xfrm>
              <a:off x="685800" y="2057400"/>
              <a:ext cx="7900988" cy="2960688"/>
              <a:chOff x="685800" y="2057400"/>
              <a:chExt cx="7900988" cy="2960688"/>
            </a:xfrm>
          </p:grpSpPr>
          <p:cxnSp>
            <p:nvCxnSpPr>
              <p:cNvPr id="32" name="Straight Connector 31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5181601" y="4114800"/>
                <a:ext cx="1676400" cy="3175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Straight Connector 35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4114801" y="4114800"/>
                <a:ext cx="1676400" cy="3175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Straight Connector 39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3048001" y="4114800"/>
                <a:ext cx="1676400" cy="3175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Straight Connector 28"/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1981201" y="4114800"/>
                <a:ext cx="1676400" cy="3175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914400" y="3276600"/>
                <a:ext cx="5715000" cy="1588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pic>
            <p:nvPicPr>
              <p:cNvPr id="27663" name="Picture 6" descr="auth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800" y="2362200"/>
                <a:ext cx="906463" cy="126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16" name="Straight Connector 15"/>
              <p:cNvCxnSpPr>
                <a:cxnSpLocks noChangeShapeType="1"/>
              </p:cNvCxnSpPr>
              <p:nvPr/>
            </p:nvCxnSpPr>
            <p:spPr bwMode="auto">
              <a:xfrm flipV="1">
                <a:off x="6629400" y="2895600"/>
                <a:ext cx="609600" cy="381000"/>
              </a:xfrm>
              <a:prstGeom prst="line">
                <a:avLst/>
              </a:prstGeom>
              <a:noFill/>
              <a:ln w="48000" cmpd="thickThin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5000" dist="25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7665" name="TextBox 18"/>
              <p:cNvSpPr txBox="1">
                <a:spLocks noChangeArrowheads="1"/>
              </p:cNvSpPr>
              <p:nvPr/>
            </p:nvSpPr>
            <p:spPr bwMode="auto">
              <a:xfrm>
                <a:off x="7620000" y="2362200"/>
                <a:ext cx="966788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Internet</a:t>
                </a:r>
              </a:p>
            </p:txBody>
          </p:sp>
          <p:sp>
            <p:nvSpPr>
              <p:cNvPr id="27666" name="TextBox 19"/>
              <p:cNvSpPr txBox="1">
                <a:spLocks noChangeArrowheads="1"/>
              </p:cNvSpPr>
              <p:nvPr/>
            </p:nvSpPr>
            <p:spPr bwMode="auto">
              <a:xfrm>
                <a:off x="1143000" y="2057400"/>
                <a:ext cx="7620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autho</a:t>
                </a:r>
              </a:p>
            </p:txBody>
          </p:sp>
          <p:sp>
            <p:nvSpPr>
              <p:cNvPr id="29713" name="TextBox 20"/>
              <p:cNvSpPr txBox="1">
                <a:spLocks noChangeArrowheads="1"/>
              </p:cNvSpPr>
              <p:nvPr/>
            </p:nvSpPr>
            <p:spPr bwMode="auto">
              <a:xfrm>
                <a:off x="685800" y="3657600"/>
                <a:ext cx="1678965" cy="1077218"/>
              </a:xfrm>
              <a:prstGeom prst="rect">
                <a:avLst/>
              </a:prstGeom>
              <a:noFill/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600" dirty="0">
                    <a:ln>
                      <a:solidFill>
                        <a:srgbClr val="7F7F7F"/>
                      </a:solidFill>
                    </a:ln>
                    <a:ea typeface="Arial" charset="0"/>
                  </a:rPr>
                  <a:t>dom-1 123.4.5.3</a:t>
                </a:r>
              </a:p>
              <a:p>
                <a:pPr>
                  <a:defRPr/>
                </a:pPr>
                <a:r>
                  <a:rPr lang="en-US" sz="1600" dirty="0">
                    <a:ln>
                      <a:solidFill>
                        <a:srgbClr val="7F7F7F"/>
                      </a:solidFill>
                    </a:ln>
                    <a:ea typeface="Arial" charset="0"/>
                  </a:rPr>
                  <a:t>dom-2 123.4.5.2</a:t>
                </a:r>
              </a:p>
              <a:p>
                <a:pPr>
                  <a:defRPr/>
                </a:pPr>
                <a:r>
                  <a:rPr lang="en-US" sz="1600" dirty="0">
                    <a:ln>
                      <a:solidFill>
                        <a:srgbClr val="7F7F7F"/>
                      </a:solidFill>
                    </a:ln>
                    <a:ea typeface="Arial" charset="0"/>
                  </a:rPr>
                  <a:t>dom-3 123.4.5.1</a:t>
                </a:r>
              </a:p>
              <a:p>
                <a:pPr>
                  <a:defRPr/>
                </a:pPr>
                <a:r>
                  <a:rPr lang="en-US" sz="1600" dirty="0">
                    <a:ln>
                      <a:solidFill>
                        <a:srgbClr val="7F7F7F"/>
                      </a:solidFill>
                    </a:ln>
                    <a:ea typeface="Arial" charset="0"/>
                  </a:rPr>
                  <a:t>dom-4 123.4.5.0</a:t>
                </a:r>
              </a:p>
            </p:txBody>
          </p:sp>
          <p:sp>
            <p:nvSpPr>
              <p:cNvPr id="27668" name="TextBox 21"/>
              <p:cNvSpPr txBox="1">
                <a:spLocks noChangeArrowheads="1"/>
              </p:cNvSpPr>
              <p:nvPr/>
            </p:nvSpPr>
            <p:spPr bwMode="auto">
              <a:xfrm>
                <a:off x="838200" y="3352800"/>
                <a:ext cx="14033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123.4.4.255</a:t>
                </a:r>
              </a:p>
            </p:txBody>
          </p:sp>
          <p:pic>
            <p:nvPicPr>
              <p:cNvPr id="27669" name="Picture 6" descr="auth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62200" y="2362200"/>
                <a:ext cx="906463" cy="126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70" name="Picture 6" descr="auth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9000" y="2362200"/>
                <a:ext cx="906463" cy="126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71" name="Picture 6" descr="auth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5800" y="2362200"/>
                <a:ext cx="906463" cy="126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72" name="Picture 6" descr="auth.jpg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2600" y="2362200"/>
                <a:ext cx="906463" cy="1263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73" name="TextBox 20"/>
              <p:cNvSpPr txBox="1">
                <a:spLocks noChangeArrowheads="1"/>
              </p:cNvSpPr>
              <p:nvPr/>
            </p:nvSpPr>
            <p:spPr bwMode="auto">
              <a:xfrm>
                <a:off x="5562600" y="3352800"/>
                <a:ext cx="1147763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123.4.5.0</a:t>
                </a:r>
              </a:p>
            </p:txBody>
          </p:sp>
          <p:sp>
            <p:nvSpPr>
              <p:cNvPr id="27674" name="TextBox 20"/>
              <p:cNvSpPr txBox="1">
                <a:spLocks noChangeArrowheads="1"/>
              </p:cNvSpPr>
              <p:nvPr/>
            </p:nvSpPr>
            <p:spPr bwMode="auto">
              <a:xfrm>
                <a:off x="4470400" y="3352800"/>
                <a:ext cx="1147763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123.4.5.1</a:t>
                </a:r>
              </a:p>
            </p:txBody>
          </p:sp>
          <p:sp>
            <p:nvSpPr>
              <p:cNvPr id="27675" name="TextBox 20"/>
              <p:cNvSpPr txBox="1">
                <a:spLocks noChangeArrowheads="1"/>
              </p:cNvSpPr>
              <p:nvPr/>
            </p:nvSpPr>
            <p:spPr bwMode="auto">
              <a:xfrm>
                <a:off x="3378200" y="3352800"/>
                <a:ext cx="1147763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123.4.5.2</a:t>
                </a:r>
              </a:p>
            </p:txBody>
          </p:sp>
          <p:sp>
            <p:nvSpPr>
              <p:cNvPr id="27676" name="TextBox 20"/>
              <p:cNvSpPr txBox="1">
                <a:spLocks noChangeArrowheads="1"/>
              </p:cNvSpPr>
              <p:nvPr/>
            </p:nvSpPr>
            <p:spPr bwMode="auto">
              <a:xfrm>
                <a:off x="2286000" y="3352800"/>
                <a:ext cx="1147763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/>
                  <a:t>123.4.5.3</a:t>
                </a:r>
              </a:p>
            </p:txBody>
          </p:sp>
          <p:pic>
            <p:nvPicPr>
              <p:cNvPr id="27677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0800" y="36576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78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90800" y="4114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79" name="TextBox 20"/>
              <p:cNvSpPr txBox="1">
                <a:spLocks noChangeArrowheads="1"/>
              </p:cNvSpPr>
              <p:nvPr/>
            </p:nvSpPr>
            <p:spPr bwMode="auto">
              <a:xfrm>
                <a:off x="2438400" y="4648200"/>
                <a:ext cx="838200" cy="36988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solidFill>
                      <a:schemeClr val="bg1"/>
                    </a:solidFill>
                  </a:rPr>
                  <a:t>dom-1</a:t>
                </a:r>
              </a:p>
            </p:txBody>
          </p:sp>
          <p:pic>
            <p:nvPicPr>
              <p:cNvPr id="27680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1200" y="36576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81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1200" y="4114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82" name="TextBox 20"/>
              <p:cNvSpPr txBox="1">
                <a:spLocks noChangeArrowheads="1"/>
              </p:cNvSpPr>
              <p:nvPr/>
            </p:nvSpPr>
            <p:spPr bwMode="auto">
              <a:xfrm>
                <a:off x="5638800" y="4648200"/>
                <a:ext cx="838200" cy="36988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solidFill>
                      <a:schemeClr val="bg1"/>
                    </a:solidFill>
                  </a:rPr>
                  <a:t>dom-4</a:t>
                </a:r>
              </a:p>
            </p:txBody>
          </p:sp>
          <p:pic>
            <p:nvPicPr>
              <p:cNvPr id="27683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400" y="36576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84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24400" y="4114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85" name="TextBox 20"/>
              <p:cNvSpPr txBox="1">
                <a:spLocks noChangeArrowheads="1"/>
              </p:cNvSpPr>
              <p:nvPr/>
            </p:nvSpPr>
            <p:spPr bwMode="auto">
              <a:xfrm>
                <a:off x="4572000" y="4648200"/>
                <a:ext cx="838200" cy="36988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solidFill>
                      <a:schemeClr val="bg1"/>
                    </a:solidFill>
                  </a:rPr>
                  <a:t>dom-3</a:t>
                </a:r>
              </a:p>
            </p:txBody>
          </p:sp>
          <p:pic>
            <p:nvPicPr>
              <p:cNvPr id="27686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7600" y="36576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687" name="Picture 7" descr="node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7600" y="411480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7688" name="TextBox 20"/>
              <p:cNvSpPr txBox="1">
                <a:spLocks noChangeArrowheads="1"/>
              </p:cNvSpPr>
              <p:nvPr/>
            </p:nvSpPr>
            <p:spPr bwMode="auto">
              <a:xfrm>
                <a:off x="3505200" y="4648200"/>
                <a:ext cx="838200" cy="369888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1800">
                    <a:solidFill>
                      <a:schemeClr val="bg1"/>
                    </a:solidFill>
                  </a:rPr>
                  <a:t>dom-2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1292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3" descr="cloud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528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The DNS Design: Fact 2</a:t>
            </a:r>
            <a:endParaRPr lang="en-US" dirty="0"/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smtClean="0"/>
              <a:t>There are 13 Internet “root name servers” scattered around the world … all the same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All DNS servers have their numbers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D2E3C4-DB88-49F6-B052-A9323C25F853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867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9D22C40-AFC7-4CE1-BE8A-A8A8A74D60D3}" type="slidenum">
              <a:rPr lang="en-US" sz="1200">
                <a:solidFill>
                  <a:srgbClr val="3F3F3F"/>
                </a:solidFill>
              </a:rPr>
              <a:pPr eaLnBrk="1" hangingPunct="1"/>
              <a:t>12</a:t>
            </a:fld>
            <a:endParaRPr lang="en-US" sz="1200">
              <a:solidFill>
                <a:srgbClr val="3F3F3F"/>
              </a:solidFill>
            </a:endParaRPr>
          </a:p>
        </p:txBody>
      </p:sp>
      <p:grpSp>
        <p:nvGrpSpPr>
          <p:cNvPr id="28680" name="Group 21"/>
          <p:cNvGrpSpPr>
            <a:grpSpLocks/>
          </p:cNvGrpSpPr>
          <p:nvPr/>
        </p:nvGrpSpPr>
        <p:grpSpPr bwMode="auto">
          <a:xfrm>
            <a:off x="228600" y="2286000"/>
            <a:ext cx="1276350" cy="1665288"/>
            <a:chOff x="228600" y="2133600"/>
            <a:chExt cx="1275710" cy="1664732"/>
          </a:xfrm>
        </p:grpSpPr>
        <p:pic>
          <p:nvPicPr>
            <p:cNvPr id="28713" name="Picture 6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14" name="TextBox 19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15" name="TextBox 20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27571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198.41.0.4</a:t>
              </a:r>
            </a:p>
          </p:txBody>
        </p:sp>
      </p:grp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>
            <a:off x="1295400" y="3657600"/>
            <a:ext cx="1981200" cy="9144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682" name="Group 22"/>
          <p:cNvGrpSpPr>
            <a:grpSpLocks/>
          </p:cNvGrpSpPr>
          <p:nvPr/>
        </p:nvGrpSpPr>
        <p:grpSpPr bwMode="auto">
          <a:xfrm>
            <a:off x="2514600" y="2057400"/>
            <a:ext cx="1789113" cy="1665288"/>
            <a:chOff x="228600" y="2133600"/>
            <a:chExt cx="1789222" cy="1664732"/>
          </a:xfrm>
        </p:grpSpPr>
        <p:pic>
          <p:nvPicPr>
            <p:cNvPr id="28710" name="Picture 23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11" name="TextBox 24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12" name="TextBox 2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7892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192.228.79.201</a:t>
              </a:r>
            </a:p>
          </p:txBody>
        </p:sp>
      </p:grpSp>
      <p:grpSp>
        <p:nvGrpSpPr>
          <p:cNvPr id="28683" name="Group 26"/>
          <p:cNvGrpSpPr>
            <a:grpSpLocks/>
          </p:cNvGrpSpPr>
          <p:nvPr/>
        </p:nvGrpSpPr>
        <p:grpSpPr bwMode="auto">
          <a:xfrm>
            <a:off x="762000" y="4114800"/>
            <a:ext cx="1516063" cy="1665288"/>
            <a:chOff x="228600" y="2133600"/>
            <a:chExt cx="1515334" cy="1664732"/>
          </a:xfrm>
        </p:grpSpPr>
        <p:pic>
          <p:nvPicPr>
            <p:cNvPr id="28707" name="Picture 27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08" name="TextBox 28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09" name="TextBox 29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51533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192,112,36,4</a:t>
              </a:r>
            </a:p>
          </p:txBody>
        </p:sp>
      </p:grpSp>
      <p:grpSp>
        <p:nvGrpSpPr>
          <p:cNvPr id="28684" name="Group 30"/>
          <p:cNvGrpSpPr>
            <a:grpSpLocks/>
          </p:cNvGrpSpPr>
          <p:nvPr/>
        </p:nvGrpSpPr>
        <p:grpSpPr bwMode="auto">
          <a:xfrm>
            <a:off x="4648200" y="1905000"/>
            <a:ext cx="1403350" cy="1665288"/>
            <a:chOff x="228600" y="2133600"/>
            <a:chExt cx="1404088" cy="1664732"/>
          </a:xfrm>
        </p:grpSpPr>
        <p:pic>
          <p:nvPicPr>
            <p:cNvPr id="28704" name="Picture 31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05" name="TextBox 32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06" name="TextBox 33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4040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192.33.4.12</a:t>
              </a:r>
            </a:p>
          </p:txBody>
        </p:sp>
      </p:grpSp>
      <p:cxnSp>
        <p:nvCxnSpPr>
          <p:cNvPr id="59" name="Straight Connector 58"/>
          <p:cNvCxnSpPr>
            <a:cxnSpLocks noChangeShapeType="1"/>
          </p:cNvCxnSpPr>
          <p:nvPr/>
        </p:nvCxnSpPr>
        <p:spPr bwMode="auto">
          <a:xfrm flipV="1">
            <a:off x="5867400" y="3200400"/>
            <a:ext cx="1905000" cy="13716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686" name="Group 34"/>
          <p:cNvGrpSpPr>
            <a:grpSpLocks/>
          </p:cNvGrpSpPr>
          <p:nvPr/>
        </p:nvGrpSpPr>
        <p:grpSpPr bwMode="auto">
          <a:xfrm>
            <a:off x="6400800" y="2286000"/>
            <a:ext cx="1403350" cy="1665288"/>
            <a:chOff x="228600" y="2133600"/>
            <a:chExt cx="1404088" cy="1664732"/>
          </a:xfrm>
        </p:grpSpPr>
        <p:pic>
          <p:nvPicPr>
            <p:cNvPr id="28701" name="Picture 35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702" name="TextBox 36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03" name="TextBox 37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4040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128.8.10.90</a:t>
              </a:r>
            </a:p>
          </p:txBody>
        </p:sp>
      </p:grpSp>
      <p:grpSp>
        <p:nvGrpSpPr>
          <p:cNvPr id="28687" name="Group 38"/>
          <p:cNvGrpSpPr>
            <a:grpSpLocks/>
          </p:cNvGrpSpPr>
          <p:nvPr/>
        </p:nvGrpSpPr>
        <p:grpSpPr bwMode="auto">
          <a:xfrm>
            <a:off x="7086600" y="3810000"/>
            <a:ext cx="1789113" cy="1665288"/>
            <a:chOff x="228600" y="2133600"/>
            <a:chExt cx="1789222" cy="1664732"/>
          </a:xfrm>
        </p:grpSpPr>
        <p:pic>
          <p:nvPicPr>
            <p:cNvPr id="28698" name="Picture 39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99" name="TextBox 40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700" name="TextBox 41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7892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192.203.230.10</a:t>
              </a:r>
            </a:p>
          </p:txBody>
        </p:sp>
      </p:grpSp>
      <p:grpSp>
        <p:nvGrpSpPr>
          <p:cNvPr id="28688" name="Group 42"/>
          <p:cNvGrpSpPr>
            <a:grpSpLocks/>
          </p:cNvGrpSpPr>
          <p:nvPr/>
        </p:nvGrpSpPr>
        <p:grpSpPr bwMode="auto">
          <a:xfrm>
            <a:off x="7543800" y="1905000"/>
            <a:ext cx="1403350" cy="1665288"/>
            <a:chOff x="228600" y="2133600"/>
            <a:chExt cx="1404088" cy="1664732"/>
          </a:xfrm>
        </p:grpSpPr>
        <p:pic>
          <p:nvPicPr>
            <p:cNvPr id="28695" name="Picture 43" descr="auth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2438400"/>
              <a:ext cx="906655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96" name="TextBox 44"/>
            <p:cNvSpPr txBox="1">
              <a:spLocks noChangeArrowheads="1"/>
            </p:cNvSpPr>
            <p:nvPr/>
          </p:nvSpPr>
          <p:spPr bwMode="auto">
            <a:xfrm>
              <a:off x="381000" y="2133600"/>
              <a:ext cx="96721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root NS</a:t>
              </a:r>
            </a:p>
          </p:txBody>
        </p:sp>
        <p:sp>
          <p:nvSpPr>
            <p:cNvPr id="28697" name="TextBox 45"/>
            <p:cNvSpPr txBox="1">
              <a:spLocks noChangeArrowheads="1"/>
            </p:cNvSpPr>
            <p:nvPr/>
          </p:nvSpPr>
          <p:spPr bwMode="auto">
            <a:xfrm>
              <a:off x="228600" y="3429000"/>
              <a:ext cx="14040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/>
                <a:t>192.5.5.241</a:t>
              </a:r>
            </a:p>
          </p:txBody>
        </p:sp>
      </p:grpSp>
      <p:cxnSp>
        <p:nvCxnSpPr>
          <p:cNvPr id="47" name="Straight Connector 46"/>
          <p:cNvCxnSpPr>
            <a:cxnSpLocks noChangeShapeType="1"/>
          </p:cNvCxnSpPr>
          <p:nvPr/>
        </p:nvCxnSpPr>
        <p:spPr bwMode="auto">
          <a:xfrm flipV="1">
            <a:off x="1752600" y="5181600"/>
            <a:ext cx="1295400" cy="762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 flipV="1">
            <a:off x="5257800" y="3505200"/>
            <a:ext cx="1371600" cy="6096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 rot="16200000" flipH="1">
            <a:off x="3276600" y="3581400"/>
            <a:ext cx="838200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 rot="5400000" flipH="1" flipV="1">
            <a:off x="4762500" y="3543300"/>
            <a:ext cx="762000" cy="762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5943600" y="4800600"/>
            <a:ext cx="1371600" cy="1524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4" name="TextBox 61"/>
          <p:cNvSpPr txBox="1">
            <a:spLocks noChangeArrowheads="1"/>
          </p:cNvSpPr>
          <p:nvPr/>
        </p:nvSpPr>
        <p:spPr bwMode="auto">
          <a:xfrm>
            <a:off x="4038600" y="4495800"/>
            <a:ext cx="966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2457001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So, Here’s How It Goes …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smtClean="0"/>
              <a:t>Your computer’s DNS server never heard of </a:t>
            </a:r>
            <a:r>
              <a:rPr lang="en-US" smtClean="0">
                <a:solidFill>
                  <a:srgbClr val="FF0000"/>
                </a:solidFill>
              </a:rPr>
              <a:t>cise.ufl.edu</a:t>
            </a:r>
            <a:r>
              <a:rPr lang="en-US" smtClean="0">
                <a:solidFill>
                  <a:srgbClr val="7F7F7F"/>
                </a:solidFill>
              </a:rPr>
              <a:t>.root</a:t>
            </a:r>
            <a:r>
              <a:rPr lang="en-US" smtClean="0"/>
              <a:t> … so it pulls the domain name apart: 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cise</a:t>
            </a:r>
            <a:r>
              <a:rPr lang="en-US" smtClean="0"/>
              <a:t>, a computer in the </a:t>
            </a:r>
            <a:r>
              <a:rPr lang="en-US" smtClean="0">
                <a:solidFill>
                  <a:srgbClr val="FF0000"/>
                </a:solidFill>
              </a:rPr>
              <a:t>.ufl </a:t>
            </a:r>
            <a:r>
              <a:rPr lang="en-US" smtClean="0"/>
              <a:t>domain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ufl</a:t>
            </a:r>
            <a:r>
              <a:rPr lang="en-US" smtClean="0"/>
              <a:t>, a domain in the </a:t>
            </a:r>
            <a:r>
              <a:rPr lang="en-US" smtClean="0">
                <a:solidFill>
                  <a:srgbClr val="FF0000"/>
                </a:solidFill>
              </a:rPr>
              <a:t>.edu </a:t>
            </a:r>
            <a:r>
              <a:rPr lang="en-US" smtClean="0"/>
              <a:t>domain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edu</a:t>
            </a:r>
            <a:r>
              <a:rPr lang="en-US" smtClean="0"/>
              <a:t>, a domain in the </a:t>
            </a:r>
            <a:r>
              <a:rPr lang="en-US" smtClean="0">
                <a:solidFill>
                  <a:srgbClr val="7F7F7F"/>
                </a:solidFill>
              </a:rPr>
              <a:t>.root </a:t>
            </a:r>
            <a:r>
              <a:rPr lang="en-US" smtClean="0"/>
              <a:t>domain</a:t>
            </a:r>
          </a:p>
          <a:p>
            <a:r>
              <a:rPr lang="en-US" smtClean="0"/>
              <a:t>So, the DNS begins at the end and starts asking for the numbers of the autho computers … who’s the autho for the </a:t>
            </a:r>
            <a:r>
              <a:rPr lang="en-US" smtClean="0">
                <a:solidFill>
                  <a:srgbClr val="A6A6A6"/>
                </a:solidFill>
              </a:rPr>
              <a:t>.root </a:t>
            </a:r>
            <a:r>
              <a:rPr lang="en-US" smtClean="0"/>
              <a:t>domain?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C1B65C-2938-484E-8878-369AD87D136C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51CAFF-9B0A-4DAE-BFBA-A997FB835E5B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447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Your DNS Asks the .root NS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/>
          <a:lstStyle/>
          <a:p>
            <a:r>
              <a:rPr lang="en-US" smtClean="0"/>
              <a:t>Please give me the number of </a:t>
            </a:r>
            <a:r>
              <a:rPr lang="en-US" smtClean="0">
                <a:solidFill>
                  <a:srgbClr val="FF0000"/>
                </a:solidFill>
              </a:rPr>
              <a:t>.edu </a:t>
            </a:r>
            <a:r>
              <a:rPr lang="en-US" smtClean="0"/>
              <a:t>autho</a:t>
            </a:r>
          </a:p>
          <a:p>
            <a:pPr lvl="1"/>
            <a:r>
              <a:rPr lang="en-US" smtClean="0"/>
              <a:t>Getting that it asks it, …</a:t>
            </a:r>
          </a:p>
          <a:p>
            <a:r>
              <a:rPr lang="en-US" smtClean="0"/>
              <a:t>Please give me the number of </a:t>
            </a:r>
            <a:r>
              <a:rPr lang="en-US" smtClean="0">
                <a:solidFill>
                  <a:srgbClr val="FF0000"/>
                </a:solidFill>
              </a:rPr>
              <a:t>.ufl </a:t>
            </a:r>
            <a:r>
              <a:rPr lang="en-US" smtClean="0"/>
              <a:t>autho</a:t>
            </a:r>
          </a:p>
          <a:p>
            <a:pPr lvl="1"/>
            <a:r>
              <a:rPr lang="en-US" smtClean="0"/>
              <a:t>Getting that it asks it, …</a:t>
            </a:r>
          </a:p>
          <a:p>
            <a:r>
              <a:rPr lang="en-US" smtClean="0"/>
              <a:t>Please give me the number of the </a:t>
            </a:r>
            <a:r>
              <a:rPr lang="en-US" smtClean="0">
                <a:solidFill>
                  <a:srgbClr val="FF0000"/>
                </a:solidFill>
              </a:rPr>
              <a:t>cise </a:t>
            </a:r>
            <a:r>
              <a:rPr lang="en-US" smtClean="0"/>
              <a:t>machine</a:t>
            </a:r>
          </a:p>
          <a:p>
            <a:pPr lvl="1"/>
            <a:r>
              <a:rPr lang="en-US" smtClean="0"/>
              <a:t>Getting </a:t>
            </a:r>
            <a:r>
              <a:rPr lang="en-US" smtClean="0">
                <a:solidFill>
                  <a:srgbClr val="FF0000"/>
                </a:solidFill>
              </a:rPr>
              <a:t>128.227.205.2</a:t>
            </a:r>
            <a:r>
              <a:rPr lang="en-US" smtClean="0"/>
              <a:t>, it addresses your email and sends it on</a:t>
            </a:r>
          </a:p>
          <a:p>
            <a:r>
              <a:rPr lang="en-US" smtClean="0"/>
              <a:t>Simplification: it might have cached </a:t>
            </a:r>
            <a:r>
              <a:rPr lang="en-US" smtClean="0">
                <a:solidFill>
                  <a:srgbClr val="FF0000"/>
                </a:solidFill>
              </a:rPr>
              <a:t>.edu </a:t>
            </a:r>
            <a:r>
              <a:rPr lang="en-US" smtClean="0"/>
              <a:t>autho and </a:t>
            </a:r>
            <a:r>
              <a:rPr lang="en-US" smtClean="0">
                <a:solidFill>
                  <a:srgbClr val="FF0000"/>
                </a:solidFill>
              </a:rPr>
              <a:t>.ufl </a:t>
            </a:r>
            <a:r>
              <a:rPr lang="en-US" smtClean="0"/>
              <a:t>autho, which saves those requests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0CA6577-0CC5-49C9-B9EB-2AB9FFB56AE3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F842DA8-68AC-4D73-95BF-9DEDABC14C4C}" type="slidenum">
              <a:rPr lang="en-US" sz="1200">
                <a:solidFill>
                  <a:srgbClr val="3F3F3F"/>
                </a:solidFill>
              </a:rPr>
              <a:pPr eaLnBrk="1" hangingPunct="1"/>
              <a:t>14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30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Logical Names Form Hierarchy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181600"/>
          </a:xfrm>
        </p:spPr>
        <p:txBody>
          <a:bodyPr/>
          <a:lstStyle/>
          <a:p>
            <a:r>
              <a:rPr lang="en-US" smtClean="0"/>
              <a:t>As a hierarchy, it can be shown as a tree: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The DNS is simply “walking” down the tree asking each autho for the number of next item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5862F98-94D8-47FD-9FFA-148D57654F00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C40B63-BC4A-4B5D-8BCE-9D19EC1993BA}" type="slidenum">
              <a:rPr lang="en-US" sz="1200">
                <a:solidFill>
                  <a:srgbClr val="3F3F3F"/>
                </a:solidFill>
              </a:rPr>
              <a:pPr eaLnBrk="1" hangingPunct="1"/>
              <a:t>15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51" name="TextBox 6"/>
          <p:cNvSpPr txBox="1">
            <a:spLocks noChangeArrowheads="1"/>
          </p:cNvSpPr>
          <p:nvPr/>
        </p:nvSpPr>
        <p:spPr bwMode="auto">
          <a:xfrm>
            <a:off x="4191000" y="1752600"/>
            <a:ext cx="646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.root</a:t>
            </a:r>
          </a:p>
        </p:txBody>
      </p:sp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1295400" y="2362200"/>
            <a:ext cx="684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.com</a:t>
            </a:r>
          </a:p>
        </p:txBody>
      </p:sp>
      <p:sp>
        <p:nvSpPr>
          <p:cNvPr id="31753" name="TextBox 8"/>
          <p:cNvSpPr txBox="1">
            <a:spLocks noChangeArrowheads="1"/>
          </p:cNvSpPr>
          <p:nvPr/>
        </p:nvSpPr>
        <p:spPr bwMode="auto">
          <a:xfrm>
            <a:off x="2314575" y="23622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.edu</a:t>
            </a:r>
          </a:p>
        </p:txBody>
      </p:sp>
      <p:sp>
        <p:nvSpPr>
          <p:cNvPr id="31754" name="TextBox 9"/>
          <p:cNvSpPr txBox="1">
            <a:spLocks noChangeArrowheads="1"/>
          </p:cNvSpPr>
          <p:nvPr/>
        </p:nvSpPr>
        <p:spPr bwMode="auto">
          <a:xfrm>
            <a:off x="3282950" y="23622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.gov</a:t>
            </a:r>
          </a:p>
        </p:txBody>
      </p:sp>
      <p:sp>
        <p:nvSpPr>
          <p:cNvPr id="31755" name="TextBox 10"/>
          <p:cNvSpPr txBox="1">
            <a:spLocks noChangeArrowheads="1"/>
          </p:cNvSpPr>
          <p:nvPr/>
        </p:nvSpPr>
        <p:spPr bwMode="auto">
          <a:xfrm>
            <a:off x="5000625" y="2362200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.ca</a:t>
            </a:r>
          </a:p>
        </p:txBody>
      </p:sp>
      <p:sp>
        <p:nvSpPr>
          <p:cNvPr id="31756" name="TextBox 11"/>
          <p:cNvSpPr txBox="1">
            <a:spLocks noChangeArrowheads="1"/>
          </p:cNvSpPr>
          <p:nvPr/>
        </p:nvSpPr>
        <p:spPr bwMode="auto">
          <a:xfrm>
            <a:off x="5827713" y="2362200"/>
            <a:ext cx="55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.mx</a:t>
            </a:r>
          </a:p>
        </p:txBody>
      </p:sp>
      <p:sp>
        <p:nvSpPr>
          <p:cNvPr id="31757" name="TextBox 12"/>
          <p:cNvSpPr txBox="1">
            <a:spLocks noChangeArrowheads="1"/>
          </p:cNvSpPr>
          <p:nvPr/>
        </p:nvSpPr>
        <p:spPr bwMode="auto">
          <a:xfrm>
            <a:off x="7467600" y="23622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.info</a:t>
            </a:r>
          </a:p>
        </p:txBody>
      </p:sp>
      <p:sp>
        <p:nvSpPr>
          <p:cNvPr id="31758" name="TextBox 13"/>
          <p:cNvSpPr txBox="1">
            <a:spLocks noChangeArrowheads="1"/>
          </p:cNvSpPr>
          <p:nvPr/>
        </p:nvSpPr>
        <p:spPr bwMode="auto">
          <a:xfrm>
            <a:off x="6718300" y="2362200"/>
            <a:ext cx="41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…</a:t>
            </a:r>
          </a:p>
        </p:txBody>
      </p:sp>
      <p:sp>
        <p:nvSpPr>
          <p:cNvPr id="31759" name="TextBox 15"/>
          <p:cNvSpPr txBox="1">
            <a:spLocks noChangeArrowheads="1"/>
          </p:cNvSpPr>
          <p:nvPr/>
        </p:nvSpPr>
        <p:spPr bwMode="auto">
          <a:xfrm>
            <a:off x="4249738" y="2362200"/>
            <a:ext cx="415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…</a:t>
            </a:r>
          </a:p>
        </p:txBody>
      </p: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rot="10800000" flipV="1">
            <a:off x="1828800" y="2133600"/>
            <a:ext cx="2209800" cy="3048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0800000" flipV="1">
            <a:off x="2819400" y="2133600"/>
            <a:ext cx="1371600" cy="381000"/>
          </a:xfrm>
          <a:prstGeom prst="line">
            <a:avLst/>
          </a:prstGeom>
          <a:noFill/>
          <a:ln w="48000" cmpd="thickThin">
            <a:solidFill>
              <a:srgbClr val="E66C7D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10800000" flipV="1">
            <a:off x="3733800" y="2133600"/>
            <a:ext cx="533400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2"/>
          <p:cNvCxnSpPr>
            <a:cxnSpLocks noChangeShapeType="1"/>
          </p:cNvCxnSpPr>
          <p:nvPr/>
        </p:nvCxnSpPr>
        <p:spPr bwMode="auto">
          <a:xfrm>
            <a:off x="4572000" y="2133600"/>
            <a:ext cx="685800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4"/>
          <p:cNvCxnSpPr>
            <a:cxnSpLocks noChangeShapeType="1"/>
          </p:cNvCxnSpPr>
          <p:nvPr/>
        </p:nvCxnSpPr>
        <p:spPr bwMode="auto">
          <a:xfrm>
            <a:off x="4800600" y="2133600"/>
            <a:ext cx="1371600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6"/>
          <p:cNvCxnSpPr>
            <a:cxnSpLocks noChangeShapeType="1"/>
            <a:endCxn id="31757" idx="0"/>
          </p:cNvCxnSpPr>
          <p:nvPr/>
        </p:nvCxnSpPr>
        <p:spPr bwMode="auto">
          <a:xfrm>
            <a:off x="4876800" y="2133600"/>
            <a:ext cx="2901950" cy="2286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6" name="TextBox 32"/>
          <p:cNvSpPr txBox="1">
            <a:spLocks noChangeArrowheads="1"/>
          </p:cNvSpPr>
          <p:nvPr/>
        </p:nvSpPr>
        <p:spPr bwMode="auto">
          <a:xfrm>
            <a:off x="1143000" y="3200400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.washington</a:t>
            </a:r>
          </a:p>
        </p:txBody>
      </p:sp>
      <p:sp>
        <p:nvSpPr>
          <p:cNvPr id="31767" name="TextBox 33"/>
          <p:cNvSpPr txBox="1">
            <a:spLocks noChangeArrowheads="1"/>
          </p:cNvSpPr>
          <p:nvPr/>
        </p:nvSpPr>
        <p:spPr bwMode="auto">
          <a:xfrm>
            <a:off x="3048000" y="3200400"/>
            <a:ext cx="492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.ufl</a:t>
            </a:r>
          </a:p>
        </p:txBody>
      </p:sp>
      <p:sp>
        <p:nvSpPr>
          <p:cNvPr id="31768" name="TextBox 34"/>
          <p:cNvSpPr txBox="1">
            <a:spLocks noChangeArrowheads="1"/>
          </p:cNvSpPr>
          <p:nvPr/>
        </p:nvSpPr>
        <p:spPr bwMode="auto">
          <a:xfrm>
            <a:off x="990600" y="3810000"/>
            <a:ext cx="479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.cs</a:t>
            </a:r>
          </a:p>
        </p:txBody>
      </p:sp>
      <p:sp>
        <p:nvSpPr>
          <p:cNvPr id="31769" name="TextBox 35"/>
          <p:cNvSpPr txBox="1">
            <a:spLocks noChangeArrowheads="1"/>
          </p:cNvSpPr>
          <p:nvPr/>
        </p:nvSpPr>
        <p:spPr bwMode="auto">
          <a:xfrm>
            <a:off x="2057400" y="38100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.info</a:t>
            </a:r>
          </a:p>
        </p:txBody>
      </p:sp>
      <p:sp>
        <p:nvSpPr>
          <p:cNvPr id="31770" name="TextBox 36"/>
          <p:cNvSpPr txBox="1">
            <a:spLocks noChangeArrowheads="1"/>
          </p:cNvSpPr>
          <p:nvPr/>
        </p:nvSpPr>
        <p:spPr bwMode="auto">
          <a:xfrm>
            <a:off x="3124200" y="3810000"/>
            <a:ext cx="595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cise</a:t>
            </a:r>
          </a:p>
        </p:txBody>
      </p:sp>
      <p:sp>
        <p:nvSpPr>
          <p:cNvPr id="31771" name="TextBox 37"/>
          <p:cNvSpPr txBox="1">
            <a:spLocks noChangeArrowheads="1"/>
          </p:cNvSpPr>
          <p:nvPr/>
        </p:nvSpPr>
        <p:spPr bwMode="auto">
          <a:xfrm>
            <a:off x="762000" y="4648200"/>
            <a:ext cx="62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spiff</a:t>
            </a:r>
          </a:p>
        </p:txBody>
      </p:sp>
      <p:cxnSp>
        <p:nvCxnSpPr>
          <p:cNvPr id="39" name="Straight Connector 38"/>
          <p:cNvCxnSpPr>
            <a:cxnSpLocks noChangeShapeType="1"/>
            <a:endCxn id="31766" idx="0"/>
          </p:cNvCxnSpPr>
          <p:nvPr/>
        </p:nvCxnSpPr>
        <p:spPr bwMode="auto">
          <a:xfrm rot="10800000" flipV="1">
            <a:off x="1851025" y="2743200"/>
            <a:ext cx="663575" cy="4572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  <a:endCxn id="31767" idx="0"/>
          </p:cNvCxnSpPr>
          <p:nvPr/>
        </p:nvCxnSpPr>
        <p:spPr bwMode="auto">
          <a:xfrm>
            <a:off x="2797175" y="2743200"/>
            <a:ext cx="496888" cy="457200"/>
          </a:xfrm>
          <a:prstGeom prst="line">
            <a:avLst/>
          </a:prstGeom>
          <a:noFill/>
          <a:ln w="48000" cmpd="thickThin">
            <a:solidFill>
              <a:srgbClr val="E66C7D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/>
          <p:cNvCxnSpPr>
            <a:cxnSpLocks noChangeShapeType="1"/>
          </p:cNvCxnSpPr>
          <p:nvPr/>
        </p:nvCxnSpPr>
        <p:spPr bwMode="auto">
          <a:xfrm rot="10800000" flipV="1">
            <a:off x="1295400" y="3581400"/>
            <a:ext cx="434975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/>
          <p:cNvCxnSpPr>
            <a:cxnSpLocks noChangeShapeType="1"/>
          </p:cNvCxnSpPr>
          <p:nvPr/>
        </p:nvCxnSpPr>
        <p:spPr bwMode="auto">
          <a:xfrm rot="16200000" flipH="1">
            <a:off x="1905000" y="3581400"/>
            <a:ext cx="381000" cy="381000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>
            <a:cxnSpLocks noChangeShapeType="1"/>
            <a:endCxn id="31771" idx="0"/>
          </p:cNvCxnSpPr>
          <p:nvPr/>
        </p:nvCxnSpPr>
        <p:spPr bwMode="auto">
          <a:xfrm rot="5400000">
            <a:off x="916782" y="4345781"/>
            <a:ext cx="457200" cy="147637"/>
          </a:xfrm>
          <a:prstGeom prst="line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  <a:endCxn id="31770" idx="0"/>
          </p:cNvCxnSpPr>
          <p:nvPr/>
        </p:nvCxnSpPr>
        <p:spPr bwMode="auto">
          <a:xfrm rot="16200000" flipH="1">
            <a:off x="3272632" y="3661568"/>
            <a:ext cx="228600" cy="68263"/>
          </a:xfrm>
          <a:prstGeom prst="line">
            <a:avLst/>
          </a:prstGeom>
          <a:noFill/>
          <a:ln w="48000" cmpd="thickThin">
            <a:solidFill>
              <a:srgbClr val="E66C7D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80445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Exercise: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smtClean="0"/>
              <a:t>I was in Miami last week working at a hotel and went to log into my computer at UW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spiff.cs.washington.edu</a:t>
            </a:r>
          </a:p>
          <a:p>
            <a:r>
              <a:rPr lang="en-US" smtClean="0"/>
              <a:t>How did the hotel’s ISP find </a:t>
            </a:r>
            <a:r>
              <a:rPr lang="en-US" smtClean="0">
                <a:solidFill>
                  <a:srgbClr val="FF0000"/>
                </a:solidFill>
              </a:rPr>
              <a:t>128.208.3.136</a:t>
            </a:r>
            <a:r>
              <a:rPr lang="en-US" smtClean="0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C7D375-C568-4485-BB1C-8AACAA0C963C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368BD3-A978-4BB3-9583-791D7616B303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52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Think About This Scheme: Huge</a:t>
            </a:r>
            <a:endParaRPr lang="en-US" dirty="0"/>
          </a:p>
        </p:txBody>
      </p:sp>
      <p:pic>
        <p:nvPicPr>
          <p:cNvPr id="33795" name="Content Placeholder 3" descr="Fig07.05InetNetworks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89" b="-1089"/>
          <a:stretch>
            <a:fillRect/>
          </a:stretch>
        </p:blipFill>
        <p:spPr/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CC527A-DB6C-41DC-8E47-9186046BD260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15C60C-F5C2-40F5-8150-015AC7EBD9E1}" type="slidenum">
              <a:rPr lang="en-US" sz="1200">
                <a:solidFill>
                  <a:srgbClr val="3F3F3F"/>
                </a:solidFill>
              </a:rPr>
              <a:pPr eaLnBrk="1" hangingPunct="1"/>
              <a:t>17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8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9" name="TextBox 6"/>
          <p:cNvSpPr txBox="1">
            <a:spLocks noChangeArrowheads="1"/>
          </p:cNvSpPr>
          <p:nvPr/>
        </p:nvSpPr>
        <p:spPr bwMode="auto">
          <a:xfrm>
            <a:off x="4038600" y="4572000"/>
            <a:ext cx="396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Every point is a physical network and all could be part of the .com domain and so known to the .com autho</a:t>
            </a:r>
          </a:p>
        </p:txBody>
      </p:sp>
    </p:spTree>
    <p:extLst>
      <p:ext uri="{BB962C8B-B14F-4D97-AF65-F5344CB8AC3E}">
        <p14:creationId xmlns:p14="http://schemas.microsoft.com/office/powerpoint/2010/main" val="938293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Suppose A Domain Adds Computer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mtClean="0"/>
              <a:t>When a domain, say </a:t>
            </a:r>
            <a:r>
              <a:rPr lang="en-US" smtClean="0">
                <a:solidFill>
                  <a:srgbClr val="FF0000"/>
                </a:solidFill>
              </a:rPr>
              <a:t>.ufl</a:t>
            </a:r>
            <a:r>
              <a:rPr lang="en-US" smtClean="0"/>
              <a:t>, adds a new computer it gets a name and an IP-address</a:t>
            </a:r>
          </a:p>
          <a:p>
            <a:r>
              <a:rPr lang="en-US" smtClean="0"/>
              <a:t>They add its name and number to the list in ufl autho’s memory and its up and running, “known to the world”</a:t>
            </a:r>
          </a:p>
          <a:p>
            <a:endParaRPr lang="en-US" smtClean="0"/>
          </a:p>
          <a:p>
            <a:r>
              <a:rPr lang="en-US" smtClean="0"/>
              <a:t>This is a completely decentralized solution – no one needs to be in charge except to make sure that the domain autho is up &amp; correct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C21D2C-71F4-48F8-8DF3-B8FA4319F2A3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057DD0-72F8-444C-8AEB-F0D17C018323}" type="slidenum">
              <a:rPr lang="en-US" sz="1200">
                <a:solidFill>
                  <a:srgbClr val="3F3F3F"/>
                </a:solidFill>
              </a:rPr>
              <a:pPr eaLnBrk="1" hangingPunct="1"/>
              <a:t>18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83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Properties …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Fault tolerant: </a:t>
            </a:r>
            <a:r>
              <a:rPr lang="en-US" smtClean="0"/>
              <a:t>when a hurricane takes out Miami’s power, only the domains without power are affected …</a:t>
            </a:r>
          </a:p>
          <a:p>
            <a:r>
              <a:rPr lang="en-US" smtClean="0">
                <a:solidFill>
                  <a:srgbClr val="FF0000"/>
                </a:solidFill>
              </a:rPr>
              <a:t>Robust: </a:t>
            </a:r>
            <a:r>
              <a:rPr lang="en-US" smtClean="0"/>
              <a:t>when a fire burns down the building of a .root name server, 12 others can carry the load</a:t>
            </a:r>
          </a:p>
          <a:p>
            <a:r>
              <a:rPr lang="en-US" smtClean="0">
                <a:solidFill>
                  <a:srgbClr val="FF0000"/>
                </a:solidFill>
              </a:rPr>
              <a:t>Enormous capacity</a:t>
            </a:r>
            <a:r>
              <a:rPr lang="en-US" smtClean="0"/>
              <a:t>: most lookups are independent and do not collide (b/c higher level domain authos are cached), but more capacity is possible by replicating authos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CFD640D-0573-43B0-B024-513E639DB745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E218D16-26E1-4FFD-B6AF-E3C0250B6B7B}" type="slidenum">
              <a:rPr lang="en-US" sz="1200">
                <a:solidFill>
                  <a:srgbClr val="3F3F3F"/>
                </a:solidFill>
              </a:rPr>
              <a:pPr eaLnBrk="1" hangingPunct="1"/>
              <a:t>19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58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911225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Recall 2 Ways To Name Computers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b="1" dirty="0" smtClean="0"/>
              <a:t>Logical</a:t>
            </a:r>
            <a:r>
              <a:rPr lang="en-US" dirty="0" smtClean="0"/>
              <a:t>: Humans use domain names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metis.uwb.edu</a:t>
            </a:r>
          </a:p>
          <a:p>
            <a:r>
              <a:rPr lang="en-US" b="1" dirty="0" smtClean="0"/>
              <a:t>Physical</a:t>
            </a:r>
            <a:r>
              <a:rPr lang="en-US" dirty="0" smtClean="0"/>
              <a:t>: Computers use number-quads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69.91.206.17</a:t>
            </a:r>
          </a:p>
          <a:p>
            <a:r>
              <a:rPr lang="en-US" dirty="0" smtClean="0"/>
              <a:t>This is different than the phone system:</a:t>
            </a:r>
          </a:p>
          <a:p>
            <a:pPr lvl="1"/>
            <a:r>
              <a:rPr lang="en-US" dirty="0" smtClean="0"/>
              <a:t>The people use numbers: 1 800 555 1212</a:t>
            </a:r>
          </a:p>
          <a:p>
            <a:pPr lvl="1"/>
            <a:r>
              <a:rPr lang="en-US" dirty="0" smtClean="0"/>
              <a:t>The equipment uses the same numbers</a:t>
            </a:r>
          </a:p>
          <a:p>
            <a:r>
              <a:rPr lang="en-US" dirty="0" smtClean="0"/>
              <a:t>A key property of computers: they can separate the logical form (preferred by people) from the physical form they must use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9548B5-DF1F-45A3-85C2-C9505E900D66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7B04B6-036F-404D-8D86-F7485E0B4F49}" type="slidenum">
              <a:rPr lang="en-US" sz="1200">
                <a:solidFill>
                  <a:srgbClr val="3F3F3F"/>
                </a:solidFill>
              </a:rPr>
              <a:pPr eaLnBrk="1" hangingPunct="1"/>
              <a:t>2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031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Compare DNS Structure To ..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mtClean="0"/>
              <a:t>Master List Solution …</a:t>
            </a:r>
          </a:p>
          <a:p>
            <a:pPr lvl="1"/>
            <a:r>
              <a:rPr lang="en-US" smtClean="0"/>
              <a:t>Suppose the design was for the root NS computers to have a master list of all</a:t>
            </a:r>
          </a:p>
          <a:p>
            <a:pPr lvl="1">
              <a:buFont typeface="Wingdings" charset="2"/>
              <a:buNone/>
            </a:pPr>
            <a:r>
              <a:rPr lang="en-US" smtClean="0"/>
              <a:t>			domain_name: IP-address </a:t>
            </a:r>
          </a:p>
          <a:p>
            <a:pPr lvl="1">
              <a:buFont typeface="Wingdings" charset="2"/>
              <a:buNone/>
            </a:pPr>
            <a:r>
              <a:rPr lang="en-US" smtClean="0"/>
              <a:t>	pairs connected to the Internet</a:t>
            </a:r>
          </a:p>
          <a:p>
            <a:r>
              <a:rPr lang="en-US" smtClean="0"/>
              <a:t>How would it be different, better or worse?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75EE22-A134-4E81-9F1E-6DDF84C549B1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B0910A0-FCC7-4088-BC89-130D48D5665E}" type="slidenum">
              <a:rPr lang="en-US" sz="1200">
                <a:solidFill>
                  <a:srgbClr val="3F3F3F"/>
                </a:solidFill>
              </a:rPr>
              <a:pPr eaLnBrk="1" hangingPunct="1"/>
              <a:t>20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39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Today …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/>
          <a:lstStyle/>
          <a:p>
            <a:r>
              <a:rPr lang="en-US" smtClean="0"/>
              <a:t>Today, we explain how the logical/physical separation is implemented for domain names</a:t>
            </a:r>
          </a:p>
          <a:p>
            <a:r>
              <a:rPr lang="en-US" smtClean="0"/>
              <a:t>But, this is also a chance to illustrate the structure of LARGE systems</a:t>
            </a:r>
          </a:p>
          <a:p>
            <a:pPr lvl="1"/>
            <a:r>
              <a:rPr lang="en-US" smtClean="0"/>
              <a:t>Study the basic components</a:t>
            </a:r>
          </a:p>
          <a:p>
            <a:pPr lvl="1"/>
            <a:r>
              <a:rPr lang="en-US" smtClean="0"/>
              <a:t>Study design ideas that make the system work well</a:t>
            </a:r>
          </a:p>
          <a:p>
            <a:pPr lvl="1"/>
            <a:r>
              <a:rPr lang="en-US" smtClean="0"/>
              <a:t>This matters to you because you’ll probably have “big ideas” about using computers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386DFE-B226-449B-ACC3-1AE906E19658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4A25E02-04A0-4351-BFAE-CE678606C1BA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445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/>
          <a:lstStyle/>
          <a:p>
            <a:r>
              <a:rPr lang="en-US" dirty="0" smtClean="0"/>
              <a:t>The Internet is completely decentralized</a:t>
            </a:r>
          </a:p>
          <a:p>
            <a:pPr lvl="1"/>
            <a:r>
              <a:rPr lang="en-US" dirty="0" smtClean="0"/>
              <a:t>No one is in charge – ICANN </a:t>
            </a:r>
          </a:p>
          <a:p>
            <a:pPr lvl="1"/>
            <a:r>
              <a:rPr lang="en-US" dirty="0" smtClean="0"/>
              <a:t>A few companies get permission to give users or organizations IP-addresses – not much logic to it</a:t>
            </a:r>
          </a:p>
          <a:p>
            <a:pPr lvl="1"/>
            <a:r>
              <a:rPr lang="en-US" dirty="0" smtClean="0"/>
              <a:t>When a person or organization gets an IP-address, it picks a domain name – few rules</a:t>
            </a:r>
          </a:p>
          <a:p>
            <a:r>
              <a:rPr lang="en-US" dirty="0" smtClean="0"/>
              <a:t>Once connected to </a:t>
            </a:r>
            <a:r>
              <a:rPr lang="en-US" dirty="0" err="1" smtClean="0"/>
              <a:t>I’net</a:t>
            </a:r>
            <a:r>
              <a:rPr lang="en-US" dirty="0" smtClean="0"/>
              <a:t>, users start using domain name … but when someone refers to it, how does their computer get its number??</a:t>
            </a:r>
          </a:p>
          <a:p>
            <a:pPr lvl="1">
              <a:buFont typeface="Wingdings" charset="2"/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BD20-EC67-4BA8-A35C-9541522078C1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A17A47-DDBC-485E-A057-A9EA4E585485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86400" y="1600200"/>
            <a:ext cx="3392488" cy="646113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latin typeface="Corbel" charset="0"/>
              </a:rPr>
              <a:t>Internet Corporation for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latin typeface="Corbel" charset="0"/>
              </a:rPr>
              <a:t>Assigned Names and Numbers</a:t>
            </a:r>
          </a:p>
        </p:txBody>
      </p:sp>
    </p:spTree>
    <p:extLst>
      <p:ext uri="{BB962C8B-B14F-4D97-AF65-F5344CB8AC3E}">
        <p14:creationId xmlns:p14="http://schemas.microsoft.com/office/powerpoint/2010/main" val="1592413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Recall mail to “</a:t>
            </a:r>
            <a:r>
              <a:rPr lang="en-US" dirty="0" err="1" smtClean="0"/>
              <a:t>friend@cise.ufl.edu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E5AA51-AB9B-41D1-A78B-CCED877BB855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82654A-16A7-4A1B-83CA-2518E4CC5D87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5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6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A packet sent to  128.227.205.2 finds its way</a:t>
            </a:r>
          </a:p>
        </p:txBody>
      </p:sp>
      <p:pic>
        <p:nvPicPr>
          <p:cNvPr id="20487" name="Content Placeholder 3" descr="Fig07.07traceRoute5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3" t="22478" r="28728" b="-459"/>
          <a:stretch>
            <a:fillRect/>
          </a:stretch>
        </p:blipFill>
        <p:spPr bwMode="auto">
          <a:xfrm>
            <a:off x="381000" y="1371600"/>
            <a:ext cx="830421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81000" y="1600200"/>
            <a:ext cx="8153400" cy="3657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82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sz="4000" dirty="0" smtClean="0"/>
              <a:t>But, how do we get 128.227.205.2?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181600"/>
          </a:xfrm>
        </p:spPr>
        <p:txBody>
          <a:bodyPr/>
          <a:lstStyle/>
          <a:p>
            <a:r>
              <a:rPr lang="en-US" smtClean="0"/>
              <a:t>When we send mail to a friend at the U of FL, we type friend@</a:t>
            </a:r>
            <a:r>
              <a:rPr lang="en-US" smtClean="0">
                <a:solidFill>
                  <a:srgbClr val="FF0000"/>
                </a:solidFill>
              </a:rPr>
              <a:t>cise.ufl.edu </a:t>
            </a:r>
            <a:r>
              <a:rPr lang="en-US" smtClean="0"/>
              <a:t>and the computer that sends mail for us on campus needs to find out this fact: </a:t>
            </a:r>
          </a:p>
          <a:p>
            <a:endParaRPr lang="en-US" smtClean="0"/>
          </a:p>
          <a:p>
            <a:pPr algn="ctr">
              <a:buFont typeface="Wingdings 2" charset="2"/>
              <a:buNone/>
            </a:pPr>
            <a:r>
              <a:rPr lang="en-US" smtClean="0">
                <a:solidFill>
                  <a:srgbClr val="FF0000"/>
                </a:solidFill>
              </a:rPr>
              <a:t>cise.ufl.edu </a:t>
            </a:r>
            <a:r>
              <a:rPr lang="en-US" smtClean="0"/>
              <a:t>== </a:t>
            </a:r>
            <a:r>
              <a:rPr lang="en-US" smtClean="0">
                <a:solidFill>
                  <a:srgbClr val="FF0000"/>
                </a:solidFill>
              </a:rPr>
              <a:t>128.227.205.2</a:t>
            </a:r>
          </a:p>
          <a:p>
            <a:pPr>
              <a:buFont typeface="Wingdings 2" charset="2"/>
              <a:buNone/>
            </a:pPr>
            <a:endParaRPr lang="en-US" smtClean="0"/>
          </a:p>
          <a:p>
            <a:r>
              <a:rPr lang="en-US" smtClean="0"/>
              <a:t>We said it asks the Domain Name System, or DNS … so what happens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365B35-B905-458F-969B-19C3CD68BB7F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B159B7-2F49-4B4B-BDFE-AAD7B41A0B82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371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But Wait!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smtClean="0"/>
              <a:t>How does it know the address of the DNS?</a:t>
            </a:r>
          </a:p>
          <a:p>
            <a:r>
              <a:rPr lang="en-US" smtClean="0"/>
              <a:t>You (or someone or something who set up your computer) told it when connecting it to the network … look in net control panel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248967-15DF-49AE-92AE-78B3B1AA0894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4CA659B-B4CB-4469-A230-C68CC1F01D70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3559" name="Picture 6" descr="dns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37"/>
          <a:stretch>
            <a:fillRect/>
          </a:stretch>
        </p:blipFill>
        <p:spPr bwMode="auto">
          <a:xfrm>
            <a:off x="990600" y="3200400"/>
            <a:ext cx="5257800" cy="316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29200" y="4800600"/>
            <a:ext cx="2590800" cy="1570038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Corbel" charset="0"/>
              </a:rPr>
              <a:t>The following explanation describes what these machines do</a:t>
            </a:r>
          </a:p>
        </p:txBody>
      </p:sp>
    </p:spTree>
    <p:extLst>
      <p:ext uri="{BB962C8B-B14F-4D97-AF65-F5344CB8AC3E}">
        <p14:creationId xmlns:p14="http://schemas.microsoft.com/office/powerpoint/2010/main" val="32357204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First Step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DNS server answers the question “what number is </a:t>
            </a:r>
            <a:r>
              <a:rPr lang="en-US" smtClean="0">
                <a:solidFill>
                  <a:srgbClr val="FF0000"/>
                </a:solidFill>
              </a:rPr>
              <a:t>cise.ufl.edu</a:t>
            </a:r>
            <a:r>
              <a:rPr lang="en-US" smtClean="0"/>
              <a:t>?” by this method</a:t>
            </a:r>
          </a:p>
          <a:p>
            <a:r>
              <a:rPr lang="en-US" smtClean="0"/>
              <a:t>First Step: Look it up in the “address book”</a:t>
            </a:r>
          </a:p>
          <a:p>
            <a:pPr lvl="1"/>
            <a:r>
              <a:rPr lang="en-US" smtClean="0"/>
              <a:t>The DNS server does that</a:t>
            </a:r>
          </a:p>
          <a:p>
            <a:pPr lvl="1"/>
            <a:r>
              <a:rPr lang="en-US" smtClean="0"/>
              <a:t>It keeps its own address book, a list of all of the domain names like </a:t>
            </a:r>
            <a:r>
              <a:rPr lang="en-US" smtClean="0">
                <a:solidFill>
                  <a:srgbClr val="FF0000"/>
                </a:solidFill>
              </a:rPr>
              <a:t>cise.ufl.edu </a:t>
            </a:r>
            <a:r>
              <a:rPr lang="en-US" smtClean="0"/>
              <a:t>that it has been asked about and found</a:t>
            </a:r>
          </a:p>
          <a:p>
            <a:pPr lvl="1"/>
            <a:r>
              <a:rPr lang="en-US" smtClean="0"/>
              <a:t>We say it </a:t>
            </a:r>
            <a:r>
              <a:rPr lang="en-US" i="1" smtClean="0"/>
              <a:t>caches </a:t>
            </a:r>
            <a:r>
              <a:rPr lang="en-US" smtClean="0"/>
              <a:t>the addresses it’s found</a:t>
            </a:r>
          </a:p>
          <a:p>
            <a:pPr lvl="2"/>
            <a:r>
              <a:rPr lang="en-US" i="1" smtClean="0"/>
              <a:t>caching – keeping a copy around in case need it again</a:t>
            </a:r>
          </a:p>
          <a:p>
            <a:pPr lvl="1"/>
            <a:r>
              <a:rPr lang="en-US" smtClean="0"/>
              <a:t>It checks the cache first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C879AC-5630-4DA0-91F3-E26183F99A9D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533FD0-66C8-4A30-A4D2-A30EDCB5FADD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98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If It Has Never Been Asked …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smtClean="0"/>
              <a:t>The address will not be in the cache if this is the first request</a:t>
            </a:r>
          </a:p>
          <a:p>
            <a:r>
              <a:rPr lang="en-US" smtClean="0"/>
              <a:t>Second Step: The DNS server begins a process of finding the address on behalf of your computer …</a:t>
            </a:r>
          </a:p>
          <a:p>
            <a:pPr algn="ctr">
              <a:buFont typeface="Wingdings 2" charset="2"/>
              <a:buNone/>
            </a:pPr>
            <a:r>
              <a:rPr lang="en-US" smtClean="0"/>
              <a:t>That process uses 2 Facts of I’net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F9D039-2A36-4EB6-AC6A-D4836233C0BA}" type="datetime1">
              <a:rPr lang="en-US" sz="1200" smtClean="0">
                <a:solidFill>
                  <a:srgbClr val="3F3F3F"/>
                </a:solidFill>
              </a:rPr>
              <a:t>11/26/2012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998072-4DC1-4382-A763-5EB3B01220C3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19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2275</TotalTime>
  <Words>1366</Words>
  <Application>Microsoft Office PowerPoint</Application>
  <PresentationFormat>On-screen Show (4:3)</PresentationFormat>
  <Paragraphs>250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Module</vt:lpstr>
      <vt:lpstr>Domain Name System</vt:lpstr>
      <vt:lpstr>Recall 2 Ways To Name Computers</vt:lpstr>
      <vt:lpstr>Today …</vt:lpstr>
      <vt:lpstr>What’s the Problem?</vt:lpstr>
      <vt:lpstr>Recall mail to “friend@cise.ufl.edu”</vt:lpstr>
      <vt:lpstr>But, how do we get 128.227.205.2? </vt:lpstr>
      <vt:lpstr>But Wait!</vt:lpstr>
      <vt:lpstr>First Step</vt:lpstr>
      <vt:lpstr>If It Has Never Been Asked …</vt:lpstr>
      <vt:lpstr>The DNS Design: Fact 1</vt:lpstr>
      <vt:lpstr>The DNS Design: Fact 1 (Continued)</vt:lpstr>
      <vt:lpstr>The DNS Design: Fact 2</vt:lpstr>
      <vt:lpstr>So, Here’s How It Goes …</vt:lpstr>
      <vt:lpstr>Your DNS Asks the .root NS</vt:lpstr>
      <vt:lpstr>Logical Names Form Hierarchy</vt:lpstr>
      <vt:lpstr>Exercise:</vt:lpstr>
      <vt:lpstr>Think About This Scheme: Huge</vt:lpstr>
      <vt:lpstr>Suppose A Domain Adds Computer</vt:lpstr>
      <vt:lpstr>Properties …</vt:lpstr>
      <vt:lpstr>Compare DNS Structure To ..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97</cp:revision>
  <dcterms:created xsi:type="dcterms:W3CDTF">2011-02-16T17:20:31Z</dcterms:created>
  <dcterms:modified xsi:type="dcterms:W3CDTF">2012-11-27T01:29:36Z</dcterms:modified>
</cp:coreProperties>
</file>