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</p:sldMasterIdLst>
  <p:notesMasterIdLst>
    <p:notesMasterId r:id="rId23"/>
  </p:notesMasterIdLst>
  <p:handoutMasterIdLst>
    <p:handoutMasterId r:id="rId24"/>
  </p:handoutMasterIdLst>
  <p:sldIdLst>
    <p:sldId id="420" r:id="rId2"/>
    <p:sldId id="374" r:id="rId3"/>
    <p:sldId id="375" r:id="rId4"/>
    <p:sldId id="377" r:id="rId5"/>
    <p:sldId id="405" r:id="rId6"/>
    <p:sldId id="378" r:id="rId7"/>
    <p:sldId id="379" r:id="rId8"/>
    <p:sldId id="380" r:id="rId9"/>
    <p:sldId id="376" r:id="rId10"/>
    <p:sldId id="406" r:id="rId11"/>
    <p:sldId id="407" r:id="rId12"/>
    <p:sldId id="408" r:id="rId13"/>
    <p:sldId id="409" r:id="rId14"/>
    <p:sldId id="410" r:id="rId15"/>
    <p:sldId id="411" r:id="rId16"/>
    <p:sldId id="412" r:id="rId17"/>
    <p:sldId id="413" r:id="rId18"/>
    <p:sldId id="414" r:id="rId19"/>
    <p:sldId id="415" r:id="rId20"/>
    <p:sldId id="416" r:id="rId21"/>
    <p:sldId id="417" r:id="rId22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703920"/>
    <a:srgbClr val="FFEFD5"/>
    <a:srgbClr val="A05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5" d="100"/>
          <a:sy n="175" d="100"/>
        </p:scale>
        <p:origin x="-16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5A826B-4B33-46AD-B6DF-51D2466EF7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21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3AA467-3DCB-4069-8DA3-0375E60CE185}" type="datetime1">
              <a:rPr lang="en-US"/>
              <a:pPr/>
              <a:t>12/4/2012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113C29-6E82-4DAA-9935-4FB7CCA177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880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E776E1-8A90-4674-ABE6-79EB72F9509A}" type="datetime1">
              <a:rPr lang="en-US" smtClean="0"/>
              <a:t>12/4/2012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651942-456F-4F3C-B0D3-1F1FDA45E7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042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8D3EB7-35EC-41DE-97E2-DB85D3AFF464}" type="datetime1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CBBEC-2EB5-4447-BFB0-761FE75565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7469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108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6883E-EAC5-48A0-9707-569BD8B8A55F}" type="datetime1">
              <a:rPr lang="en-US" smtClean="0"/>
              <a:t>12/4/2012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3E494-6C86-4C7B-9D18-2A728F19C8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8239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B91045-9D41-4BD5-8D5B-229550D24853}" type="datetime1">
              <a:rPr lang="en-US" smtClean="0"/>
              <a:t>12/4/2012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535AF-A057-4DBC-80EC-6AD19400B4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4880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1BC2A9-1F42-4D07-B220-CEB344952468}" type="datetime1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CF65F-B4E8-4340-A16A-5579C2D549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48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7B78C1-3CD9-4E79-A6C7-0CAC2F3F27FA}" type="datetime1">
              <a:rPr lang="en-US" smtClean="0"/>
              <a:t>12/4/2012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C36827-E349-41E6-ADEE-8497232B64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19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C1E1B1-D983-4E66-B848-0E68A437247C}" type="datetime1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4D694-5774-46D4-9F5A-1885F0C119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5910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2B2565-5690-4040-984E-D083C07D74AA}" type="datetime1">
              <a:rPr lang="en-US" smtClean="0"/>
              <a:t>12/4/2012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A2793-D701-4689-B853-1E315B4C83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59001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2B4C7F-7DB1-46E4-8003-B8CA12856B85}" type="datetime1">
              <a:rPr lang="en-US" smtClean="0"/>
              <a:t>12/4/2012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469CF-BA43-4740-B961-225F163130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7972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924275-0C09-45C7-A6A5-6CFB8786F736}" type="datetime1">
              <a:rPr lang="en-US" smtClean="0"/>
              <a:t>12/4/2012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F7B0A-79C6-422D-8E36-5B25885326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383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E5DD6E-876A-465C-A4B6-25C15228005B}" type="datetime1">
              <a:rPr lang="en-US" smtClean="0"/>
              <a:t>12/4/2012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16F2F-6D2F-4379-BDA4-6C8CAC7AE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9789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fld id="{EE975817-0BAB-4BBE-85C2-5DCAB1953636}" type="datetime1">
              <a:rPr lang="en-US" smtClean="0"/>
              <a:t>12/4/2012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rgbClr val="BCBCBC"/>
                </a:solidFill>
              </a:defRPr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6A033723-1DBE-4ACB-BA59-C3A427AE55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03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invGray">
          <a:xfrm>
            <a:off x="0" y="1066800"/>
            <a:ext cx="9144000" cy="4445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0668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  <a:normAutofit/>
            <a:sp3d prstMaterial="matte">
              <a:bevelT w="50800" h="10160"/>
            </a:sp3d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fld id="{CEFFFDF2-88DD-463B-A932-78160B4C5B32}" type="datetime1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</a:defRPr>
            </a:lvl1pPr>
          </a:lstStyle>
          <a:p>
            <a:fld id="{7D3C4AAE-47C7-4AAF-899E-33A47FA300D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6" r:id="rId1"/>
    <p:sldLayoutId id="2147484180" r:id="rId2"/>
    <p:sldLayoutId id="2147484187" r:id="rId3"/>
    <p:sldLayoutId id="2147484181" r:id="rId4"/>
    <p:sldLayoutId id="2147484182" r:id="rId5"/>
    <p:sldLayoutId id="2147484183" r:id="rId6"/>
    <p:sldLayoutId id="2147484188" r:id="rId7"/>
    <p:sldLayoutId id="2147484189" r:id="rId8"/>
    <p:sldLayoutId id="2147484190" r:id="rId9"/>
    <p:sldLayoutId id="2147484184" r:id="rId10"/>
    <p:sldLayoutId id="2147484191" r:id="rId11"/>
    <p:sldLayoutId id="2147484185" r:id="rId12"/>
  </p:sldLayoutIdLst>
  <p:transition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9pPr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charset="2"/>
        <a:buChar char="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charset="2"/>
        <a:buChar char="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charset="2"/>
        <a:buChar char=""/>
        <a:defRPr lang="en-US"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epts.washington.edu/bcusp110/ExerciseAndAssignments/Exercise6_Functions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washington.edu/education/courses/cse120/11w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s.gov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pr.org/" TargetMode="External"/><Relationship Id="rId5" Type="http://schemas.openxmlformats.org/officeDocument/2006/relationships/hyperlink" Target="http://www.lib.washington.edu/" TargetMode="External"/><Relationship Id="rId4" Type="http://schemas.openxmlformats.org/officeDocument/2006/relationships/hyperlink" Target="http://dictionary.cambridge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6149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D6FD6EA-2D7E-4848-9D6B-D7DF90CCE7D0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8F36FCB-AAAF-48D4-B4C9-C585BA23BDC3}" type="slidenum">
              <a:rPr lang="en-US" sz="1200">
                <a:solidFill>
                  <a:srgbClr val="3F3F3F"/>
                </a:solidFill>
              </a:rPr>
              <a:pPr eaLnBrk="1" hangingPunct="1"/>
              <a:t>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8439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8" name="Rectangle 1027"/>
          <p:cNvSpPr txBox="1">
            <a:spLocks noChangeArrowheads="1"/>
          </p:cNvSpPr>
          <p:nvPr/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>
            <a:lvl1pPr marL="438150" indent="-319088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charset="2"/>
              <a:buChar char="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302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charset="2"/>
              <a:buChar char="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995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6C7D"/>
              </a:buClr>
              <a:buFont typeface="Arial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2160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B76D"/>
              </a:buClr>
              <a:buFont typeface="Arial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142557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charset="2"/>
              <a:buChar char=""/>
              <a:defRPr lang="en-US"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dirty="0" smtClean="0"/>
              <a:t>Final Course </a:t>
            </a:r>
            <a:r>
              <a:rPr lang="en-US" dirty="0" smtClean="0"/>
              <a:t>Survey</a:t>
            </a:r>
          </a:p>
          <a:p>
            <a:pPr lvl="1" eaLnBrk="1" hangingPunct="1"/>
            <a:r>
              <a:rPr lang="en-US"/>
              <a:t>UW1 </a:t>
            </a:r>
            <a:r>
              <a:rPr lang="en-US"/>
              <a:t>Room </a:t>
            </a:r>
            <a:r>
              <a:rPr lang="en-US" smtClean="0"/>
              <a:t>080</a:t>
            </a:r>
            <a:endParaRPr lang="en-US" dirty="0" smtClean="0"/>
          </a:p>
          <a:p>
            <a:pPr eaLnBrk="1" hangingPunct="1"/>
            <a:r>
              <a:rPr lang="en-US" dirty="0"/>
              <a:t>Thursday:</a:t>
            </a:r>
          </a:p>
          <a:p>
            <a:pPr lvl="1" eaLnBrk="1" hangingPunct="1"/>
            <a:r>
              <a:rPr lang="en-US" dirty="0"/>
              <a:t>Due FINAL PROJECT!!</a:t>
            </a:r>
          </a:p>
          <a:p>
            <a:pPr lvl="1" eaLnBrk="1" hangingPunct="1"/>
            <a:r>
              <a:rPr lang="en-US" dirty="0"/>
              <a:t>Final Review</a:t>
            </a:r>
          </a:p>
          <a:p>
            <a:pPr lvl="1" eaLnBrk="1" hangingPunct="1"/>
            <a:r>
              <a:rPr lang="en-US" dirty="0"/>
              <a:t>Demo of other CSS classes</a:t>
            </a:r>
          </a:p>
          <a:p>
            <a:pPr eaLnBrk="1" hangingPunct="1"/>
            <a:r>
              <a:rPr lang="en-US" dirty="0" smtClean="0"/>
              <a:t>Quiz-11</a:t>
            </a:r>
            <a:endParaRPr lang="en-US" dirty="0"/>
          </a:p>
          <a:p>
            <a:pPr eaLnBrk="1" hangingPunct="1"/>
            <a:r>
              <a:rPr lang="en-US" dirty="0" smtClean="0">
                <a:sym typeface="Wingdings" pitchFamily="2" charset="2"/>
              </a:rPr>
              <a:t>Today: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Encryption?! Let’s pretend we are spies …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Search + Tag (we have seen this!)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183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HTML and the Web</a:t>
            </a:r>
            <a:endParaRPr lang="en-US" dirty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181600"/>
          </a:xfrm>
        </p:spPr>
        <p:txBody>
          <a:bodyPr/>
          <a:lstStyle/>
          <a:p>
            <a:r>
              <a:rPr lang="en-US" smtClean="0"/>
              <a:t>As you know, the Web uses </a:t>
            </a:r>
            <a:r>
              <a:rPr lang="en-US" smtClean="0">
                <a:solidFill>
                  <a:srgbClr val="FF0000"/>
                </a:solidFill>
              </a:rPr>
              <a:t>http://</a:t>
            </a:r>
            <a:r>
              <a:rPr lang="en-US" smtClean="0"/>
              <a:t> protocol</a:t>
            </a:r>
          </a:p>
          <a:p>
            <a:r>
              <a:rPr lang="en-US" smtClean="0"/>
              <a:t>It’s asking for a Web page, which usually means a page expressed in </a:t>
            </a:r>
            <a:r>
              <a:rPr lang="en-US" smtClean="0">
                <a:solidFill>
                  <a:srgbClr val="FF0000"/>
                </a:solidFill>
              </a:rPr>
              <a:t>hyper-text markup language</a:t>
            </a:r>
            <a:r>
              <a:rPr lang="en-US" smtClean="0"/>
              <a:t>, or HTML</a:t>
            </a:r>
          </a:p>
          <a:p>
            <a:pPr lvl="1"/>
            <a:r>
              <a:rPr lang="en-US" i="1" smtClean="0"/>
              <a:t>Hyper-text </a:t>
            </a:r>
            <a:r>
              <a:rPr lang="en-US" smtClean="0"/>
              <a:t>refers to text containing </a:t>
            </a:r>
            <a:r>
              <a:rPr lang="en-US" u="sng" smtClean="0">
                <a:solidFill>
                  <a:srgbClr val="0000FF"/>
                </a:solidFill>
              </a:rPr>
              <a:t>links </a:t>
            </a:r>
            <a:r>
              <a:rPr lang="en-US" smtClean="0"/>
              <a:t>that allow you to leave the linear stream of text, see something else, and return to the place you left</a:t>
            </a:r>
          </a:p>
          <a:p>
            <a:pPr lvl="1"/>
            <a:r>
              <a:rPr lang="en-US" i="1" smtClean="0"/>
              <a:t>Markup language </a:t>
            </a:r>
            <a:r>
              <a:rPr lang="en-US" smtClean="0"/>
              <a:t>is a notation to describe how a published document is supposed to look: fonts, text color, headings, images, etc. etc.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2FF6BBA-51CB-4460-944F-0F1BBDA0E4F3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4A5763A-AAA4-4122-B4F8-A3D9D371AAAE}" type="slidenum">
              <a:rPr lang="en-US" sz="1200">
                <a:solidFill>
                  <a:srgbClr val="3F3F3F"/>
                </a:solidFill>
              </a:rPr>
              <a:pPr eaLnBrk="1" hangingPunct="1"/>
              <a:t>10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 rot="10800000">
            <a:off x="1143000" y="2667000"/>
            <a:ext cx="3124200" cy="1066800"/>
          </a:xfrm>
          <a:prstGeom prst="rect">
            <a:avLst/>
          </a:prstGeom>
          <a:gradFill flip="none" rotWithShape="1">
            <a:gsLst>
              <a:gs pos="0">
                <a:srgbClr val="0000FF">
                  <a:alpha val="23000"/>
                </a:srgbClr>
              </a:gs>
              <a:gs pos="71000">
                <a:srgbClr val="FFFFFF">
                  <a:alpha val="37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sz="1800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3276600"/>
            <a:ext cx="3886200" cy="1447800"/>
          </a:xfrm>
          <a:prstGeom prst="rect">
            <a:avLst/>
          </a:prstGeom>
          <a:gradFill flip="none" rotWithShape="1">
            <a:gsLst>
              <a:gs pos="0">
                <a:srgbClr val="0000FF">
                  <a:alpha val="23000"/>
                </a:srgbClr>
              </a:gs>
              <a:gs pos="71000">
                <a:srgbClr val="FFFFFF">
                  <a:alpha val="37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sz="1800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72400" y="3276600"/>
            <a:ext cx="762000" cy="1447800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23000"/>
                </a:srgbClr>
              </a:gs>
              <a:gs pos="100000">
                <a:srgbClr val="FFFFFF">
                  <a:alpha val="23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95800" y="3276600"/>
            <a:ext cx="3276600" cy="1447800"/>
          </a:xfrm>
          <a:prstGeom prst="rect">
            <a:avLst/>
          </a:prstGeom>
          <a:gradFill flip="none" rotWithShape="1">
            <a:gsLst>
              <a:gs pos="0">
                <a:srgbClr val="479249">
                  <a:alpha val="23000"/>
                </a:srgbClr>
              </a:gs>
              <a:gs pos="100000">
                <a:srgbClr val="FFFFFF">
                  <a:alpha val="23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Three Slides: Basics of HTML  1</a:t>
            </a:r>
            <a:endParaRPr lang="en-US" dirty="0"/>
          </a:p>
        </p:txBody>
      </p:sp>
      <p:sp>
        <p:nvSpPr>
          <p:cNvPr id="3277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5181600"/>
          </a:xfrm>
        </p:spPr>
        <p:txBody>
          <a:bodyPr/>
          <a:lstStyle/>
          <a:p>
            <a:r>
              <a:rPr lang="en-US" smtClean="0"/>
              <a:t>Rule 0: Content is given directly; anything that is not content is given inside of tags</a:t>
            </a:r>
          </a:p>
          <a:p>
            <a:r>
              <a:rPr lang="en-US" smtClean="0"/>
              <a:t>Rule 1: Tags made of &lt; and &gt; and used this way:</a:t>
            </a:r>
          </a:p>
          <a:p>
            <a:pPr>
              <a:buFont typeface="Wingdings 2" charset="2"/>
              <a:buNone/>
            </a:pPr>
            <a:r>
              <a:rPr lang="en-US" smtClean="0"/>
              <a:t>           Attribute&amp;Value</a:t>
            </a:r>
          </a:p>
          <a:p>
            <a:pPr>
              <a:buFont typeface="Wingdings 2" charset="2"/>
              <a:buNone/>
            </a:pPr>
            <a:r>
              <a:rPr lang="en-US" sz="2400" smtClean="0">
                <a:latin typeface="Courier New" charset="0"/>
                <a:cs typeface="Courier New" charset="0"/>
              </a:rPr>
              <a:t>&lt;p style="color:red"&gt;This is paragraph.&lt;/p&gt;</a:t>
            </a:r>
          </a:p>
          <a:p>
            <a:pPr>
              <a:buFont typeface="Wingdings 2" charset="2"/>
              <a:buNone/>
            </a:pPr>
            <a:r>
              <a:rPr lang="en-US" smtClean="0"/>
              <a:t>  Start   			       Content 	           End</a:t>
            </a:r>
          </a:p>
          <a:p>
            <a:pPr>
              <a:buFont typeface="Wingdings 2" charset="2"/>
              <a:buNone/>
            </a:pPr>
            <a:r>
              <a:rPr lang="en-US" smtClean="0"/>
              <a:t>  Tag						            Tag</a:t>
            </a:r>
          </a:p>
          <a:p>
            <a:pPr>
              <a:buFont typeface="Wingdings 2" charset="2"/>
              <a:buNone/>
            </a:pPr>
            <a:r>
              <a:rPr lang="en-US" smtClean="0"/>
              <a:t>    </a:t>
            </a:r>
          </a:p>
          <a:p>
            <a:pPr>
              <a:buFont typeface="Wingdings 2" charset="2"/>
              <a:buNone/>
            </a:pPr>
            <a:r>
              <a:rPr lang="en-US" smtClean="0"/>
              <a:t>     It produces:  </a:t>
            </a:r>
            <a:r>
              <a:rPr lang="en-US" smtClean="0">
                <a:solidFill>
                  <a:srgbClr val="FF0000"/>
                </a:solidFill>
              </a:rPr>
              <a:t>This is paragraph.</a:t>
            </a:r>
            <a:r>
              <a:rPr lang="en-US" smtClean="0"/>
              <a:t> </a:t>
            </a:r>
          </a:p>
          <a:p>
            <a:r>
              <a:rPr lang="en-US" smtClean="0"/>
              <a:t>Rule 2: Tags must be paired or “self terminated”</a:t>
            </a:r>
          </a:p>
          <a:p>
            <a:pPr>
              <a:buFont typeface="Wingdings 2" charset="2"/>
              <a:buNone/>
            </a:pPr>
            <a:endParaRPr lang="en-US" smtClean="0">
              <a:solidFill>
                <a:srgbClr val="FF0000"/>
              </a:solidFill>
            </a:endParaRPr>
          </a:p>
          <a:p>
            <a:pPr>
              <a:buFont typeface="Wingdings 2" charset="2"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A14029E-486F-43BD-BB2F-11EFF1BAA773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278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1078ECF-41A4-4C03-930A-43598EE9AEBD}" type="slidenum">
              <a:rPr lang="en-US" sz="1200">
                <a:solidFill>
                  <a:srgbClr val="3F3F3F"/>
                </a:solidFill>
              </a:rPr>
              <a:pPr eaLnBrk="1" hangingPunct="1"/>
              <a:t>11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1816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400" dirty="0" smtClean="0"/>
          </a:p>
          <a:p>
            <a:r>
              <a:rPr lang="en-US" sz="2400" dirty="0" smtClean="0"/>
              <a:t>Write HTML in text editor: notepad++ or  </a:t>
            </a:r>
            <a:r>
              <a:rPr lang="en-US" sz="2400" dirty="0" err="1" smtClean="0"/>
              <a:t>TextWrangler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The file extension is </a:t>
            </a:r>
            <a:r>
              <a:rPr lang="en-US" sz="2400" dirty="0" smtClean="0">
                <a:latin typeface="Courier New" charset="0"/>
                <a:cs typeface="Courier New" charset="0"/>
              </a:rPr>
              <a:t>.html</a:t>
            </a:r>
            <a:r>
              <a:rPr lang="en-US" sz="2400" dirty="0" smtClean="0">
                <a:cs typeface="Courier New" charset="0"/>
              </a:rPr>
              <a:t>;</a:t>
            </a:r>
            <a:r>
              <a:rPr lang="en-US" sz="2400" dirty="0" smtClean="0">
                <a:latin typeface="Courier New" charset="0"/>
                <a:cs typeface="Courier New" charset="0"/>
              </a:rPr>
              <a:t> </a:t>
            </a:r>
            <a:r>
              <a:rPr lang="en-US" sz="2400" dirty="0" smtClean="0"/>
              <a:t>show it in Firefox or your browser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27FD5AA-A0F8-4B08-9672-C5E3EB7F0518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379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584D94F-024F-4997-9663-396DAA0BC82F}" type="slidenum">
              <a:rPr lang="en-US" sz="1200">
                <a:solidFill>
                  <a:srgbClr val="3F3F3F"/>
                </a:solidFill>
              </a:rPr>
              <a:pPr eaLnBrk="1" hangingPunct="1"/>
              <a:t>12</a:t>
            </a:fld>
            <a:endParaRPr lang="en-US" sz="1200">
              <a:solidFill>
                <a:srgbClr val="3F3F3F"/>
              </a:solidFill>
            </a:endParaRPr>
          </a:p>
        </p:txBody>
      </p:sp>
      <p:pic>
        <p:nvPicPr>
          <p:cNvPr id="3380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7108081" cy="37719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57200"/>
            <a:ext cx="4766215" cy="4876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Three Slides: Basics of HTML  2</a:t>
            </a:r>
            <a:endParaRPr lang="en-US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181600"/>
          </a:xfrm>
        </p:spPr>
        <p:txBody>
          <a:bodyPr/>
          <a:lstStyle/>
          <a:p>
            <a:r>
              <a:rPr lang="en-US" dirty="0" smtClean="0"/>
              <a:t>Rule 3: An HTML file has this structure:</a:t>
            </a:r>
          </a:p>
          <a:p>
            <a:pPr>
              <a:buFont typeface="Wingdings 2" charset="2"/>
              <a:buNone/>
            </a:pPr>
            <a:r>
              <a:rPr lang="en-US" sz="2400" dirty="0" smtClean="0">
                <a:latin typeface="Courier New" charset="0"/>
                <a:cs typeface="Courier New" charset="0"/>
              </a:rPr>
              <a:t>&lt;html&gt;</a:t>
            </a:r>
          </a:p>
          <a:p>
            <a:pPr>
              <a:buFont typeface="Wingdings 2" charset="2"/>
              <a:buNone/>
            </a:pPr>
            <a:r>
              <a:rPr lang="en-US" sz="2400" dirty="0" smtClean="0">
                <a:latin typeface="Courier New" charset="0"/>
                <a:cs typeface="Courier New" charset="0"/>
              </a:rPr>
              <a:t>   &lt;head&gt;&lt;title&gt;Name of Page&lt;/title&gt;&lt;/head&gt;</a:t>
            </a:r>
          </a:p>
          <a:p>
            <a:pPr>
              <a:buFont typeface="Wingdings 2" charset="2"/>
              <a:buNone/>
            </a:pPr>
            <a:r>
              <a:rPr lang="en-US" sz="2400" dirty="0" smtClean="0">
                <a:cs typeface="Courier New" charset="0"/>
              </a:rPr>
              <a:t>				</a:t>
            </a:r>
            <a:r>
              <a:rPr lang="en-US" sz="2400" i="1" dirty="0" smtClean="0">
                <a:cs typeface="Courier New" charset="0"/>
              </a:rPr>
              <a:t>Actual HTML page description goes here</a:t>
            </a:r>
          </a:p>
          <a:p>
            <a:pPr>
              <a:buFont typeface="Wingdings 2" charset="2"/>
              <a:buNone/>
            </a:pPr>
            <a:r>
              <a:rPr lang="en-US" sz="2400" dirty="0" smtClean="0">
                <a:latin typeface="Courier New" charset="0"/>
                <a:cs typeface="Courier New" charset="0"/>
              </a:rPr>
              <a:t>&lt;/html&gt;</a:t>
            </a:r>
          </a:p>
          <a:p>
            <a:endParaRPr lang="en-US" dirty="0" smtClean="0"/>
          </a:p>
          <a:p>
            <a:r>
              <a:rPr lang="en-US" dirty="0" smtClean="0"/>
              <a:t>Rule 4: Tags must be properly nested</a:t>
            </a:r>
          </a:p>
          <a:p>
            <a:r>
              <a:rPr lang="en-US" dirty="0" smtClean="0"/>
              <a:t>Rule 5: White space is mostly ignored</a:t>
            </a:r>
          </a:p>
          <a:p>
            <a:r>
              <a:rPr lang="en-US" dirty="0" smtClean="0"/>
              <a:t>Rule 6: Attributes (</a:t>
            </a:r>
            <a:r>
              <a:rPr lang="en-US" sz="2200" dirty="0" smtClean="0">
                <a:latin typeface="Courier New" charset="0"/>
                <a:cs typeface="Courier New" charset="0"/>
              </a:rPr>
              <a:t>width=200</a:t>
            </a:r>
            <a:r>
              <a:rPr lang="en-US" dirty="0" smtClean="0"/>
              <a:t>) preceded by space, name not quoted, value quoted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95F0B4F-8007-431D-A5C9-0A27D74BD32D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D715D3-2773-4E04-9A2F-D7C9908BD30E}" type="slidenum">
              <a:rPr lang="en-US" sz="1200">
                <a:solidFill>
                  <a:srgbClr val="3F3F3F"/>
                </a:solidFill>
              </a:rPr>
              <a:pPr eaLnBrk="1" hangingPunct="1"/>
              <a:t>13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181600"/>
          </a:xfrm>
        </p:spPr>
        <p:txBody>
          <a:bodyPr/>
          <a:lstStyle/>
          <a:p>
            <a:r>
              <a:rPr lang="en-US" dirty="0" smtClean="0"/>
              <a:t>To put in an image (.gif, .jpg, .</a:t>
            </a:r>
            <a:r>
              <a:rPr lang="en-US" dirty="0" err="1" smtClean="0"/>
              <a:t>png</a:t>
            </a:r>
            <a:r>
              <a:rPr lang="en-US" dirty="0" smtClean="0"/>
              <a:t>), use 1 tag</a:t>
            </a:r>
          </a:p>
          <a:p>
            <a:pPr>
              <a:buFont typeface="Wingdings 2" charset="2"/>
              <a:buNone/>
            </a:pPr>
            <a:r>
              <a:rPr lang="en-US" sz="2200" dirty="0" smtClean="0">
                <a:latin typeface="Courier New" charset="0"/>
                <a:cs typeface="Courier New" charset="0"/>
              </a:rPr>
              <a:t>&lt;</a:t>
            </a:r>
            <a:r>
              <a:rPr lang="en-US" sz="2200" dirty="0" err="1" smtClean="0">
                <a:latin typeface="Courier New" charset="0"/>
                <a:cs typeface="Courier New" charset="0"/>
              </a:rPr>
              <a:t>img</a:t>
            </a:r>
            <a:r>
              <a:rPr lang="en-US" sz="2200" dirty="0" smtClean="0">
                <a:latin typeface="Courier New" charset="0"/>
                <a:cs typeface="Courier New" charset="0"/>
              </a:rPr>
              <a:t> </a:t>
            </a:r>
            <a:r>
              <a:rPr lang="en-US" sz="2200" dirty="0" err="1" smtClean="0">
                <a:latin typeface="Courier New" charset="0"/>
                <a:cs typeface="Courier New" charset="0"/>
              </a:rPr>
              <a:t>src</a:t>
            </a:r>
            <a:r>
              <a:rPr lang="en-US" sz="2200" dirty="0" smtClean="0">
                <a:latin typeface="Courier New" charset="0"/>
                <a:cs typeface="Courier New" charset="0"/>
              </a:rPr>
              <a:t>=“MyPhoto.jpg" width=200 /&gt;</a:t>
            </a:r>
          </a:p>
          <a:p>
            <a:pPr>
              <a:buFont typeface="Wingdings 2" charset="2"/>
              <a:buNone/>
            </a:pPr>
            <a:r>
              <a:rPr lang="en-US" dirty="0" smtClean="0"/>
              <a:t>Tag   Image Source         Size           End</a:t>
            </a:r>
          </a:p>
          <a:p>
            <a:endParaRPr lang="en-US" dirty="0" smtClean="0"/>
          </a:p>
          <a:p>
            <a:r>
              <a:rPr lang="en-US" dirty="0" smtClean="0"/>
              <a:t>To put in a link, use 2 tags </a:t>
            </a:r>
          </a:p>
          <a:p>
            <a:pPr>
              <a:buFont typeface="Wingdings 2" charset="2"/>
              <a:buNone/>
            </a:pPr>
            <a:r>
              <a:rPr lang="en-US" sz="2200" dirty="0" smtClean="0">
                <a:latin typeface="Courier New" charset="0"/>
                <a:cs typeface="Courier New" charset="0"/>
              </a:rPr>
              <a:t>&lt;a </a:t>
            </a:r>
            <a:r>
              <a:rPr lang="en-US" sz="2200" dirty="0" err="1" smtClean="0">
                <a:latin typeface="Courier New" charset="0"/>
                <a:cs typeface="Courier New" charset="0"/>
              </a:rPr>
              <a:t>href</a:t>
            </a:r>
            <a:r>
              <a:rPr lang="en-US" sz="2200" dirty="0" smtClean="0">
                <a:latin typeface="Courier New" charset="0"/>
                <a:cs typeface="Courier New" charset="0"/>
              </a:rPr>
              <a:t>=“./MyPrincipal.docx"&gt;What I value&lt;/a&gt;</a:t>
            </a:r>
          </a:p>
          <a:p>
            <a:pPr>
              <a:buFont typeface="Wingdings 2" charset="2"/>
              <a:buNone/>
            </a:pPr>
            <a:r>
              <a:rPr lang="en-US" dirty="0" smtClean="0"/>
              <a:t>       the link                                       Anchor</a:t>
            </a:r>
          </a:p>
          <a:p>
            <a:endParaRPr lang="en-US" dirty="0" smtClean="0"/>
          </a:p>
          <a:p>
            <a:r>
              <a:rPr lang="en-US" dirty="0" smtClean="0"/>
              <a:t>More on HTML (including good tutorials) at http://www.w3schools.com/html/default.asp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95800" y="1524000"/>
            <a:ext cx="1524000" cy="1066800"/>
          </a:xfrm>
          <a:prstGeom prst="rect">
            <a:avLst/>
          </a:prstGeom>
          <a:gradFill flip="none" rotWithShape="1">
            <a:gsLst>
              <a:gs pos="0">
                <a:srgbClr val="479249">
                  <a:alpha val="23000"/>
                </a:srgbClr>
              </a:gs>
              <a:gs pos="100000">
                <a:srgbClr val="FFFFFF">
                  <a:alpha val="23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47800" y="1524000"/>
            <a:ext cx="2971800" cy="1066800"/>
          </a:xfrm>
          <a:prstGeom prst="rect">
            <a:avLst/>
          </a:prstGeom>
          <a:gradFill flip="none" rotWithShape="1">
            <a:gsLst>
              <a:gs pos="0">
                <a:srgbClr val="FFFF00">
                  <a:alpha val="23000"/>
                </a:srgbClr>
              </a:gs>
              <a:gs pos="100000">
                <a:srgbClr val="FFFFFF">
                  <a:alpha val="23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Three Sides: Basics of HTML 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89DF68F-2E0F-4473-AADC-D08D79360CA2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C818642-C36A-4DC5-A8F1-795FEB3FD93B}" type="slidenum">
              <a:rPr lang="en-US" sz="1200">
                <a:solidFill>
                  <a:srgbClr val="3F3F3F"/>
                </a:solidFill>
              </a:rPr>
              <a:pPr eaLnBrk="1" hangingPunct="1"/>
              <a:t>14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1524000"/>
            <a:ext cx="685800" cy="1066800"/>
          </a:xfrm>
          <a:prstGeom prst="rect">
            <a:avLst/>
          </a:prstGeom>
          <a:gradFill flip="none" rotWithShape="1">
            <a:gsLst>
              <a:gs pos="0">
                <a:srgbClr val="0000FF">
                  <a:alpha val="23000"/>
                </a:srgbClr>
              </a:gs>
              <a:gs pos="71000">
                <a:srgbClr val="FFFFFF">
                  <a:alpha val="37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sz="1800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19800" y="1524000"/>
            <a:ext cx="762000" cy="1066800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23000"/>
                </a:srgbClr>
              </a:gs>
              <a:gs pos="100000">
                <a:srgbClr val="FFFFFF">
                  <a:alpha val="23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9600" y="3200400"/>
            <a:ext cx="533400" cy="1143000"/>
          </a:xfrm>
          <a:prstGeom prst="rect">
            <a:avLst/>
          </a:prstGeom>
          <a:gradFill flip="none" rotWithShape="1">
            <a:gsLst>
              <a:gs pos="0">
                <a:srgbClr val="0000FF">
                  <a:alpha val="23000"/>
                </a:srgbClr>
              </a:gs>
              <a:gs pos="71000">
                <a:srgbClr val="FFFFFF">
                  <a:alpha val="37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sz="1800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20000" y="3200400"/>
            <a:ext cx="685800" cy="1143000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23000"/>
                </a:srgbClr>
              </a:gs>
              <a:gs pos="100000">
                <a:srgbClr val="FFFFFF">
                  <a:alpha val="23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86400" y="3200400"/>
            <a:ext cx="2133600" cy="1143000"/>
          </a:xfrm>
          <a:prstGeom prst="rect">
            <a:avLst/>
          </a:prstGeom>
          <a:gradFill flip="none" rotWithShape="1">
            <a:gsLst>
              <a:gs pos="0">
                <a:srgbClr val="479249">
                  <a:alpha val="23000"/>
                </a:srgbClr>
              </a:gs>
              <a:gs pos="100000">
                <a:srgbClr val="FFFFFF">
                  <a:alpha val="23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43000" y="3200400"/>
            <a:ext cx="4038600" cy="1143000"/>
          </a:xfrm>
          <a:prstGeom prst="rect">
            <a:avLst/>
          </a:prstGeom>
          <a:gradFill flip="none" rotWithShape="1">
            <a:gsLst>
              <a:gs pos="0">
                <a:srgbClr val="FFFF00">
                  <a:alpha val="23000"/>
                </a:srgbClr>
              </a:gs>
              <a:gs pos="100000">
                <a:srgbClr val="FFFFFF">
                  <a:alpha val="23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57800" y="3200400"/>
            <a:ext cx="228600" cy="1143000"/>
          </a:xfrm>
          <a:prstGeom prst="rect">
            <a:avLst/>
          </a:prstGeom>
          <a:gradFill flip="none" rotWithShape="1">
            <a:gsLst>
              <a:gs pos="0">
                <a:srgbClr val="0000FF">
                  <a:alpha val="23000"/>
                </a:srgbClr>
              </a:gs>
              <a:gs pos="71000">
                <a:srgbClr val="FFFFFF">
                  <a:alpha val="37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sz="1800">
              <a:solidFill>
                <a:srgbClr val="FFFFFF"/>
              </a:solidFill>
              <a:latin typeface="Corbe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Return To Search Engines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81600"/>
          </a:xfrm>
        </p:spPr>
        <p:txBody>
          <a:bodyPr/>
          <a:lstStyle/>
          <a:p>
            <a:r>
              <a:rPr lang="en-US" dirty="0" smtClean="0"/>
              <a:t>How to crawl the Web:</a:t>
            </a:r>
          </a:p>
          <a:p>
            <a:pPr lvl="1"/>
            <a:r>
              <a:rPr lang="en-US" dirty="0" smtClean="0"/>
              <a:t>Begin with some Web sites, entered “manually”</a:t>
            </a:r>
          </a:p>
          <a:p>
            <a:pPr lvl="1"/>
            <a:r>
              <a:rPr lang="en-US" dirty="0" smtClean="0"/>
              <a:t>Select page not yet crawled; look at its HTML</a:t>
            </a:r>
          </a:p>
          <a:p>
            <a:pPr lvl="2"/>
            <a:r>
              <a:rPr lang="en-US" dirty="0" smtClean="0"/>
              <a:t>For each keyword, associate it with this page’s URL as in </a:t>
            </a:r>
            <a:r>
              <a:rPr lang="en-US" sz="1400" dirty="0" smtClean="0"/>
              <a:t>http://.../bcusp110/ExerciseAndAssignments/Exercise8/PersonalWebPage/ : personal</a:t>
            </a:r>
            <a:br>
              <a:rPr lang="en-US" sz="1400" dirty="0" smtClean="0"/>
            </a:br>
            <a:r>
              <a:rPr lang="en-US" sz="1400" dirty="0" smtClean="0"/>
              <a:t>http://.../bcusp110/</a:t>
            </a:r>
            <a:r>
              <a:rPr lang="en-US" sz="1400" dirty="0" err="1" smtClean="0"/>
              <a:t>ExerciseAndAssignments</a:t>
            </a:r>
            <a:r>
              <a:rPr lang="en-US" sz="1400" dirty="0" smtClean="0"/>
              <a:t>/Exercise8/</a:t>
            </a:r>
            <a:r>
              <a:rPr lang="en-US" sz="1400" dirty="0" err="1" smtClean="0"/>
              <a:t>PersonalWebPage</a:t>
            </a:r>
            <a:r>
              <a:rPr lang="en-US" sz="1400" dirty="0" smtClean="0"/>
              <a:t>/ : value</a:t>
            </a:r>
            <a:endParaRPr lang="en-US" dirty="0" smtClean="0"/>
          </a:p>
          <a:p>
            <a:pPr lvl="2"/>
            <a:r>
              <a:rPr lang="en-US" dirty="0" smtClean="0"/>
              <a:t>Harvest words from URL and inside &lt;title&gt; tags …</a:t>
            </a:r>
          </a:p>
          <a:p>
            <a:pPr lvl="2"/>
            <a:r>
              <a:rPr lang="en-US" dirty="0" smtClean="0"/>
              <a:t>For every link tag on the page, associate the URL with the words inside of the anchor text, that is,</a:t>
            </a:r>
          </a:p>
          <a:p>
            <a:pPr lvl="2">
              <a:buNone/>
            </a:pPr>
            <a:r>
              <a:rPr lang="en-US" sz="1400" dirty="0" smtClean="0"/>
              <a:t>http://.../bcusp110/</a:t>
            </a:r>
            <a:r>
              <a:rPr lang="en-US" sz="1400" dirty="0" err="1" smtClean="0"/>
              <a:t>ExerciseAndAssignments</a:t>
            </a:r>
            <a:r>
              <a:rPr lang="en-US" sz="1400" dirty="0" smtClean="0"/>
              <a:t>/Exercise8/</a:t>
            </a:r>
            <a:r>
              <a:rPr lang="en-US" sz="1400" dirty="0" err="1" smtClean="0"/>
              <a:t>PersonalWebPage</a:t>
            </a:r>
            <a:r>
              <a:rPr lang="en-US" sz="1400" dirty="0" smtClean="0"/>
              <a:t>/MyPrincipals.docx : value</a:t>
            </a:r>
          </a:p>
          <a:p>
            <a:pPr lvl="1"/>
            <a:r>
              <a:rPr lang="en-US" dirty="0" smtClean="0"/>
              <a:t>Save all links and add to list to be crawled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1BCBF7F-AD99-4F2C-B401-85CC1B4B5187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2D8E899-2704-46E0-A14E-3DF58C790508}" type="slidenum">
              <a:rPr lang="en-US" sz="1200">
                <a:solidFill>
                  <a:srgbClr val="3F3F3F"/>
                </a:solidFill>
              </a:rPr>
              <a:pPr eaLnBrk="1" hangingPunct="1"/>
              <a:t>15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Net Result From Crawling  A Page</a:t>
            </a:r>
            <a:endParaRPr lang="en-US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r>
              <a:rPr lang="en-US" dirty="0" smtClean="0"/>
              <a:t>After crawling a page like </a:t>
            </a:r>
          </a:p>
          <a:p>
            <a:pPr>
              <a:buNone/>
            </a:pPr>
            <a:r>
              <a:rPr lang="en-US" sz="2400" dirty="0" smtClean="0">
                <a:latin typeface="Courier New" charset="0"/>
                <a:cs typeface="Courier New" charset="0"/>
              </a:rPr>
              <a:t>	</a:t>
            </a:r>
            <a:r>
              <a:rPr lang="en-US" sz="2400" dirty="0" smtClean="0">
                <a:latin typeface="Courier New" charset="0"/>
                <a:cs typeface="Courier New" charset="0"/>
                <a:hlinkClick r:id="rId2"/>
              </a:rPr>
              <a:t>http://depts.washington.edu/bcusp110/ExerciseAndAssignments/Exercise6_Functions.html</a:t>
            </a:r>
            <a:r>
              <a:rPr lang="en-US" sz="2400" dirty="0" smtClean="0">
                <a:latin typeface="Courier New" charset="0"/>
                <a:cs typeface="Courier New" charset="0"/>
              </a:rPr>
              <a:t> </a:t>
            </a:r>
          </a:p>
          <a:p>
            <a:pPr>
              <a:buFont typeface="Wingdings 2" charset="2"/>
              <a:buNone/>
            </a:pPr>
            <a:r>
              <a:rPr lang="en-US" dirty="0" smtClean="0"/>
              <a:t>	the crawler will associate many terms with the URL: Exercise, Step, HTML, Server, … as well as “source code” [from anchor] and bcusp110 [from URL] </a:t>
            </a:r>
          </a:p>
          <a:p>
            <a:r>
              <a:rPr lang="en-US" dirty="0" smtClean="0"/>
              <a:t>Terms from URL and anchor are more important in describing the page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3569E08-DB44-4AD3-9F87-7EC9241B552E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7C5E470-89CD-4407-9535-AF1149CD7848}" type="slidenum">
              <a:rPr lang="en-US" sz="1200">
                <a:solidFill>
                  <a:srgbClr val="3F3F3F"/>
                </a:solidFill>
              </a:rPr>
              <a:pPr eaLnBrk="1" hangingPunct="1"/>
              <a:t>16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Net Result of Crawling All Pages</a:t>
            </a:r>
            <a:endParaRPr lang="en-US" dirty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181600"/>
          </a:xfrm>
        </p:spPr>
        <p:txBody>
          <a:bodyPr/>
          <a:lstStyle/>
          <a:p>
            <a:r>
              <a:rPr lang="en-US" dirty="0" smtClean="0"/>
              <a:t>When the crawling is “done” (it’s never done), the result is an </a:t>
            </a:r>
            <a:r>
              <a:rPr lang="en-US" i="1" dirty="0" smtClean="0"/>
              <a:t>index</a:t>
            </a:r>
            <a:r>
              <a:rPr lang="en-US" dirty="0" smtClean="0"/>
              <a:t>, a special data structure that a query processor can use to look up your queries: </a:t>
            </a:r>
          </a:p>
          <a:p>
            <a:pPr lvl="1">
              <a:buNone/>
            </a:pPr>
            <a:r>
              <a:rPr lang="en-US" sz="3200" b="1" u="sng" dirty="0" err="1" smtClean="0"/>
              <a:t>Soruce</a:t>
            </a:r>
            <a:r>
              <a:rPr lang="en-US" dirty="0" smtClean="0"/>
              <a:t>: …, </a:t>
            </a:r>
            <a:r>
              <a:rPr lang="en-US" sz="2000" dirty="0" smtClean="0">
                <a:latin typeface="Courier New" charset="0"/>
                <a:cs typeface="Courier New" charset="0"/>
              </a:rPr>
              <a:t>http://depts.washington.edu/bcusp110/ExerciseAndAssignments/Exercise6_Functions.html, </a:t>
            </a:r>
            <a:r>
              <a:rPr lang="en-US" sz="3200" dirty="0" smtClean="0">
                <a:cs typeface="Courier New" charset="0"/>
              </a:rPr>
              <a:t>…</a:t>
            </a:r>
          </a:p>
          <a:p>
            <a:pPr lvl="1">
              <a:buNone/>
            </a:pPr>
            <a:r>
              <a:rPr lang="en-US" sz="3200" b="1" u="sng" dirty="0" smtClean="0">
                <a:cs typeface="Courier New" charset="0"/>
              </a:rPr>
              <a:t>Code</a:t>
            </a:r>
            <a:r>
              <a:rPr lang="en-US" sz="3200" dirty="0" smtClean="0">
                <a:cs typeface="Courier New" charset="0"/>
              </a:rPr>
              <a:t>: …, </a:t>
            </a:r>
            <a:r>
              <a:rPr lang="en-US" sz="2000" dirty="0" smtClean="0">
                <a:latin typeface="Courier New" charset="0"/>
                <a:cs typeface="Courier New" charset="0"/>
              </a:rPr>
              <a:t>http://depts.washington.edu/bcusp110/ExerciseAndAssignments/Exercise6_Functions.html, </a:t>
            </a:r>
            <a:r>
              <a:rPr lang="en-US" sz="3200" dirty="0" smtClean="0">
                <a:cs typeface="Courier New" charset="0"/>
              </a:rPr>
              <a:t>…</a:t>
            </a:r>
          </a:p>
          <a:p>
            <a:pPr lvl="1">
              <a:buFont typeface="Wingdings" charset="2"/>
              <a:buNone/>
            </a:pPr>
            <a:endParaRPr lang="en-US" sz="2000" dirty="0" smtClean="0">
              <a:cs typeface="Courier New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CCA16CA-95E0-46FA-ACF5-0936B7EEFB66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0E50C77-6E0A-41F4-84DA-B2F4E317B7A3}" type="slidenum">
              <a:rPr lang="en-US" sz="1200">
                <a:solidFill>
                  <a:srgbClr val="3F3F3F"/>
                </a:solidFill>
              </a:rPr>
              <a:pPr eaLnBrk="1" hangingPunct="1"/>
              <a:t>17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Make A Query</a:t>
            </a:r>
            <a:endParaRPr lang="en-US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181600"/>
          </a:xfrm>
        </p:spPr>
        <p:txBody>
          <a:bodyPr/>
          <a:lstStyle/>
          <a:p>
            <a:r>
              <a:rPr lang="en-US" dirty="0" smtClean="0"/>
              <a:t>When Google gets the query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“ands” the two lists together, finding URLs that are on both lists</a:t>
            </a:r>
          </a:p>
          <a:p>
            <a:r>
              <a:rPr lang="en-US" dirty="0" smtClean="0"/>
              <a:t>It counts them up, records time, shows 10 hits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958E742-CF68-4B0E-9BFA-A1433CE5415A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6E4B336-6A24-48D1-AACA-A4960207AB30}" type="slidenum">
              <a:rPr lang="en-US" sz="1200">
                <a:solidFill>
                  <a:srgbClr val="3F3F3F"/>
                </a:solidFill>
              </a:rPr>
              <a:pPr eaLnBrk="1" hangingPunct="1"/>
              <a:t>18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53000" y="2819400"/>
            <a:ext cx="914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39945" name="Picture 9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328"/>
          <a:stretch/>
        </p:blipFill>
        <p:spPr bwMode="auto">
          <a:xfrm>
            <a:off x="990600" y="1752600"/>
            <a:ext cx="6229350" cy="25715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7753350" cy="17049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Houston, We Have A Problem</a:t>
            </a:r>
            <a:endParaRPr lang="en-US" dirty="0"/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 want the most likely hits … how does Google show you what you want?</a:t>
            </a:r>
          </a:p>
          <a:p>
            <a:r>
              <a:rPr lang="en-US" dirty="0" smtClean="0"/>
              <a:t>Page Rank – a mechanism to estimate the “importance” of a page; pages are listed by page rank, highest to lowest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892DBB1-A256-40C1-B582-299E52EEFB9E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9F16B90-D6EF-4CC2-B3FD-1805A4D6A5CD}" type="slidenum">
              <a:rPr lang="en-US" sz="1200">
                <a:solidFill>
                  <a:srgbClr val="3F3F3F"/>
                </a:solidFill>
              </a:rPr>
              <a:pPr eaLnBrk="1" hangingPunct="1"/>
              <a:t>19</a:t>
            </a:fld>
            <a:endParaRPr lang="en-US" sz="1200">
              <a:solidFill>
                <a:srgbClr val="3F3F3F"/>
              </a:solidFill>
            </a:endParaRPr>
          </a:p>
        </p:txBody>
      </p:sp>
      <p:cxnSp>
        <p:nvCxnSpPr>
          <p:cNvPr id="9" name="Straight Connector 8"/>
          <p:cNvCxnSpPr>
            <a:cxnSpLocks noChangeShapeType="1"/>
          </p:cNvCxnSpPr>
          <p:nvPr/>
        </p:nvCxnSpPr>
        <p:spPr bwMode="auto">
          <a:xfrm>
            <a:off x="2286000" y="2667000"/>
            <a:ext cx="2667000" cy="0"/>
          </a:xfrm>
          <a:prstGeom prst="line">
            <a:avLst/>
          </a:prstGeom>
          <a:noFill/>
          <a:ln w="48000" cmpd="thickThin">
            <a:solidFill>
              <a:srgbClr val="E66C7D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09800"/>
            <a:ext cx="7086600" cy="1143000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sz="4800" dirty="0"/>
              <a:t>Searching the WWW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590800"/>
            <a:ext cx="6400800" cy="6858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i="1" smtClean="0"/>
              <a:t>Locating the right information on the WWW requires effort</a:t>
            </a:r>
            <a:endParaRPr lang="en-US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4400" y="4114800"/>
            <a:ext cx="6705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8872" tIns="0" rIns="45720" bIns="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charset="2"/>
              <a:buNone/>
              <a:defRPr sz="2000" kern="12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charset="2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6C7D"/>
              </a:buClr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BB76D"/>
              </a:buClr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charset="2"/>
              <a:buNone/>
              <a:defRPr lang="en-US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None/>
              <a:defRPr kumimoji="0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None/>
              <a:defRPr kumimoji="0"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i="1" smtClean="0"/>
              <a:t>Kelvin Sung</a:t>
            </a:r>
          </a:p>
          <a:p>
            <a:pPr eaLnBrk="1" hangingPunct="1"/>
            <a:r>
              <a:rPr lang="en-US" i="1" smtClean="0"/>
              <a:t>University of Washington, Bothell</a:t>
            </a:r>
          </a:p>
          <a:p>
            <a:pPr eaLnBrk="1" hangingPunct="1"/>
            <a:r>
              <a:rPr lang="en-US" sz="1200" i="1" smtClean="0"/>
              <a:t>(* Use/Modification with permission based on Larry Snyder’s </a:t>
            </a:r>
            <a:r>
              <a:rPr lang="en-US" sz="1200" i="1" smtClean="0">
                <a:hlinkClick r:id="rId3"/>
              </a:rPr>
              <a:t>CSE120 from Winter 2011</a:t>
            </a:r>
            <a:r>
              <a:rPr lang="en-US" sz="1200" i="1" smtClean="0"/>
              <a:t>)</a:t>
            </a: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93" name="Picture 9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20" b="65714"/>
          <a:stretch/>
        </p:blipFill>
        <p:spPr bwMode="auto">
          <a:xfrm>
            <a:off x="762000" y="5105400"/>
            <a:ext cx="7164739" cy="1676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Page Rank</a:t>
            </a:r>
            <a:endParaRPr lang="en-US" dirty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Google has never revealed all details of the ranking algorithm, but we know …</a:t>
            </a:r>
          </a:p>
          <a:p>
            <a:pPr lvl="1"/>
            <a:r>
              <a:rPr lang="en-US" smtClean="0"/>
              <a:t>URL’s are ranked higher for words that occur in the URL and in anchors</a:t>
            </a:r>
          </a:p>
          <a:p>
            <a:pPr lvl="1"/>
            <a:r>
              <a:rPr lang="en-US" smtClean="0"/>
              <a:t>URL’s get ranked higher if more pages point to them, it’s like: A links to B is a vote by A for B</a:t>
            </a:r>
          </a:p>
          <a:p>
            <a:pPr lvl="1"/>
            <a:r>
              <a:rPr lang="en-US" smtClean="0"/>
              <a:t>URL’s get ranked higher if the pages that point to them are ranked higher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6922ABC-7FA7-415D-A556-A9E1DA60A668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4198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D2427B0-CB3F-4521-BF13-D51B6F8F904C}" type="slidenum">
              <a:rPr lang="en-US" sz="1200">
                <a:solidFill>
                  <a:srgbClr val="3F3F3F"/>
                </a:solidFill>
              </a:rPr>
              <a:pPr eaLnBrk="1" hangingPunct="1"/>
              <a:t>20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324600" y="4953000"/>
            <a:ext cx="2137445" cy="461665"/>
          </a:xfrm>
          <a:prstGeom prst="rect">
            <a:avLst/>
          </a:prstGeom>
          <a:gradFill rotWithShape="1">
            <a:gsLst>
              <a:gs pos="0">
                <a:srgbClr val="FFF5DA"/>
              </a:gs>
              <a:gs pos="64999">
                <a:srgbClr val="FFE6A6"/>
              </a:gs>
              <a:gs pos="100000">
                <a:srgbClr val="FFDE7F"/>
              </a:gs>
            </a:gsLst>
            <a:lin ang="5400000" scaled="1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  <a:latin typeface="Corbel" charset="0"/>
              </a:rPr>
              <a:t>We Are </a:t>
            </a:r>
            <a:r>
              <a:rPr lang="en-US" dirty="0" smtClean="0">
                <a:solidFill>
                  <a:srgbClr val="000000"/>
                </a:solidFill>
                <a:latin typeface="Corbel" charset="0"/>
              </a:rPr>
              <a:t>Top 3 </a:t>
            </a:r>
            <a:r>
              <a:rPr lang="en-US" dirty="0" smtClean="0">
                <a:solidFill>
                  <a:srgbClr val="000000"/>
                </a:solidFill>
                <a:latin typeface="Corbel" charset="0"/>
                <a:sym typeface="Wingdings" pitchFamily="2" charset="2"/>
              </a:rPr>
              <a:t></a:t>
            </a:r>
            <a:endParaRPr lang="en-US" dirty="0">
              <a:solidFill>
                <a:srgbClr val="000000"/>
              </a:solidFill>
              <a:latin typeface="Corbe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Search Engines … A Summary</a:t>
            </a:r>
            <a:endParaRPr lang="en-US" dirty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181600"/>
          </a:xfrm>
        </p:spPr>
        <p:txBody>
          <a:bodyPr/>
          <a:lstStyle/>
          <a:p>
            <a:r>
              <a:rPr lang="en-US" smtClean="0"/>
              <a:t>A search engine has two parts</a:t>
            </a:r>
          </a:p>
          <a:p>
            <a:pPr lvl="1"/>
            <a:r>
              <a:rPr lang="en-US" smtClean="0"/>
              <a:t>Crawler, to index the data</a:t>
            </a:r>
          </a:p>
          <a:p>
            <a:pPr lvl="1"/>
            <a:r>
              <a:rPr lang="en-US" smtClean="0"/>
              <a:t>Query Processor, to answer queries based on index</a:t>
            </a:r>
          </a:p>
          <a:p>
            <a:r>
              <a:rPr lang="en-US" smtClean="0"/>
              <a:t>In the case of many hits, a query processor must rank the results; page rank does that by</a:t>
            </a:r>
          </a:p>
          <a:p>
            <a:pPr lvl="1"/>
            <a:r>
              <a:rPr lang="en-US" smtClean="0"/>
              <a:t> “using data differentially ” … not all associations are equivalent; anchors and file names count more</a:t>
            </a:r>
          </a:p>
          <a:p>
            <a:pPr lvl="1"/>
            <a:r>
              <a:rPr lang="en-US" smtClean="0"/>
              <a:t>“noting relationship of pages” … a page is more important if  important pages link to 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4F7710-35DE-4FC7-8360-8FA019A1C601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4506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9EFC5D0-4DA6-48D5-87E2-5B6D89FA6435}" type="slidenum">
              <a:rPr lang="en-US" sz="1200">
                <a:solidFill>
                  <a:srgbClr val="3F3F3F"/>
                </a:solidFill>
              </a:rPr>
              <a:pPr eaLnBrk="1" hangingPunct="1"/>
              <a:t>21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905000" y="5562600"/>
            <a:ext cx="5029200" cy="830263"/>
          </a:xfrm>
          <a:prstGeom prst="rect">
            <a:avLst/>
          </a:prstGeom>
          <a:gradFill rotWithShape="1">
            <a:gsLst>
              <a:gs pos="0">
                <a:srgbClr val="FFF5DA"/>
              </a:gs>
              <a:gs pos="64999">
                <a:srgbClr val="FFE6A6"/>
              </a:gs>
              <a:gs pos="100000">
                <a:srgbClr val="FFDE7F"/>
              </a:gs>
            </a:gsLst>
            <a:lin ang="5400000" scaled="1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Corbel" charset="0"/>
              </a:rPr>
              <a:t>Google, Bing, Yahoo and other Search Engines Use All of These Ideas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dirty="0"/>
              <a:t>Looking In the Right Place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153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Google is not necessarily the first place to look!</a:t>
            </a:r>
          </a:p>
          <a:p>
            <a:pPr lvl="2" eaLnBrk="1" hangingPunct="1"/>
            <a:r>
              <a:rPr lang="en-US" smtClean="0"/>
              <a:t>Go directly to a Web site -- </a:t>
            </a:r>
            <a:r>
              <a:rPr lang="en-US" u="sng" smtClean="0">
                <a:solidFill>
                  <a:schemeClr val="tx2"/>
                </a:solidFill>
                <a:hlinkClick r:id="rId3"/>
              </a:rPr>
              <a:t>www.irs.gov</a:t>
            </a:r>
            <a:endParaRPr lang="en-US" smtClean="0"/>
          </a:p>
          <a:p>
            <a:pPr lvl="2" eaLnBrk="1" hangingPunct="1"/>
            <a:endParaRPr lang="en-US" smtClean="0"/>
          </a:p>
          <a:p>
            <a:pPr lvl="2" eaLnBrk="1" hangingPunct="1"/>
            <a:endParaRPr lang="en-US" smtClean="0"/>
          </a:p>
          <a:p>
            <a:pPr lvl="2" eaLnBrk="1" hangingPunct="1"/>
            <a:r>
              <a:rPr lang="en-US" smtClean="0"/>
              <a:t>Go to your bookmarks -- </a:t>
            </a:r>
            <a:r>
              <a:rPr lang="en-US" u="sng" smtClean="0">
                <a:solidFill>
                  <a:schemeClr val="tx2"/>
                </a:solidFill>
                <a:hlinkClick r:id="rId4"/>
              </a:rPr>
              <a:t>dictionary.cambridge.org</a:t>
            </a:r>
            <a:endParaRPr lang="en-US" u="sng" smtClean="0">
              <a:solidFill>
                <a:schemeClr val="tx2"/>
              </a:solidFill>
            </a:endParaRPr>
          </a:p>
          <a:p>
            <a:pPr lvl="2" eaLnBrk="1" hangingPunct="1"/>
            <a:r>
              <a:rPr lang="en-US" smtClean="0"/>
              <a:t>Go to the library -- </a:t>
            </a:r>
            <a:r>
              <a:rPr lang="en-US" u="sng" smtClean="0">
                <a:solidFill>
                  <a:schemeClr val="tx2"/>
                </a:solidFill>
                <a:hlinkClick r:id="rId5"/>
              </a:rPr>
              <a:t>www.lib.washington.edu</a:t>
            </a:r>
            <a:endParaRPr lang="en-US" smtClean="0"/>
          </a:p>
          <a:p>
            <a:pPr lvl="2" eaLnBrk="1" hangingPunct="1"/>
            <a:r>
              <a:rPr lang="en-US" smtClean="0"/>
              <a:t>Go to the place with the information you want -- </a:t>
            </a:r>
            <a:r>
              <a:rPr lang="en-US" u="sng" smtClean="0">
                <a:solidFill>
                  <a:schemeClr val="tx2"/>
                </a:solidFill>
                <a:hlinkClick r:id="rId6"/>
              </a:rPr>
              <a:t>www.npr.org</a:t>
            </a:r>
            <a:endParaRPr lang="en-US" smtClean="0"/>
          </a:p>
          <a:p>
            <a:pPr lvl="1" eaLnBrk="1" hangingPunct="1">
              <a:buFont typeface="Symbol" charset="2"/>
              <a:buNone/>
            </a:pPr>
            <a:r>
              <a:rPr lang="en-US" smtClean="0"/>
              <a:t>Ask, “What site provides this information?”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295400" y="2286000"/>
            <a:ext cx="6705600" cy="828675"/>
          </a:xfrm>
          <a:prstGeom prst="rect">
            <a:avLst/>
          </a:prstGeom>
          <a:gradFill rotWithShape="1">
            <a:gsLst>
              <a:gs pos="0">
                <a:srgbClr val="FFBF00"/>
              </a:gs>
              <a:gs pos="45000">
                <a:srgbClr val="F1A300"/>
              </a:gs>
              <a:gs pos="100000">
                <a:srgbClr val="CC8900"/>
              </a:gs>
            </a:gsLst>
            <a:lin ang="5400000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39000" dist="254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Century Gothic" charset="0"/>
              </a:rPr>
              <a:t>Guessing a site’s URL is often very easy, making it a fast way to find information</a:t>
            </a:r>
          </a:p>
        </p:txBody>
      </p:sp>
      <p:sp>
        <p:nvSpPr>
          <p:cNvPr id="6149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0033B16-EE71-498F-9667-B6CC6775EA0C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8F36FCB-AAAF-48D4-B4C9-C585BA23BDC3}" type="slidenum">
              <a:rPr lang="en-US" sz="1200">
                <a:solidFill>
                  <a:srgbClr val="3F3F3F"/>
                </a:solidFill>
              </a:rPr>
              <a:pPr eaLnBrk="1" hangingPunct="1"/>
              <a:t>3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8439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dirty="0"/>
              <a:t>Google </a:t>
            </a:r>
            <a:r>
              <a:rPr lang="en-US" dirty="0" smtClean="0"/>
              <a:t>Advanced – Use It!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</a:t>
            </a:r>
          </a:p>
        </p:txBody>
      </p:sp>
      <p:sp>
        <p:nvSpPr>
          <p:cNvPr id="9221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8632155-615B-423E-A63B-780059DC214D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75E61D2-63E4-4641-AA4E-0DC9887075B3}" type="slidenum">
              <a:rPr lang="en-US" sz="1200">
                <a:solidFill>
                  <a:srgbClr val="3F3F3F"/>
                </a:solidFill>
              </a:rPr>
              <a:pPr eaLnBrk="1" hangingPunct="1"/>
              <a:t>4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0486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pic>
        <p:nvPicPr>
          <p:cNvPr id="20487" name="Picture 7" descr="goog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8" r="1863" b="3810"/>
          <a:stretch>
            <a:fillRect/>
          </a:stretch>
        </p:blipFill>
        <p:spPr bwMode="auto">
          <a:xfrm>
            <a:off x="1219200" y="1143000"/>
            <a:ext cx="6858000" cy="538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Caution!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 the next few slides, the general principles of keyword search are discussed … Google and Bing “adjust” the results somewhat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3EDB32-6CAA-4F8B-AF20-2C799045763E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A65BB1C-3ABD-48B9-917A-58DFBE81AA65}" type="slidenum">
              <a:rPr lang="en-US" sz="1200">
                <a:solidFill>
                  <a:srgbClr val="3F3F3F"/>
                </a:solidFill>
              </a:rPr>
              <a:pPr eaLnBrk="1" hangingPunct="1"/>
              <a:t>5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dirty="0"/>
              <a:t>Boolean Queries</a:t>
            </a:r>
          </a:p>
        </p:txBody>
      </p:sp>
      <p:sp>
        <p:nvSpPr>
          <p:cNvPr id="23555" name="Line 1032"/>
          <p:cNvSpPr>
            <a:spLocks noChangeShapeType="1"/>
          </p:cNvSpPr>
          <p:nvPr/>
        </p:nvSpPr>
        <p:spPr bwMode="auto">
          <a:xfrm>
            <a:off x="3429000" y="2286000"/>
            <a:ext cx="2590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556" name="Group 12"/>
          <p:cNvGrpSpPr>
            <a:grpSpLocks/>
          </p:cNvGrpSpPr>
          <p:nvPr/>
        </p:nvGrpSpPr>
        <p:grpSpPr bwMode="auto">
          <a:xfrm>
            <a:off x="1600200" y="1828800"/>
            <a:ext cx="4495800" cy="533400"/>
            <a:chOff x="1524000" y="2209800"/>
            <a:chExt cx="4495800" cy="533400"/>
          </a:xfrm>
        </p:grpSpPr>
        <p:grpSp>
          <p:nvGrpSpPr>
            <p:cNvPr id="23563" name="Group 11"/>
            <p:cNvGrpSpPr>
              <a:grpSpLocks/>
            </p:cNvGrpSpPr>
            <p:nvPr/>
          </p:nvGrpSpPr>
          <p:grpSpPr bwMode="auto">
            <a:xfrm>
              <a:off x="1524000" y="2209800"/>
              <a:ext cx="4495800" cy="533400"/>
              <a:chOff x="1524000" y="2590800"/>
              <a:chExt cx="4495800" cy="533400"/>
            </a:xfrm>
          </p:grpSpPr>
          <p:sp>
            <p:nvSpPr>
              <p:cNvPr id="23567" name="Rectangle 1030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4495800" cy="533400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>
                    <a:solidFill>
                      <a:srgbClr val="000000"/>
                    </a:solidFill>
                  </a:rPr>
                  <a:t>Search for </a:t>
                </a:r>
                <a:r>
                  <a:rPr lang="en-US">
                    <a:solidFill>
                      <a:srgbClr val="000000"/>
                    </a:solidFill>
                    <a:sym typeface="Wingdings 3" charset="2"/>
                  </a:rPr>
                  <a:t></a:t>
                </a:r>
                <a:endParaRPr lang="en-US"/>
              </a:p>
            </p:txBody>
          </p:sp>
          <p:sp>
            <p:nvSpPr>
              <p:cNvPr id="23568" name="Rectangle 1028"/>
              <p:cNvSpPr>
                <a:spLocks noChangeArrowheads="1"/>
              </p:cNvSpPr>
              <p:nvPr/>
            </p:nvSpPr>
            <p:spPr bwMode="auto">
              <a:xfrm>
                <a:off x="3352800" y="2667000"/>
                <a:ext cx="2590800" cy="3810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>
                    <a:solidFill>
                      <a:srgbClr val="000000"/>
                    </a:solidFill>
                  </a:rPr>
                  <a:t>Mona Lisa </a:t>
                </a:r>
              </a:p>
            </p:txBody>
          </p:sp>
        </p:grpSp>
        <p:sp>
          <p:nvSpPr>
            <p:cNvPr id="23564" name="Line 1033"/>
            <p:cNvSpPr>
              <a:spLocks noChangeShapeType="1"/>
            </p:cNvSpPr>
            <p:nvPr/>
          </p:nvSpPr>
          <p:spPr bwMode="auto">
            <a:xfrm>
              <a:off x="3352800" y="2286000"/>
              <a:ext cx="0" cy="381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5" name="Line 1035"/>
            <p:cNvSpPr>
              <a:spLocks noChangeShapeType="1"/>
            </p:cNvSpPr>
            <p:nvPr/>
          </p:nvSpPr>
          <p:spPr bwMode="auto">
            <a:xfrm>
              <a:off x="3352800" y="2667000"/>
              <a:ext cx="2590800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6" name="Line 1036"/>
            <p:cNvSpPr>
              <a:spLocks noChangeShapeType="1"/>
            </p:cNvSpPr>
            <p:nvPr/>
          </p:nvSpPr>
          <p:spPr bwMode="auto">
            <a:xfrm flipV="1">
              <a:off x="5943600" y="2286000"/>
              <a:ext cx="0" cy="3810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57" name="Line 1037"/>
          <p:cNvSpPr>
            <a:spLocks noChangeShapeType="1"/>
          </p:cNvSpPr>
          <p:nvPr/>
        </p:nvSpPr>
        <p:spPr bwMode="auto">
          <a:xfrm>
            <a:off x="1524000" y="2590800"/>
            <a:ext cx="44958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Line 1038"/>
          <p:cNvSpPr>
            <a:spLocks noChangeShapeType="1"/>
          </p:cNvSpPr>
          <p:nvPr/>
        </p:nvSpPr>
        <p:spPr bwMode="auto">
          <a:xfrm flipV="1">
            <a:off x="6019800" y="2057400"/>
            <a:ext cx="0" cy="5334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Date Placeholder 1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058FEB4-24FD-4A4C-BFB7-712D42038DE9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0248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CEFE976-E231-4315-A071-56AAC48DD029}" type="slidenum">
              <a:rPr lang="en-US" sz="1200">
                <a:solidFill>
                  <a:srgbClr val="3F3F3F"/>
                </a:solidFill>
              </a:rPr>
              <a:pPr eaLnBrk="1" hangingPunct="1"/>
              <a:t>6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3561" name="Footer Placeholder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3562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Search Engine words are independent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lvl="1" eaLnBrk="1" hangingPunct="1"/>
            <a:r>
              <a:rPr lang="en-US" smtClean="0"/>
              <a:t>Words don’t have to occur together</a:t>
            </a:r>
          </a:p>
          <a:p>
            <a:pPr eaLnBrk="1" hangingPunct="1"/>
            <a:r>
              <a:rPr lang="en-US" smtClean="0"/>
              <a:t>Use Boolean queries and quotes</a:t>
            </a:r>
          </a:p>
          <a:p>
            <a:pPr lvl="1" eaLnBrk="1" hangingPunct="1"/>
            <a:r>
              <a:rPr lang="en-US" smtClean="0"/>
              <a:t>Logical Operators: AND, OR, NOT</a:t>
            </a:r>
          </a:p>
          <a:p>
            <a:pPr lvl="2" eaLnBrk="1" hangingPunct="1">
              <a:buFontTx/>
              <a:buNone/>
            </a:pPr>
            <a:r>
              <a:rPr lang="en-US" smtClean="0"/>
              <a:t>monet AND water AND lilies</a:t>
            </a:r>
          </a:p>
          <a:p>
            <a:pPr lvl="2" eaLnBrk="1" hangingPunct="1">
              <a:buFontTx/>
              <a:buNone/>
            </a:pPr>
            <a:r>
              <a:rPr lang="en-US" smtClean="0"/>
              <a:t>“van gogh” OR gauguin</a:t>
            </a:r>
          </a:p>
          <a:p>
            <a:pPr lvl="2" eaLnBrk="1" hangingPunct="1">
              <a:buFontTx/>
              <a:buNone/>
            </a:pPr>
            <a:r>
              <a:rPr lang="en-US" smtClean="0"/>
              <a:t> vermeer AND girl AND NOT pearl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dirty="0" smtClean="0"/>
              <a:t>Queries In Advanced Search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46259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Searching strategies …</a:t>
            </a:r>
          </a:p>
          <a:p>
            <a:pPr lvl="1" eaLnBrk="1" hangingPunct="1"/>
            <a:r>
              <a:rPr lang="en-US" smtClean="0"/>
              <a:t>Limit by top level domains or format … .edu</a:t>
            </a:r>
          </a:p>
          <a:p>
            <a:pPr lvl="1" eaLnBrk="1" hangingPunct="1"/>
            <a:r>
              <a:rPr lang="en-US" smtClean="0"/>
              <a:t>Find terms most specific to topic … ibuprofen </a:t>
            </a:r>
          </a:p>
          <a:p>
            <a:pPr lvl="1" eaLnBrk="1" hangingPunct="1"/>
            <a:r>
              <a:rPr lang="en-US" smtClean="0"/>
              <a:t>Look elsewhere for candidate words, e.g. bio</a:t>
            </a:r>
          </a:p>
          <a:p>
            <a:pPr lvl="1" eaLnBrk="1" hangingPunct="1"/>
            <a:r>
              <a:rPr lang="en-US" smtClean="0"/>
              <a:t>Use exact phrase only if universal, … “Play it again”</a:t>
            </a:r>
          </a:p>
          <a:p>
            <a:pPr lvl="1" eaLnBrk="1" hangingPunct="1"/>
            <a:r>
              <a:rPr lang="en-US" smtClean="0"/>
              <a:t>If too many hits, re-query … let the computer work</a:t>
            </a:r>
          </a:p>
          <a:p>
            <a:pPr lvl="1" eaLnBrk="1" hangingPunct="1"/>
            <a:r>
              <a:rPr lang="en-US" smtClean="0"/>
              <a:t>“Search within results” using “-” … to get rid of junk</a:t>
            </a:r>
          </a:p>
        </p:txBody>
      </p:sp>
      <p:sp>
        <p:nvSpPr>
          <p:cNvPr id="1229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DFA0C52-95C8-412C-AB5F-9CEE6B4F5397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C4E97B2-41D7-4C9D-A901-E3A645EEB3DE}" type="slidenum">
              <a:rPr lang="en-US" sz="1200">
                <a:solidFill>
                  <a:srgbClr val="3F3F3F"/>
                </a:solidFill>
              </a:rPr>
              <a:pPr eaLnBrk="1" hangingPunct="1"/>
              <a:t>7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dirty="0" smtClean="0"/>
              <a:t>Queries, continued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625975"/>
          </a:xfrm>
        </p:spPr>
        <p:txBody>
          <a:bodyPr/>
          <a:lstStyle/>
          <a:p>
            <a:pPr eaLnBrk="1" hangingPunct="1"/>
            <a:r>
              <a:rPr lang="en-US" smtClean="0"/>
              <a:t>Once found, ask if site is best source</a:t>
            </a:r>
          </a:p>
          <a:p>
            <a:pPr lvl="1" eaLnBrk="1" hangingPunct="1"/>
            <a:r>
              <a:rPr lang="en-US" smtClean="0"/>
              <a:t>How authoritative is it?</a:t>
            </a:r>
          </a:p>
          <a:p>
            <a:pPr lvl="1" eaLnBrk="1" hangingPunct="1"/>
            <a:r>
              <a:rPr lang="en-US" smtClean="0"/>
              <a:t>Can you believe it?</a:t>
            </a:r>
          </a:p>
          <a:p>
            <a:pPr lvl="1" eaLnBrk="1" hangingPunct="1"/>
            <a:r>
              <a:rPr lang="en-US" smtClean="0"/>
              <a:t>How crucial is it that the information be true?</a:t>
            </a:r>
          </a:p>
          <a:p>
            <a:pPr lvl="2" eaLnBrk="1" hangingPunct="1"/>
            <a:r>
              <a:rPr lang="en-US" smtClean="0"/>
              <a:t>Cancer cure for Grandma</a:t>
            </a:r>
          </a:p>
          <a:p>
            <a:pPr lvl="2" eaLnBrk="1" hangingPunct="1"/>
            <a:r>
              <a:rPr lang="en-US" smtClean="0"/>
              <a:t>Hikes around Seattle</a:t>
            </a:r>
          </a:p>
          <a:p>
            <a:pPr lvl="2" eaLnBrk="1" hangingPunct="1"/>
            <a:r>
              <a:rPr lang="en-US" smtClean="0"/>
              <a:t>Party game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7F87039-4744-4D4E-A2CF-DAF03F5E6F77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3BD2723-F91C-41DB-8A7F-4654DC6A441C}" type="slidenum">
              <a:rPr lang="en-US" sz="1200">
                <a:solidFill>
                  <a:srgbClr val="3F3F3F"/>
                </a:solidFill>
              </a:rPr>
              <a:pPr eaLnBrk="1" hangingPunct="1"/>
              <a:t>8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dirty="0"/>
              <a:t>Search Engines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8486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No one controls what’s published on the WWW ... it is totally decentralized</a:t>
            </a:r>
          </a:p>
          <a:p>
            <a:pPr eaLnBrk="1" hangingPunct="1">
              <a:buFontTx/>
              <a:buNone/>
            </a:pPr>
            <a:r>
              <a:rPr lang="en-US" smtClean="0"/>
              <a:t>To find out, </a:t>
            </a:r>
            <a:r>
              <a:rPr lang="en-US" i="1" smtClean="0"/>
              <a:t>search engines</a:t>
            </a:r>
            <a:r>
              <a:rPr lang="en-US" smtClean="0"/>
              <a:t> </a:t>
            </a:r>
            <a:r>
              <a:rPr lang="en-US" i="1" smtClean="0"/>
              <a:t>crawl</a:t>
            </a:r>
            <a:r>
              <a:rPr lang="en-US" smtClean="0"/>
              <a:t> Web</a:t>
            </a:r>
          </a:p>
          <a:p>
            <a:pPr lvl="1" eaLnBrk="1" hangingPunct="1"/>
            <a:r>
              <a:rPr lang="en-US" smtClean="0"/>
              <a:t>Two parts</a:t>
            </a:r>
          </a:p>
          <a:p>
            <a:pPr lvl="2" eaLnBrk="1" hangingPunct="1"/>
            <a:r>
              <a:rPr lang="en-US" i="1" smtClean="0"/>
              <a:t>Crawler</a:t>
            </a:r>
            <a:r>
              <a:rPr lang="en-US" smtClean="0"/>
              <a:t> visits Web pages building an </a:t>
            </a:r>
            <a:r>
              <a:rPr lang="en-US" i="1" smtClean="0"/>
              <a:t>index</a:t>
            </a:r>
            <a:r>
              <a:rPr lang="en-US" smtClean="0"/>
              <a:t> of the content (stored in a database)</a:t>
            </a:r>
          </a:p>
          <a:p>
            <a:pPr lvl="2" eaLnBrk="1" hangingPunct="1"/>
            <a:r>
              <a:rPr lang="en-US" i="1" smtClean="0"/>
              <a:t>Query processor</a:t>
            </a:r>
            <a:r>
              <a:rPr lang="en-US" smtClean="0"/>
              <a:t> checks user requests against the index, reports on known pages [You use this!]</a:t>
            </a:r>
          </a:p>
          <a:p>
            <a:pPr lvl="2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We’ll see how these work momentarily</a:t>
            </a:r>
          </a:p>
        </p:txBody>
      </p:sp>
      <p:sp>
        <p:nvSpPr>
          <p:cNvPr id="819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052160-41A3-4EF9-95DD-689EE3833975}" type="datetime1">
              <a:rPr lang="en-US" sz="1200" smtClean="0">
                <a:solidFill>
                  <a:srgbClr val="3F3F3F"/>
                </a:solidFill>
              </a:rPr>
              <a:t>12/4/2012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129F172-8590-4B7E-80BD-B7201DB2BE26}" type="slidenum">
              <a:rPr lang="en-US" sz="1200">
                <a:solidFill>
                  <a:srgbClr val="3F3F3F"/>
                </a:solidFill>
              </a:rPr>
              <a:pPr eaLnBrk="1" hangingPunct="1"/>
              <a:t>9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9702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914400" y="4876800"/>
            <a:ext cx="7391400" cy="463550"/>
          </a:xfrm>
          <a:prstGeom prst="rect">
            <a:avLst/>
          </a:prstGeom>
          <a:gradFill rotWithShape="1">
            <a:gsLst>
              <a:gs pos="0">
                <a:srgbClr val="FFBF00"/>
              </a:gs>
              <a:gs pos="45000">
                <a:srgbClr val="F1A300"/>
              </a:gs>
              <a:gs pos="100000">
                <a:srgbClr val="CC8900"/>
              </a:gs>
            </a:gsLst>
            <a:lin ang="5400000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39000" dist="254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Century Gothic" charset="0"/>
              </a:rPr>
              <a:t>Only a fraction of the Web’s content is crawled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24540&quot;&gt;&lt;property id=&quot;20148&quot; value=&quot;5&quot;/&gt;&lt;property id=&quot;20300&quot; value=&quot;Slide 3 - &amp;quot;Welcome to FIT100 &amp;quot;&quot;/&gt;&lt;property id=&quot;20307&quot; value=&quot;257&quot;/&gt;&lt;/object&gt;&lt;object type=&quot;3&quot; unique_id=&quot;24541&quot;&gt;&lt;property id=&quot;20148&quot; value=&quot;5&quot;/&gt;&lt;property id=&quot;20300&quot; value=&quot;Slide 4 - &amp;quot;INFO100/CSE100&amp;quot;&quot;/&gt;&lt;property id=&quot;20307&quot; value=&quot;258&quot;/&gt;&lt;/object&gt;&lt;object type=&quot;3&quot; unique_id=&quot;24543&quot;&gt;&lt;property id=&quot;20148&quot; value=&quot;5&quot;/&gt;&lt;property id=&quot;20300&quot; value=&quot;Slide 7 - &amp;quot;Being Fluent&amp;quot;&quot;/&gt;&lt;property id=&quot;20307&quot; value=&quot;260&quot;/&gt;&lt;/object&gt;&lt;object type=&quot;3&quot; unique_id=&quot;24544&quot;&gt;&lt;property id=&quot;20148&quot; value=&quot;5&quot;/&gt;&lt;property id=&quot;20300&quot; value=&quot;Slide 8 - &amp;quot;The Content&amp;quot;&quot;/&gt;&lt;property id=&quot;20307&quot; value=&quot;261&quot;/&gt;&lt;/object&gt;&lt;object type=&quot;3&quot; unique_id=&quot;24546&quot;&gt;&lt;property id=&quot;20148&quot; value=&quot;5&quot;/&gt;&lt;property id=&quot;20300&quot; value=&quot;Slide 9 - &amp;quot;About This Class  &amp;quot;&quot;/&gt;&lt;property id=&quot;20307&quot; value=&quot;263&quot;/&gt;&lt;/object&gt;&lt;object type=&quot;3&quot; unique_id=&quot;24547&quot;&gt;&lt;property id=&quot;20148&quot; value=&quot;5&quot;/&gt;&lt;property id=&quot;20300&quot; value=&quot;Slide 10 - &amp;quot;Lifetime of Learning&amp;quot;&quot;/&gt;&lt;property id=&quot;20307&quot; value=&quot;264&quot;/&gt;&lt;/object&gt;&lt;object type=&quot;3&quot; unique_id=&quot;24548&quot;&gt;&lt;property id=&quot;20148&quot; value=&quot;5&quot;/&gt;&lt;property id=&quot;20300&quot; value=&quot;Slide 11 - &amp;quot;Lifetime of Learning&amp;quot;&quot;/&gt;&lt;property id=&quot;20307&quot; value=&quot;265&quot;/&gt;&lt;/object&gt;&lt;object type=&quot;3&quot; unique_id=&quot;24549&quot;&gt;&lt;property id=&quot;20148&quot; value=&quot;5&quot;/&gt;&lt;property id=&quot;20300&quot; value=&quot;Slide 12 - &amp;quot;Is FIT100 for You?&amp;quot;&quot;/&gt;&lt;property id=&quot;20307&quot; value=&quot;266&quot;/&gt;&lt;/object&gt;&lt;object type=&quot;3&quot; unique_id=&quot;24550&quot;&gt;&lt;property id=&quot;20148&quot; value=&quot;5&quot;/&gt;&lt;property id=&quot;20300&quot; value=&quot;Slide 14 - &amp;quot;But, Maybe Not&amp;quot;&quot;/&gt;&lt;property id=&quot;20307&quot; value=&quot;267&quot;/&gt;&lt;/object&gt;&lt;object type=&quot;3&quot; unique_id=&quot;24551&quot;&gt;&lt;property id=&quot;20148&quot; value=&quot;5&quot;/&gt;&lt;property id=&quot;20300&quot; value=&quot;Slide 15 - &amp;quot;Some Stats&amp;quot;&quot;/&gt;&lt;property id=&quot;20307&quot; value=&quot;268&quot;/&gt;&lt;/object&gt;&lt;object type=&quot;3&quot; unique_id=&quot;24552&quot;&gt;&lt;property id=&quot;20148&quot; value=&quot;5&quot;/&gt;&lt;property id=&quot;20300&quot; value=&quot;Slide 16 - &amp;quot;Taking FIT Is Worth It&amp;quot;&quot;/&gt;&lt;property id=&quot;20307&quot; value=&quot;269&quot;/&gt;&lt;/object&gt;&lt;object type=&quot;3&quot; unique_id=&quot;24553&quot;&gt;&lt;property id=&quot;20148&quot; value=&quot;5&quot;/&gt;&lt;property id=&quot;20300&quot; value=&quot;Slide 17 - &amp;quot;Class Mechanics&amp;quot;&quot;/&gt;&lt;property id=&quot;20307&quot; value=&quot;270&quot;/&gt;&lt;/object&gt;&lt;object type=&quot;3&quot; unique_id=&quot;24554&quot;&gt;&lt;property id=&quot;20148&quot; value=&quot;5&quot;/&gt;&lt;property id=&quot;20300&quot; value=&quot;Slide 20 - &amp;quot;Class Mechanics&amp;quot;&quot;/&gt;&lt;property id=&quot;20307&quot; value=&quot;271&quot;/&gt;&lt;/object&gt;&lt;object type=&quot;3&quot; unique_id=&quot;24555&quot;&gt;&lt;property id=&quot;20148&quot; value=&quot;5&quot;/&gt;&lt;property id=&quot;20300&quot; value=&quot;Slide 21 - &amp;quot;FIT100 course Web site&amp;quot;&quot;/&gt;&lt;property id=&quot;20307&quot; value=&quot;272&quot;/&gt;&lt;/object&gt;&lt;object type=&quot;3&quot; unique_id=&quot;24556&quot;&gt;&lt;property id=&quot;20148&quot; value=&quot;5&quot;/&gt;&lt;property id=&quot;20300&quot; value=&quot;Slide 24 - &amp;quot;Teaching Assistants&amp;quot;&quot;/&gt;&lt;property id=&quot;20307&quot; value=&quot;273&quot;/&gt;&lt;/object&gt;&lt;object type=&quot;3&quot; unique_id=&quot;24557&quot;&gt;&lt;property id=&quot;20148&quot; value=&quot;5&quot;/&gt;&lt;property id=&quot;20300&quot; value=&quot;Slide 27 - &amp;quot;CLUE Tutor&amp;quot;&quot;/&gt;&lt;property id=&quot;20307&quot; value=&quot;274&quot;/&gt;&lt;/object&gt;&lt;object type=&quot;3&quot; unique_id=&quot;24558&quot;&gt;&lt;property id=&quot;20148&quot; value=&quot;5&quot;/&gt;&lt;property id=&quot;20300&quot; value=&quot;Slide 28 - &amp;quot;Get Help When You Need It!&amp;quot;&quot;/&gt;&lt;property id=&quot;20307&quot; value=&quot;275&quot;/&gt;&lt;/object&gt;&lt;object type=&quot;3&quot; unique_id=&quot;24559&quot;&gt;&lt;property id=&quot;20148&quot; value=&quot;5&quot;/&gt;&lt;property id=&quot;20300&quot; value=&quot;Slide 29 - &amp;quot;New to computers?&amp;quot;&quot;/&gt;&lt;property id=&quot;20307&quot; value=&quot;276&quot;/&gt;&lt;/object&gt;&lt;object type=&quot;3&quot; unique_id=&quot;24560&quot;&gt;&lt;property id=&quot;20148&quot; value=&quot;5&quot;/&gt;&lt;property id=&quot;20300&quot; value=&quot;Slide 30 - &amp;quot;Class Web Site&amp;quot;&quot;/&gt;&lt;property id=&quot;20307&quot; value=&quot;277&quot;/&gt;&lt;/object&gt;&lt;object type=&quot;3&quot; unique_id=&quot;24561&quot;&gt;&lt;property id=&quot;20148&quot; value=&quot;5&quot;/&gt;&lt;property id=&quot;20300&quot; value=&quot;Slide 31 - &amp;quot;The Calendar&amp;quot;&quot;/&gt;&lt;property id=&quot;20307&quot; value=&quot;278&quot;/&gt;&lt;/object&gt;&lt;object type=&quot;3&quot; unique_id=&quot;24562&quot;&gt;&lt;property id=&quot;20148&quot; value=&quot;5&quot;/&gt;&lt;property id=&quot;20300&quot; value=&quot;Slide 32 - &amp;quot;Readings&amp;quot;&quot;/&gt;&lt;property id=&quot;20307&quot; value=&quot;279&quot;/&gt;&lt;/object&gt;&lt;object type=&quot;3&quot; unique_id=&quot;24563&quot;&gt;&lt;property id=&quot;20148&quot; value=&quot;5&quot;/&gt;&lt;property id=&quot;20300&quot; value=&quot;Slide 35 - &amp;quot;An Assignment&amp;quot;&quot;/&gt;&lt;property id=&quot;20307&quot; value=&quot;280&quot;/&gt;&lt;/object&gt;&lt;object type=&quot;3&quot; unique_id=&quot;24564&quot;&gt;&lt;property id=&quot;20148&quot; value=&quot;5&quot;/&gt;&lt;property id=&quot;20300&quot; value=&quot;Slide 36 - &amp;quot;Summary&amp;quot;&quot;/&gt;&lt;property id=&quot;20307&quot; value=&quot;281&quot;/&gt;&lt;/object&gt;&lt;object type=&quot;3&quot; unique_id=&quot;24728&quot;&gt;&lt;property id=&quot;20148&quot; value=&quot;5&quot;/&gt;&lt;property id=&quot;20300&quot; value=&quot;Slide 6 - &amp;quot;Fluency with Information Technology&amp;quot;&quot;/&gt;&lt;property id=&quot;20307&quot; value=&quot;282&quot;/&gt;&lt;/object&gt;&lt;object type=&quot;3&quot; unique_id=&quot;24821&quot;&gt;&lt;property id=&quot;20148&quot; value=&quot;5&quot;/&gt;&lt;property id=&quot;20300&quot; value=&quot;Slide 23 - &amp;quot;Instructor&amp;quot;&quot;/&gt;&lt;property id=&quot;20307&quot; value=&quot;286&quot;/&gt;&lt;/object&gt;&lt;object type=&quot;3&quot; unique_id=&quot;24912&quot;&gt;&lt;property id=&quot;20148&quot; value=&quot;5&quot;/&gt;&lt;property id=&quot;20300&quot; value=&quot;Slide 25 - &amp;quot;Teaching Assistants&amp;quot;&quot;/&gt;&lt;property id=&quot;20307&quot; value=&quot;288&quot;/&gt;&lt;/object&gt;&lt;object type=&quot;3&quot; unique_id=&quot;24913&quot;&gt;&lt;property id=&quot;20148&quot; value=&quot;5&quot;/&gt;&lt;property id=&quot;20300&quot; value=&quot;Slide 26 - &amp;quot;Teaching Assistants&amp;quot;&quot;/&gt;&lt;property id=&quot;20307&quot; value=&quot;287&quot;/&gt;&lt;/object&gt;&lt;object type=&quot;3&quot; unique_id=&quot;25328&quot;&gt;&lt;property id=&quot;20148&quot; value=&quot;5&quot;/&gt;&lt;property id=&quot;20300&quot; value=&quot;Slide 13 - &amp;quot;Five credits is….&amp;quot;&quot;/&gt;&lt;property id=&quot;20307&quot; value=&quot;289&quot;/&gt;&lt;/object&gt;&lt;object type=&quot;3&quot; unique_id=&quot;25637&quot;&gt;&lt;property id=&quot;20148&quot; value=&quot;5&quot;/&gt;&lt;property id=&quot;20300&quot; value=&quot;Slide 5 - &amp;quot;Clicker question&amp;quot;&quot;/&gt;&lt;property id=&quot;20307&quot; value=&quot;291&quot;/&gt;&lt;/object&gt;&lt;object type=&quot;3&quot; unique_id=&quot;25638&quot;&gt;&lt;property id=&quot;20148&quot; value=&quot;5&quot;/&gt;&lt;property id=&quot;20300&quot; value=&quot;Slide 18 - &amp;quot;Clicker questions&amp;quot;&quot;/&gt;&lt;property id=&quot;20307&quot; value=&quot;292&quot;/&gt;&lt;/object&gt;&lt;object type=&quot;3&quot; unique_id=&quot;26056&quot;&gt;&lt;property id=&quot;20148&quot; value=&quot;5&quot;/&gt;&lt;property id=&quot;20300&quot; value=&quot;Slide 1 - &amp;quot;Announcements&amp;quot;&quot;/&gt;&lt;property id=&quot;20307&quot; value=&quot;293&quot;/&gt;&lt;/object&gt;&lt;object type=&quot;3&quot; unique_id=&quot;26057&quot;&gt;&lt;property id=&quot;20148&quot; value=&quot;5&quot;/&gt;&lt;property id=&quot;20300&quot; value=&quot;Slide 2 - &amp;quot;Announcements&amp;quot;&quot;/&gt;&lt;property id=&quot;20307&quot; value=&quot;295&quot;/&gt;&lt;/object&gt;&lt;object type=&quot;3&quot; unique_id=&quot;26058&quot;&gt;&lt;property id=&quot;20148&quot; value=&quot;5&quot;/&gt;&lt;property id=&quot;20300&quot; value=&quot;Slide 33 - &amp;quot;Clicker Quiz&amp;quot;&quot;/&gt;&lt;property id=&quot;20307&quot; value=&quot;294&quot;/&gt;&lt;/object&gt;&lt;object type=&quot;3&quot; unique_id=&quot;32316&quot;&gt;&lt;property id=&quot;20148&quot; value=&quot;5&quot;/&gt;&lt;property id=&quot;20300&quot; value=&quot;Slide 19 - &amp;quot;Course Web site&amp;quot;&quot;/&gt;&lt;property id=&quot;20307&quot; value=&quot;296&quot;/&gt;&lt;/object&gt;&lt;object type=&quot;3&quot; unique_id=&quot;32497&quot;&gt;&lt;property id=&quot;20148&quot; value=&quot;5&quot;/&gt;&lt;property id=&quot;20300&quot; value=&quot;Slide 22 - &amp;quot;FIT100 Course Web Site&amp;quot;&quot;/&gt;&lt;property id=&quot;20307&quot; value=&quot;297&quot;/&gt;&lt;/object&gt;&lt;object type=&quot;3&quot; unique_id=&quot;32771&quot;&gt;&lt;property id=&quot;20148&quot; value=&quot;5&quot;/&gt;&lt;property id=&quot;20300&quot; value=&quot;Slide 34 - &amp;quot;FIT100 Course Calendar&amp;quot;&quot;/&gt;&lt;property id=&quot;20307&quot; value=&quot;298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2838</TotalTime>
  <Words>1380</Words>
  <Application>Microsoft Office PowerPoint</Application>
  <PresentationFormat>On-screen Show (4:3)</PresentationFormat>
  <Paragraphs>222</Paragraphs>
  <Slides>21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Module</vt:lpstr>
      <vt:lpstr>Announcements</vt:lpstr>
      <vt:lpstr>Searching the WWW</vt:lpstr>
      <vt:lpstr>Looking In the Right Place</vt:lpstr>
      <vt:lpstr>Google Advanced – Use It!</vt:lpstr>
      <vt:lpstr>Caution!</vt:lpstr>
      <vt:lpstr>Boolean Queries</vt:lpstr>
      <vt:lpstr>Queries In Advanced Search</vt:lpstr>
      <vt:lpstr>Queries, continued</vt:lpstr>
      <vt:lpstr>Search Engines</vt:lpstr>
      <vt:lpstr>HTML and the Web</vt:lpstr>
      <vt:lpstr>Three Slides: Basics of HTML  1</vt:lpstr>
      <vt:lpstr>Example</vt:lpstr>
      <vt:lpstr>Three Slides: Basics of HTML  2</vt:lpstr>
      <vt:lpstr>Three Sides: Basics of HTML  3</vt:lpstr>
      <vt:lpstr>Return To Search Engines</vt:lpstr>
      <vt:lpstr>Net Result From Crawling  A Page</vt:lpstr>
      <vt:lpstr>Net Result of Crawling All Pages</vt:lpstr>
      <vt:lpstr>Make A Query</vt:lpstr>
      <vt:lpstr>Houston, We Have A Problem</vt:lpstr>
      <vt:lpstr>Page Rank</vt:lpstr>
      <vt:lpstr>Search Engines … A Summary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FIT100</dc:title>
  <dc:creator>Information School</dc:creator>
  <cp:lastModifiedBy>Kelvin Sung</cp:lastModifiedBy>
  <cp:revision>96</cp:revision>
  <dcterms:created xsi:type="dcterms:W3CDTF">2011-02-22T19:46:12Z</dcterms:created>
  <dcterms:modified xsi:type="dcterms:W3CDTF">2012-12-04T17:38:27Z</dcterms:modified>
</cp:coreProperties>
</file>