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1" r:id="rId1"/>
  </p:sldMasterIdLst>
  <p:notesMasterIdLst>
    <p:notesMasterId r:id="rId16"/>
  </p:notesMasterIdLst>
  <p:handoutMasterIdLst>
    <p:handoutMasterId r:id="rId17"/>
  </p:handoutMasterIdLst>
  <p:sldIdLst>
    <p:sldId id="387" r:id="rId2"/>
    <p:sldId id="303" r:id="rId3"/>
    <p:sldId id="388" r:id="rId4"/>
    <p:sldId id="397" r:id="rId5"/>
    <p:sldId id="395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6" r:id="rId14"/>
    <p:sldId id="405" r:id="rId15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703920"/>
    <a:srgbClr val="FFEFD5"/>
    <a:srgbClr val="A052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480" y="-1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83B86-B2F7-490D-8015-FAC5AB9775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77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306CE8-20F0-41BC-97FB-A8E359A118A1}" type="datetime1">
              <a:rPr lang="en-US"/>
              <a:pPr/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377DD8-1812-4896-96F9-03DBD7754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1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EF473B-4F45-48F4-AFC6-E5F0B31D6CF6}" type="datetime1">
              <a:rPr lang="en-US" smtClean="0"/>
              <a:t>12/6/2012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8B450C-0B5C-4C09-A110-0881E31A61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00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898684-E172-4B6F-89CF-9D77EF645A48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0E09D-A9B1-4172-BAA0-D8C190776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907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108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6CE39-D588-4A28-8AED-90507DD0FF8D}" type="datetime1">
              <a:rPr lang="en-US" smtClean="0"/>
              <a:t>12/6/2012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9DEA5-E657-4706-9649-2BE29EC66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451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84BC-A355-4B92-BB1A-7EE1EAFDBC00}" type="datetime1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375C9-1D6A-42B7-803F-724B168E10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470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82F92D-00EB-42D4-A856-63EFFDB71E3B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60265-9B97-468B-BF09-82CB5E727C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22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B8C76B-C28F-4DD4-BC03-FC2C3E58CCE9}" type="datetime1">
              <a:rPr lang="en-US" smtClean="0"/>
              <a:t>12/6/2012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E0FC1-2D2F-4383-9DF0-D5E3BA7F0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05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99EDF-AF90-4C2B-AACA-5783851ACA98}" type="datetime1">
              <a:rPr lang="en-US" smtClean="0"/>
              <a:t>12/6/2012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2D352-E1A3-439D-83DF-2D0D1134A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49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9B7720-BF8D-425B-B45D-30006A2ED2B0}" type="datetime1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85187-259C-40A1-B510-1FB8FCFEDB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765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C22D1-6A57-48C4-A631-9B9E476B5A8E}" type="datetime1">
              <a:rPr lang="en-US" smtClean="0"/>
              <a:t>12/6/2012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6A020-F9A9-4C5A-8DCC-DAD99C8014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72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13EE9E-6AC8-43F9-A351-7E59401304F5}" type="datetime1">
              <a:rPr lang="en-US" smtClean="0"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FB170-DFB3-4598-818B-5CC9658355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919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8E2DF-30CD-4851-8F8B-FFDFF6490CA2}" type="datetime1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2267D-9C1C-49A5-A136-1F05C9751E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6035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fld id="{324D3BA2-DD68-4D1D-934F-BC3F6133DCA4}" type="datetime1">
              <a:rPr lang="en-US" smtClean="0"/>
              <a:t>12/6/2012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rgbClr val="BCBCBC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C1742FB6-90AB-42D7-ADCF-3D81246FE4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48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invGray">
          <a:xfrm>
            <a:off x="0" y="1066800"/>
            <a:ext cx="9144000" cy="4445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60" dir="5400000" algn="tl" rotWithShape="0">
              <a:srgbClr val="808080">
                <a:alpha val="59999"/>
              </a:srgbClr>
            </a:outerShdw>
          </a:effectLst>
          <a:extLst>
            <a:ext uri="{91240B29-F687-4F45-9708-019B960494DF}">
              <a14:hiddenLine xmlns:a14="http://schemas.microsoft.com/office/drawing/2010/main" w="480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orbel" charset="0"/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  <a:normAutofit/>
            <a:sp3d prstMaterial="matte">
              <a:bevelT w="50800" h="10160"/>
            </a:sp3d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wrap="square" lIns="109728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fld id="{2913BE14-D964-42E7-A7C1-ED18942BFA40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wrap="square" lIns="45720" tIns="45720" rIns="4572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F3F3F"/>
                </a:solidFill>
              </a:defRPr>
            </a:lvl1pPr>
          </a:lstStyle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69CD273D-2B3D-4096-A223-5F5A9AB048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08" r:id="rId2"/>
    <p:sldLayoutId id="2147484115" r:id="rId3"/>
    <p:sldLayoutId id="2147484109" r:id="rId4"/>
    <p:sldLayoutId id="2147484110" r:id="rId5"/>
    <p:sldLayoutId id="2147484111" r:id="rId6"/>
    <p:sldLayoutId id="2147484116" r:id="rId7"/>
    <p:sldLayoutId id="2147484117" r:id="rId8"/>
    <p:sldLayoutId id="2147484118" r:id="rId9"/>
    <p:sldLayoutId id="2147484112" r:id="rId10"/>
    <p:sldLayoutId id="2147484119" r:id="rId11"/>
    <p:sldLayoutId id="2147484113" r:id="rId12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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Char char="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charset="2"/>
        <a:buChar char=""/>
        <a:defRPr lang="en-US"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120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Your score before final exam</a:t>
            </a:r>
          </a:p>
          <a:p>
            <a:pPr lvl="1"/>
            <a:r>
              <a:rPr lang="en-US" dirty="0" smtClean="0"/>
              <a:t>Check it out!!</a:t>
            </a:r>
          </a:p>
          <a:p>
            <a:r>
              <a:rPr lang="en-US" dirty="0" smtClean="0"/>
              <a:t>Final Course Survey</a:t>
            </a:r>
          </a:p>
          <a:p>
            <a:pPr lvl="1"/>
            <a:r>
              <a:rPr lang="en-US" dirty="0" smtClean="0"/>
              <a:t>Comments please!!</a:t>
            </a:r>
          </a:p>
          <a:p>
            <a:pPr lvl="1"/>
            <a:r>
              <a:rPr lang="en-US" dirty="0" smtClean="0"/>
              <a:t>Comment on engagement! What I might have done?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Final project demo</a:t>
            </a:r>
          </a:p>
          <a:p>
            <a:pPr lvl="1"/>
            <a:r>
              <a:rPr lang="en-US" dirty="0" smtClean="0"/>
              <a:t>Final Exam Review</a:t>
            </a:r>
          </a:p>
          <a:p>
            <a:pPr lvl="1"/>
            <a:r>
              <a:rPr lang="en-US" dirty="0" smtClean="0"/>
              <a:t>Final exam: next Tuesday at 1:15pm</a:t>
            </a:r>
          </a:p>
          <a:p>
            <a:pPr marL="119062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E5DD865-BC89-42DD-8352-F9F3533D4AB9}" type="datetime1">
              <a:rPr lang="en-US" sz="1200" smtClean="0">
                <a:solidFill>
                  <a:srgbClr val="3F3F3F"/>
                </a:solidFill>
              </a:rPr>
              <a:t>12/6/2012</a:t>
            </a:fld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1</a:t>
            </a:fld>
            <a:endParaRPr lang="en-US" sz="1200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04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“intelligence”?</a:t>
            </a:r>
          </a:p>
          <a:p>
            <a:pPr lvl="1"/>
            <a:r>
              <a:rPr lang="en-US" dirty="0" smtClean="0"/>
              <a:t>Can compute be intelligent?</a:t>
            </a:r>
          </a:p>
          <a:p>
            <a:pPr lvl="1"/>
            <a:r>
              <a:rPr lang="en-US" dirty="0" smtClean="0"/>
              <a:t>Is calculator AI? </a:t>
            </a:r>
          </a:p>
          <a:p>
            <a:pPr lvl="2"/>
            <a:r>
              <a:rPr lang="en-US" dirty="0" smtClean="0"/>
              <a:t>Web-Search? Deep-Blue? Watson?</a:t>
            </a:r>
          </a:p>
          <a:p>
            <a:r>
              <a:rPr lang="en-US" dirty="0" smtClean="0"/>
              <a:t>Why do we have </a:t>
            </a:r>
            <a:r>
              <a:rPr lang="en-US" dirty="0" err="1" smtClean="0"/>
              <a:t>Captcha</a:t>
            </a:r>
            <a:r>
              <a:rPr lang="en-US" dirty="0" smtClean="0"/>
              <a:t>?</a:t>
            </a:r>
          </a:p>
          <a:p>
            <a:r>
              <a:rPr lang="en-US" dirty="0" smtClean="0"/>
              <a:t>AI creativity is classified into what two types?</a:t>
            </a:r>
          </a:p>
          <a:p>
            <a:pPr lvl="1"/>
            <a:r>
              <a:rPr lang="en-US" dirty="0" smtClean="0"/>
              <a:t>Inspired (new) and Revised (improve)</a:t>
            </a:r>
          </a:p>
          <a:p>
            <a:r>
              <a:rPr lang="en-US" dirty="0" smtClean="0"/>
              <a:t>What did the </a:t>
            </a:r>
            <a:r>
              <a:rPr lang="en-US" dirty="0" err="1" smtClean="0"/>
              <a:t>UofO</a:t>
            </a:r>
            <a:r>
              <a:rPr lang="en-US" dirty="0" smtClean="0"/>
              <a:t> demonstration of Back music show?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1236A-FE15-4331-B557-18980D47CB24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94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Scale: LAN, MAN, </a:t>
            </a:r>
            <a:r>
              <a:rPr lang="en-US" dirty="0" smtClean="0"/>
              <a:t>WAN</a:t>
            </a:r>
            <a:endParaRPr lang="en-US" dirty="0" smtClean="0"/>
          </a:p>
          <a:p>
            <a:r>
              <a:rPr lang="en-US" dirty="0" smtClean="0"/>
              <a:t>Protocols and their </a:t>
            </a:r>
            <a:r>
              <a:rPr lang="en-US" dirty="0" smtClean="0"/>
              <a:t>advantages</a:t>
            </a:r>
            <a:endParaRPr lang="en-US" dirty="0" smtClean="0"/>
          </a:p>
          <a:p>
            <a:pPr lvl="1"/>
            <a:r>
              <a:rPr lang="en-US" dirty="0" smtClean="0"/>
              <a:t>What does WWW speak?</a:t>
            </a:r>
          </a:p>
          <a:p>
            <a:r>
              <a:rPr lang="en-US" dirty="0" smtClean="0"/>
              <a:t>Routing: where start, where end</a:t>
            </a:r>
          </a:p>
          <a:p>
            <a:r>
              <a:rPr lang="en-US" dirty="0" smtClean="0"/>
              <a:t>Domain structure is hierarchical </a:t>
            </a:r>
          </a:p>
          <a:p>
            <a:r>
              <a:rPr lang="en-US" dirty="0" smtClean="0"/>
              <a:t>IP Address (physical)</a:t>
            </a:r>
          </a:p>
          <a:p>
            <a:pPr lvl="1"/>
            <a:r>
              <a:rPr lang="en-US" dirty="0" smtClean="0"/>
              <a:t>4 sets of 4 bytes</a:t>
            </a:r>
          </a:p>
          <a:p>
            <a:r>
              <a:rPr lang="en-US" dirty="0" smtClean="0"/>
              <a:t>WWW </a:t>
            </a:r>
            <a:r>
              <a:rPr lang="en-US" dirty="0" err="1" smtClean="0"/>
              <a:t>vs</a:t>
            </a:r>
            <a:r>
              <a:rPr lang="en-US" dirty="0" smtClean="0"/>
              <a:t> Internet: which is what?</a:t>
            </a:r>
          </a:p>
          <a:p>
            <a:r>
              <a:rPr lang="en-US" dirty="0" smtClean="0"/>
              <a:t>Client/Server </a:t>
            </a:r>
            <a:r>
              <a:rPr lang="en-US" dirty="0" smtClean="0"/>
              <a:t>commitment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19543-4C96-4F82-95B6-DF29C857C562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070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Translating: metis.uwb.edu to IP number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What is ICANN</a:t>
            </a:r>
          </a:p>
          <a:p>
            <a:r>
              <a:rPr lang="en-US" dirty="0" smtClean="0"/>
              <a:t>What is DNS server? How many are there?</a:t>
            </a:r>
          </a:p>
          <a:p>
            <a:pPr lvl="1"/>
            <a:r>
              <a:rPr lang="en-US" dirty="0" smtClean="0"/>
              <a:t>Caching</a:t>
            </a:r>
          </a:p>
          <a:p>
            <a:pPr lvl="1"/>
            <a:r>
              <a:rPr lang="en-US" dirty="0" smtClean="0"/>
              <a:t>How to find an IP number</a:t>
            </a:r>
          </a:p>
          <a:p>
            <a:pPr lvl="1"/>
            <a:r>
              <a:rPr lang="en-US" dirty="0" smtClean="0"/>
              <a:t>What if you don’t know anyone else? (Root name servers)</a:t>
            </a:r>
          </a:p>
          <a:p>
            <a:r>
              <a:rPr lang="en-US" dirty="0" smtClean="0"/>
              <a:t>Centralize </a:t>
            </a:r>
            <a:r>
              <a:rPr lang="en-US" dirty="0" err="1" smtClean="0"/>
              <a:t>vs</a:t>
            </a:r>
            <a:r>
              <a:rPr lang="en-US" dirty="0" smtClean="0"/>
              <a:t> De-Centralize</a:t>
            </a:r>
          </a:p>
          <a:p>
            <a:pPr lvl="1"/>
            <a:r>
              <a:rPr lang="en-US" dirty="0" smtClean="0"/>
              <a:t>Why, which is better?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BF716-9D93-45DC-BA74-E69A90D643B1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4516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tag?</a:t>
            </a:r>
          </a:p>
          <a:p>
            <a:pPr lvl="1"/>
            <a:r>
              <a:rPr lang="en-US" dirty="0" smtClean="0"/>
              <a:t>Attributes of a tag, value of a tag</a:t>
            </a:r>
          </a:p>
          <a:p>
            <a:r>
              <a:rPr lang="en-US" dirty="0" smtClean="0"/>
              <a:t>External references:</a:t>
            </a:r>
          </a:p>
          <a:p>
            <a:pPr lvl="1"/>
            <a:r>
              <a:rPr lang="en-US" dirty="0" smtClean="0"/>
              <a:t>URL links: what is an anchor?</a:t>
            </a:r>
          </a:p>
          <a:p>
            <a:pPr lvl="1"/>
            <a:r>
              <a:rPr lang="en-US" dirty="0" smtClean="0"/>
              <a:t>Images are external!</a:t>
            </a:r>
          </a:p>
          <a:p>
            <a:r>
              <a:rPr lang="en-US" smtClean="0"/>
              <a:t>Meta Data?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0228C-E272-4663-A957-9A24AA8FF38E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468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 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Queries: </a:t>
            </a:r>
          </a:p>
          <a:p>
            <a:pPr lvl="1"/>
            <a:r>
              <a:rPr lang="en-US" dirty="0" smtClean="0"/>
              <a:t>Logical AND OR</a:t>
            </a:r>
          </a:p>
          <a:p>
            <a:pPr lvl="1"/>
            <a:r>
              <a:rPr lang="en-US" dirty="0" smtClean="0"/>
              <a:t>Limiting your search domain</a:t>
            </a:r>
          </a:p>
          <a:p>
            <a:r>
              <a:rPr lang="en-US" dirty="0" smtClean="0"/>
              <a:t>What is a “Web Crawler”?</a:t>
            </a:r>
          </a:p>
          <a:p>
            <a:pPr lvl="1"/>
            <a:r>
              <a:rPr lang="en-US" dirty="0" smtClean="0"/>
              <a:t>How often does this run? Craw to where?</a:t>
            </a:r>
          </a:p>
          <a:p>
            <a:pPr lvl="1"/>
            <a:r>
              <a:rPr lang="en-US" dirty="0" smtClean="0"/>
              <a:t>How does this work</a:t>
            </a:r>
            <a:r>
              <a:rPr lang="en-US" dirty="0" smtClean="0"/>
              <a:t>?</a:t>
            </a:r>
          </a:p>
          <a:p>
            <a:r>
              <a:rPr lang="en-US" dirty="0" smtClean="0"/>
              <a:t>Keywords, links, and searches</a:t>
            </a:r>
          </a:p>
          <a:p>
            <a:pPr lvl="1"/>
            <a:r>
              <a:rPr lang="en-US" smtClean="0"/>
              <a:t>Page ranking: how?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E85EE-1FBF-4820-902D-402A2406B871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402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362200"/>
            <a:ext cx="8001000" cy="1143000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 eaLnBrk="1" hangingPunct="1">
              <a:defRPr/>
            </a:pPr>
            <a:r>
              <a:rPr lang="en-US" sz="4800" dirty="0" smtClean="0"/>
              <a:t>After the mid-term …</a:t>
            </a:r>
            <a:endParaRPr lang="en-US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62400" y="6172200"/>
            <a:ext cx="16192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00" dirty="0">
                <a:solidFill>
                  <a:schemeClr val="bg2"/>
                </a:solidFill>
              </a:rPr>
              <a:t>© Lawrence Snyder 2004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4114800"/>
            <a:ext cx="6705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872" tIns="0" rIns="4572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Kelvin Sung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20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University of Washington, Bothell</a:t>
            </a:r>
          </a:p>
          <a:p>
            <a:pPr eaLnBrk="1" hangingPunct="1">
              <a:buClr>
                <a:schemeClr val="accent1"/>
              </a:buClr>
              <a:buSzPct val="80000"/>
              <a:buFont typeface="Wingdings 2" charset="2"/>
              <a:buNone/>
            </a:pPr>
            <a:r>
              <a:rPr lang="en-US" sz="1200" i="1" dirty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(* Use/Modification with permission based on Larry Snyder’s </a:t>
            </a:r>
            <a:r>
              <a:rPr lang="en-US" sz="1200" i="1" dirty="0" smtClean="0">
                <a:solidFill>
                  <a:srgbClr val="FFFFFF"/>
                </a:solidFill>
                <a:latin typeface="Corbel" charset="0"/>
                <a:ea typeface="ＭＳ Ｐゴシック" charset="-128"/>
                <a:hlinkClick r:id="rId2"/>
              </a:rPr>
              <a:t>CSE120</a:t>
            </a:r>
            <a:r>
              <a:rPr lang="en-US" sz="1200" i="1" dirty="0" smtClean="0">
                <a:solidFill>
                  <a:srgbClr val="FFFFFF"/>
                </a:solidFill>
                <a:latin typeface="Corbel" charset="0"/>
                <a:ea typeface="ＭＳ Ｐゴシック" charset="-128"/>
              </a:rPr>
              <a:t>)</a:t>
            </a:r>
            <a:endParaRPr lang="en-US" sz="1200" dirty="0">
              <a:solidFill>
                <a:srgbClr val="FFFFFF"/>
              </a:solidFill>
              <a:latin typeface="Corbel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Final Exam … 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382000" cy="5029200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Tuesday at 1:15pm</a:t>
            </a:r>
            <a:r>
              <a:rPr lang="en-US" dirty="0" smtClean="0"/>
              <a:t>– </a:t>
            </a:r>
          </a:p>
          <a:p>
            <a:pPr lvl="1"/>
            <a:r>
              <a:rPr lang="en-US" dirty="0" smtClean="0"/>
              <a:t>Open everything </a:t>
            </a:r>
            <a:r>
              <a:rPr lang="en-US" dirty="0" smtClean="0">
                <a:sym typeface="Wingdings" pitchFamily="2" charset="2"/>
              </a:rPr>
              <a:t> EXCEPT …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calculator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No use of computer: except reading of </a:t>
            </a:r>
            <a:r>
              <a:rPr lang="en-US" dirty="0" err="1" smtClean="0">
                <a:sym typeface="Wingdings" pitchFamily="2" charset="2"/>
              </a:rPr>
              <a:t>pdf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powerpoint</a:t>
            </a:r>
            <a:endParaRPr lang="en-US" dirty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lecture notes, textbook, everything else is ok.</a:t>
            </a:r>
          </a:p>
          <a:p>
            <a:pPr lvl="1"/>
            <a:r>
              <a:rPr lang="en-US" dirty="0" smtClean="0"/>
              <a:t>Pencil or Pan, will be on papers.</a:t>
            </a:r>
          </a:p>
          <a:p>
            <a:pPr lvl="1"/>
            <a:r>
              <a:rPr lang="en-US" dirty="0" smtClean="0"/>
              <a:t>Source code: no color highlight!!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C83E94-2CBE-4879-A8C1-B20B74A744E1}" type="datetime1">
              <a:rPr lang="en-US" sz="1200" smtClean="0">
                <a:solidFill>
                  <a:srgbClr val="3F3F3F"/>
                </a:solidFill>
              </a:rPr>
              <a:t>12/6/2012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 dirty="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0A31E0-3517-438A-99D1-4CA8E79D1D85}" type="slidenum">
              <a:rPr lang="en-US" sz="1200">
                <a:solidFill>
                  <a:srgbClr val="3F3F3F"/>
                </a:solidFill>
              </a:rPr>
              <a:pPr eaLnBrk="1" hangingPunct="1"/>
              <a:t>3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513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582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Variables, Assignments,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name rules?!</a:t>
            </a:r>
          </a:p>
          <a:p>
            <a:pPr lvl="1"/>
            <a:r>
              <a:rPr lang="en-US" dirty="0" smtClean="0"/>
              <a:t>No leading number</a:t>
            </a:r>
          </a:p>
          <a:p>
            <a:pPr lvl="1"/>
            <a:r>
              <a:rPr lang="en-US" dirty="0" smtClean="0"/>
              <a:t>_ is ok, </a:t>
            </a:r>
          </a:p>
          <a:p>
            <a:pPr lvl="1"/>
            <a:r>
              <a:rPr lang="en-US" dirty="0" err="1" smtClean="0"/>
              <a:t>CapAndSmall</a:t>
            </a:r>
            <a:r>
              <a:rPr lang="en-US" dirty="0" smtClean="0"/>
              <a:t> is good</a:t>
            </a:r>
          </a:p>
          <a:p>
            <a:r>
              <a:rPr lang="en-US" dirty="0" smtClean="0"/>
              <a:t>Assignments: a = 4</a:t>
            </a:r>
          </a:p>
          <a:p>
            <a:r>
              <a:rPr lang="en-US" dirty="0" smtClean="0"/>
              <a:t>Expressions (and operators)</a:t>
            </a:r>
          </a:p>
          <a:p>
            <a:pPr lvl="1"/>
            <a:r>
              <a:rPr lang="en-US" dirty="0" smtClean="0"/>
              <a:t>&amp;&amp;, ||, ==, !=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952A-AB6E-45B0-9DF6-F5114EB7F888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990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87552"/>
          </a:xfrm>
        </p:spPr>
        <p:txBody>
          <a:bodyPr rtlCol="0">
            <a:scene3d>
              <a:camera prst="orthographicFront"/>
              <a:lightRig rig="threePt" dir="t">
                <a:rot lat="0" lon="0" rev="4800000"/>
              </a:lightRig>
            </a:scene3d>
          </a:bodyPr>
          <a:lstStyle/>
          <a:p>
            <a:pPr>
              <a:defRPr/>
            </a:pPr>
            <a:r>
              <a:rPr lang="en-US" dirty="0" smtClean="0"/>
              <a:t>Condition and Repetition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181600"/>
          </a:xfrm>
        </p:spPr>
        <p:txBody>
          <a:bodyPr/>
          <a:lstStyle/>
          <a:p>
            <a:r>
              <a:rPr lang="en-US" dirty="0" smtClean="0"/>
              <a:t>Conditions: if, if-then-else</a:t>
            </a:r>
          </a:p>
          <a:p>
            <a:pPr lvl="1"/>
            <a:r>
              <a:rPr lang="en-US" dirty="0" smtClean="0"/>
              <a:t>Matching {}</a:t>
            </a:r>
          </a:p>
          <a:p>
            <a:pPr lvl="1"/>
            <a:r>
              <a:rPr lang="en-US" dirty="0" smtClean="0"/>
              <a:t>Nesting</a:t>
            </a:r>
          </a:p>
          <a:p>
            <a:r>
              <a:rPr lang="en-US" dirty="0" smtClean="0"/>
              <a:t>Repeat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i=-5; i&lt;=15; i+=3)</a:t>
            </a:r>
          </a:p>
          <a:p>
            <a:pPr lvl="1"/>
            <a:r>
              <a:rPr lang="en-US" dirty="0" smtClean="0"/>
              <a:t>Remember the </a:t>
            </a:r>
            <a:r>
              <a:rPr lang="en-US" dirty="0" smtClean="0"/>
              <a:t>Owls?!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5247E3-A148-47DC-9F3E-3B5BBCB682DD}" type="datetime1">
              <a:rPr lang="en-US" sz="1200" smtClean="0">
                <a:solidFill>
                  <a:srgbClr val="3F3F3F"/>
                </a:solidFill>
              </a:rPr>
              <a:t>12/6/2012</a:t>
            </a:fld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3F3F3F"/>
                </a:solidFill>
              </a:rPr>
              <a:t>Kelvin Sung (Use/modify with permission from © 2010-2012 Larry Snyder, CSE)</a:t>
            </a:r>
            <a:endParaRPr lang="en-US" sz="1200">
              <a:solidFill>
                <a:srgbClr val="3F3F3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6F5BD5-F9E4-466C-BD15-A60B0093C95C}" type="slidenum">
              <a:rPr lang="en-US" sz="1200">
                <a:solidFill>
                  <a:srgbClr val="3F3F3F"/>
                </a:solidFill>
              </a:rPr>
              <a:pPr eaLnBrk="1" hangingPunct="1"/>
              <a:t>5</a:t>
            </a:fld>
            <a:endParaRPr lang="en-US" sz="120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9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format on a CD?! Remember?</a:t>
            </a:r>
          </a:p>
          <a:p>
            <a:r>
              <a:rPr lang="en-US" dirty="0" smtClean="0"/>
              <a:t>Bytes </a:t>
            </a:r>
            <a:r>
              <a:rPr lang="en-US" dirty="0" smtClean="0"/>
              <a:t>and ASCII</a:t>
            </a:r>
          </a:p>
          <a:p>
            <a:pPr lvl="1"/>
            <a:r>
              <a:rPr lang="en-US" dirty="0" smtClean="0"/>
              <a:t>encryption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Bits can represent everything or nothing</a:t>
            </a:r>
          </a:p>
          <a:p>
            <a:pPr lvl="1"/>
            <a:r>
              <a:rPr lang="en-US" dirty="0" smtClean="0"/>
              <a:t>All depends on how you </a:t>
            </a:r>
            <a:r>
              <a:rPr lang="en-US" dirty="0" smtClean="0"/>
              <a:t>interpret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905A2-A602-466C-96F3-DF3CEF6D0288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7600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and Invoking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Difference between </a:t>
            </a:r>
            <a:r>
              <a:rPr lang="en-US" dirty="0" smtClean="0"/>
              <a:t>void, 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When/Why do you call a function?</a:t>
            </a:r>
          </a:p>
          <a:p>
            <a:pPr lvl="1"/>
            <a:r>
              <a:rPr lang="en-US" dirty="0" smtClean="0"/>
              <a:t>Organization: (neat! Easy to read code)</a:t>
            </a:r>
          </a:p>
          <a:p>
            <a:pPr lvl="1"/>
            <a:r>
              <a:rPr lang="en-US" dirty="0" smtClean="0"/>
              <a:t>Re-use: execute same thing from different places</a:t>
            </a:r>
          </a:p>
          <a:p>
            <a:pPr lvl="2"/>
            <a:r>
              <a:rPr lang="en-US" dirty="0" smtClean="0"/>
              <a:t>E.g., </a:t>
            </a:r>
            <a:r>
              <a:rPr lang="en-US" dirty="0" err="1" smtClean="0"/>
              <a:t>collideBallAndPaddle</a:t>
            </a:r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 smtClean="0"/>
              <a:t>of a Functions</a:t>
            </a:r>
            <a:endParaRPr lang="en-US" dirty="0" smtClean="0"/>
          </a:p>
          <a:p>
            <a:pPr lvl="1"/>
            <a:r>
              <a:rPr lang="en-US" dirty="0" smtClean="0"/>
              <a:t>void </a:t>
            </a:r>
            <a:r>
              <a:rPr lang="en-US" dirty="0" err="1" smtClean="0"/>
              <a:t>myFun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</a:t>
            </a:r>
            <a:r>
              <a:rPr lang="en-US" dirty="0" smtClean="0"/>
              <a:t>)</a:t>
            </a:r>
          </a:p>
          <a:p>
            <a:r>
              <a:rPr lang="en-US" dirty="0" smtClean="0"/>
              <a:t>Arguments passed to a function</a:t>
            </a:r>
          </a:p>
          <a:p>
            <a:pPr lvl="1"/>
            <a:r>
              <a:rPr lang="en-US" dirty="0" err="1" smtClean="0"/>
              <a:t>myFun</a:t>
            </a:r>
            <a:r>
              <a:rPr lang="en-US" dirty="0" smtClean="0"/>
              <a:t>(3, 5)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0568-37F1-444E-AE5D-A4402B1DBA73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742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have five main parts …</a:t>
            </a:r>
          </a:p>
          <a:p>
            <a:r>
              <a:rPr lang="en-US" dirty="0"/>
              <a:t>Computers </a:t>
            </a:r>
            <a:r>
              <a:rPr lang="en-US" dirty="0" smtClean="0"/>
              <a:t>= “</a:t>
            </a:r>
            <a:r>
              <a:rPr lang="en-US" dirty="0"/>
              <a:t>instruction execution engines”</a:t>
            </a:r>
          </a:p>
          <a:p>
            <a:r>
              <a:rPr lang="en-US" dirty="0"/>
              <a:t>The “engine” is the fetch/execute cycle with its infinite loop of five </a:t>
            </a:r>
            <a:r>
              <a:rPr lang="en-US" dirty="0" smtClean="0"/>
              <a:t>steps</a:t>
            </a:r>
            <a:endParaRPr lang="en-US" dirty="0"/>
          </a:p>
          <a:p>
            <a:r>
              <a:rPr lang="en-US" dirty="0"/>
              <a:t>What does instruction ADDB 30,40,50 mean?</a:t>
            </a:r>
          </a:p>
          <a:p>
            <a:r>
              <a:rPr lang="en-US" dirty="0"/>
              <a:t>How often must a computer reference its memory to execute an instruction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7AB00-4284-4B0F-9C41-9040572859DA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9601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and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sorting?</a:t>
            </a:r>
          </a:p>
          <a:p>
            <a:pPr lvl="1"/>
            <a:r>
              <a:rPr lang="en-US" dirty="0"/>
              <a:t>What is </a:t>
            </a:r>
            <a:r>
              <a:rPr lang="en-US" dirty="0" smtClean="0"/>
              <a:t>an algorithm</a:t>
            </a:r>
            <a:r>
              <a:rPr lang="en-US" dirty="0"/>
              <a:t>?</a:t>
            </a:r>
            <a:endParaRPr lang="en-US" dirty="0" smtClean="0"/>
          </a:p>
          <a:p>
            <a:pPr lvl="1"/>
            <a:r>
              <a:rPr lang="en-US" dirty="0" smtClean="0"/>
              <a:t>Different algorithms on same data: same results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steps does an algorithm takes to compute</a:t>
            </a:r>
          </a:p>
          <a:p>
            <a:pPr lvl="1"/>
            <a:r>
              <a:rPr lang="en-US" dirty="0" smtClean="0"/>
              <a:t>Why do we care?</a:t>
            </a:r>
          </a:p>
          <a:p>
            <a:pPr lvl="1"/>
            <a:r>
              <a:rPr lang="en-US" dirty="0" smtClean="0"/>
              <a:t>Polynomial </a:t>
            </a:r>
            <a:r>
              <a:rPr lang="en-US" dirty="0" err="1" smtClean="0"/>
              <a:t>vs</a:t>
            </a:r>
            <a:r>
              <a:rPr lang="en-US" dirty="0" smtClean="0"/>
              <a:t> Non-Polynomial (NP)</a:t>
            </a:r>
          </a:p>
          <a:p>
            <a:pPr lvl="1"/>
            <a:r>
              <a:rPr lang="en-US" dirty="0" smtClean="0"/>
              <a:t>What is NP-Complete?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A5C3-8506-452A-B77A-B1E0D6191734}" type="datetime1">
              <a:rPr lang="en-US" smtClean="0"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Kelvin Sung (Use/modify with permission from © 2010-2012 Larry Snyder, CSE)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265-9B97-468B-BF09-82CB5E727C6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4496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24540&quot;&gt;&lt;property id=&quot;20148&quot; value=&quot;5&quot;/&gt;&lt;property id=&quot;20300&quot; value=&quot;Slide 3 - &amp;quot;Welcome to FIT100 &amp;quot;&quot;/&gt;&lt;property id=&quot;20307&quot; value=&quot;257&quot;/&gt;&lt;/object&gt;&lt;object type=&quot;3&quot; unique_id=&quot;24541&quot;&gt;&lt;property id=&quot;20148&quot; value=&quot;5&quot;/&gt;&lt;property id=&quot;20300&quot; value=&quot;Slide 4 - &amp;quot;INFO100/CSE100&amp;quot;&quot;/&gt;&lt;property id=&quot;20307&quot; value=&quot;258&quot;/&gt;&lt;/object&gt;&lt;object type=&quot;3&quot; unique_id=&quot;24543&quot;&gt;&lt;property id=&quot;20148&quot; value=&quot;5&quot;/&gt;&lt;property id=&quot;20300&quot; value=&quot;Slide 7 - &amp;quot;Being Fluent&amp;quot;&quot;/&gt;&lt;property id=&quot;20307&quot; value=&quot;260&quot;/&gt;&lt;/object&gt;&lt;object type=&quot;3&quot; unique_id=&quot;24544&quot;&gt;&lt;property id=&quot;20148&quot; value=&quot;5&quot;/&gt;&lt;property id=&quot;20300&quot; value=&quot;Slide 8 - &amp;quot;The Content&amp;quot;&quot;/&gt;&lt;property id=&quot;20307&quot; value=&quot;261&quot;/&gt;&lt;/object&gt;&lt;object type=&quot;3&quot; unique_id=&quot;24546&quot;&gt;&lt;property id=&quot;20148&quot; value=&quot;5&quot;/&gt;&lt;property id=&quot;20300&quot; value=&quot;Slide 9 - &amp;quot;About This Class  &amp;quot;&quot;/&gt;&lt;property id=&quot;20307&quot; value=&quot;263&quot;/&gt;&lt;/object&gt;&lt;object type=&quot;3&quot; unique_id=&quot;24547&quot;&gt;&lt;property id=&quot;20148&quot; value=&quot;5&quot;/&gt;&lt;property id=&quot;20300&quot; value=&quot;Slide 10 - &amp;quot;Lifetime of Learning&amp;quot;&quot;/&gt;&lt;property id=&quot;20307&quot; value=&quot;264&quot;/&gt;&lt;/object&gt;&lt;object type=&quot;3&quot; unique_id=&quot;24548&quot;&gt;&lt;property id=&quot;20148&quot; value=&quot;5&quot;/&gt;&lt;property id=&quot;20300&quot; value=&quot;Slide 11 - &amp;quot;Lifetime of Learning&amp;quot;&quot;/&gt;&lt;property id=&quot;20307&quot; value=&quot;265&quot;/&gt;&lt;/object&gt;&lt;object type=&quot;3&quot; unique_id=&quot;24549&quot;&gt;&lt;property id=&quot;20148&quot; value=&quot;5&quot;/&gt;&lt;property id=&quot;20300&quot; value=&quot;Slide 12 - &amp;quot;Is FIT100 for You?&amp;quot;&quot;/&gt;&lt;property id=&quot;20307&quot; value=&quot;266&quot;/&gt;&lt;/object&gt;&lt;object type=&quot;3&quot; unique_id=&quot;24550&quot;&gt;&lt;property id=&quot;20148&quot; value=&quot;5&quot;/&gt;&lt;property id=&quot;20300&quot; value=&quot;Slide 14 - &amp;quot;But, Maybe Not&amp;quot;&quot;/&gt;&lt;property id=&quot;20307&quot; value=&quot;267&quot;/&gt;&lt;/object&gt;&lt;object type=&quot;3&quot; unique_id=&quot;24551&quot;&gt;&lt;property id=&quot;20148&quot; value=&quot;5&quot;/&gt;&lt;property id=&quot;20300&quot; value=&quot;Slide 15 - &amp;quot;Some Stats&amp;quot;&quot;/&gt;&lt;property id=&quot;20307&quot; value=&quot;268&quot;/&gt;&lt;/object&gt;&lt;object type=&quot;3&quot; unique_id=&quot;24552&quot;&gt;&lt;property id=&quot;20148&quot; value=&quot;5&quot;/&gt;&lt;property id=&quot;20300&quot; value=&quot;Slide 16 - &amp;quot;Taking FIT Is Worth It&amp;quot;&quot;/&gt;&lt;property id=&quot;20307&quot; value=&quot;269&quot;/&gt;&lt;/object&gt;&lt;object type=&quot;3&quot; unique_id=&quot;24553&quot;&gt;&lt;property id=&quot;20148&quot; value=&quot;5&quot;/&gt;&lt;property id=&quot;20300&quot; value=&quot;Slide 17 - &amp;quot;Class Mechanics&amp;quot;&quot;/&gt;&lt;property id=&quot;20307&quot; value=&quot;270&quot;/&gt;&lt;/object&gt;&lt;object type=&quot;3&quot; unique_id=&quot;24554&quot;&gt;&lt;property id=&quot;20148&quot; value=&quot;5&quot;/&gt;&lt;property id=&quot;20300&quot; value=&quot;Slide 20 - &amp;quot;Class Mechanics&amp;quot;&quot;/&gt;&lt;property id=&quot;20307&quot; value=&quot;271&quot;/&gt;&lt;/object&gt;&lt;object type=&quot;3&quot; unique_id=&quot;24555&quot;&gt;&lt;property id=&quot;20148&quot; value=&quot;5&quot;/&gt;&lt;property id=&quot;20300&quot; value=&quot;Slide 21 - &amp;quot;FIT100 course Web site&amp;quot;&quot;/&gt;&lt;property id=&quot;20307&quot; value=&quot;272&quot;/&gt;&lt;/object&gt;&lt;object type=&quot;3&quot; unique_id=&quot;24556&quot;&gt;&lt;property id=&quot;20148&quot; value=&quot;5&quot;/&gt;&lt;property id=&quot;20300&quot; value=&quot;Slide 24 - &amp;quot;Teaching Assistants&amp;quot;&quot;/&gt;&lt;property id=&quot;20307&quot; value=&quot;273&quot;/&gt;&lt;/object&gt;&lt;object type=&quot;3&quot; unique_id=&quot;24557&quot;&gt;&lt;property id=&quot;20148&quot; value=&quot;5&quot;/&gt;&lt;property id=&quot;20300&quot; value=&quot;Slide 27 - &amp;quot;CLUE Tutor&amp;quot;&quot;/&gt;&lt;property id=&quot;20307&quot; value=&quot;274&quot;/&gt;&lt;/object&gt;&lt;object type=&quot;3&quot; unique_id=&quot;24558&quot;&gt;&lt;property id=&quot;20148&quot; value=&quot;5&quot;/&gt;&lt;property id=&quot;20300&quot; value=&quot;Slide 28 - &amp;quot;Get Help When You Need It!&amp;quot;&quot;/&gt;&lt;property id=&quot;20307&quot; value=&quot;275&quot;/&gt;&lt;/object&gt;&lt;object type=&quot;3&quot; unique_id=&quot;24559&quot;&gt;&lt;property id=&quot;20148&quot; value=&quot;5&quot;/&gt;&lt;property id=&quot;20300&quot; value=&quot;Slide 29 - &amp;quot;New to computers?&amp;quot;&quot;/&gt;&lt;property id=&quot;20307&quot; value=&quot;276&quot;/&gt;&lt;/object&gt;&lt;object type=&quot;3&quot; unique_id=&quot;24560&quot;&gt;&lt;property id=&quot;20148&quot; value=&quot;5&quot;/&gt;&lt;property id=&quot;20300&quot; value=&quot;Slide 30 - &amp;quot;Class Web Site&amp;quot;&quot;/&gt;&lt;property id=&quot;20307&quot; value=&quot;277&quot;/&gt;&lt;/object&gt;&lt;object type=&quot;3&quot; unique_id=&quot;24561&quot;&gt;&lt;property id=&quot;20148&quot; value=&quot;5&quot;/&gt;&lt;property id=&quot;20300&quot; value=&quot;Slide 31 - &amp;quot;The Calendar&amp;quot;&quot;/&gt;&lt;property id=&quot;20307&quot; value=&quot;278&quot;/&gt;&lt;/object&gt;&lt;object type=&quot;3&quot; unique_id=&quot;24562&quot;&gt;&lt;property id=&quot;20148&quot; value=&quot;5&quot;/&gt;&lt;property id=&quot;20300&quot; value=&quot;Slide 32 - &amp;quot;Readings&amp;quot;&quot;/&gt;&lt;property id=&quot;20307&quot; value=&quot;279&quot;/&gt;&lt;/object&gt;&lt;object type=&quot;3&quot; unique_id=&quot;24563&quot;&gt;&lt;property id=&quot;20148&quot; value=&quot;5&quot;/&gt;&lt;property id=&quot;20300&quot; value=&quot;Slide 35 - &amp;quot;An Assignment&amp;quot;&quot;/&gt;&lt;property id=&quot;20307&quot; value=&quot;280&quot;/&gt;&lt;/object&gt;&lt;object type=&quot;3&quot; unique_id=&quot;24564&quot;&gt;&lt;property id=&quot;20148&quot; value=&quot;5&quot;/&gt;&lt;property id=&quot;20300&quot; value=&quot;Slide 36 - &amp;quot;Summary&amp;quot;&quot;/&gt;&lt;property id=&quot;20307&quot; value=&quot;281&quot;/&gt;&lt;/object&gt;&lt;object type=&quot;3&quot; unique_id=&quot;24728&quot;&gt;&lt;property id=&quot;20148&quot; value=&quot;5&quot;/&gt;&lt;property id=&quot;20300&quot; value=&quot;Slide 6 - &amp;quot;Fluency with Information Technology&amp;quot;&quot;/&gt;&lt;property id=&quot;20307&quot; value=&quot;282&quot;/&gt;&lt;/object&gt;&lt;object type=&quot;3&quot; unique_id=&quot;24821&quot;&gt;&lt;property id=&quot;20148&quot; value=&quot;5&quot;/&gt;&lt;property id=&quot;20300&quot; value=&quot;Slide 23 - &amp;quot;Instructor&amp;quot;&quot;/&gt;&lt;property id=&quot;20307&quot; value=&quot;286&quot;/&gt;&lt;/object&gt;&lt;object type=&quot;3&quot; unique_id=&quot;24912&quot;&gt;&lt;property id=&quot;20148&quot; value=&quot;5&quot;/&gt;&lt;property id=&quot;20300&quot; value=&quot;Slide 25 - &amp;quot;Teaching Assistants&amp;quot;&quot;/&gt;&lt;property id=&quot;20307&quot; value=&quot;288&quot;/&gt;&lt;/object&gt;&lt;object type=&quot;3&quot; unique_id=&quot;24913&quot;&gt;&lt;property id=&quot;20148&quot; value=&quot;5&quot;/&gt;&lt;property id=&quot;20300&quot; value=&quot;Slide 26 - &amp;quot;Teaching Assistants&amp;quot;&quot;/&gt;&lt;property id=&quot;20307&quot; value=&quot;287&quot;/&gt;&lt;/object&gt;&lt;object type=&quot;3&quot; unique_id=&quot;25328&quot;&gt;&lt;property id=&quot;20148&quot; value=&quot;5&quot;/&gt;&lt;property id=&quot;20300&quot; value=&quot;Slide 13 - &amp;quot;Five credits is….&amp;quot;&quot;/&gt;&lt;property id=&quot;20307&quot; value=&quot;289&quot;/&gt;&lt;/object&gt;&lt;object type=&quot;3&quot; unique_id=&quot;25637&quot;&gt;&lt;property id=&quot;20148&quot; value=&quot;5&quot;/&gt;&lt;property id=&quot;20300&quot; value=&quot;Slide 5 - &amp;quot;Clicker question&amp;quot;&quot;/&gt;&lt;property id=&quot;20307&quot; value=&quot;291&quot;/&gt;&lt;/object&gt;&lt;object type=&quot;3&quot; unique_id=&quot;25638&quot;&gt;&lt;property id=&quot;20148&quot; value=&quot;5&quot;/&gt;&lt;property id=&quot;20300&quot; value=&quot;Slide 18 - &amp;quot;Clicker questions&amp;quot;&quot;/&gt;&lt;property id=&quot;20307&quot; value=&quot;292&quot;/&gt;&lt;/object&gt;&lt;object type=&quot;3&quot; unique_id=&quot;26056&quot;&gt;&lt;property id=&quot;20148&quot; value=&quot;5&quot;/&gt;&lt;property id=&quot;20300&quot; value=&quot;Slide 1 - &amp;quot;Announcements&amp;quot;&quot;/&gt;&lt;property id=&quot;20307&quot; value=&quot;293&quot;/&gt;&lt;/object&gt;&lt;object type=&quot;3&quot; unique_id=&quot;26057&quot;&gt;&lt;property id=&quot;20148&quot; value=&quot;5&quot;/&gt;&lt;property id=&quot;20300&quot; value=&quot;Slide 2 - &amp;quot;Announcements&amp;quot;&quot;/&gt;&lt;property id=&quot;20307&quot; value=&quot;295&quot;/&gt;&lt;/object&gt;&lt;object type=&quot;3&quot; unique_id=&quot;26058&quot;&gt;&lt;property id=&quot;20148&quot; value=&quot;5&quot;/&gt;&lt;property id=&quot;20300&quot; value=&quot;Slide 33 - &amp;quot;Clicker Quiz&amp;quot;&quot;/&gt;&lt;property id=&quot;20307&quot; value=&quot;294&quot;/&gt;&lt;/object&gt;&lt;object type=&quot;3&quot; unique_id=&quot;32316&quot;&gt;&lt;property id=&quot;20148&quot; value=&quot;5&quot;/&gt;&lt;property id=&quot;20300&quot; value=&quot;Slide 19 - &amp;quot;Course Web site&amp;quot;&quot;/&gt;&lt;property id=&quot;20307&quot; value=&quot;296&quot;/&gt;&lt;/object&gt;&lt;object type=&quot;3&quot; unique_id=&quot;32497&quot;&gt;&lt;property id=&quot;20148&quot; value=&quot;5&quot;/&gt;&lt;property id=&quot;20300&quot; value=&quot;Slide 22 - &amp;quot;FIT100 Course Web Site&amp;quot;&quot;/&gt;&lt;property id=&quot;20307&quot; value=&quot;297&quot;/&gt;&lt;/object&gt;&lt;object type=&quot;3&quot; unique_id=&quot;32771&quot;&gt;&lt;property id=&quot;20148&quot; value=&quot;5&quot;/&gt;&lt;property id=&quot;20300&quot; value=&quot;Slide 34 - &amp;quot;FIT100 Course Calendar&amp;quot;&quot;/&gt;&lt;property id=&quot;20307&quot; value=&quot;29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2495</TotalTime>
  <Words>805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Announcements</vt:lpstr>
      <vt:lpstr>After the mid-term …</vt:lpstr>
      <vt:lpstr>Final Exam … </vt:lpstr>
      <vt:lpstr>Variables, Assignments, Expressions</vt:lpstr>
      <vt:lpstr>Condition and Repetition</vt:lpstr>
      <vt:lpstr>Information Representation</vt:lpstr>
      <vt:lpstr>Functions</vt:lpstr>
      <vt:lpstr>Instruction Execution</vt:lpstr>
      <vt:lpstr>Algorithm and Complexity</vt:lpstr>
      <vt:lpstr>AI</vt:lpstr>
      <vt:lpstr>Network</vt:lpstr>
      <vt:lpstr>DNS</vt:lpstr>
      <vt:lpstr>HTML document</vt:lpstr>
      <vt:lpstr>WWW Searching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FIT100</dc:title>
  <dc:creator>Information School</dc:creator>
  <cp:lastModifiedBy>Kelvin Sung</cp:lastModifiedBy>
  <cp:revision>120</cp:revision>
  <dcterms:created xsi:type="dcterms:W3CDTF">2011-02-01T20:22:33Z</dcterms:created>
  <dcterms:modified xsi:type="dcterms:W3CDTF">2012-12-06T15:54:22Z</dcterms:modified>
</cp:coreProperties>
</file>