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1" r:id="rId1"/>
  </p:sldMasterIdLst>
  <p:notesMasterIdLst>
    <p:notesMasterId r:id="rId34"/>
  </p:notesMasterIdLst>
  <p:handoutMasterIdLst>
    <p:handoutMasterId r:id="rId35"/>
  </p:handoutMasterIdLst>
  <p:sldIdLst>
    <p:sldId id="402" r:id="rId2"/>
    <p:sldId id="303" r:id="rId3"/>
    <p:sldId id="373" r:id="rId4"/>
    <p:sldId id="374" r:id="rId5"/>
    <p:sldId id="375" r:id="rId6"/>
    <p:sldId id="403" r:id="rId7"/>
    <p:sldId id="404" r:id="rId8"/>
    <p:sldId id="405" r:id="rId9"/>
    <p:sldId id="406" r:id="rId10"/>
    <p:sldId id="407" r:id="rId11"/>
    <p:sldId id="408" r:id="rId12"/>
    <p:sldId id="409" r:id="rId13"/>
    <p:sldId id="410" r:id="rId14"/>
    <p:sldId id="411" r:id="rId15"/>
    <p:sldId id="412" r:id="rId16"/>
    <p:sldId id="413" r:id="rId17"/>
    <p:sldId id="414" r:id="rId18"/>
    <p:sldId id="415" r:id="rId19"/>
    <p:sldId id="416" r:id="rId20"/>
    <p:sldId id="417" r:id="rId21"/>
    <p:sldId id="418" r:id="rId22"/>
    <p:sldId id="419" r:id="rId23"/>
    <p:sldId id="426" r:id="rId24"/>
    <p:sldId id="420" r:id="rId25"/>
    <p:sldId id="427" r:id="rId26"/>
    <p:sldId id="421" r:id="rId27"/>
    <p:sldId id="422" r:id="rId28"/>
    <p:sldId id="423" r:id="rId29"/>
    <p:sldId id="428" r:id="rId30"/>
    <p:sldId id="424" r:id="rId31"/>
    <p:sldId id="425" r:id="rId32"/>
    <p:sldId id="398" r:id="rId33"/>
  </p:sldIdLst>
  <p:sldSz cx="9144000" cy="6858000" type="screen4x3"/>
  <p:notesSz cx="6858000" cy="9144000"/>
  <p:custDataLst>
    <p:tags r:id="rId3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703920"/>
    <a:srgbClr val="FFEFD5"/>
    <a:srgbClr val="A052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-32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1C97C86-0B88-42EB-8F70-C19D273904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46488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B3C473D-D153-49EF-8CB5-552B84F605DA}" type="datetime1">
              <a:rPr lang="en-US"/>
              <a:pPr>
                <a:defRPr/>
              </a:pPr>
              <a:t>9/27/2012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1DE395C-CEA1-4E91-BF3D-0A2CB83C03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2985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4D5E7AFF-530A-400B-A10E-8954B00BC966}" type="slidenum">
              <a:rPr lang="en-US" sz="1200"/>
              <a:pPr eaLnBrk="1" hangingPunct="1"/>
              <a:t>7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50E36DF2-3403-43B5-8C5F-7F7AF2F37484}" type="slidenum">
              <a:rPr lang="en-US" sz="1200"/>
              <a:pPr eaLnBrk="1" hangingPunct="1"/>
              <a:t>8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dist="10160" dir="5400000" algn="tl" rotWithShape="0">
              <a:srgbClr val="808080">
                <a:alpha val="59999"/>
              </a:srgbClr>
            </a:outerShdw>
          </a:effectLst>
          <a:extLst>
            <a:ext uri="{91240B29-F687-4F45-9708-019B960494DF}">
              <a14:hiddenLine xmlns:a14="http://schemas.microsoft.com/office/drawing/2010/main" w="4800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orbe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65EAF3F-342C-4C24-A403-5425E62D39A2}" type="datetime1">
              <a:rPr lang="en-US" smtClean="0"/>
              <a:t>9/27/2012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smtClean="0"/>
              <a:t>Kelvin Sung (Use/Modify with permission from © 2010-2012 Larry Snyder, CSE)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A9378F4-4245-4B19-AB27-6A8D2275C1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5744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005E9-82A6-420C-99A5-F8526790BB2D}" type="datetime1">
              <a:rPr lang="en-US" smtClean="0"/>
              <a:t>9/27/2012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Kelvin Sung (Use/Modify with permission from © 2010-2012 Larry Snyder, CSE)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EEBF49-CA7B-4B03-A19C-54CDB7B395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82810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dist="10160" dir="10800000" algn="tl" rotWithShape="0">
              <a:srgbClr val="808080">
                <a:alpha val="59999"/>
              </a:srgbClr>
            </a:outerShdw>
          </a:effectLst>
          <a:extLst>
            <a:ext uri="{91240B29-F687-4F45-9708-019B960494DF}">
              <a14:hiddenLine xmlns:a14="http://schemas.microsoft.com/office/drawing/2010/main" w="4800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orbel" charset="0"/>
            </a:endParaRPr>
          </a:p>
        </p:txBody>
      </p:sp>
      <p:sp>
        <p:nvSpPr>
          <p:cNvPr id="5" name="Rectangle 4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94592-A7E1-4D7C-B55E-40D2E1541D67}" type="datetime1">
              <a:rPr lang="en-US" smtClean="0"/>
              <a:t>9/27/2012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Kelvin Sung (Use/Modify with permission from © 2010-2012 Larry Snyder, CSE)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748E6-F63B-42EC-82B6-32652A09EF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910911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1159C-C11E-42DB-9741-78CE66A80265}" type="datetime1">
              <a:rPr lang="en-US" smtClean="0"/>
              <a:t>9/27/2012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Kelvin Sung (Use/Modify with permission from © 2010-2012 Larry Snyder, CSE)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A6408-4FAB-4FC4-A74E-A26B1D86EF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65735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CFD15-1AF0-4183-9781-62E97169A799}" type="datetime1">
              <a:rPr lang="en-US" smtClean="0"/>
              <a:t>9/27/2012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Kelvin Sung (Use/Modify with permission from © 2010-2012 Larry Snyder, CSE)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43015-2D51-4BFA-A3A9-BB5647E0C0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56429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dist="10160" dir="5400000" algn="tl" rotWithShape="0">
              <a:srgbClr val="808080">
                <a:alpha val="59999"/>
              </a:srgbClr>
            </a:outerShdw>
          </a:effectLst>
          <a:extLst>
            <a:ext uri="{91240B29-F687-4F45-9708-019B960494DF}">
              <a14:hiddenLine xmlns:a14="http://schemas.microsoft.com/office/drawing/2010/main" w="4800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orbe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2F8F785-B690-49A0-912D-EA40E965CCFC}" type="datetime1">
              <a:rPr lang="en-US" smtClean="0"/>
              <a:t>9/27/2012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smtClean="0"/>
              <a:t>Kelvin Sung (Use/Modify with permission from © 2010-2012 Larry Snyder, CSE)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ECE2AA5-0A3D-43E9-92AD-0AA2D01497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6891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2FE32-696C-4CB5-B704-39B0CFCDD1CD}" type="datetime1">
              <a:rPr lang="en-US" smtClean="0"/>
              <a:t>9/27/2012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Kelvin Sung (Use/Modify with permission from © 2010-2012 Larry Snyder, CSE)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D396B-CA23-4DE0-AF35-4DBFE513F1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82997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64510-3528-42FD-B7B6-7EEDFABAB19F}" type="datetime1">
              <a:rPr lang="en-US" smtClean="0"/>
              <a:t>9/27/2012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Kelvin Sung (Use/Modify with permission from © 2010-2012 Larry Snyder, CSE)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7396F-48D6-46AE-B706-B3E825499A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58955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43479-07D5-4AAA-BA7A-E6BBF9091200}" type="datetime1">
              <a:rPr lang="en-US" smtClean="0"/>
              <a:t>9/27/2012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Kelvin Sung (Use/Modify with permission from © 2010-2012 Larry Snyder, CSE)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DADAA-4D10-4447-9325-6293E9609D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36370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88F0A-365A-420A-A0EB-FC239A2C195B}" type="datetime1">
              <a:rPr lang="en-US" smtClean="0"/>
              <a:t>9/27/2012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Kelvin Sung (Use/Modify with permission from © 2010-2012 Larry Snyder, CSE)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92D7A-64D3-4C95-8F85-7307F583FF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23454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8C42D-AF37-4ABD-9FF4-B25C54EF5CD5}" type="datetime1">
              <a:rPr lang="en-US" smtClean="0"/>
              <a:t>9/27/2012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Kelvin Sung (Use/Modify with permission from © 2010-2012 Larry Snyder, CSE)</a:t>
            </a: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AF39A-B3BD-4DFD-B51D-4DC60A9D3D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8386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01DB2A-9316-4018-B217-6F76BA95D9D4}" type="datetime1">
              <a:rPr lang="en-US" smtClean="0"/>
              <a:t>9/27/2012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>
                <a:solidFill>
                  <a:srgbClr val="BCBCBC"/>
                </a:solidFill>
              </a:defRPr>
            </a:lvl1pPr>
          </a:lstStyle>
          <a:p>
            <a:pPr>
              <a:defRPr/>
            </a:pPr>
            <a:r>
              <a:rPr lang="en-US" smtClean="0"/>
              <a:t>Kelvin Sung (Use/Modify with permission from © 2010-2012 Larry Snyder, CSE)</a:t>
            </a: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E223FE-39B3-4CCE-BCCC-56F477322A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5480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rrowheads="1"/>
          </p:cNvSpPr>
          <p:nvPr/>
        </p:nvSpPr>
        <p:spPr bwMode="invGray">
          <a:xfrm>
            <a:off x="0" y="1066800"/>
            <a:ext cx="9144000" cy="4445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dist="10160" dir="5400000" algn="tl" rotWithShape="0">
              <a:srgbClr val="808080">
                <a:alpha val="59999"/>
              </a:srgbClr>
            </a:outerShdw>
          </a:effectLst>
          <a:extLst>
            <a:ext uri="{91240B29-F687-4F45-9708-019B960494DF}">
              <a14:hiddenLine xmlns:a14="http://schemas.microsoft.com/office/drawing/2010/main" w="4800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orbel" charset="0"/>
            </a:endParaRPr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4000" cy="10668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  <a:prstGeom prst="rect">
            <a:avLst/>
          </a:prstGeom>
        </p:spPr>
        <p:txBody>
          <a:bodyPr vert="horz" wrap="square" lIns="91440" tIns="45720" rIns="45720" bIns="45720" numCol="1" anchor="ctr" anchorCtr="0" compatLnSpc="1">
            <a:prstTxWarp prst="textNoShape">
              <a:avLst/>
            </a:prstTxWarp>
            <a:normAutofit/>
            <a:sp3d prstMaterial="matte">
              <a:bevelT w="50800" h="10160"/>
            </a:sp3d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wrap="square" lIns="109728" tIns="45720" rIns="45720" bIns="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3F3F3F"/>
                </a:solidFill>
              </a:defRPr>
            </a:lvl1pPr>
          </a:lstStyle>
          <a:p>
            <a:pPr>
              <a:defRPr/>
            </a:pPr>
            <a:fld id="{F7741CE0-4EB6-44BA-8AD9-F889DFA02762}" type="datetime1">
              <a:rPr lang="en-US" smtClean="0"/>
              <a:t>9/27/2012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wrap="square" lIns="45720" tIns="45720" rIns="45720" bIns="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3F3F3F"/>
                </a:solidFill>
              </a:defRPr>
            </a:lvl1pPr>
          </a:lstStyle>
          <a:p>
            <a:pPr>
              <a:defRPr/>
            </a:pPr>
            <a:r>
              <a:rPr lang="en-US" smtClean="0"/>
              <a:t>Kelvin Sung (Use/Modify with permission from © 2010-2012 Larry Snyder, CSE)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3F3F3F"/>
                </a:solidFill>
              </a:defRPr>
            </a:lvl1pPr>
          </a:lstStyle>
          <a:p>
            <a:pPr>
              <a:defRPr/>
            </a:pPr>
            <a:fld id="{5CB2B263-F736-49E5-B540-2306EBC828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4" r:id="rId1"/>
    <p:sldLayoutId id="2147484288" r:id="rId2"/>
    <p:sldLayoutId id="2147484295" r:id="rId3"/>
    <p:sldLayoutId id="2147484289" r:id="rId4"/>
    <p:sldLayoutId id="2147484290" r:id="rId5"/>
    <p:sldLayoutId id="2147484291" r:id="rId6"/>
    <p:sldLayoutId id="2147484296" r:id="rId7"/>
    <p:sldLayoutId id="2147484297" r:id="rId8"/>
    <p:sldLayoutId id="2147484298" r:id="rId9"/>
    <p:sldLayoutId id="2147484292" r:id="rId10"/>
    <p:sldLayoutId id="2147484299" r:id="rId11"/>
    <p:sldLayoutId id="2147484293" r:id="rId12"/>
  </p:sldLayoutIdLst>
  <p:transition/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charset="0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charset="0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charset="0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charset="0"/>
          <a:ea typeface="ＭＳ Ｐゴシック" charset="-128"/>
          <a:cs typeface="ＭＳ Ｐゴシック" charset="-128"/>
        </a:defRPr>
      </a:lvl9pPr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charset="2"/>
        <a:buChar char="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charset="2"/>
        <a:buChar char="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Font typeface="Arial" charset="0"/>
        <a:buChar char="▪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6BB76D"/>
        </a:buClr>
        <a:buFont typeface="Arial" charset="0"/>
        <a:buChar char="▪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 charset="2"/>
        <a:buChar char=""/>
        <a:defRPr lang="en-US"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washington.edu/education/courses/cse120/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Communication:</a:t>
            </a:r>
          </a:p>
          <a:p>
            <a:pPr lvl="1"/>
            <a:r>
              <a:rPr lang="en-US" dirty="0" smtClean="0"/>
              <a:t>Provide context, e.g., emails …</a:t>
            </a:r>
          </a:p>
          <a:p>
            <a:r>
              <a:rPr lang="en-US" dirty="0" smtClean="0"/>
              <a:t>TA Office hour for next Tuesday: CANCELLED</a:t>
            </a:r>
          </a:p>
          <a:p>
            <a:r>
              <a:rPr lang="en-US" dirty="0" smtClean="0"/>
              <a:t>My name is: ??</a:t>
            </a:r>
          </a:p>
          <a:p>
            <a:r>
              <a:rPr lang="en-US" dirty="0" smtClean="0"/>
              <a:t>Show</a:t>
            </a:r>
          </a:p>
          <a:p>
            <a:pPr lvl="1"/>
            <a:r>
              <a:rPr lang="en-US" dirty="0" smtClean="0"/>
              <a:t>Scores on-line, Quiz-1 results</a:t>
            </a:r>
          </a:p>
          <a:p>
            <a:pPr lvl="1"/>
            <a:r>
              <a:rPr lang="en-US" dirty="0" smtClean="0"/>
              <a:t>bulletin board: </a:t>
            </a:r>
          </a:p>
          <a:p>
            <a:pPr lvl="2"/>
            <a:r>
              <a:rPr lang="en-US" dirty="0" smtClean="0"/>
              <a:t>Participants and notifications</a:t>
            </a:r>
          </a:p>
          <a:p>
            <a:pPr lvl="1"/>
            <a:r>
              <a:rPr lang="en-US" dirty="0" smtClean="0"/>
              <a:t>Your values and writings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Kelvin Sung (Use/Modify with permission from © 2010-2012 Larry Snyder, CSE)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560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961586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Point of View</a:t>
            </a:r>
            <a:endParaRPr lang="en-US" dirty="0"/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xfrm>
            <a:off x="457200" y="1019175"/>
            <a:ext cx="8229600" cy="5181600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Programming REQUIRES you to take the </a:t>
            </a:r>
            <a:r>
              <a:rPr lang="en-US" i="1" smtClean="0">
                <a:ea typeface="ＭＳ Ｐゴシック" pitchFamily="34" charset="-128"/>
              </a:rPr>
              <a:t>agent</a:t>
            </a:r>
            <a:r>
              <a:rPr lang="en-US" altLang="en-US" i="1" smtClean="0">
                <a:ea typeface="ＭＳ Ｐゴシック" pitchFamily="34" charset="-128"/>
              </a:rPr>
              <a:t>’</a:t>
            </a:r>
            <a:r>
              <a:rPr lang="en-US" i="1" smtClean="0">
                <a:ea typeface="ＭＳ Ｐゴシック" pitchFamily="34" charset="-128"/>
              </a:rPr>
              <a:t>s point of view </a:t>
            </a:r>
            <a:r>
              <a:rPr lang="en-US" smtClean="0">
                <a:ea typeface="ＭＳ Ｐゴシック" pitchFamily="34" charset="-128"/>
              </a:rPr>
              <a:t>… it</a:t>
            </a:r>
            <a:r>
              <a:rPr lang="en-US" altLang="en-US" smtClean="0">
                <a:ea typeface="ＭＳ Ｐゴシック" pitchFamily="34" charset="-128"/>
              </a:rPr>
              <a:t>’</a:t>
            </a:r>
            <a:r>
              <a:rPr lang="en-US" smtClean="0">
                <a:ea typeface="ＭＳ Ｐゴシック" pitchFamily="34" charset="-128"/>
              </a:rPr>
              <a:t>s a essential idea</a:t>
            </a:r>
          </a:p>
        </p:txBody>
      </p:sp>
      <p:sp>
        <p:nvSpPr>
          <p:cNvPr id="25604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3F3F3F"/>
                </a:solidFill>
              </a:rPr>
              <a:t>Kelvin Sung (Use/Modify with permission from © 2010-2012 Larry Snyder, CSE)</a:t>
            </a:r>
            <a:endParaRPr lang="en-US" sz="1200">
              <a:solidFill>
                <a:srgbClr val="3F3F3F"/>
              </a:solidFill>
            </a:endParaRPr>
          </a:p>
        </p:txBody>
      </p:sp>
      <p:grpSp>
        <p:nvGrpSpPr>
          <p:cNvPr id="25606" name="Group 8"/>
          <p:cNvGrpSpPr>
            <a:grpSpLocks/>
          </p:cNvGrpSpPr>
          <p:nvPr/>
        </p:nvGrpSpPr>
        <p:grpSpPr bwMode="auto">
          <a:xfrm>
            <a:off x="1789113" y="2216150"/>
            <a:ext cx="5645150" cy="3255963"/>
            <a:chOff x="1788808" y="2216823"/>
            <a:chExt cx="5645150" cy="3255963"/>
          </a:xfrm>
        </p:grpSpPr>
        <p:pic>
          <p:nvPicPr>
            <p:cNvPr id="25609" name="Picture 6" descr="lightbot3.gi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8808" y="2216823"/>
              <a:ext cx="5645150" cy="3255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10" name="TextBox 7"/>
            <p:cNvSpPr txBox="1">
              <a:spLocks noChangeArrowheads="1"/>
            </p:cNvSpPr>
            <p:nvPr/>
          </p:nvSpPr>
          <p:spPr bwMode="auto">
            <a:xfrm>
              <a:off x="4397820" y="2927804"/>
              <a:ext cx="146765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800" b="1">
                  <a:solidFill>
                    <a:srgbClr val="FF0000"/>
                  </a:solidFill>
                </a:rPr>
                <a:t>Program &gt;&gt;</a:t>
              </a:r>
            </a:p>
          </p:txBody>
        </p:sp>
      </p:grpSp>
      <p:cxnSp>
        <p:nvCxnSpPr>
          <p:cNvPr id="11" name="Straight Arrow Connector 10"/>
          <p:cNvCxnSpPr>
            <a:cxnSpLocks noChangeShapeType="1"/>
          </p:cNvCxnSpPr>
          <p:nvPr/>
        </p:nvCxnSpPr>
        <p:spPr bwMode="auto">
          <a:xfrm flipV="1">
            <a:off x="3962400" y="4314825"/>
            <a:ext cx="0" cy="1317625"/>
          </a:xfrm>
          <a:prstGeom prst="straightConnector1">
            <a:avLst/>
          </a:prstGeom>
          <a:noFill/>
          <a:ln w="48000" cmpd="thickThin">
            <a:solidFill>
              <a:srgbClr val="FF0000"/>
            </a:solidFill>
            <a:round/>
            <a:headEnd/>
            <a:tailEnd type="arrow" w="med" len="med"/>
          </a:ln>
          <a:effectLst>
            <a:outerShdw blurRad="45000" dist="25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608" name="TextBox 12"/>
          <p:cNvSpPr txBox="1">
            <a:spLocks noChangeArrowheads="1"/>
          </p:cNvSpPr>
          <p:nvPr/>
        </p:nvSpPr>
        <p:spPr bwMode="auto">
          <a:xfrm>
            <a:off x="3068638" y="5608638"/>
            <a:ext cx="45339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/>
              <a:t>From this cell, a turn is required … R or L?</a:t>
            </a:r>
          </a:p>
        </p:txBody>
      </p:sp>
    </p:spTree>
    <p:extLst>
      <p:ext uri="{BB962C8B-B14F-4D97-AF65-F5344CB8AC3E}">
        <p14:creationId xmlns:p14="http://schemas.microsoft.com/office/powerpoint/2010/main" val="22001714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973344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Limited Instruction ‘Repertoire’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The number and type of instructions is always limited – you need a solution using only them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Instructions …</a:t>
            </a:r>
          </a:p>
          <a:p>
            <a:pPr lvl="2"/>
            <a:r>
              <a:rPr lang="en-US" smtClean="0">
                <a:ea typeface="ＭＳ Ｐゴシック" pitchFamily="34" charset="-128"/>
              </a:rPr>
              <a:t>The agent can do only certain things … nothing else</a:t>
            </a:r>
          </a:p>
          <a:p>
            <a:pPr lvl="2"/>
            <a:r>
              <a:rPr lang="en-US" smtClean="0">
                <a:ea typeface="ＭＳ Ｐゴシック" pitchFamily="34" charset="-128"/>
              </a:rPr>
              <a:t>The Lightbot</a:t>
            </a:r>
            <a:r>
              <a:rPr lang="en-US" altLang="en-US" smtClean="0">
                <a:ea typeface="ＭＳ Ｐゴシック" pitchFamily="34" charset="-128"/>
              </a:rPr>
              <a:t>’</a:t>
            </a:r>
            <a:r>
              <a:rPr lang="en-US" smtClean="0">
                <a:ea typeface="ＭＳ Ｐゴシック" pitchFamily="34" charset="-128"/>
              </a:rPr>
              <a:t>s instructions</a:t>
            </a:r>
          </a:p>
          <a:p>
            <a:pPr lvl="2"/>
            <a:r>
              <a:rPr lang="en-US" smtClean="0">
                <a:ea typeface="ＭＳ Ｐゴシック" pitchFamily="34" charset="-128"/>
              </a:rPr>
              <a:t>There is no       JUMP_3</a:t>
            </a:r>
          </a:p>
          <a:p>
            <a:pPr lvl="2">
              <a:buFont typeface="Arial" pitchFamily="34" charset="0"/>
              <a:buNone/>
            </a:pPr>
            <a:r>
              <a:rPr lang="en-US" smtClean="0">
                <a:ea typeface="ＭＳ Ｐゴシック" pitchFamily="34" charset="-128"/>
              </a:rPr>
              <a:t>… Lightbot</a:t>
            </a:r>
            <a:r>
              <a:rPr lang="en-US" altLang="en-US" smtClean="0">
                <a:ea typeface="ＭＳ Ｐゴシック" pitchFamily="34" charset="-128"/>
              </a:rPr>
              <a:t>’</a:t>
            </a:r>
            <a:r>
              <a:rPr lang="en-US" smtClean="0">
                <a:ea typeface="ＭＳ Ｐゴシック" pitchFamily="34" charset="-128"/>
              </a:rPr>
              <a:t>s even tougher than</a:t>
            </a:r>
          </a:p>
          <a:p>
            <a:pPr lvl="2">
              <a:buFont typeface="Arial" pitchFamily="34" charset="0"/>
              <a:buNone/>
            </a:pPr>
            <a:r>
              <a:rPr lang="en-US" smtClean="0">
                <a:ea typeface="ＭＳ Ｐゴシック" pitchFamily="34" charset="-128"/>
              </a:rPr>
              <a:t>normal programming b/c in some LB games, some</a:t>
            </a:r>
          </a:p>
          <a:p>
            <a:pPr lvl="2">
              <a:buFont typeface="Arial" pitchFamily="34" charset="0"/>
              <a:buNone/>
            </a:pPr>
            <a:r>
              <a:rPr lang="en-US" smtClean="0">
                <a:ea typeface="ＭＳ Ｐゴシック" pitchFamily="34" charset="-128"/>
              </a:rPr>
              <a:t>instructions are unavailable … but it</a:t>
            </a:r>
            <a:r>
              <a:rPr lang="en-US" altLang="en-US" smtClean="0">
                <a:ea typeface="ＭＳ Ｐゴシック" pitchFamily="34" charset="-128"/>
              </a:rPr>
              <a:t>’</a:t>
            </a:r>
            <a:r>
              <a:rPr lang="en-US" smtClean="0">
                <a:ea typeface="ＭＳ Ｐゴシック" pitchFamily="34" charset="-128"/>
              </a:rPr>
              <a:t>s a game! </a:t>
            </a:r>
          </a:p>
          <a:p>
            <a:pPr lvl="2"/>
            <a:r>
              <a:rPr lang="en-US" smtClean="0">
                <a:ea typeface="ＭＳ Ｐゴシック" pitchFamily="34" charset="-128"/>
              </a:rPr>
              <a:t>Executed the instructions one-at-a-time</a:t>
            </a:r>
          </a:p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26628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3F3F3F"/>
                </a:solidFill>
              </a:rPr>
              <a:t>Kelvin Sung (Use/Modify with permission from © 2010-2012 Larry Snyder, CSE)</a:t>
            </a:r>
            <a:endParaRPr lang="en-US" sz="1200">
              <a:solidFill>
                <a:srgbClr val="3F3F3F"/>
              </a:solidFill>
            </a:endParaRPr>
          </a:p>
        </p:txBody>
      </p:sp>
      <p:pic>
        <p:nvPicPr>
          <p:cNvPr id="26630" name="Picture 6" descr="lightbot9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62" t="-2" r="2618" b="57024"/>
          <a:stretch>
            <a:fillRect/>
          </a:stretch>
        </p:blipFill>
        <p:spPr bwMode="auto">
          <a:xfrm>
            <a:off x="5784850" y="3286125"/>
            <a:ext cx="2905125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/>
          <p:cNvCxnSpPr>
            <a:cxnSpLocks noChangeShapeType="1"/>
          </p:cNvCxnSpPr>
          <p:nvPr/>
        </p:nvCxnSpPr>
        <p:spPr bwMode="auto">
          <a:xfrm>
            <a:off x="4997450" y="3503613"/>
            <a:ext cx="741363" cy="12700"/>
          </a:xfrm>
          <a:prstGeom prst="straightConnector1">
            <a:avLst/>
          </a:prstGeom>
          <a:noFill/>
          <a:ln w="48000" cmpd="thickThin">
            <a:solidFill>
              <a:srgbClr val="FF0000"/>
            </a:solidFill>
            <a:round/>
            <a:headEnd/>
            <a:tailEnd type="arrow" w="med" len="med"/>
          </a:ln>
          <a:effectLst>
            <a:outerShdw blurRad="45000" dist="25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417888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98510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An Amazing Fact …</a:t>
            </a:r>
            <a:endParaRPr lang="en-US" dirty="0"/>
          </a:p>
        </p:txBody>
      </p:sp>
      <p:sp>
        <p:nvSpPr>
          <p:cNvPr id="450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The limited repertoire is a fact of </a:t>
            </a:r>
            <a:r>
              <a:rPr lang="en-US" i="1" smtClean="0">
                <a:ea typeface="ＭＳ Ｐゴシック" pitchFamily="34" charset="-128"/>
              </a:rPr>
              <a:t>all</a:t>
            </a:r>
            <a:r>
              <a:rPr lang="en-US" smtClean="0">
                <a:ea typeface="ＭＳ Ｐゴシック" pitchFamily="34" charset="-128"/>
              </a:rPr>
              <a:t> computing, but how limited?</a:t>
            </a:r>
          </a:p>
          <a:p>
            <a:r>
              <a:rPr lang="en-US" smtClean="0">
                <a:ea typeface="ＭＳ Ｐゴシック" pitchFamily="34" charset="-128"/>
              </a:rPr>
              <a:t>A computer</a:t>
            </a:r>
            <a:r>
              <a:rPr lang="en-US" altLang="en-US" smtClean="0">
                <a:ea typeface="ＭＳ Ｐゴシック" pitchFamily="34" charset="-128"/>
              </a:rPr>
              <a:t>’</a:t>
            </a:r>
            <a:r>
              <a:rPr lang="en-US" smtClean="0">
                <a:ea typeface="ＭＳ Ｐゴシック" pitchFamily="34" charset="-128"/>
              </a:rPr>
              <a:t>s circuitry (the hardware) has very few instructions … usually about 100, and many are just different versions of the same idea: </a:t>
            </a:r>
            <a:r>
              <a:rPr lang="en-US" b="1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add_2_bytes</a:t>
            </a:r>
            <a:r>
              <a:rPr lang="en-US" smtClean="0">
                <a:ea typeface="ＭＳ Ｐゴシック" pitchFamily="34" charset="-128"/>
              </a:rPr>
              <a:t>, </a:t>
            </a:r>
            <a:r>
              <a:rPr lang="en-US" b="1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add_2_words</a:t>
            </a:r>
            <a:r>
              <a:rPr lang="en-US" smtClean="0">
                <a:ea typeface="ＭＳ Ｐゴシック" pitchFamily="34" charset="-128"/>
              </a:rPr>
              <a:t>, </a:t>
            </a:r>
            <a:r>
              <a:rPr lang="en-US" b="1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add_2_decimal_numbers</a:t>
            </a:r>
            <a:r>
              <a:rPr lang="en-US" smtClean="0">
                <a:ea typeface="ＭＳ Ｐゴシック" pitchFamily="34" charset="-128"/>
              </a:rPr>
              <a:t>, etc. </a:t>
            </a:r>
          </a:p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4506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3F3F3F"/>
                </a:solidFill>
              </a:rPr>
              <a:t>Kelvin Sung (Use/Modify with permission from © 2010-2012 Larry Snyder, CSE)</a:t>
            </a:r>
            <a:endParaRPr lang="en-US" sz="1200">
              <a:solidFill>
                <a:srgbClr val="3F3F3F"/>
              </a:solidFill>
            </a:endParaRPr>
          </a:p>
        </p:txBody>
      </p:sp>
      <p:sp>
        <p:nvSpPr>
          <p:cNvPr id="7" name="Rounded Rectangle 6"/>
          <p:cNvSpPr>
            <a:spLocks noChangeArrowheads="1"/>
          </p:cNvSpPr>
          <p:nvPr/>
        </p:nvSpPr>
        <p:spPr bwMode="auto">
          <a:xfrm>
            <a:off x="611188" y="4949825"/>
            <a:ext cx="7889875" cy="12319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BF00"/>
              </a:gs>
              <a:gs pos="45000">
                <a:srgbClr val="F1A300"/>
              </a:gs>
              <a:gs pos="100000">
                <a:srgbClr val="CC8900"/>
              </a:gs>
            </a:gsLst>
            <a:lin ang="5400000"/>
          </a:gradFill>
          <a:ln w="6350" cap="rnd">
            <a:solidFill>
              <a:srgbClr val="F0AC00"/>
            </a:solidFill>
            <a:round/>
            <a:headEnd/>
            <a:tailEnd/>
          </a:ln>
          <a:effectLst>
            <a:outerShdw blurRad="39000" dist="254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3200" dirty="0">
                <a:solidFill>
                  <a:schemeClr val="lt1"/>
                </a:solidFill>
                <a:latin typeface="+mn-lt"/>
                <a:ea typeface="+mn-ea"/>
              </a:rPr>
              <a:t>In theory, a computer with only 6 instructions could compute all known computations</a:t>
            </a:r>
            <a:endParaRPr lang="en-US" sz="3200" dirty="0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843066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961586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If that were the end of the story</a:t>
            </a:r>
            <a:endParaRPr lang="en-US" dirty="0"/>
          </a:p>
        </p:txBody>
      </p:sp>
      <p:sp>
        <p:nvSpPr>
          <p:cNvPr id="460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Programming would be amazingly tedious if all programming had to use only the basic instructions – I mean REALLY REALLY tedious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No one would be a programmer no matter how much it paid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Apps as we know them would not exist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BTW programming was like this in the beginning</a:t>
            </a:r>
          </a:p>
          <a:p>
            <a:pPr lvl="2"/>
            <a:r>
              <a:rPr lang="en-US" smtClean="0">
                <a:ea typeface="ＭＳ Ｐゴシック" pitchFamily="34" charset="-128"/>
              </a:rPr>
              <a:t>This is why they are called the </a:t>
            </a:r>
            <a:r>
              <a:rPr lang="en-US" altLang="en-US" smtClean="0">
                <a:ea typeface="ＭＳ Ｐゴシック" pitchFamily="34" charset="-128"/>
              </a:rPr>
              <a:t>“</a:t>
            </a:r>
            <a:r>
              <a:rPr lang="en-US" smtClean="0">
                <a:ea typeface="ＭＳ Ｐゴシック" pitchFamily="34" charset="-128"/>
              </a:rPr>
              <a:t>bad old days</a:t>
            </a:r>
            <a:r>
              <a:rPr lang="en-US" altLang="en-US" smtClean="0">
                <a:ea typeface="ＭＳ Ｐゴシック" pitchFamily="34" charset="-128"/>
              </a:rPr>
              <a:t>”</a:t>
            </a:r>
            <a:endParaRPr lang="en-US" smtClean="0">
              <a:ea typeface="ＭＳ Ｐゴシック" pitchFamily="34" charset="-128"/>
            </a:endParaRPr>
          </a:p>
          <a:p>
            <a:r>
              <a:rPr lang="en-US" smtClean="0">
                <a:ea typeface="ＭＳ Ｐゴシック" pitchFamily="34" charset="-128"/>
              </a:rPr>
              <a:t>Luckily, there are </a:t>
            </a:r>
            <a:r>
              <a:rPr lang="en-US" b="1" smtClean="0">
                <a:ea typeface="ＭＳ Ｐゴシック" pitchFamily="34" charset="-128"/>
              </a:rPr>
              <a:t>functions</a:t>
            </a:r>
          </a:p>
          <a:p>
            <a:pPr lvl="1"/>
            <a:endParaRPr lang="en-US" smtClean="0">
              <a:ea typeface="ＭＳ Ｐゴシック" pitchFamily="34" charset="-128"/>
            </a:endParaRPr>
          </a:p>
        </p:txBody>
      </p:sp>
      <p:sp>
        <p:nvSpPr>
          <p:cNvPr id="46084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3F3F3F"/>
                </a:solidFill>
              </a:rPr>
              <a:t>Kelvin Sung (Use/Modify with permission from © 2010-2012 Larry Snyder, CSE)</a:t>
            </a:r>
            <a:endParaRPr lang="en-US" sz="1200">
              <a:solidFill>
                <a:srgbClr val="3F3F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229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987552"/>
          </a:xfrm>
        </p:spPr>
        <p:txBody>
          <a:bodyPr rtlCol="0">
            <a:scene3d>
              <a:camera prst="orthographicFront"/>
              <a:lightRig rig="threePt" dir="t">
                <a:rot lat="0" lon="0" rev="4800000"/>
              </a:lightRig>
            </a:scene3d>
          </a:bodyPr>
          <a:lstStyle/>
          <a:p>
            <a:pPr>
              <a:defRPr/>
            </a:pPr>
            <a:r>
              <a:rPr lang="en-US" dirty="0" smtClean="0"/>
              <a:t>Functions Package Computation</a:t>
            </a:r>
            <a:endParaRPr lang="en-US" dirty="0"/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xfrm>
            <a:off x="457200" y="1122363"/>
            <a:ext cx="8229600" cy="5181600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We make new instructions using functions!</a:t>
            </a:r>
          </a:p>
          <a:p>
            <a:endParaRPr lang="en-US" dirty="0" smtClean="0">
              <a:ea typeface="ＭＳ Ｐゴシック" pitchFamily="34" charset="-128"/>
            </a:endParaRPr>
          </a:p>
          <a:p>
            <a:endParaRPr lang="en-US" dirty="0" smtClean="0">
              <a:ea typeface="ＭＳ Ｐゴシック" pitchFamily="34" charset="-128"/>
            </a:endParaRPr>
          </a:p>
          <a:p>
            <a:endParaRPr lang="en-US" dirty="0" smtClean="0">
              <a:ea typeface="ＭＳ Ｐゴシック" pitchFamily="34" charset="-128"/>
            </a:endParaRPr>
          </a:p>
          <a:p>
            <a:endParaRPr lang="en-US" dirty="0" smtClean="0">
              <a:ea typeface="ＭＳ Ｐゴシック" pitchFamily="34" charset="-128"/>
            </a:endParaRPr>
          </a:p>
          <a:p>
            <a:endParaRPr lang="en-US" dirty="0" smtClean="0">
              <a:ea typeface="ＭＳ Ｐゴシック" pitchFamily="34" charset="-128"/>
            </a:endParaRPr>
          </a:p>
          <a:p>
            <a:endParaRPr lang="en-US" dirty="0" smtClean="0">
              <a:ea typeface="ＭＳ Ｐゴシック" pitchFamily="34" charset="-128"/>
            </a:endParaRPr>
          </a:p>
          <a:p>
            <a:endParaRPr lang="en-US" dirty="0" smtClean="0">
              <a:ea typeface="ＭＳ Ｐゴシック" pitchFamily="34" charset="-128"/>
            </a:endParaRPr>
          </a:p>
          <a:p>
            <a:pPr>
              <a:buFont typeface="Wingdings 2" pitchFamily="18" charset="2"/>
              <a:buNone/>
            </a:pP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7652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3F3F3F"/>
                </a:solidFill>
              </a:rPr>
              <a:t>Kelvin Sung (Use/Modify with permission from © 2010-2012 Larry Snyder, CSE)</a:t>
            </a:r>
            <a:endParaRPr lang="en-US" sz="1200">
              <a:solidFill>
                <a:srgbClr val="3F3F3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078" y="1757766"/>
            <a:ext cx="8505825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06080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996861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Functions Package Computation</a:t>
            </a:r>
            <a:endParaRPr lang="en-US" dirty="0"/>
          </a:p>
        </p:txBody>
      </p:sp>
      <p:sp>
        <p:nvSpPr>
          <p:cNvPr id="471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7475" indent="0">
              <a:buFont typeface="Wingdings 2" pitchFamily="18" charset="2"/>
              <a:buNone/>
            </a:pPr>
            <a:r>
              <a:rPr lang="en-US" smtClean="0">
                <a:ea typeface="ＭＳ Ｐゴシック" pitchFamily="34" charset="-128"/>
              </a:rPr>
              <a:t> </a:t>
            </a:r>
          </a:p>
        </p:txBody>
      </p:sp>
      <p:sp>
        <p:nvSpPr>
          <p:cNvPr id="47108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3F3F3F"/>
                </a:solidFill>
              </a:rPr>
              <a:t>Kelvin Sung (Use/Modify with permission from © 2010-2012 Larry Snyder, CSE)</a:t>
            </a:r>
            <a:endParaRPr lang="en-US" sz="1200">
              <a:solidFill>
                <a:srgbClr val="3F3F3F"/>
              </a:solidFill>
            </a:endParaRPr>
          </a:p>
        </p:txBody>
      </p:sp>
      <p:sp>
        <p:nvSpPr>
          <p:cNvPr id="7" name="Rounded Rectangle 6"/>
          <p:cNvSpPr>
            <a:spLocks noChangeArrowheads="1"/>
          </p:cNvSpPr>
          <p:nvPr/>
        </p:nvSpPr>
        <p:spPr bwMode="auto">
          <a:xfrm>
            <a:off x="2927350" y="3221038"/>
            <a:ext cx="2235200" cy="914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BF00"/>
              </a:gs>
              <a:gs pos="45000">
                <a:srgbClr val="F1A300"/>
              </a:gs>
              <a:gs pos="100000">
                <a:srgbClr val="CC8900"/>
              </a:gs>
            </a:gsLst>
            <a:lin ang="5400000"/>
          </a:gradFill>
          <a:ln w="6350" cap="rnd">
            <a:solidFill>
              <a:srgbClr val="F0AC00"/>
            </a:solidFill>
            <a:round/>
            <a:headEnd/>
            <a:tailEnd/>
          </a:ln>
          <a:effectLst>
            <a:outerShdw blurRad="39000" dist="254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3200" dirty="0">
                <a:solidFill>
                  <a:schemeClr val="lt1"/>
                </a:solidFill>
                <a:latin typeface="+mn-lt"/>
                <a:ea typeface="+mn-ea"/>
              </a:rPr>
              <a:t>Just Do It!</a:t>
            </a:r>
            <a:endParaRPr lang="en-US" sz="3200" dirty="0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572081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973344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F1( ), A Process a Riser Instruction</a:t>
            </a:r>
            <a:endParaRPr lang="en-US" dirty="0"/>
          </a:p>
        </p:txBody>
      </p:sp>
      <p:sp>
        <p:nvSpPr>
          <p:cNvPr id="48130" name="Content Placeholder 2"/>
          <p:cNvSpPr>
            <a:spLocks noGrp="1"/>
          </p:cNvSpPr>
          <p:nvPr>
            <p:ph idx="1"/>
          </p:nvPr>
        </p:nvSpPr>
        <p:spPr>
          <a:xfrm>
            <a:off x="468313" y="995363"/>
            <a:ext cx="8515350" cy="5181600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We have a new instruction: Process_A_Riser</a:t>
            </a:r>
          </a:p>
          <a:p>
            <a:endParaRPr lang="en-US" smtClean="0">
              <a:ea typeface="ＭＳ Ｐゴシック" pitchFamily="34" charset="-128"/>
            </a:endParaRPr>
          </a:p>
          <a:p>
            <a:endParaRPr lang="en-US" smtClean="0">
              <a:ea typeface="ＭＳ Ｐゴシック" pitchFamily="34" charset="-128"/>
            </a:endParaRPr>
          </a:p>
          <a:p>
            <a:endParaRPr lang="en-US" smtClean="0">
              <a:ea typeface="ＭＳ Ｐゴシック" pitchFamily="34" charset="-128"/>
            </a:endParaRPr>
          </a:p>
          <a:p>
            <a:endParaRPr lang="en-US" smtClean="0">
              <a:ea typeface="ＭＳ Ｐゴシック" pitchFamily="34" charset="-128"/>
            </a:endParaRPr>
          </a:p>
          <a:p>
            <a:endParaRPr lang="en-US" smtClean="0">
              <a:ea typeface="ＭＳ Ｐゴシック" pitchFamily="34" charset="-128"/>
            </a:endParaRPr>
          </a:p>
          <a:p>
            <a:endParaRPr lang="en-US" smtClean="0">
              <a:ea typeface="ＭＳ Ｐゴシック" pitchFamily="34" charset="-128"/>
            </a:endParaRPr>
          </a:p>
          <a:p>
            <a:endParaRPr lang="en-US" smtClean="0">
              <a:ea typeface="ＭＳ Ｐゴシック" pitchFamily="34" charset="-128"/>
            </a:endParaRPr>
          </a:p>
          <a:p>
            <a:endParaRPr lang="en-US" smtClean="0">
              <a:ea typeface="ＭＳ Ｐゴシック" pitchFamily="34" charset="-128"/>
            </a:endParaRPr>
          </a:p>
          <a:p>
            <a:endParaRPr lang="en-US" smtClean="0">
              <a:ea typeface="ＭＳ Ｐゴシック" pitchFamily="34" charset="-128"/>
            </a:endParaRPr>
          </a:p>
          <a:p>
            <a:r>
              <a:rPr lang="en-US" b="1" smtClean="0">
                <a:ea typeface="ＭＳ Ｐゴシック" pitchFamily="34" charset="-128"/>
              </a:rPr>
              <a:t>Call</a:t>
            </a:r>
            <a:r>
              <a:rPr lang="en-US" smtClean="0">
                <a:ea typeface="ＭＳ Ｐゴシック" pitchFamily="34" charset="-128"/>
              </a:rPr>
              <a:t> the function to use the new instruction</a:t>
            </a:r>
          </a:p>
        </p:txBody>
      </p:sp>
      <p:sp>
        <p:nvSpPr>
          <p:cNvPr id="48132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3F3F3F"/>
                </a:solidFill>
              </a:rPr>
              <a:t>Kelvin Sung (Use/Modify with permission from © 2010-2012 Larry Snyder, CSE)</a:t>
            </a:r>
            <a:endParaRPr lang="en-US" sz="1200">
              <a:solidFill>
                <a:srgbClr val="3F3F3F"/>
              </a:solidFill>
            </a:endParaRPr>
          </a:p>
        </p:txBody>
      </p:sp>
      <p:pic>
        <p:nvPicPr>
          <p:cNvPr id="48134" name="Picture 6" descr="oneFunction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74" t="18259" r="9340" b="19434"/>
          <a:stretch>
            <a:fillRect/>
          </a:stretch>
        </p:blipFill>
        <p:spPr bwMode="auto">
          <a:xfrm>
            <a:off x="963613" y="1576388"/>
            <a:ext cx="7232650" cy="414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76355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926311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It’s BIG!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Functions may seem </a:t>
            </a:r>
            <a:r>
              <a:rPr lang="en-US" altLang="en-US" smtClean="0">
                <a:ea typeface="ＭＳ Ｐゴシック" pitchFamily="34" charset="-128"/>
              </a:rPr>
              <a:t>“</a:t>
            </a:r>
            <a:r>
              <a:rPr lang="en-US" smtClean="0">
                <a:ea typeface="ＭＳ Ｐゴシック" pitchFamily="34" charset="-128"/>
              </a:rPr>
              <a:t>obvious</a:t>
            </a:r>
            <a:r>
              <a:rPr lang="en-US" altLang="en-US" smtClean="0">
                <a:ea typeface="ＭＳ Ｐゴシック" pitchFamily="34" charset="-128"/>
              </a:rPr>
              <a:t>”</a:t>
            </a:r>
            <a:r>
              <a:rPr lang="en-US" smtClean="0">
                <a:ea typeface="ＭＳ Ｐゴシック" pitchFamily="34" charset="-128"/>
              </a:rPr>
              <a:t> but they are a HUGE idea … </a:t>
            </a:r>
          </a:p>
          <a:p>
            <a:r>
              <a:rPr lang="en-US" smtClean="0">
                <a:ea typeface="ＭＳ Ｐゴシック" pitchFamily="34" charset="-128"/>
              </a:rPr>
              <a:t>They allow us to solve problems by first creating some useful instructions, and then using them to get the agent to do our work</a:t>
            </a:r>
          </a:p>
          <a:p>
            <a:r>
              <a:rPr lang="en-US" smtClean="0">
                <a:ea typeface="ＭＳ Ｐゴシック" pitchFamily="34" charset="-128"/>
              </a:rPr>
              <a:t>Sweet!</a:t>
            </a:r>
          </a:p>
          <a:p>
            <a:endParaRPr lang="en-US" smtClean="0">
              <a:ea typeface="ＭＳ Ｐゴシック" pitchFamily="34" charset="-128"/>
            </a:endParaRPr>
          </a:p>
          <a:p>
            <a:pPr>
              <a:buFont typeface="Wingdings 2" pitchFamily="18" charset="2"/>
              <a:buNone/>
            </a:pPr>
            <a:r>
              <a:rPr lang="en-US" smtClean="0">
                <a:ea typeface="ＭＳ Ｐゴシック" pitchFamily="34" charset="-128"/>
              </a:rPr>
              <a:t>	… Let</a:t>
            </a:r>
            <a:r>
              <a:rPr lang="en-US" altLang="en-US" smtClean="0">
                <a:ea typeface="ＭＳ Ｐゴシック" pitchFamily="34" charset="-128"/>
              </a:rPr>
              <a:t>’</a:t>
            </a:r>
            <a:r>
              <a:rPr lang="en-US" smtClean="0">
                <a:ea typeface="ＭＳ Ｐゴシック" pitchFamily="34" charset="-128"/>
              </a:rPr>
              <a:t>s see how this works</a:t>
            </a:r>
          </a:p>
        </p:txBody>
      </p:sp>
      <p:sp>
        <p:nvSpPr>
          <p:cNvPr id="49156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3F3F3F"/>
                </a:solidFill>
              </a:rPr>
              <a:t>Kelvin Sung (Use/Modify with permission from © 2010-2012 Larry Snyder, CSE)</a:t>
            </a:r>
            <a:endParaRPr lang="en-US" sz="1200">
              <a:solidFill>
                <a:srgbClr val="3F3F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3744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987552"/>
          </a:xfrm>
        </p:spPr>
        <p:txBody>
          <a:bodyPr rtlCol="0">
            <a:normAutofit fontScale="90000"/>
            <a:scene3d>
              <a:camera prst="orthographicFront"/>
              <a:lightRig rig="threePt" dir="t">
                <a:rot lat="0" lon="0" rev="4800000"/>
              </a:lightRig>
            </a:scene3d>
          </a:bodyPr>
          <a:lstStyle/>
          <a:p>
            <a:pPr>
              <a:defRPr/>
            </a:pPr>
            <a:r>
              <a:rPr lang="en-US" dirty="0" smtClean="0"/>
              <a:t>The Function Becomes A Concept</a:t>
            </a:r>
            <a:endParaRPr lang="en-US" dirty="0"/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492125" y="1008063"/>
            <a:ext cx="8229600" cy="5181600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Because F1( ) </a:t>
            </a:r>
            <a:r>
              <a:rPr lang="ja-JP" altLang="en-US" smtClean="0">
                <a:ea typeface="ＭＳ Ｐゴシック" pitchFamily="34" charset="-128"/>
              </a:rPr>
              <a:t>“</a:t>
            </a:r>
            <a:r>
              <a:rPr lang="en-US" altLang="ja-JP" smtClean="0">
                <a:ea typeface="ＭＳ Ｐゴシック" pitchFamily="34" charset="-128"/>
              </a:rPr>
              <a:t>processes a riser,</a:t>
            </a:r>
            <a:r>
              <a:rPr lang="ja-JP" altLang="en-US" smtClean="0">
                <a:ea typeface="ＭＳ Ｐゴシック" pitchFamily="34" charset="-128"/>
              </a:rPr>
              <a:t>”</a:t>
            </a:r>
            <a:r>
              <a:rPr lang="en-US" altLang="ja-JP" smtClean="0">
                <a:ea typeface="ＭＳ Ｐゴシック" pitchFamily="34" charset="-128"/>
              </a:rPr>
              <a:t> we think of the programming task as</a:t>
            </a:r>
          </a:p>
          <a:p>
            <a:pPr>
              <a:buFont typeface="Wingdings 2" pitchFamily="18" charset="2"/>
              <a:buNone/>
            </a:pPr>
            <a:endParaRPr lang="en-US" smtClean="0">
              <a:ea typeface="ＭＳ Ｐゴシック" pitchFamily="34" charset="-128"/>
            </a:endParaRPr>
          </a:p>
          <a:p>
            <a:endParaRPr lang="en-US" smtClean="0">
              <a:ea typeface="ＭＳ Ｐゴシック" pitchFamily="34" charset="-128"/>
            </a:endParaRPr>
          </a:p>
          <a:p>
            <a:endParaRPr lang="en-US" smtClean="0">
              <a:ea typeface="ＭＳ Ｐゴシック" pitchFamily="34" charset="-128"/>
            </a:endParaRPr>
          </a:p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28676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3F3F3F"/>
                </a:solidFill>
              </a:rPr>
              <a:t>Kelvin Sung (Use/Modify with permission from © 2010-2012 Larry Snyder, CSE)</a:t>
            </a:r>
            <a:endParaRPr lang="en-US" sz="1200">
              <a:solidFill>
                <a:srgbClr val="3F3F3F"/>
              </a:solidFill>
            </a:endParaRPr>
          </a:p>
        </p:txBody>
      </p:sp>
      <p:sp>
        <p:nvSpPr>
          <p:cNvPr id="28678" name="TextBox 6"/>
          <p:cNvSpPr txBox="1">
            <a:spLocks noChangeArrowheads="1"/>
          </p:cNvSpPr>
          <p:nvPr/>
        </p:nvSpPr>
        <p:spPr bwMode="auto">
          <a:xfrm>
            <a:off x="920750" y="2405063"/>
            <a:ext cx="3036888" cy="1477962"/>
          </a:xfrm>
          <a:prstGeom prst="rect">
            <a:avLst/>
          </a:prstGeom>
          <a:noFill/>
          <a:ln w="9525">
            <a:solidFill>
              <a:srgbClr val="F0AD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/>
              <a:t>Process a riser( )	       F1( )</a:t>
            </a:r>
          </a:p>
          <a:p>
            <a:pPr eaLnBrk="1" hangingPunct="1"/>
            <a:r>
              <a:rPr lang="en-US" sz="1800"/>
              <a:t>Move to next riser</a:t>
            </a:r>
          </a:p>
          <a:p>
            <a:pPr eaLnBrk="1" hangingPunct="1"/>
            <a:r>
              <a:rPr lang="en-US" sz="1800"/>
              <a:t>Process a riser( )	       F1( )</a:t>
            </a:r>
          </a:p>
          <a:p>
            <a:pPr eaLnBrk="1" hangingPunct="1"/>
            <a:r>
              <a:rPr lang="en-US" sz="1800"/>
              <a:t>Move to next riser</a:t>
            </a:r>
          </a:p>
          <a:p>
            <a:pPr eaLnBrk="1" hangingPunct="1"/>
            <a:r>
              <a:rPr lang="en-US" sz="1800"/>
              <a:t>Process a riser( )	       F1( )</a:t>
            </a:r>
          </a:p>
        </p:txBody>
      </p:sp>
      <p:pic>
        <p:nvPicPr>
          <p:cNvPr id="28679" name="Picture 11" descr="oneFunction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5" t="27107" r="9340" b="26956"/>
          <a:stretch>
            <a:fillRect/>
          </a:stretch>
        </p:blipFill>
        <p:spPr bwMode="auto">
          <a:xfrm>
            <a:off x="4138613" y="2212975"/>
            <a:ext cx="3924300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70453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987552"/>
          </a:xfrm>
        </p:spPr>
        <p:txBody>
          <a:bodyPr rtlCol="0">
            <a:normAutofit fontScale="90000"/>
            <a:scene3d>
              <a:camera prst="orthographicFront"/>
              <a:lightRig rig="threePt" dir="t">
                <a:rot lat="0" lon="0" rev="4800000"/>
              </a:lightRig>
            </a:scene3d>
          </a:bodyPr>
          <a:lstStyle/>
          <a:p>
            <a:pPr>
              <a:defRPr/>
            </a:pPr>
            <a:r>
              <a:rPr lang="en-US" dirty="0" smtClean="0"/>
              <a:t>The Function Becomes A Concept</a:t>
            </a:r>
            <a:endParaRPr lang="en-US" dirty="0"/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492125" y="1008063"/>
            <a:ext cx="8229600" cy="5181600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Because F1( ) </a:t>
            </a:r>
            <a:r>
              <a:rPr lang="ja-JP" altLang="en-US" smtClean="0">
                <a:ea typeface="ＭＳ Ｐゴシック" pitchFamily="34" charset="-128"/>
              </a:rPr>
              <a:t>“</a:t>
            </a:r>
            <a:r>
              <a:rPr lang="en-US" altLang="ja-JP" smtClean="0">
                <a:ea typeface="ＭＳ Ｐゴシック" pitchFamily="34" charset="-128"/>
              </a:rPr>
              <a:t>processes a riser,</a:t>
            </a:r>
            <a:r>
              <a:rPr lang="ja-JP" altLang="en-US" smtClean="0">
                <a:ea typeface="ＭＳ Ｐゴシック" pitchFamily="34" charset="-128"/>
              </a:rPr>
              <a:t>”</a:t>
            </a:r>
            <a:r>
              <a:rPr lang="en-US" altLang="ja-JP" smtClean="0">
                <a:ea typeface="ＭＳ Ｐゴシック" pitchFamily="34" charset="-128"/>
              </a:rPr>
              <a:t> we think of the programming task as</a:t>
            </a:r>
          </a:p>
          <a:p>
            <a:pPr>
              <a:buFont typeface="Wingdings 2" pitchFamily="18" charset="2"/>
              <a:buNone/>
            </a:pPr>
            <a:endParaRPr lang="en-US" smtClean="0">
              <a:ea typeface="ＭＳ Ｐゴシック" pitchFamily="34" charset="-128"/>
            </a:endParaRPr>
          </a:p>
          <a:p>
            <a:endParaRPr lang="en-US" smtClean="0">
              <a:ea typeface="ＭＳ Ｐゴシック" pitchFamily="34" charset="-128"/>
            </a:endParaRPr>
          </a:p>
          <a:p>
            <a:endParaRPr lang="en-US" smtClean="0">
              <a:ea typeface="ＭＳ Ｐゴシック" pitchFamily="34" charset="-128"/>
            </a:endParaRPr>
          </a:p>
          <a:p>
            <a:endParaRPr lang="en-US" smtClean="0">
              <a:ea typeface="ＭＳ Ｐゴシック" pitchFamily="34" charset="-128"/>
            </a:endParaRPr>
          </a:p>
          <a:p>
            <a:r>
              <a:rPr lang="en-US" smtClean="0">
                <a:ea typeface="ＭＳ Ｐゴシック" pitchFamily="34" charset="-128"/>
              </a:rPr>
              <a:t>With F1( ), we simplify the programming to just 5 conceptual steps rather than 21</a:t>
            </a:r>
          </a:p>
          <a:p>
            <a:pPr>
              <a:buFont typeface="Wingdings 2" pitchFamily="18" charset="2"/>
              <a:buNone/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2970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3F3F3F"/>
                </a:solidFill>
              </a:rPr>
              <a:t>Kelvin Sung (Use/Modify with permission from © 2010-2012 Larry Snyder, CSE)</a:t>
            </a:r>
            <a:endParaRPr lang="en-US" sz="1200">
              <a:solidFill>
                <a:srgbClr val="3F3F3F"/>
              </a:solidFill>
            </a:endParaRPr>
          </a:p>
        </p:txBody>
      </p:sp>
      <p:sp>
        <p:nvSpPr>
          <p:cNvPr id="29702" name="TextBox 6"/>
          <p:cNvSpPr txBox="1">
            <a:spLocks noChangeArrowheads="1"/>
          </p:cNvSpPr>
          <p:nvPr/>
        </p:nvSpPr>
        <p:spPr bwMode="auto">
          <a:xfrm>
            <a:off x="920750" y="2405063"/>
            <a:ext cx="3036888" cy="1477962"/>
          </a:xfrm>
          <a:prstGeom prst="rect">
            <a:avLst/>
          </a:prstGeom>
          <a:noFill/>
          <a:ln w="9525">
            <a:solidFill>
              <a:srgbClr val="F0AD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/>
              <a:t>Process a riser( )	       F1( )</a:t>
            </a:r>
          </a:p>
          <a:p>
            <a:pPr eaLnBrk="1" hangingPunct="1"/>
            <a:r>
              <a:rPr lang="en-US" sz="1800"/>
              <a:t>Move to next riser</a:t>
            </a:r>
          </a:p>
          <a:p>
            <a:pPr eaLnBrk="1" hangingPunct="1"/>
            <a:r>
              <a:rPr lang="en-US" sz="1800"/>
              <a:t>Process a riser( )	       F1( )</a:t>
            </a:r>
          </a:p>
          <a:p>
            <a:pPr eaLnBrk="1" hangingPunct="1"/>
            <a:r>
              <a:rPr lang="en-US" sz="1800"/>
              <a:t>Move to next riser</a:t>
            </a:r>
          </a:p>
          <a:p>
            <a:pPr eaLnBrk="1" hangingPunct="1"/>
            <a:r>
              <a:rPr lang="en-US" sz="1800"/>
              <a:t>Process a riser( )	       F1( )</a:t>
            </a:r>
          </a:p>
        </p:txBody>
      </p:sp>
      <p:pic>
        <p:nvPicPr>
          <p:cNvPr id="29703" name="Picture 11" descr="oneFunction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5" t="27107" r="9340" b="26956"/>
          <a:stretch>
            <a:fillRect/>
          </a:stretch>
        </p:blipFill>
        <p:spPr bwMode="auto">
          <a:xfrm>
            <a:off x="4138613" y="2212975"/>
            <a:ext cx="3924300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43466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2362200"/>
            <a:ext cx="8001000" cy="1143000"/>
          </a:xfrm>
        </p:spPr>
        <p:txBody>
          <a:bodyPr rtlCol="0">
            <a:scene3d>
              <a:camera prst="orthographicFront"/>
              <a:lightRig rig="threePt" dir="t">
                <a:rot lat="0" lon="0" rev="4800000"/>
              </a:lightRig>
            </a:scene3d>
          </a:bodyPr>
          <a:lstStyle/>
          <a:p>
            <a:pPr eaLnBrk="1" hangingPunct="1">
              <a:defRPr/>
            </a:pPr>
            <a:r>
              <a:rPr lang="en-US" sz="4800" dirty="0" smtClean="0"/>
              <a:t>Following </a:t>
            </a:r>
            <a:r>
              <a:rPr lang="en-US" sz="4800" dirty="0" err="1" smtClean="0"/>
              <a:t>Lightbot</a:t>
            </a: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4114800"/>
            <a:ext cx="6705600" cy="685800"/>
          </a:xfrm>
        </p:spPr>
        <p:txBody>
          <a:bodyPr/>
          <a:lstStyle/>
          <a:p>
            <a:pPr eaLnBrk="1" hangingPunct="1"/>
            <a:r>
              <a:rPr lang="en-US" i="1" dirty="0" smtClean="0"/>
              <a:t>Kelvin Sung</a:t>
            </a:r>
          </a:p>
          <a:p>
            <a:pPr eaLnBrk="1" hangingPunct="1"/>
            <a:r>
              <a:rPr lang="en-US" i="1" dirty="0" smtClean="0"/>
              <a:t>University of Washington, Bothell</a:t>
            </a:r>
          </a:p>
          <a:p>
            <a:pPr eaLnBrk="1" hangingPunct="1"/>
            <a:r>
              <a:rPr lang="en-US" sz="1200" i="1" dirty="0" smtClean="0"/>
              <a:t>(* Use/Modification with permission based on Larry Snyder’s </a:t>
            </a:r>
            <a:r>
              <a:rPr lang="en-US" sz="1200" i="1" dirty="0" smtClean="0">
                <a:hlinkClick r:id="rId2"/>
              </a:rPr>
              <a:t>CSE120 </a:t>
            </a:r>
            <a:r>
              <a:rPr lang="en-US" sz="1200" i="1" dirty="0" smtClean="0"/>
              <a:t>)</a:t>
            </a:r>
            <a:endParaRPr lang="en-US" sz="1200" dirty="0" smtClean="0"/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3962400" y="6172200"/>
            <a:ext cx="1619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>
                <a:solidFill>
                  <a:schemeClr val="bg2"/>
                </a:solidFill>
              </a:rPr>
              <a:t>© Lawrence Snyder 2004</a:t>
            </a:r>
          </a:p>
        </p:txBody>
      </p:sp>
      <p:sp>
        <p:nvSpPr>
          <p:cNvPr id="10245" name="TextBox 4"/>
          <p:cNvSpPr txBox="1">
            <a:spLocks noChangeArrowheads="1"/>
          </p:cNvSpPr>
          <p:nvPr/>
        </p:nvSpPr>
        <p:spPr bwMode="auto">
          <a:xfrm>
            <a:off x="533400" y="533400"/>
            <a:ext cx="27955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/>
              <a:t>We’re underway 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987552"/>
          </a:xfrm>
        </p:spPr>
        <p:txBody>
          <a:bodyPr rtlCol="0">
            <a:normAutofit fontScale="90000"/>
            <a:scene3d>
              <a:camera prst="orthographicFront"/>
              <a:lightRig rig="threePt" dir="t">
                <a:rot lat="0" lon="0" rev="4800000"/>
              </a:lightRig>
            </a:scene3d>
          </a:bodyPr>
          <a:lstStyle/>
          <a:p>
            <a:pPr>
              <a:defRPr/>
            </a:pPr>
            <a:r>
              <a:rPr lang="en-US" dirty="0" smtClean="0"/>
              <a:t>The Function Becomes A Concept</a:t>
            </a:r>
            <a:endParaRPr lang="en-US" dirty="0"/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492125" y="1008063"/>
            <a:ext cx="8229600" cy="5181600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Because F1( ) </a:t>
            </a:r>
            <a:r>
              <a:rPr lang="ja-JP" altLang="en-US" smtClean="0">
                <a:ea typeface="ＭＳ Ｐゴシック" pitchFamily="34" charset="-128"/>
              </a:rPr>
              <a:t>“</a:t>
            </a:r>
            <a:r>
              <a:rPr lang="en-US" altLang="ja-JP" smtClean="0">
                <a:ea typeface="ＭＳ Ｐゴシック" pitchFamily="34" charset="-128"/>
              </a:rPr>
              <a:t>processes a riser,</a:t>
            </a:r>
            <a:r>
              <a:rPr lang="ja-JP" altLang="en-US" smtClean="0">
                <a:ea typeface="ＭＳ Ｐゴシック" pitchFamily="34" charset="-128"/>
              </a:rPr>
              <a:t>”</a:t>
            </a:r>
            <a:r>
              <a:rPr lang="en-US" altLang="ja-JP" smtClean="0">
                <a:ea typeface="ＭＳ Ｐゴシック" pitchFamily="34" charset="-128"/>
              </a:rPr>
              <a:t> we think of the programming task as</a:t>
            </a:r>
          </a:p>
          <a:p>
            <a:pPr>
              <a:buFont typeface="Wingdings 2" pitchFamily="18" charset="2"/>
              <a:buNone/>
            </a:pPr>
            <a:endParaRPr lang="en-US" smtClean="0">
              <a:ea typeface="ＭＳ Ｐゴシック" pitchFamily="34" charset="-128"/>
            </a:endParaRPr>
          </a:p>
          <a:p>
            <a:endParaRPr lang="en-US" smtClean="0">
              <a:ea typeface="ＭＳ Ｐゴシック" pitchFamily="34" charset="-128"/>
            </a:endParaRPr>
          </a:p>
          <a:p>
            <a:endParaRPr lang="en-US" smtClean="0">
              <a:ea typeface="ＭＳ Ｐゴシック" pitchFamily="34" charset="-128"/>
            </a:endParaRPr>
          </a:p>
          <a:p>
            <a:endParaRPr lang="en-US" smtClean="0">
              <a:ea typeface="ＭＳ Ｐゴシック" pitchFamily="34" charset="-128"/>
            </a:endParaRPr>
          </a:p>
          <a:p>
            <a:r>
              <a:rPr lang="en-US" smtClean="0">
                <a:ea typeface="ＭＳ Ｐゴシック" pitchFamily="34" charset="-128"/>
              </a:rPr>
              <a:t>With F1( ), we simplify the programming to just 5 conceptual steps rather than 21</a:t>
            </a:r>
          </a:p>
          <a:p>
            <a:r>
              <a:rPr lang="en-US" smtClean="0">
                <a:ea typeface="ＭＳ Ｐゴシック" pitchFamily="34" charset="-128"/>
              </a:rPr>
              <a:t>But, WAIT! What is </a:t>
            </a:r>
            <a:r>
              <a:rPr lang="en-US" altLang="en-US" smtClean="0">
                <a:ea typeface="ＭＳ Ｐゴシック" pitchFamily="34" charset="-128"/>
              </a:rPr>
              <a:t>“</a:t>
            </a:r>
            <a:r>
              <a:rPr lang="en-US" smtClean="0">
                <a:ea typeface="ＭＳ Ｐゴシック" pitchFamily="34" charset="-128"/>
              </a:rPr>
              <a:t>Move to next riser</a:t>
            </a:r>
            <a:r>
              <a:rPr lang="en-US" altLang="en-US" smtClean="0">
                <a:ea typeface="ＭＳ Ｐゴシック" pitchFamily="34" charset="-128"/>
              </a:rPr>
              <a:t>”</a:t>
            </a:r>
            <a:r>
              <a:rPr lang="en-US" smtClean="0">
                <a:ea typeface="ＭＳ Ｐゴシック" pitchFamily="34" charset="-128"/>
              </a:rPr>
              <a:t>? 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It</a:t>
            </a:r>
            <a:r>
              <a:rPr lang="en-US" altLang="en-US" smtClean="0">
                <a:ea typeface="ＭＳ Ｐゴシック" pitchFamily="34" charset="-128"/>
              </a:rPr>
              <a:t>’</a:t>
            </a:r>
            <a:r>
              <a:rPr lang="en-US" smtClean="0">
                <a:ea typeface="ＭＳ Ｐゴシック" pitchFamily="34" charset="-128"/>
              </a:rPr>
              <a:t>s a concept … make it a function!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Move_to_ next_ riser ( ) </a:t>
            </a:r>
          </a:p>
          <a:p>
            <a:pPr>
              <a:buFont typeface="Wingdings 2" pitchFamily="18" charset="2"/>
              <a:buNone/>
            </a:pPr>
            <a:endParaRPr lang="en-US" smtClean="0">
              <a:ea typeface="ＭＳ Ｐゴシック" pitchFamily="34" charset="-128"/>
            </a:endParaRPr>
          </a:p>
          <a:p>
            <a:pPr>
              <a:buFont typeface="Wingdings 2" pitchFamily="18" charset="2"/>
              <a:buNone/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30724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3F3F3F"/>
                </a:solidFill>
              </a:rPr>
              <a:t>Kelvin Sung (Use/Modify with permission from © 2010-2012 Larry Snyder, CSE)</a:t>
            </a:r>
            <a:endParaRPr lang="en-US" sz="1200">
              <a:solidFill>
                <a:srgbClr val="3F3F3F"/>
              </a:solidFill>
            </a:endParaRPr>
          </a:p>
        </p:txBody>
      </p:sp>
      <p:sp>
        <p:nvSpPr>
          <p:cNvPr id="30726" name="TextBox 6"/>
          <p:cNvSpPr txBox="1">
            <a:spLocks noChangeArrowheads="1"/>
          </p:cNvSpPr>
          <p:nvPr/>
        </p:nvSpPr>
        <p:spPr bwMode="auto">
          <a:xfrm>
            <a:off x="920750" y="2405063"/>
            <a:ext cx="3036888" cy="1477962"/>
          </a:xfrm>
          <a:prstGeom prst="rect">
            <a:avLst/>
          </a:prstGeom>
          <a:noFill/>
          <a:ln w="9525">
            <a:solidFill>
              <a:srgbClr val="F0AD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/>
              <a:t>Process a riser( )	       F1( )</a:t>
            </a:r>
          </a:p>
          <a:p>
            <a:pPr eaLnBrk="1" hangingPunct="1"/>
            <a:r>
              <a:rPr lang="en-US" sz="1800"/>
              <a:t>Move to next riser</a:t>
            </a:r>
          </a:p>
          <a:p>
            <a:pPr eaLnBrk="1" hangingPunct="1"/>
            <a:r>
              <a:rPr lang="en-US" sz="1800"/>
              <a:t>Process a riser( )	       F1( )</a:t>
            </a:r>
          </a:p>
          <a:p>
            <a:pPr eaLnBrk="1" hangingPunct="1"/>
            <a:r>
              <a:rPr lang="en-US" sz="1800"/>
              <a:t>Move to next riser</a:t>
            </a:r>
          </a:p>
          <a:p>
            <a:pPr eaLnBrk="1" hangingPunct="1"/>
            <a:r>
              <a:rPr lang="en-US" sz="1800"/>
              <a:t>Process a riser( )	       F1( )</a:t>
            </a:r>
          </a:p>
        </p:txBody>
      </p:sp>
      <p:pic>
        <p:nvPicPr>
          <p:cNvPr id="30727" name="Picture 11" descr="oneFunction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5" t="27107" r="9340" b="26956"/>
          <a:stretch>
            <a:fillRect/>
          </a:stretch>
        </p:blipFill>
        <p:spPr bwMode="auto">
          <a:xfrm>
            <a:off x="4138613" y="2212975"/>
            <a:ext cx="3924300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36816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Box 6"/>
          <p:cNvSpPr txBox="1">
            <a:spLocks noChangeArrowheads="1"/>
          </p:cNvSpPr>
          <p:nvPr/>
        </p:nvSpPr>
        <p:spPr bwMode="auto">
          <a:xfrm>
            <a:off x="920750" y="2393950"/>
            <a:ext cx="3036888" cy="1476375"/>
          </a:xfrm>
          <a:prstGeom prst="rect">
            <a:avLst/>
          </a:prstGeom>
          <a:noFill/>
          <a:ln w="9525">
            <a:solidFill>
              <a:srgbClr val="F0AD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/>
              <a:t>Process a riser( )	       F1( )</a:t>
            </a:r>
          </a:p>
          <a:p>
            <a:pPr eaLnBrk="1" hangingPunct="1"/>
            <a:r>
              <a:rPr lang="en-US" sz="1800"/>
              <a:t>Move to next riser( )    F2( )</a:t>
            </a:r>
          </a:p>
          <a:p>
            <a:pPr eaLnBrk="1" hangingPunct="1"/>
            <a:r>
              <a:rPr lang="en-US" sz="1800"/>
              <a:t>Process a riser( )	       F1( )</a:t>
            </a:r>
          </a:p>
          <a:p>
            <a:pPr eaLnBrk="1" hangingPunct="1"/>
            <a:r>
              <a:rPr lang="en-US" sz="1800"/>
              <a:t>Move to next riser( )    F2( )</a:t>
            </a:r>
          </a:p>
          <a:p>
            <a:pPr eaLnBrk="1" hangingPunct="1"/>
            <a:r>
              <a:rPr lang="en-US" sz="1800"/>
              <a:t>Process a riser( )	       F1( 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987552"/>
          </a:xfrm>
        </p:spPr>
        <p:txBody>
          <a:bodyPr rtlCol="0">
            <a:normAutofit fontScale="90000"/>
            <a:scene3d>
              <a:camera prst="orthographicFront"/>
              <a:lightRig rig="threePt" dir="t">
                <a:rot lat="0" lon="0" rev="4800000"/>
              </a:lightRig>
            </a:scene3d>
          </a:bodyPr>
          <a:lstStyle/>
          <a:p>
            <a:pPr>
              <a:defRPr/>
            </a:pPr>
            <a:r>
              <a:rPr lang="en-US" dirty="0" smtClean="0"/>
              <a:t>The Function Becomes A Concept</a:t>
            </a:r>
            <a:endParaRPr lang="en-US" dirty="0"/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492125" y="1008063"/>
            <a:ext cx="8229600" cy="5181600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Because F1( ) </a:t>
            </a:r>
            <a:r>
              <a:rPr lang="ja-JP" altLang="en-US" smtClean="0">
                <a:ea typeface="ＭＳ Ｐゴシック" pitchFamily="34" charset="-128"/>
              </a:rPr>
              <a:t>“</a:t>
            </a:r>
            <a:r>
              <a:rPr lang="en-US" altLang="ja-JP" smtClean="0">
                <a:ea typeface="ＭＳ Ｐゴシック" pitchFamily="34" charset="-128"/>
              </a:rPr>
              <a:t>processes a riser,</a:t>
            </a:r>
            <a:r>
              <a:rPr lang="ja-JP" altLang="en-US" smtClean="0">
                <a:ea typeface="ＭＳ Ｐゴシック" pitchFamily="34" charset="-128"/>
              </a:rPr>
              <a:t>”</a:t>
            </a:r>
            <a:r>
              <a:rPr lang="en-US" altLang="ja-JP" smtClean="0">
                <a:ea typeface="ＭＳ Ｐゴシック" pitchFamily="34" charset="-128"/>
              </a:rPr>
              <a:t> we think of the programming task as</a:t>
            </a:r>
          </a:p>
          <a:p>
            <a:pPr>
              <a:buFont typeface="Wingdings 2" pitchFamily="18" charset="2"/>
              <a:buNone/>
            </a:pPr>
            <a:endParaRPr lang="en-US" smtClean="0">
              <a:ea typeface="ＭＳ Ｐゴシック" pitchFamily="34" charset="-128"/>
            </a:endParaRPr>
          </a:p>
          <a:p>
            <a:endParaRPr lang="en-US" smtClean="0">
              <a:ea typeface="ＭＳ Ｐゴシック" pitchFamily="34" charset="-128"/>
            </a:endParaRPr>
          </a:p>
          <a:p>
            <a:endParaRPr lang="en-US" smtClean="0">
              <a:ea typeface="ＭＳ Ｐゴシック" pitchFamily="34" charset="-128"/>
            </a:endParaRPr>
          </a:p>
          <a:p>
            <a:endParaRPr lang="en-US" smtClean="0">
              <a:ea typeface="ＭＳ Ｐゴシック" pitchFamily="34" charset="-128"/>
            </a:endParaRPr>
          </a:p>
          <a:p>
            <a:r>
              <a:rPr lang="en-US" smtClean="0">
                <a:ea typeface="ＭＳ Ｐゴシック" pitchFamily="34" charset="-128"/>
              </a:rPr>
              <a:t>With F1( ), we simplify the programming to just 5 conceptual steps rather than 21</a:t>
            </a:r>
          </a:p>
          <a:p>
            <a:r>
              <a:rPr lang="en-US" smtClean="0">
                <a:ea typeface="ＭＳ Ｐゴシック" pitchFamily="34" charset="-128"/>
              </a:rPr>
              <a:t>But, WAIT! What is </a:t>
            </a:r>
            <a:r>
              <a:rPr lang="en-US" altLang="en-US" smtClean="0">
                <a:ea typeface="ＭＳ Ｐゴシック" pitchFamily="34" charset="-128"/>
              </a:rPr>
              <a:t>“</a:t>
            </a:r>
            <a:r>
              <a:rPr lang="en-US" smtClean="0">
                <a:ea typeface="ＭＳ Ｐゴシック" pitchFamily="34" charset="-128"/>
              </a:rPr>
              <a:t>Move to next riser</a:t>
            </a:r>
            <a:r>
              <a:rPr lang="en-US" altLang="en-US" smtClean="0">
                <a:ea typeface="ＭＳ Ｐゴシック" pitchFamily="34" charset="-128"/>
              </a:rPr>
              <a:t>”</a:t>
            </a:r>
            <a:r>
              <a:rPr lang="en-US" smtClean="0">
                <a:ea typeface="ＭＳ Ｐゴシック" pitchFamily="34" charset="-128"/>
              </a:rPr>
              <a:t>? 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It</a:t>
            </a:r>
            <a:r>
              <a:rPr lang="en-US" altLang="en-US" smtClean="0">
                <a:ea typeface="ＭＳ Ｐゴシック" pitchFamily="34" charset="-128"/>
              </a:rPr>
              <a:t>’</a:t>
            </a:r>
            <a:r>
              <a:rPr lang="en-US" smtClean="0">
                <a:ea typeface="ＭＳ Ｐゴシック" pitchFamily="34" charset="-128"/>
              </a:rPr>
              <a:t>s a concept … make it a function!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Move_to_ next_ riser ( ) </a:t>
            </a:r>
          </a:p>
          <a:p>
            <a:pPr>
              <a:buFont typeface="Wingdings 2" pitchFamily="18" charset="2"/>
              <a:buNone/>
            </a:pPr>
            <a:endParaRPr lang="en-US" smtClean="0">
              <a:ea typeface="ＭＳ Ｐゴシック" pitchFamily="34" charset="-128"/>
            </a:endParaRPr>
          </a:p>
          <a:p>
            <a:pPr>
              <a:buFont typeface="Wingdings 2" pitchFamily="18" charset="2"/>
              <a:buNone/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31749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3F3F3F"/>
                </a:solidFill>
              </a:rPr>
              <a:t>Kelvin Sung (Use/Modify with permission from © 2010-2012 Larry Snyder, CSE)</a:t>
            </a:r>
            <a:endParaRPr lang="en-US" sz="1200">
              <a:solidFill>
                <a:srgbClr val="3F3F3F"/>
              </a:solidFill>
            </a:endParaRPr>
          </a:p>
        </p:txBody>
      </p:sp>
      <p:sp>
        <p:nvSpPr>
          <p:cNvPr id="9" name="Rounded Rectangle 8"/>
          <p:cNvSpPr>
            <a:spLocks noChangeArrowheads="1"/>
          </p:cNvSpPr>
          <p:nvPr/>
        </p:nvSpPr>
        <p:spPr bwMode="auto">
          <a:xfrm>
            <a:off x="4803775" y="1524000"/>
            <a:ext cx="1957388" cy="14398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BF00"/>
              </a:gs>
              <a:gs pos="45000">
                <a:srgbClr val="F1A300"/>
              </a:gs>
              <a:gs pos="100000">
                <a:srgbClr val="CC8900"/>
              </a:gs>
            </a:gsLst>
            <a:lin ang="5400000"/>
          </a:gradFill>
          <a:ln w="6350" cap="rnd">
            <a:solidFill>
              <a:srgbClr val="F0AC00"/>
            </a:solidFill>
            <a:round/>
            <a:headEnd/>
            <a:tailEnd/>
          </a:ln>
          <a:effectLst>
            <a:outerShdw blurRad="39000" dist="254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lt1"/>
                </a:solidFill>
                <a:latin typeface="+mn-lt"/>
                <a:ea typeface="+mn-ea"/>
              </a:rPr>
              <a:t>Show that text is a function with </a:t>
            </a:r>
            <a:r>
              <a:rPr lang="en-US" sz="2000" dirty="0" err="1">
                <a:solidFill>
                  <a:schemeClr val="lt1"/>
                </a:solidFill>
                <a:latin typeface="+mn-lt"/>
                <a:ea typeface="+mn-ea"/>
              </a:rPr>
              <a:t>parens</a:t>
            </a:r>
            <a:endParaRPr lang="en-US" sz="2000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cxnSp>
        <p:nvCxnSpPr>
          <p:cNvPr id="10" name="Straight Arrow Connector 9"/>
          <p:cNvCxnSpPr>
            <a:cxnSpLocks noChangeShapeType="1"/>
          </p:cNvCxnSpPr>
          <p:nvPr/>
        </p:nvCxnSpPr>
        <p:spPr bwMode="auto">
          <a:xfrm flipH="1">
            <a:off x="3797300" y="2141538"/>
            <a:ext cx="1101725" cy="446087"/>
          </a:xfrm>
          <a:prstGeom prst="straightConnector1">
            <a:avLst/>
          </a:prstGeom>
          <a:noFill/>
          <a:ln w="48000" cmpd="thickThin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5000" dist="25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9635745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987552"/>
          </a:xfrm>
        </p:spPr>
        <p:txBody>
          <a:bodyPr rtlCol="0">
            <a:scene3d>
              <a:camera prst="orthographicFront"/>
              <a:lightRig rig="threePt" dir="t">
                <a:rot lat="0" lon="0" rev="4800000"/>
              </a:lightRig>
            </a:scene3d>
          </a:bodyPr>
          <a:lstStyle/>
          <a:p>
            <a:pPr>
              <a:defRPr/>
            </a:pPr>
            <a:r>
              <a:rPr lang="en-US" dirty="0" smtClean="0"/>
              <a:t>A Five Instruction Program</a:t>
            </a:r>
            <a:endParaRPr lang="en-US" dirty="0"/>
          </a:p>
        </p:txBody>
      </p:sp>
      <p:pic>
        <p:nvPicPr>
          <p:cNvPr id="32770" name="Content Placeholder 6" descr="lightbot12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610" b="-4610"/>
          <a:stretch>
            <a:fillRect/>
          </a:stretch>
        </p:blipFill>
        <p:spPr/>
      </p:pic>
      <p:sp>
        <p:nvSpPr>
          <p:cNvPr id="32772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3F3F3F"/>
                </a:solidFill>
              </a:rPr>
              <a:t>Kelvin Sung (Use/Modify with permission from © 2010-2012 Larry Snyder, CSE)</a:t>
            </a:r>
            <a:endParaRPr lang="en-US" sz="1200">
              <a:solidFill>
                <a:srgbClr val="3F3F3F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74625" y="2222500"/>
            <a:ext cx="3954463" cy="523875"/>
          </a:xfrm>
          <a:prstGeom prst="rect">
            <a:avLst/>
          </a:prstGeom>
          <a:gradFill rotWithShape="1">
            <a:gsLst>
              <a:gs pos="0">
                <a:srgbClr val="FFBF00"/>
              </a:gs>
              <a:gs pos="45000">
                <a:srgbClr val="F1A300"/>
              </a:gs>
              <a:gs pos="100000">
                <a:srgbClr val="CC8900"/>
              </a:gs>
            </a:gsLst>
            <a:lin ang="5400000"/>
          </a:gradFill>
          <a:ln w="6350" cap="rnd">
            <a:solidFill>
              <a:srgbClr val="F0AC00"/>
            </a:solidFill>
            <a:miter lim="800000"/>
            <a:headEnd/>
            <a:tailEnd/>
          </a:ln>
          <a:effectLst>
            <a:outerShdw blurRad="39000" dist="25400" dir="5400000" rotWithShape="0">
              <a:srgbClr val="808080">
                <a:alpha val="37999"/>
              </a:srgbClr>
            </a:outerShdw>
          </a:effec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800">
                <a:solidFill>
                  <a:srgbClr val="FFFFFF"/>
                </a:solidFill>
                <a:latin typeface="Corbel" pitchFamily="34" charset="0"/>
                <a:cs typeface="Arial" pitchFamily="34" charset="0"/>
              </a:rPr>
              <a:t>Is this beautiful, or what?</a:t>
            </a:r>
            <a:endParaRPr lang="en-US" sz="2800" i="1">
              <a:solidFill>
                <a:srgbClr val="FFFFFF"/>
              </a:solidFill>
              <a:latin typeface="Corbe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5455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Approaches to </a:t>
            </a:r>
            <a:r>
              <a:rPr lang="en-US" dirty="0" err="1" smtClean="0"/>
              <a:t>funciton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Begin …</a:t>
            </a:r>
          </a:p>
          <a:p>
            <a:pPr lvl="1"/>
            <a:r>
              <a:rPr lang="en-US" dirty="0" smtClean="0"/>
              <a:t>List out all instructions and look for pattern!</a:t>
            </a:r>
          </a:p>
          <a:p>
            <a:pPr lvl="1"/>
            <a:r>
              <a:rPr lang="en-US" dirty="0" smtClean="0"/>
              <a:t>GREAT for simpler problems</a:t>
            </a:r>
          </a:p>
          <a:p>
            <a:r>
              <a:rPr lang="en-US" dirty="0" smtClean="0"/>
              <a:t>More advance problems</a:t>
            </a:r>
          </a:p>
          <a:p>
            <a:pPr lvl="1"/>
            <a:r>
              <a:rPr lang="en-US" dirty="0" smtClean="0"/>
              <a:t>Identify sub-problems and solve the sub-problems</a:t>
            </a:r>
          </a:p>
          <a:p>
            <a:r>
              <a:rPr lang="en-US" dirty="0" smtClean="0"/>
              <a:t>Both lead to solutions </a:t>
            </a:r>
          </a:p>
          <a:p>
            <a:r>
              <a:rPr lang="en-US" dirty="0" smtClean="0"/>
              <a:t>In both cases … we are …. ABSTRACTING!!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Kelvin Sung (Use/Modify with permission from © 2010-2012 Larry Snyder, CSE)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156671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987552"/>
          </a:xfrm>
        </p:spPr>
        <p:txBody>
          <a:bodyPr rtlCol="0">
            <a:scene3d>
              <a:camera prst="orthographicFront"/>
              <a:lightRig rig="threePt" dir="t">
                <a:rot lat="0" lon="0" rev="4800000"/>
              </a:lightRig>
            </a:scene3d>
          </a:bodyPr>
          <a:lstStyle/>
          <a:p>
            <a:pPr>
              <a:defRPr/>
            </a:pPr>
            <a:r>
              <a:rPr lang="en-US" dirty="0" smtClean="0"/>
              <a:t>Abstraction …</a:t>
            </a:r>
            <a:endParaRPr lang="en-US" dirty="0"/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>
          <a:xfrm>
            <a:off x="341313" y="1000125"/>
            <a:ext cx="8624887" cy="5181600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Formulating blocks of computation as a </a:t>
            </a:r>
            <a:r>
              <a:rPr lang="ja-JP" altLang="en-US" smtClean="0">
                <a:ea typeface="ＭＳ Ｐゴシック" pitchFamily="34" charset="-128"/>
              </a:rPr>
              <a:t>“</a:t>
            </a:r>
            <a:r>
              <a:rPr lang="en-US" altLang="ja-JP" smtClean="0">
                <a:ea typeface="ＭＳ Ｐゴシック" pitchFamily="34" charset="-128"/>
              </a:rPr>
              <a:t>concept</a:t>
            </a:r>
            <a:r>
              <a:rPr lang="ja-JP" altLang="en-US" smtClean="0">
                <a:ea typeface="ＭＳ Ｐゴシック" pitchFamily="34" charset="-128"/>
              </a:rPr>
              <a:t>”</a:t>
            </a:r>
            <a:r>
              <a:rPr lang="en-US" altLang="ja-JP" smtClean="0">
                <a:ea typeface="ＭＳ Ｐゴシック" pitchFamily="34" charset="-128"/>
              </a:rPr>
              <a:t> is </a:t>
            </a:r>
            <a:r>
              <a:rPr lang="en-US" altLang="ja-JP" b="1" smtClean="0">
                <a:ea typeface="ＭＳ Ｐゴシック" pitchFamily="34" charset="-128"/>
              </a:rPr>
              <a:t>functional abstraction </a:t>
            </a:r>
            <a:r>
              <a:rPr lang="en-US" altLang="ja-JP" smtClean="0">
                <a:ea typeface="ＭＳ Ｐゴシック" pitchFamily="34" charset="-128"/>
              </a:rPr>
              <a:t>[A better definition in a moment]</a:t>
            </a:r>
          </a:p>
          <a:p>
            <a:r>
              <a:rPr lang="en-US" smtClean="0">
                <a:ea typeface="ＭＳ Ｐゴシック" pitchFamily="34" charset="-128"/>
              </a:rPr>
              <a:t>What we did just now is important …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We spotted a coherent (to us) part of the task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We solved it using a sequence of instructions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We put the solution into a function </a:t>
            </a:r>
            <a:r>
              <a:rPr lang="ja-JP" altLang="en-US" smtClean="0">
                <a:ea typeface="ＭＳ Ｐゴシック" pitchFamily="34" charset="-128"/>
              </a:rPr>
              <a:t>“</a:t>
            </a:r>
            <a:r>
              <a:rPr lang="en-US" altLang="ja-JP" smtClean="0">
                <a:ea typeface="ＭＳ Ｐゴシック" pitchFamily="34" charset="-128"/>
              </a:rPr>
              <a:t>package</a:t>
            </a:r>
            <a:r>
              <a:rPr lang="ja-JP" altLang="en-US" smtClean="0">
                <a:ea typeface="ＭＳ Ｐゴシック" pitchFamily="34" charset="-128"/>
              </a:rPr>
              <a:t>”</a:t>
            </a:r>
            <a:r>
              <a:rPr lang="en-US" altLang="ja-JP" smtClean="0">
                <a:ea typeface="ＭＳ Ｐゴシック" pitchFamily="34" charset="-128"/>
              </a:rPr>
              <a:t>, gave it a name, </a:t>
            </a:r>
            <a:r>
              <a:rPr lang="ja-JP" altLang="en-US" smtClean="0">
                <a:ea typeface="ＭＳ Ｐゴシック" pitchFamily="34" charset="-128"/>
              </a:rPr>
              <a:t>“</a:t>
            </a:r>
            <a:r>
              <a:rPr lang="en-US" altLang="ja-JP" smtClean="0">
                <a:ea typeface="ＭＳ Ｐゴシック" pitchFamily="34" charset="-128"/>
              </a:rPr>
              <a:t>process a riser,</a:t>
            </a:r>
            <a:r>
              <a:rPr lang="ja-JP" altLang="en-US" smtClean="0">
                <a:ea typeface="ＭＳ Ｐゴシック" pitchFamily="34" charset="-128"/>
              </a:rPr>
              <a:t>”</a:t>
            </a:r>
            <a:r>
              <a:rPr lang="en-US" altLang="ja-JP" smtClean="0">
                <a:ea typeface="ＭＳ Ｐゴシック" pitchFamily="34" charset="-128"/>
              </a:rPr>
              <a:t> and thus created a new thing, a concept, something we can talk about &amp; use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Then we used it to solve something more complicated … and then we did it again!</a:t>
            </a:r>
          </a:p>
        </p:txBody>
      </p:sp>
      <p:sp>
        <p:nvSpPr>
          <p:cNvPr id="33796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3F3F3F"/>
                </a:solidFill>
              </a:rPr>
              <a:t>Kelvin Sung (Use/Modify with permission from © 2010-2012 Larry Snyder, CSE)</a:t>
            </a:r>
            <a:endParaRPr lang="en-US" sz="1200">
              <a:solidFill>
                <a:srgbClr val="3F3F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7543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approaches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181600"/>
          </a:xfrm>
        </p:spPr>
        <p:txBody>
          <a:bodyPr/>
          <a:lstStyle/>
          <a:p>
            <a:r>
              <a:rPr lang="en-US" dirty="0"/>
              <a:t>Abstracted out simpler problems </a:t>
            </a:r>
          </a:p>
          <a:p>
            <a:pPr lvl="1"/>
            <a:r>
              <a:rPr lang="en-US" dirty="0"/>
              <a:t>Analyze the problem </a:t>
            </a:r>
            <a:r>
              <a:rPr lang="en-US" dirty="0" smtClean="0"/>
              <a:t>and identify simpler problems</a:t>
            </a:r>
            <a:endParaRPr lang="en-US" dirty="0"/>
          </a:p>
          <a:p>
            <a:pPr lvl="1"/>
            <a:r>
              <a:rPr lang="en-US" dirty="0" smtClean="0"/>
              <a:t>Not always possible … recursion-4</a:t>
            </a:r>
          </a:p>
          <a:p>
            <a:r>
              <a:rPr lang="en-US" dirty="0" smtClean="0"/>
              <a:t>Solutions lead to abstractions</a:t>
            </a:r>
          </a:p>
          <a:p>
            <a:pPr lvl="1"/>
            <a:r>
              <a:rPr lang="en-US" dirty="0" smtClean="0"/>
              <a:t>Very often the world works this way</a:t>
            </a:r>
          </a:p>
          <a:p>
            <a:pPr lvl="1"/>
            <a:r>
              <a:rPr lang="en-US" dirty="0" smtClean="0"/>
              <a:t>Series of actions solved a problem</a:t>
            </a:r>
          </a:p>
          <a:p>
            <a:pPr lvl="1"/>
            <a:r>
              <a:rPr lang="en-US" dirty="0" smtClean="0"/>
              <a:t>Upon reflection, identify patterns</a:t>
            </a:r>
          </a:p>
          <a:p>
            <a:pPr lvl="1"/>
            <a:r>
              <a:rPr lang="en-US" dirty="0" smtClean="0"/>
              <a:t>Further analysis of patterns lead to generalization</a:t>
            </a:r>
          </a:p>
          <a:p>
            <a:r>
              <a:rPr lang="en-US" dirty="0" smtClean="0"/>
              <a:t>Multiple solutions for the same problem!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Kelvin Sung (Use/Modify with permission from © 2010-2012 Larry Snyder, CSE)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578400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962152"/>
          </a:xfrm>
        </p:spPr>
        <p:txBody>
          <a:bodyPr rtlCol="0">
            <a:scene3d>
              <a:camera prst="orthographicFront"/>
              <a:lightRig rig="threePt" dir="t">
                <a:rot lat="0" lon="0" rev="4800000"/>
              </a:lightRig>
            </a:scene3d>
          </a:bodyPr>
          <a:lstStyle/>
          <a:p>
            <a:pPr>
              <a:defRPr/>
            </a:pPr>
            <a:r>
              <a:rPr lang="en-US" dirty="0" smtClean="0"/>
              <a:t>Abstracting</a:t>
            </a:r>
            <a:endParaRPr lang="en-US" dirty="0"/>
          </a:p>
        </p:txBody>
      </p:sp>
      <p:sp>
        <p:nvSpPr>
          <p:cNvPr id="34818" name="Content Placeholder 2"/>
          <p:cNvSpPr>
            <a:spLocks noGrp="1"/>
          </p:cNvSpPr>
          <p:nvPr>
            <p:ph idx="1"/>
          </p:nvPr>
        </p:nvSpPr>
        <p:spPr>
          <a:xfrm>
            <a:off x="482600" y="1041400"/>
            <a:ext cx="8504238" cy="5181600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Collecting operations together and giving them a name is </a:t>
            </a:r>
            <a:r>
              <a:rPr lang="en-US" i="1" dirty="0" smtClean="0">
                <a:ea typeface="ＭＳ Ｐゴシック" pitchFamily="34" charset="-128"/>
              </a:rPr>
              <a:t>functional abstraction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The operations perform a coherent activity or action – they become a </a:t>
            </a:r>
            <a:r>
              <a:rPr lang="en-US" i="1" dirty="0" smtClean="0">
                <a:ea typeface="ＭＳ Ｐゴシック" pitchFamily="34" charset="-128"/>
              </a:rPr>
              <a:t>concept </a:t>
            </a:r>
            <a:r>
              <a:rPr lang="en-US" dirty="0" smtClean="0">
                <a:ea typeface="ＭＳ Ｐゴシック" pitchFamily="34" charset="-128"/>
              </a:rPr>
              <a:t>in our thinking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The operations accomplish a goal that is useful – and typically – is needed over and over again</a:t>
            </a:r>
          </a:p>
          <a:p>
            <a:pPr lvl="1"/>
            <a:r>
              <a:rPr lang="en-US" i="1" dirty="0" smtClean="0">
                <a:ea typeface="ＭＳ Ｐゴシック" pitchFamily="34" charset="-128"/>
              </a:rPr>
              <a:t>Functions</a:t>
            </a:r>
            <a:r>
              <a:rPr lang="en-US" dirty="0" smtClean="0">
                <a:ea typeface="ＭＳ Ｐゴシック" pitchFamily="34" charset="-128"/>
              </a:rPr>
              <a:t> implement functional abstraction: 3 parts</a:t>
            </a:r>
          </a:p>
          <a:p>
            <a:pPr lvl="2"/>
            <a:r>
              <a:rPr lang="en-US" dirty="0" smtClean="0">
                <a:ea typeface="ＭＳ Ｐゴシック" pitchFamily="34" charset="-128"/>
              </a:rPr>
              <a:t>A name</a:t>
            </a:r>
          </a:p>
          <a:p>
            <a:pPr lvl="2"/>
            <a:r>
              <a:rPr lang="en-US" dirty="0" smtClean="0">
                <a:ea typeface="ＭＳ Ｐゴシック" pitchFamily="34" charset="-128"/>
              </a:rPr>
              <a:t>A definition, frequently called a </a:t>
            </a:r>
            <a:r>
              <a:rPr lang="en-US" altLang="en-US" dirty="0" smtClean="0">
                <a:ea typeface="ＭＳ Ｐゴシック" pitchFamily="34" charset="-128"/>
              </a:rPr>
              <a:t>“</a:t>
            </a:r>
            <a:r>
              <a:rPr lang="en-US" dirty="0" smtClean="0">
                <a:ea typeface="ＭＳ Ｐゴシック" pitchFamily="34" charset="-128"/>
              </a:rPr>
              <a:t>body</a:t>
            </a:r>
            <a:r>
              <a:rPr lang="en-US" altLang="en-US" dirty="0" smtClean="0">
                <a:ea typeface="ＭＳ Ｐゴシック" pitchFamily="34" charset="-128"/>
              </a:rPr>
              <a:t>”</a:t>
            </a:r>
            <a:endParaRPr lang="en-US" dirty="0" smtClean="0">
              <a:ea typeface="ＭＳ Ｐゴシック" pitchFamily="34" charset="-128"/>
            </a:endParaRPr>
          </a:p>
          <a:p>
            <a:pPr lvl="2"/>
            <a:r>
              <a:rPr lang="en-US" dirty="0" smtClean="0">
                <a:ea typeface="ＭＳ Ｐゴシック" pitchFamily="34" charset="-128"/>
              </a:rPr>
              <a:t>Parameters –stuff inside the parentheses, covered later</a:t>
            </a:r>
          </a:p>
          <a:p>
            <a:pPr lvl="1"/>
            <a:endParaRPr lang="en-US" dirty="0" smtClean="0">
              <a:ea typeface="ＭＳ Ｐゴシック" pitchFamily="34" charset="-128"/>
            </a:endParaRPr>
          </a:p>
          <a:p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3482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3F3F3F"/>
                </a:solidFill>
              </a:rPr>
              <a:t>Kelvin Sung (Use/Modify with permission from © 2010-2012 Larry Snyder, CSE)</a:t>
            </a:r>
            <a:endParaRPr lang="en-US" sz="1200">
              <a:solidFill>
                <a:srgbClr val="3F3F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3018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981504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People Abstract All The Time</a:t>
            </a:r>
            <a:endParaRPr lang="en-US" dirty="0"/>
          </a:p>
        </p:txBody>
      </p:sp>
      <p:sp>
        <p:nvSpPr>
          <p:cNvPr id="50178" name="Content Placeholder 2"/>
          <p:cNvSpPr>
            <a:spLocks noGrp="1"/>
          </p:cNvSpPr>
          <p:nvPr>
            <p:ph idx="1"/>
          </p:nvPr>
        </p:nvSpPr>
        <p:spPr>
          <a:xfrm>
            <a:off x="444500" y="1122363"/>
            <a:ext cx="8229600" cy="5181600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Functional abstractions in which you are the agent, but someone taught you: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Parallel parking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Backstroke in swimming</a:t>
            </a:r>
          </a:p>
          <a:p>
            <a:r>
              <a:rPr lang="en-US" smtClean="0">
                <a:ea typeface="ＭＳ Ｐゴシック" pitchFamily="34" charset="-128"/>
              </a:rPr>
              <a:t>Functional abstractions you recognized and in which you are the agent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Doing a load of laundry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Making your favorite {sandwich, pizza, cookies, …}</a:t>
            </a:r>
          </a:p>
          <a:p>
            <a:r>
              <a:rPr lang="en-US" smtClean="0">
                <a:ea typeface="ＭＳ Ｐゴシック" pitchFamily="34" charset="-128"/>
              </a:rPr>
              <a:t>Others?</a:t>
            </a:r>
          </a:p>
          <a:p>
            <a:pPr lvl="1"/>
            <a:endParaRPr lang="en-US" smtClean="0">
              <a:ea typeface="ＭＳ Ｐゴシック" pitchFamily="34" charset="-128"/>
            </a:endParaRPr>
          </a:p>
          <a:p>
            <a:pPr lvl="1"/>
            <a:endParaRPr lang="en-US" smtClean="0">
              <a:ea typeface="ＭＳ Ｐゴシック" pitchFamily="34" charset="-128"/>
            </a:endParaRPr>
          </a:p>
        </p:txBody>
      </p:sp>
      <p:sp>
        <p:nvSpPr>
          <p:cNvPr id="5018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3F3F3F"/>
                </a:solidFill>
              </a:rPr>
              <a:t>Kelvin Sung (Use/Modify with permission from © 2010-2012 Larry Snyder, CSE)</a:t>
            </a:r>
            <a:endParaRPr lang="en-US" sz="1200">
              <a:solidFill>
                <a:srgbClr val="3F3F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7124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987552"/>
          </a:xfrm>
        </p:spPr>
        <p:txBody>
          <a:bodyPr rtlCol="0">
            <a:scene3d>
              <a:camera prst="orthographicFront"/>
              <a:lightRig rig="threePt" dir="t">
                <a:rot lat="0" lon="0" rev="4800000"/>
              </a:lightRig>
            </a:scene3d>
          </a:bodyPr>
          <a:lstStyle/>
          <a:p>
            <a:pPr>
              <a:defRPr/>
            </a:pPr>
            <a:r>
              <a:rPr lang="en-US" dirty="0" smtClean="0"/>
              <a:t>Keep Using Abstraction … </a:t>
            </a:r>
            <a:endParaRPr lang="en-US" dirty="0"/>
          </a:p>
        </p:txBody>
      </p:sp>
      <p:sp>
        <p:nvSpPr>
          <p:cNvPr id="35842" name="Content Placeholder 2"/>
          <p:cNvSpPr>
            <a:spLocks noGrp="1"/>
          </p:cNvSpPr>
          <p:nvPr>
            <p:ph idx="1"/>
          </p:nvPr>
        </p:nvSpPr>
        <p:spPr>
          <a:xfrm>
            <a:off x="457200" y="1047750"/>
            <a:ext cx="8229600" cy="5181600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If M.C. Escher handed us a problem … what would we do? </a:t>
            </a:r>
          </a:p>
          <a:p>
            <a:endParaRPr lang="en-US" smtClean="0">
              <a:ea typeface="ＭＳ Ｐゴシック" pitchFamily="34" charset="-128"/>
            </a:endParaRPr>
          </a:p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35844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3F3F3F"/>
                </a:solidFill>
              </a:rPr>
              <a:t>Kelvin Sung (Use/Modify with permission from © 2010-2012 Larry Snyder, CSE)</a:t>
            </a:r>
            <a:endParaRPr lang="en-US" sz="1200">
              <a:solidFill>
                <a:srgbClr val="3F3F3F"/>
              </a:solidFill>
            </a:endParaRPr>
          </a:p>
        </p:txBody>
      </p:sp>
      <p:grpSp>
        <p:nvGrpSpPr>
          <p:cNvPr id="35846" name="Group 38"/>
          <p:cNvGrpSpPr>
            <a:grpSpLocks/>
          </p:cNvGrpSpPr>
          <p:nvPr/>
        </p:nvGrpSpPr>
        <p:grpSpPr bwMode="auto">
          <a:xfrm>
            <a:off x="388938" y="2117725"/>
            <a:ext cx="8108950" cy="3821113"/>
            <a:chOff x="388985" y="2118142"/>
            <a:chExt cx="8109581" cy="3820137"/>
          </a:xfrm>
        </p:grpSpPr>
        <p:grpSp>
          <p:nvGrpSpPr>
            <p:cNvPr id="35848" name="Group 22"/>
            <p:cNvGrpSpPr>
              <a:grpSpLocks/>
            </p:cNvGrpSpPr>
            <p:nvPr/>
          </p:nvGrpSpPr>
          <p:grpSpPr bwMode="auto">
            <a:xfrm>
              <a:off x="898720" y="2118142"/>
              <a:ext cx="7599846" cy="3820137"/>
              <a:chOff x="349565" y="1454511"/>
              <a:chExt cx="7599846" cy="3820137"/>
            </a:xfrm>
          </p:grpSpPr>
          <p:grpSp>
            <p:nvGrpSpPr>
              <p:cNvPr id="35850" name="Group 26"/>
              <p:cNvGrpSpPr>
                <a:grpSpLocks/>
              </p:cNvGrpSpPr>
              <p:nvPr/>
            </p:nvGrpSpPr>
            <p:grpSpPr bwMode="auto">
              <a:xfrm>
                <a:off x="357335" y="1454511"/>
                <a:ext cx="7592076" cy="1917124"/>
                <a:chOff x="357335" y="1454511"/>
                <a:chExt cx="7592076" cy="1917124"/>
              </a:xfrm>
            </p:grpSpPr>
            <p:grpSp>
              <p:nvGrpSpPr>
                <p:cNvPr id="35858" name="Group 22"/>
                <p:cNvGrpSpPr>
                  <a:grpSpLocks/>
                </p:cNvGrpSpPr>
                <p:nvPr/>
              </p:nvGrpSpPr>
              <p:grpSpPr bwMode="auto">
                <a:xfrm>
                  <a:off x="357335" y="1455089"/>
                  <a:ext cx="3802784" cy="1916546"/>
                  <a:chOff x="2817091" y="2770909"/>
                  <a:chExt cx="3802784" cy="1916546"/>
                </a:xfrm>
              </p:grpSpPr>
              <p:pic>
                <p:nvPicPr>
                  <p:cNvPr id="35862" name="Picture 35" descr="lightbot12.gif"/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2971" t="41353" r="54057" b="18559"/>
                  <a:stretch>
                    <a:fillRect/>
                  </a:stretch>
                </p:blipFill>
                <p:spPr bwMode="auto">
                  <a:xfrm>
                    <a:off x="2817091" y="2770909"/>
                    <a:ext cx="1905000" cy="19165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35863" name="Picture 36" descr="lightbot12.gif"/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2971" t="41353" r="54057" b="18559"/>
                  <a:stretch>
                    <a:fillRect/>
                  </a:stretch>
                </p:blipFill>
                <p:spPr bwMode="auto">
                  <a:xfrm>
                    <a:off x="4714875" y="2770909"/>
                    <a:ext cx="1905000" cy="19165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grpSp>
              <p:nvGrpSpPr>
                <p:cNvPr id="35859" name="Group 23"/>
                <p:cNvGrpSpPr>
                  <a:grpSpLocks/>
                </p:cNvGrpSpPr>
                <p:nvPr/>
              </p:nvGrpSpPr>
              <p:grpSpPr bwMode="auto">
                <a:xfrm>
                  <a:off x="4146627" y="1454511"/>
                  <a:ext cx="3802784" cy="1916546"/>
                  <a:chOff x="2817091" y="2770909"/>
                  <a:chExt cx="3802784" cy="1916546"/>
                </a:xfrm>
              </p:grpSpPr>
              <p:pic>
                <p:nvPicPr>
                  <p:cNvPr id="35860" name="Picture 33" descr="lightbot12.gif"/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2971" t="41353" r="54057" b="18559"/>
                  <a:stretch>
                    <a:fillRect/>
                  </a:stretch>
                </p:blipFill>
                <p:spPr bwMode="auto">
                  <a:xfrm>
                    <a:off x="2817091" y="2770909"/>
                    <a:ext cx="1905000" cy="19165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35861" name="Picture 34" descr="lightbot12.gif"/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2971" t="41353" r="54057" b="18559"/>
                  <a:stretch>
                    <a:fillRect/>
                  </a:stretch>
                </p:blipFill>
                <p:spPr bwMode="auto">
                  <a:xfrm>
                    <a:off x="4714875" y="2770909"/>
                    <a:ext cx="1905000" cy="19165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  <p:grpSp>
            <p:nvGrpSpPr>
              <p:cNvPr id="35851" name="Group 27"/>
              <p:cNvGrpSpPr>
                <a:grpSpLocks/>
              </p:cNvGrpSpPr>
              <p:nvPr/>
            </p:nvGrpSpPr>
            <p:grpSpPr bwMode="auto">
              <a:xfrm>
                <a:off x="349565" y="3357524"/>
                <a:ext cx="7592076" cy="1917124"/>
                <a:chOff x="357335" y="1454511"/>
                <a:chExt cx="7592076" cy="1917124"/>
              </a:xfrm>
            </p:grpSpPr>
            <p:grpSp>
              <p:nvGrpSpPr>
                <p:cNvPr id="35852" name="Group 22"/>
                <p:cNvGrpSpPr>
                  <a:grpSpLocks/>
                </p:cNvGrpSpPr>
                <p:nvPr/>
              </p:nvGrpSpPr>
              <p:grpSpPr bwMode="auto">
                <a:xfrm>
                  <a:off x="357335" y="1455089"/>
                  <a:ext cx="3802784" cy="1916546"/>
                  <a:chOff x="2817091" y="2770909"/>
                  <a:chExt cx="3802784" cy="1916546"/>
                </a:xfrm>
              </p:grpSpPr>
              <p:pic>
                <p:nvPicPr>
                  <p:cNvPr id="35856" name="Picture 29" descr="lightbot12.gif"/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2971" t="41353" r="54057" b="18559"/>
                  <a:stretch>
                    <a:fillRect/>
                  </a:stretch>
                </p:blipFill>
                <p:spPr bwMode="auto">
                  <a:xfrm>
                    <a:off x="2817091" y="2770909"/>
                    <a:ext cx="1905000" cy="19165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35857" name="Picture 30" descr="lightbot12.gif"/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2971" t="41353" r="54057" b="18559"/>
                  <a:stretch>
                    <a:fillRect/>
                  </a:stretch>
                </p:blipFill>
                <p:spPr bwMode="auto">
                  <a:xfrm>
                    <a:off x="4714875" y="2770909"/>
                    <a:ext cx="1905000" cy="19165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grpSp>
              <p:nvGrpSpPr>
                <p:cNvPr id="35853" name="Group 23"/>
                <p:cNvGrpSpPr>
                  <a:grpSpLocks/>
                </p:cNvGrpSpPr>
                <p:nvPr/>
              </p:nvGrpSpPr>
              <p:grpSpPr bwMode="auto">
                <a:xfrm>
                  <a:off x="4146627" y="1454511"/>
                  <a:ext cx="3802784" cy="1916546"/>
                  <a:chOff x="2817091" y="2770909"/>
                  <a:chExt cx="3802784" cy="1916546"/>
                </a:xfrm>
              </p:grpSpPr>
              <p:pic>
                <p:nvPicPr>
                  <p:cNvPr id="35854" name="Picture 27" descr="lightbot12.gif"/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2971" t="41353" r="54057" b="18559"/>
                  <a:stretch>
                    <a:fillRect/>
                  </a:stretch>
                </p:blipFill>
                <p:spPr bwMode="auto">
                  <a:xfrm>
                    <a:off x="2817091" y="2770909"/>
                    <a:ext cx="1905000" cy="19165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35855" name="Picture 28" descr="lightbot12.gif"/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2971" t="41353" r="54057" b="18559"/>
                  <a:stretch>
                    <a:fillRect/>
                  </a:stretch>
                </p:blipFill>
                <p:spPr bwMode="auto">
                  <a:xfrm>
                    <a:off x="4714875" y="2770909"/>
                    <a:ext cx="1905000" cy="19165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</p:grpSp>
        <p:pic>
          <p:nvPicPr>
            <p:cNvPr id="35849" name="Picture 37" descr="lightbot12.gi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69" t="41353" r="54057" b="18559"/>
            <a:stretch>
              <a:fillRect/>
            </a:stretch>
          </p:blipFill>
          <p:spPr bwMode="auto">
            <a:xfrm>
              <a:off x="388985" y="4018077"/>
              <a:ext cx="2411065" cy="1916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141288" y="5851525"/>
            <a:ext cx="8840787" cy="522288"/>
          </a:xfrm>
          <a:prstGeom prst="rect">
            <a:avLst/>
          </a:prstGeom>
          <a:gradFill rotWithShape="1">
            <a:gsLst>
              <a:gs pos="0">
                <a:srgbClr val="FFBF00"/>
              </a:gs>
              <a:gs pos="45000">
                <a:srgbClr val="F1A300"/>
              </a:gs>
              <a:gs pos="100000">
                <a:srgbClr val="CC8900"/>
              </a:gs>
            </a:gsLst>
            <a:lin ang="5400000"/>
          </a:gradFill>
          <a:ln w="6350" cap="rnd">
            <a:solidFill>
              <a:srgbClr val="F0AC00"/>
            </a:solidFill>
            <a:miter lim="800000"/>
            <a:headEnd/>
            <a:tailEnd/>
          </a:ln>
          <a:effectLst>
            <a:outerShdw blurRad="39000" dist="254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800">
                <a:solidFill>
                  <a:srgbClr val="FFFFFF"/>
                </a:solidFill>
                <a:latin typeface="Corbel" pitchFamily="34" charset="0"/>
                <a:cs typeface="Arial" pitchFamily="34" charset="0"/>
              </a:rPr>
              <a:t>It only simplifies our </a:t>
            </a:r>
            <a:r>
              <a:rPr lang="en-US" sz="2800" b="1">
                <a:solidFill>
                  <a:srgbClr val="FFFFFF"/>
                </a:solidFill>
                <a:latin typeface="Corbel" pitchFamily="34" charset="0"/>
                <a:cs typeface="Arial" pitchFamily="34" charset="0"/>
              </a:rPr>
              <a:t>thinking</a:t>
            </a:r>
            <a:r>
              <a:rPr lang="en-US" sz="2800">
                <a:solidFill>
                  <a:srgbClr val="FFFFFF"/>
                </a:solidFill>
                <a:latin typeface="Corbel" pitchFamily="34" charset="0"/>
                <a:cs typeface="Arial" pitchFamily="34" charset="0"/>
              </a:rPr>
              <a:t>; the bot still does all the work</a:t>
            </a:r>
            <a:endParaRPr lang="en-US" sz="2800" i="1">
              <a:solidFill>
                <a:srgbClr val="FFFFFF"/>
              </a:solidFill>
              <a:latin typeface="Corbe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8486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Who is M.C. Escher? …</a:t>
            </a:r>
            <a:endParaRPr lang="en-US" dirty="0"/>
          </a:p>
        </p:txBody>
      </p:sp>
      <p:sp>
        <p:nvSpPr>
          <p:cNvPr id="25604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3F3F3F"/>
                </a:solidFill>
              </a:rPr>
              <a:t>Kelvin Sung (Use/Modify with permission from © 2010-2012 Larry Snyder, CSE)</a:t>
            </a:r>
            <a:endParaRPr lang="en-US" smtClean="0">
              <a:solidFill>
                <a:srgbClr val="3F3F3F"/>
              </a:solidFill>
            </a:endParaRPr>
          </a:p>
        </p:txBody>
      </p:sp>
      <p:pic>
        <p:nvPicPr>
          <p:cNvPr id="256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13" y="1470025"/>
            <a:ext cx="4067175" cy="387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775" y="1774825"/>
            <a:ext cx="3914775" cy="333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93725" y="5592763"/>
            <a:ext cx="8135938" cy="341312"/>
          </a:xfrm>
        </p:spPr>
        <p:txBody>
          <a:bodyPr/>
          <a:lstStyle/>
          <a:p>
            <a:pPr marL="119062" indent="0">
              <a:buFont typeface="Wingdings 2" charset="2"/>
              <a:buNone/>
              <a:defRPr/>
            </a:pPr>
            <a:r>
              <a:rPr lang="en-US" sz="1200" dirty="0" smtClean="0"/>
              <a:t>Reference source: Wikipedia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64793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911352"/>
          </a:xfrm>
        </p:spPr>
        <p:txBody>
          <a:bodyPr rtlCol="0">
            <a:normAutofit fontScale="90000"/>
            <a:scene3d>
              <a:camera prst="orthographicFront"/>
              <a:lightRig rig="threePt" dir="t">
                <a:rot lat="0" lon="0" rev="4800000"/>
              </a:lightRig>
            </a:scene3d>
          </a:bodyPr>
          <a:lstStyle/>
          <a:p>
            <a:pPr>
              <a:defRPr/>
            </a:pPr>
            <a:r>
              <a:rPr lang="en-US" dirty="0" smtClean="0"/>
              <a:t>Two Paths Diverge in the Lectures</a:t>
            </a:r>
            <a:endParaRPr lang="en-US" dirty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As noted, this class is about principles, and about learning to use computational thinking to solve your problems</a:t>
            </a:r>
          </a:p>
          <a:p>
            <a:r>
              <a:rPr lang="en-US" smtClean="0"/>
              <a:t>I will use a 2-threaded class structure … </a:t>
            </a:r>
          </a:p>
          <a:p>
            <a:pPr lvl="1"/>
            <a:r>
              <a:rPr lang="en-US" smtClean="0"/>
              <a:t>One thread will cover principles and key knowledge that everyone should know about CS</a:t>
            </a:r>
          </a:p>
          <a:p>
            <a:pPr lvl="1"/>
            <a:r>
              <a:rPr lang="en-US" smtClean="0"/>
              <a:t>The other thread will focus on “doing stuff” – reasoning, analysis, abstracting, programming, problem solving, creating, etc. </a:t>
            </a:r>
          </a:p>
        </p:txBody>
      </p:sp>
      <p:sp>
        <p:nvSpPr>
          <p:cNvPr id="11269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3F3F3F"/>
                </a:solidFill>
              </a:rPr>
              <a:t>Kelvin Sung (Use/Modify with permission from © 2010-2012 Larry Snyder, CSE)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57200" y="5715000"/>
            <a:ext cx="8345488" cy="523875"/>
          </a:xfrm>
          <a:prstGeom prst="rect">
            <a:avLst/>
          </a:prstGeom>
          <a:gradFill rotWithShape="1">
            <a:gsLst>
              <a:gs pos="0">
                <a:srgbClr val="FFBF00"/>
              </a:gs>
              <a:gs pos="45000">
                <a:srgbClr val="F1A300"/>
              </a:gs>
              <a:gs pos="100000">
                <a:srgbClr val="CC8900"/>
              </a:gs>
            </a:gsLst>
            <a:lin ang="5400000"/>
          </a:gradFill>
          <a:ln w="6350" cap="rnd">
            <a:solidFill>
              <a:srgbClr val="F0AC00"/>
            </a:solidFill>
            <a:miter lim="800000"/>
            <a:headEnd/>
            <a:tailEnd/>
          </a:ln>
          <a:effectLst>
            <a:outerShdw blurRad="39000" dist="25400" dir="5400000" rotWithShape="0">
              <a:srgbClr val="808080">
                <a:alpha val="37999"/>
              </a:srgbClr>
            </a:outerShdw>
          </a:effec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2800" smtClean="0">
                <a:solidFill>
                  <a:srgbClr val="FFFFFF"/>
                </a:solidFill>
                <a:latin typeface="Corbel" charset="0"/>
              </a:rPr>
              <a:t>Think of the first as </a:t>
            </a:r>
            <a:r>
              <a:rPr lang="en-US" sz="2800" i="1" smtClean="0">
                <a:solidFill>
                  <a:srgbClr val="FFFFFF"/>
                </a:solidFill>
                <a:latin typeface="Corbel" charset="0"/>
              </a:rPr>
              <a:t>concepts</a:t>
            </a:r>
            <a:r>
              <a:rPr lang="en-US" sz="2800" smtClean="0">
                <a:solidFill>
                  <a:srgbClr val="FFFFFF"/>
                </a:solidFill>
                <a:latin typeface="Corbel" charset="0"/>
              </a:rPr>
              <a:t>, the second as </a:t>
            </a:r>
            <a:r>
              <a:rPr lang="en-US" sz="2800" i="1" smtClean="0">
                <a:solidFill>
                  <a:srgbClr val="FFFFFF"/>
                </a:solidFill>
                <a:latin typeface="Corbel" charset="0"/>
              </a:rPr>
              <a:t>capabilities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911352"/>
          </a:xfrm>
        </p:spPr>
        <p:txBody>
          <a:bodyPr rtlCol="0">
            <a:normAutofit fontScale="90000"/>
            <a:scene3d>
              <a:camera prst="orthographicFront"/>
              <a:lightRig rig="threePt" dir="t">
                <a:rot lat="0" lon="0" rev="4800000"/>
              </a:lightRig>
            </a:scene3d>
          </a:bodyPr>
          <a:lstStyle/>
          <a:p>
            <a:pPr>
              <a:defRPr/>
            </a:pPr>
            <a:r>
              <a:rPr lang="en-US" dirty="0" smtClean="0"/>
              <a:t>The Function Is Just The Packaging</a:t>
            </a:r>
            <a:endParaRPr lang="en-US" dirty="0"/>
          </a:p>
        </p:txBody>
      </p:sp>
      <p:sp>
        <p:nvSpPr>
          <p:cNvPr id="36866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181600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Another way to use a function for the risers</a:t>
            </a:r>
          </a:p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36868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3F3F3F"/>
                </a:solidFill>
              </a:rPr>
              <a:t>Kelvin Sung (Use/Modify with permission from © 2010-2012 Larry Snyder, CSE)</a:t>
            </a:r>
            <a:endParaRPr lang="en-US" sz="1200">
              <a:solidFill>
                <a:srgbClr val="3F3F3F"/>
              </a:solidFill>
            </a:endParaRPr>
          </a:p>
        </p:txBody>
      </p:sp>
      <p:pic>
        <p:nvPicPr>
          <p:cNvPr id="36870" name="Picture 6" descr="lightbot1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52600"/>
            <a:ext cx="8382000" cy="487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32916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987552"/>
          </a:xfrm>
        </p:spPr>
        <p:txBody>
          <a:bodyPr rtlCol="0">
            <a:scene3d>
              <a:camera prst="orthographicFront"/>
              <a:lightRig rig="threePt" dir="t">
                <a:rot lat="0" lon="0" rev="4800000"/>
              </a:lightRig>
            </a:scene3d>
          </a:bodyPr>
          <a:lstStyle/>
          <a:p>
            <a:pPr>
              <a:defRPr/>
            </a:pPr>
            <a:r>
              <a:rPr lang="en-US" dirty="0" smtClean="0"/>
              <a:t>Summary From </a:t>
            </a:r>
            <a:r>
              <a:rPr lang="en-US" dirty="0" err="1" smtClean="0"/>
              <a:t>Lightbot</a:t>
            </a:r>
            <a:r>
              <a:rPr lang="en-US" dirty="0" smtClean="0"/>
              <a:t> 2.0</a:t>
            </a:r>
            <a:endParaRPr lang="en-US" dirty="0"/>
          </a:p>
        </p:txBody>
      </p:sp>
      <p:sp>
        <p:nvSpPr>
          <p:cNvPr id="37890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458200" cy="5535613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Programming is </a:t>
            </a:r>
            <a:r>
              <a:rPr lang="en-US" b="1" smtClean="0">
                <a:ea typeface="ＭＳ Ｐゴシック" pitchFamily="34" charset="-128"/>
              </a:rPr>
              <a:t>commanding </a:t>
            </a:r>
            <a:r>
              <a:rPr lang="en-US" smtClean="0">
                <a:ea typeface="ＭＳ Ｐゴシック" pitchFamily="34" charset="-128"/>
              </a:rPr>
              <a:t>an agent</a:t>
            </a:r>
          </a:p>
          <a:p>
            <a:pPr lvl="1"/>
            <a:r>
              <a:rPr lang="en-US" b="1" smtClean="0">
                <a:ea typeface="ＭＳ Ｐゴシック" pitchFamily="34" charset="-128"/>
              </a:rPr>
              <a:t>Agent: </a:t>
            </a:r>
            <a:r>
              <a:rPr lang="en-US" smtClean="0">
                <a:ea typeface="ＭＳ Ｐゴシック" pitchFamily="34" charset="-128"/>
              </a:rPr>
              <a:t>usually a computer, person, or other device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Agent follows </a:t>
            </a:r>
            <a:r>
              <a:rPr lang="en-US" b="1" smtClean="0">
                <a:ea typeface="ＭＳ Ｐゴシック" pitchFamily="34" charset="-128"/>
              </a:rPr>
              <a:t>instructions</a:t>
            </a:r>
            <a:r>
              <a:rPr lang="en-US" smtClean="0">
                <a:ea typeface="ＭＳ Ｐゴシック" pitchFamily="34" charset="-128"/>
              </a:rPr>
              <a:t>,</a:t>
            </a:r>
            <a:r>
              <a:rPr lang="en-US" b="1" smtClean="0">
                <a:ea typeface="ＭＳ Ｐゴシック" pitchFamily="34" charset="-128"/>
              </a:rPr>
              <a:t> </a:t>
            </a:r>
            <a:r>
              <a:rPr lang="en-US" smtClean="0">
                <a:ea typeface="ＭＳ Ｐゴシック" pitchFamily="34" charset="-128"/>
              </a:rPr>
              <a:t>flawlessly &amp; mindlessly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The program implements human intent</a:t>
            </a:r>
          </a:p>
          <a:p>
            <a:r>
              <a:rPr lang="en-US" smtClean="0">
                <a:ea typeface="ＭＳ Ｐゴシック" pitchFamily="34" charset="-128"/>
              </a:rPr>
              <a:t>Instructions are </a:t>
            </a:r>
            <a:r>
              <a:rPr lang="en-US" i="1" smtClean="0">
                <a:ea typeface="ＭＳ Ｐゴシック" pitchFamily="34" charset="-128"/>
              </a:rPr>
              <a:t>given </a:t>
            </a:r>
            <a:r>
              <a:rPr lang="en-US" smtClean="0">
                <a:ea typeface="ＭＳ Ｐゴシック" pitchFamily="34" charset="-128"/>
              </a:rPr>
              <a:t>in sequence</a:t>
            </a:r>
          </a:p>
          <a:p>
            <a:r>
              <a:rPr lang="en-US" smtClean="0">
                <a:ea typeface="ＭＳ Ｐゴシック" pitchFamily="34" charset="-128"/>
              </a:rPr>
              <a:t>… and </a:t>
            </a:r>
            <a:r>
              <a:rPr lang="en-US" i="1" smtClean="0">
                <a:ea typeface="ＭＳ Ｐゴシック" pitchFamily="34" charset="-128"/>
              </a:rPr>
              <a:t>executed </a:t>
            </a:r>
            <a:r>
              <a:rPr lang="en-US" smtClean="0">
                <a:ea typeface="ＭＳ Ｐゴシック" pitchFamily="34" charset="-128"/>
              </a:rPr>
              <a:t>in sequence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Limited repertoire, within ability, one-at-a-time</a:t>
            </a:r>
          </a:p>
          <a:p>
            <a:pPr lvl="1"/>
            <a:r>
              <a:rPr lang="ja-JP" altLang="en-US" smtClean="0">
                <a:ea typeface="ＭＳ Ｐゴシック" pitchFamily="34" charset="-128"/>
              </a:rPr>
              <a:t>“</a:t>
            </a:r>
            <a:r>
              <a:rPr lang="en-US" altLang="ja-JP" smtClean="0">
                <a:ea typeface="ＭＳ Ｐゴシック" pitchFamily="34" charset="-128"/>
              </a:rPr>
              <a:t>Program counter</a:t>
            </a:r>
            <a:r>
              <a:rPr lang="ja-JP" altLang="en-US" smtClean="0">
                <a:ea typeface="ＭＳ Ｐゴシック" pitchFamily="34" charset="-128"/>
              </a:rPr>
              <a:t>”</a:t>
            </a:r>
            <a:r>
              <a:rPr lang="en-US" altLang="ja-JP" smtClean="0">
                <a:ea typeface="ＭＳ Ｐゴシック" pitchFamily="34" charset="-128"/>
              </a:rPr>
              <a:t> keeps track current instruction</a:t>
            </a:r>
          </a:p>
          <a:p>
            <a:r>
              <a:rPr lang="en-US" smtClean="0">
                <a:ea typeface="ＭＳ Ｐゴシック" pitchFamily="34" charset="-128"/>
              </a:rPr>
              <a:t>Formulating computation as a </a:t>
            </a:r>
            <a:r>
              <a:rPr lang="ja-JP" altLang="en-US" smtClean="0">
                <a:ea typeface="ＭＳ Ｐゴシック" pitchFamily="34" charset="-128"/>
              </a:rPr>
              <a:t>“</a:t>
            </a:r>
            <a:r>
              <a:rPr lang="en-US" altLang="ja-JP" smtClean="0">
                <a:ea typeface="ＭＳ Ｐゴシック" pitchFamily="34" charset="-128"/>
              </a:rPr>
              <a:t>concept</a:t>
            </a:r>
            <a:r>
              <a:rPr lang="ja-JP" altLang="en-US" smtClean="0">
                <a:ea typeface="ＭＳ Ｐゴシック" pitchFamily="34" charset="-128"/>
              </a:rPr>
              <a:t>”</a:t>
            </a:r>
            <a:r>
              <a:rPr lang="en-US" altLang="ja-JP" smtClean="0">
                <a:ea typeface="ＭＳ Ｐゴシック" pitchFamily="34" charset="-128"/>
              </a:rPr>
              <a:t> is </a:t>
            </a:r>
            <a:r>
              <a:rPr lang="en-US" altLang="ja-JP" b="1" smtClean="0">
                <a:ea typeface="ＭＳ Ｐゴシック" pitchFamily="34" charset="-128"/>
              </a:rPr>
              <a:t>functional abstraction</a:t>
            </a:r>
            <a:endParaRPr lang="en-US" altLang="ja-JP" smtClean="0">
              <a:ea typeface="ＭＳ Ｐゴシック" pitchFamily="34" charset="-128"/>
            </a:endParaRPr>
          </a:p>
          <a:p>
            <a:pPr lvl="1"/>
            <a:endParaRPr lang="en-US" smtClean="0">
              <a:ea typeface="ＭＳ Ｐゴシック" pitchFamily="34" charset="-128"/>
            </a:endParaRPr>
          </a:p>
          <a:p>
            <a:endParaRPr lang="en-US" smtClean="0">
              <a:ea typeface="ＭＳ Ｐゴシック" pitchFamily="34" charset="-128"/>
            </a:endParaRPr>
          </a:p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37892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3F3F3F"/>
                </a:solidFill>
              </a:rPr>
              <a:t>Kelvin Sung (Use/Modify with permission from © 2010-2012 Larry Snyder, CSE)</a:t>
            </a:r>
            <a:endParaRPr lang="en-US" sz="1200">
              <a:solidFill>
                <a:srgbClr val="3F3F3F"/>
              </a:solidFill>
            </a:endParaRPr>
          </a:p>
        </p:txBody>
      </p:sp>
      <p:sp>
        <p:nvSpPr>
          <p:cNvPr id="7" name="Rounded Rectangle 6"/>
          <p:cNvSpPr>
            <a:spLocks noChangeArrowheads="1"/>
          </p:cNvSpPr>
          <p:nvPr/>
        </p:nvSpPr>
        <p:spPr bwMode="auto">
          <a:xfrm>
            <a:off x="5019675" y="5757863"/>
            <a:ext cx="3663950" cy="6524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BF00"/>
              </a:gs>
              <a:gs pos="45000">
                <a:srgbClr val="F1A300"/>
              </a:gs>
              <a:gs pos="100000">
                <a:srgbClr val="CC8900"/>
              </a:gs>
            </a:gsLst>
            <a:lin ang="5400000"/>
          </a:gradFill>
          <a:ln w="6350" cap="rnd">
            <a:solidFill>
              <a:srgbClr val="F0AC00"/>
            </a:solidFill>
            <a:round/>
            <a:headEnd/>
            <a:tailEnd/>
          </a:ln>
          <a:effectLst>
            <a:outerShdw blurRad="39000" dist="254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/>
            <a:r>
              <a:rPr lang="en-US" sz="2400">
                <a:solidFill>
                  <a:srgbClr val="FFFFFF"/>
                </a:solidFill>
                <a:latin typeface="Corbel" pitchFamily="34" charset="0"/>
              </a:rPr>
              <a:t>We</a:t>
            </a:r>
            <a:r>
              <a:rPr lang="en-US" altLang="en-US" sz="2400">
                <a:solidFill>
                  <a:srgbClr val="FFFFFF"/>
                </a:solidFill>
                <a:latin typeface="Corbel" pitchFamily="34" charset="0"/>
              </a:rPr>
              <a:t>’</a:t>
            </a:r>
            <a:r>
              <a:rPr lang="en-US" sz="2400">
                <a:solidFill>
                  <a:srgbClr val="FFFFFF"/>
                </a:solidFill>
                <a:latin typeface="Corbel" pitchFamily="34" charset="0"/>
              </a:rPr>
              <a:t>ll See It Again &amp;Again</a:t>
            </a:r>
          </a:p>
        </p:txBody>
      </p:sp>
    </p:spTree>
    <p:extLst>
      <p:ext uri="{BB962C8B-B14F-4D97-AF65-F5344CB8AC3E}">
        <p14:creationId xmlns:p14="http://schemas.microsoft.com/office/powerpoint/2010/main" val="23197450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575"/>
            <a:ext cx="8229600" cy="1252538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r>
              <a:rPr lang="en-US" dirty="0" smtClean="0"/>
              <a:t>?</a:t>
            </a:r>
          </a:p>
          <a:p>
            <a:r>
              <a:rPr lang="en-US" dirty="0" smtClean="0"/>
              <a:t>Homework Assignment 2: more bots</a:t>
            </a:r>
          </a:p>
          <a:p>
            <a:pPr lvl="1"/>
            <a:r>
              <a:rPr lang="en-US" dirty="0" smtClean="0"/>
              <a:t>J S L R P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Take Quiz-2</a:t>
            </a:r>
          </a:p>
          <a:p>
            <a:endParaRPr lang="en-US" dirty="0" smtClean="0"/>
          </a:p>
          <a:p>
            <a:r>
              <a:rPr lang="en-US" dirty="0" smtClean="0"/>
              <a:t>Talk about iteration</a:t>
            </a:r>
            <a:endParaRPr lang="en-US" dirty="0" smtClean="0"/>
          </a:p>
        </p:txBody>
      </p:sp>
      <p:sp>
        <p:nvSpPr>
          <p:cNvPr id="28677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3F3F3F"/>
                </a:solidFill>
              </a:rPr>
              <a:t>Kelvin Sung (Use/Modify with permission from © 2010-2012 Larry Snyder, CSE)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911352"/>
          </a:xfrm>
        </p:spPr>
        <p:txBody>
          <a:bodyPr rtlCol="0">
            <a:scene3d>
              <a:camera prst="orthographicFront"/>
              <a:lightRig rig="threePt" dir="t">
                <a:rot lat="0" lon="0" rev="4800000"/>
              </a:lightRig>
            </a:scene3d>
          </a:bodyPr>
          <a:lstStyle/>
          <a:p>
            <a:pPr>
              <a:defRPr/>
            </a:pPr>
            <a:r>
              <a:rPr lang="en-US" dirty="0" smtClean="0"/>
              <a:t>Today – They Are Merged</a:t>
            </a:r>
            <a:endParaRPr lang="en-US" dirty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Topic: The act of directing a computer to do something … called </a:t>
            </a:r>
            <a:r>
              <a:rPr lang="en-US" i="1" smtClean="0"/>
              <a:t>programming</a:t>
            </a:r>
          </a:p>
          <a:p>
            <a:r>
              <a:rPr lang="en-US" smtClean="0"/>
              <a:t>The Lightbot 2.0 exhibited many properties of programming, so to launch both threads we will review what those properties are. (I have a complete list at the end.)</a:t>
            </a:r>
          </a:p>
        </p:txBody>
      </p:sp>
      <p:sp>
        <p:nvSpPr>
          <p:cNvPr id="12293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3F3F3F"/>
                </a:solidFill>
              </a:rPr>
              <a:t>Kelvin Sung (Use/Modify with permission from © 2010-2012 Larry Snyder, CSE)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987552"/>
          </a:xfrm>
        </p:spPr>
        <p:txBody>
          <a:bodyPr rtlCol="0">
            <a:normAutofit fontScale="90000"/>
            <a:scene3d>
              <a:camera prst="orthographicFront"/>
              <a:lightRig rig="threePt" dir="t">
                <a:rot lat="0" lon="0" rev="4800000"/>
              </a:lightRig>
            </a:scene3d>
          </a:bodyPr>
          <a:lstStyle/>
          <a:p>
            <a:pPr>
              <a:defRPr/>
            </a:pPr>
            <a:r>
              <a:rPr lang="en-US" dirty="0" smtClean="0"/>
              <a:t>As Experienced </a:t>
            </a:r>
            <a:r>
              <a:rPr lang="en-US" dirty="0" err="1" smtClean="0"/>
              <a:t>Lightbot</a:t>
            </a:r>
            <a:r>
              <a:rPr lang="en-US" dirty="0" smtClean="0"/>
              <a:t> Hackers</a:t>
            </a:r>
            <a:endParaRPr 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5181600"/>
          </a:xfrm>
        </p:spPr>
        <p:txBody>
          <a:bodyPr/>
          <a:lstStyle/>
          <a:p>
            <a:r>
              <a:rPr lang="en-US" smtClean="0"/>
              <a:t>What are you doing in Lightbot?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r>
              <a:rPr lang="en-US" smtClean="0"/>
              <a:t>Commanding a robot through a “blocks world”</a:t>
            </a:r>
          </a:p>
          <a:p>
            <a:r>
              <a:rPr lang="en-US" smtClean="0"/>
              <a:t>Programming is </a:t>
            </a:r>
            <a:r>
              <a:rPr lang="en-US" b="1" smtClean="0"/>
              <a:t>commanding </a:t>
            </a:r>
            <a:r>
              <a:rPr lang="en-US" smtClean="0"/>
              <a:t>an agent</a:t>
            </a:r>
          </a:p>
        </p:txBody>
      </p:sp>
      <p:sp>
        <p:nvSpPr>
          <p:cNvPr id="13317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3F3F3F"/>
                </a:solidFill>
              </a:rPr>
              <a:t>Kelvin Sung (Use/Modify with permission from © 2010-2012 Larry Snyder, CSE)</a:t>
            </a:r>
          </a:p>
        </p:txBody>
      </p:sp>
      <p:pic>
        <p:nvPicPr>
          <p:cNvPr id="13319" name="Picture 6" descr="lightbot3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828800"/>
            <a:ext cx="5645150" cy="325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987552"/>
          </a:xfrm>
        </p:spPr>
        <p:txBody>
          <a:bodyPr rtlCol="0">
            <a:scene3d>
              <a:camera prst="orthographicFront"/>
              <a:lightRig rig="threePt" dir="t">
                <a:rot lat="0" lon="0" rev="4800000"/>
              </a:lightRig>
            </a:scene3d>
          </a:bodyPr>
          <a:lstStyle/>
          <a:p>
            <a:pPr>
              <a:defRPr/>
            </a:pPr>
            <a:r>
              <a:rPr lang="en-US" dirty="0" smtClean="0"/>
              <a:t>Agent, Instructions, Intent </a:t>
            </a:r>
            <a:endParaRPr lang="en-US" dirty="0"/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541338" y="1243013"/>
            <a:ext cx="8229600" cy="5181600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When you are </a:t>
            </a:r>
            <a:r>
              <a:rPr lang="en-US" altLang="ja-JP" smtClean="0">
                <a:ea typeface="ＭＳ Ｐゴシック" pitchFamily="34" charset="-128"/>
              </a:rPr>
              <a:t>commanding (programming), you direct an agent (by instructions) to a goal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The </a:t>
            </a:r>
            <a:r>
              <a:rPr lang="en-US" b="1" smtClean="0">
                <a:ea typeface="ＭＳ Ｐゴシック" pitchFamily="34" charset="-128"/>
              </a:rPr>
              <a:t>agent </a:t>
            </a:r>
            <a:r>
              <a:rPr lang="en-US" smtClean="0">
                <a:ea typeface="ＭＳ Ｐゴシック" pitchFamily="34" charset="-128"/>
              </a:rPr>
              <a:t>is usually a computer, but it can be a person, or other device (animated robot?)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The agent follows the commands a/k/a </a:t>
            </a:r>
            <a:r>
              <a:rPr lang="en-US" b="1" smtClean="0">
                <a:ea typeface="ＭＳ Ｐゴシック" pitchFamily="34" charset="-128"/>
              </a:rPr>
              <a:t>instructions</a:t>
            </a:r>
            <a:r>
              <a:rPr lang="en-US" smtClean="0">
                <a:ea typeface="ＭＳ Ｐゴシック" pitchFamily="34" charset="-128"/>
              </a:rPr>
              <a:t>,</a:t>
            </a:r>
            <a:r>
              <a:rPr lang="en-US" b="1" smtClean="0">
                <a:ea typeface="ＭＳ Ｐゴシック" pitchFamily="34" charset="-128"/>
              </a:rPr>
              <a:t> </a:t>
            </a:r>
            <a:r>
              <a:rPr lang="en-US" smtClean="0">
                <a:ea typeface="ＭＳ Ｐゴシック" pitchFamily="34" charset="-128"/>
              </a:rPr>
              <a:t>flawlessly, and mindlessly, doing only what it is asked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The program implements </a:t>
            </a:r>
            <a:r>
              <a:rPr lang="en-US" b="1" smtClean="0">
                <a:ea typeface="ＭＳ Ｐゴシック" pitchFamily="34" charset="-128"/>
              </a:rPr>
              <a:t>human intent </a:t>
            </a:r>
            <a:r>
              <a:rPr lang="en-US" smtClean="0">
                <a:ea typeface="ＭＳ Ｐゴシック" pitchFamily="34" charset="-128"/>
              </a:rPr>
              <a:t>– you are trying to get the robot to the Blue Tile goal – it</a:t>
            </a:r>
            <a:r>
              <a:rPr lang="en-US" altLang="en-US" smtClean="0">
                <a:ea typeface="ＭＳ Ｐゴシック" pitchFamily="34" charset="-128"/>
              </a:rPr>
              <a:t>’</a:t>
            </a:r>
            <a:r>
              <a:rPr lang="en-US" altLang="ja-JP" smtClean="0">
                <a:ea typeface="ＭＳ Ｐゴシック" pitchFamily="34" charset="-128"/>
              </a:rPr>
              <a:t>s the point of your instructions</a:t>
            </a:r>
          </a:p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1946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3F3F3F"/>
                </a:solidFill>
              </a:rPr>
              <a:t>Kelvin Sung (Use/Modify with permission from © 2010-2012 Larry Snyder, CSE)</a:t>
            </a:r>
            <a:endParaRPr lang="en-US" sz="1200">
              <a:solidFill>
                <a:srgbClr val="3F3F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2033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832245"/>
          </a:xfrm>
        </p:spPr>
        <p:txBody>
          <a:bodyPr rtlCol="0">
            <a:scene3d>
              <a:camera prst="orthographicFront"/>
              <a:lightRig rig="threePt" dir="t">
                <a:rot lat="0" lon="0" rev="4800000"/>
              </a:lightRig>
            </a:scene3d>
          </a:bodyPr>
          <a:lstStyle/>
          <a:p>
            <a:pPr>
              <a:defRPr/>
            </a:pPr>
            <a:r>
              <a:rPr lang="en-US" dirty="0" smtClean="0"/>
              <a:t>Sequencing</a:t>
            </a:r>
            <a:endParaRPr lang="en-US" dirty="0"/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252413" y="1066800"/>
            <a:ext cx="8610600" cy="5181600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Instructions are </a:t>
            </a:r>
            <a:r>
              <a:rPr lang="en-US" i="1" smtClean="0">
                <a:ea typeface="ＭＳ Ｐゴシック" pitchFamily="34" charset="-128"/>
              </a:rPr>
              <a:t>given </a:t>
            </a:r>
            <a:r>
              <a:rPr lang="en-US" smtClean="0">
                <a:ea typeface="ＭＳ Ｐゴシック" pitchFamily="34" charset="-128"/>
              </a:rPr>
              <a:t>in sequence, i.e. in order</a:t>
            </a:r>
          </a:p>
          <a:p>
            <a:r>
              <a:rPr lang="en-US" smtClean="0">
                <a:ea typeface="ＭＳ Ｐゴシック" pitchFamily="34" charset="-128"/>
              </a:rPr>
              <a:t>They are </a:t>
            </a:r>
            <a:r>
              <a:rPr lang="en-US" i="1" smtClean="0">
                <a:ea typeface="ＭＳ Ｐゴシック" pitchFamily="34" charset="-128"/>
              </a:rPr>
              <a:t>followed </a:t>
            </a:r>
            <a:r>
              <a:rPr lang="en-US" smtClean="0">
                <a:ea typeface="ＭＳ Ｐゴシック" pitchFamily="34" charset="-128"/>
              </a:rPr>
              <a:t>in sequence, i.e. in order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YOU give the</a:t>
            </a:r>
          </a:p>
          <a:p>
            <a:pPr lvl="1">
              <a:buFont typeface="Wingdings" pitchFamily="2" charset="2"/>
              <a:buNone/>
            </a:pPr>
            <a:r>
              <a:rPr lang="en-US" smtClean="0">
                <a:ea typeface="ＭＳ Ｐゴシック" pitchFamily="34" charset="-128"/>
              </a:rPr>
              <a:t>instructions … it</a:t>
            </a:r>
            <a:r>
              <a:rPr lang="en-US" altLang="en-US" smtClean="0">
                <a:ea typeface="ＭＳ Ｐゴシック" pitchFamily="34" charset="-128"/>
              </a:rPr>
              <a:t>’</a:t>
            </a:r>
            <a:r>
              <a:rPr lang="en-US" smtClean="0">
                <a:ea typeface="ＭＳ Ｐゴシック" pitchFamily="34" charset="-128"/>
              </a:rPr>
              <a:t>s </a:t>
            </a:r>
          </a:p>
          <a:p>
            <a:pPr lvl="1">
              <a:buFont typeface="Wingdings" pitchFamily="2" charset="2"/>
              <a:buNone/>
            </a:pPr>
            <a:r>
              <a:rPr lang="en-US" smtClean="0">
                <a:ea typeface="ＭＳ Ｐゴシック" pitchFamily="34" charset="-128"/>
              </a:rPr>
              <a:t>called </a:t>
            </a:r>
            <a:r>
              <a:rPr lang="en-US" b="1" smtClean="0">
                <a:ea typeface="ＭＳ Ｐゴシック" pitchFamily="34" charset="-128"/>
              </a:rPr>
              <a:t>programming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The AGENT follows</a:t>
            </a:r>
          </a:p>
          <a:p>
            <a:pPr lvl="1">
              <a:buFont typeface="Wingdings" pitchFamily="2" charset="2"/>
              <a:buNone/>
            </a:pPr>
            <a:r>
              <a:rPr lang="en-US" smtClean="0">
                <a:ea typeface="ＭＳ Ｐゴシック" pitchFamily="34" charset="-128"/>
              </a:rPr>
              <a:t>them … it</a:t>
            </a:r>
            <a:r>
              <a:rPr lang="en-US" altLang="en-US" smtClean="0">
                <a:ea typeface="ＭＳ Ｐゴシック" pitchFamily="34" charset="-128"/>
              </a:rPr>
              <a:t>’</a:t>
            </a:r>
            <a:r>
              <a:rPr lang="en-US" smtClean="0">
                <a:ea typeface="ＭＳ Ｐゴシック" pitchFamily="34" charset="-128"/>
              </a:rPr>
              <a:t>s called</a:t>
            </a:r>
          </a:p>
          <a:p>
            <a:pPr lvl="1">
              <a:buFont typeface="Wingdings" pitchFamily="2" charset="2"/>
              <a:buNone/>
            </a:pPr>
            <a:r>
              <a:rPr lang="en-US" b="1" smtClean="0">
                <a:ea typeface="ＭＳ Ｐゴシック" pitchFamily="34" charset="-128"/>
              </a:rPr>
              <a:t>executing</a:t>
            </a:r>
            <a:r>
              <a:rPr lang="en-US" smtClean="0">
                <a:ea typeface="ＭＳ Ｐゴシック" pitchFamily="34" charset="-128"/>
              </a:rPr>
              <a:t> or </a:t>
            </a:r>
            <a:r>
              <a:rPr lang="en-US" b="1" smtClean="0">
                <a:ea typeface="ＭＳ Ｐゴシック" pitchFamily="34" charset="-128"/>
              </a:rPr>
              <a:t>running</a:t>
            </a:r>
            <a:r>
              <a:rPr lang="en-US" smtClean="0">
                <a:ea typeface="ＭＳ Ｐゴシック" pitchFamily="34" charset="-128"/>
              </a:rPr>
              <a:t> </a:t>
            </a:r>
          </a:p>
          <a:p>
            <a:pPr lvl="1">
              <a:buFont typeface="Wingdings" pitchFamily="2" charset="2"/>
              <a:buNone/>
            </a:pPr>
            <a:r>
              <a:rPr lang="en-US" smtClean="0">
                <a:ea typeface="ＭＳ Ｐゴシック" pitchFamily="34" charset="-128"/>
              </a:rPr>
              <a:t>the program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A </a:t>
            </a:r>
            <a:r>
              <a:rPr lang="en-US" altLang="ja-JP" b="1" smtClean="0">
                <a:ea typeface="ＭＳ Ｐゴシック" pitchFamily="34" charset="-128"/>
              </a:rPr>
              <a:t>program counter</a:t>
            </a:r>
            <a:r>
              <a:rPr lang="en-US" altLang="ja-JP" smtClean="0">
                <a:ea typeface="ＭＳ Ｐゴシック" pitchFamily="34" charset="-128"/>
              </a:rPr>
              <a:t> marks the agent’s place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20484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3F3F3F"/>
                </a:solidFill>
              </a:rPr>
              <a:t>Kelvin Sung (Use/Modify with permission from © 2010-2012 Larry Snyder, CSE)</a:t>
            </a:r>
            <a:endParaRPr lang="en-US" sz="1200">
              <a:solidFill>
                <a:srgbClr val="3F3F3F"/>
              </a:solidFill>
            </a:endParaRPr>
          </a:p>
        </p:txBody>
      </p:sp>
      <p:pic>
        <p:nvPicPr>
          <p:cNvPr id="20486" name="Picture 6" descr="lightbot9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0" r="2618"/>
          <a:stretch>
            <a:fillRect/>
          </a:stretch>
        </p:blipFill>
        <p:spPr bwMode="auto">
          <a:xfrm>
            <a:off x="4044950" y="2286000"/>
            <a:ext cx="4986338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845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832245"/>
          </a:xfrm>
        </p:spPr>
        <p:txBody>
          <a:bodyPr rtlCol="0">
            <a:scene3d>
              <a:camera prst="orthographicFront"/>
              <a:lightRig rig="threePt" dir="t">
                <a:rot lat="0" lon="0" rev="4800000"/>
              </a:lightRig>
            </a:scene3d>
          </a:bodyPr>
          <a:lstStyle/>
          <a:p>
            <a:pPr>
              <a:defRPr/>
            </a:pPr>
            <a:r>
              <a:rPr lang="en-US" dirty="0" smtClean="0"/>
              <a:t>Order of Events</a:t>
            </a:r>
            <a:endParaRPr lang="en-US" dirty="0"/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252413" y="1066800"/>
            <a:ext cx="8610600" cy="5181600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The instructions are programmed </a:t>
            </a:r>
            <a:r>
              <a:rPr lang="en-US" i="1" smtClean="0">
                <a:ea typeface="ＭＳ Ｐゴシック" pitchFamily="34" charset="-128"/>
              </a:rPr>
              <a:t>ahead of time</a:t>
            </a:r>
          </a:p>
          <a:p>
            <a:r>
              <a:rPr lang="en-US" smtClean="0">
                <a:ea typeface="ＭＳ Ｐゴシック" pitchFamily="34" charset="-128"/>
              </a:rPr>
              <a:t>They are executed</a:t>
            </a:r>
            <a:r>
              <a:rPr lang="en-US" i="1" smtClean="0">
                <a:ea typeface="ＭＳ Ｐゴシック" pitchFamily="34" charset="-128"/>
              </a:rPr>
              <a:t> later</a:t>
            </a:r>
            <a:r>
              <a:rPr lang="en-US" smtClean="0">
                <a:ea typeface="ＭＳ Ｐゴシック" pitchFamily="34" charset="-128"/>
              </a:rPr>
              <a:t>, w/o programmer</a:t>
            </a:r>
            <a:r>
              <a:rPr lang="en-US" altLang="en-US" smtClean="0">
                <a:ea typeface="ＭＳ Ｐゴシック" pitchFamily="34" charset="-128"/>
              </a:rPr>
              <a:t>’</a:t>
            </a:r>
            <a:r>
              <a:rPr lang="en-US" smtClean="0">
                <a:ea typeface="ＭＳ Ｐゴシック" pitchFamily="34" charset="-128"/>
              </a:rPr>
              <a:t>s intervention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Each instruction </a:t>
            </a:r>
          </a:p>
          <a:p>
            <a:pPr lvl="1">
              <a:buFont typeface="Wingdings" pitchFamily="2" charset="2"/>
              <a:buNone/>
            </a:pPr>
            <a:r>
              <a:rPr lang="en-US" smtClean="0">
                <a:ea typeface="ＭＳ Ｐゴシック" pitchFamily="34" charset="-128"/>
              </a:rPr>
              <a:t>	makes </a:t>
            </a:r>
            <a:r>
              <a:rPr lang="en-US" i="1" smtClean="0">
                <a:ea typeface="ＭＳ Ｐゴシック" pitchFamily="34" charset="-128"/>
              </a:rPr>
              <a:t>progress</a:t>
            </a:r>
            <a:r>
              <a:rPr lang="en-US" smtClean="0">
                <a:ea typeface="ＭＳ Ｐゴシック" pitchFamily="34" charset="-128"/>
              </a:rPr>
              <a:t> </a:t>
            </a:r>
          </a:p>
          <a:p>
            <a:pPr lvl="1">
              <a:buFont typeface="Wingdings" pitchFamily="2" charset="2"/>
              <a:buNone/>
            </a:pPr>
            <a:r>
              <a:rPr lang="en-US" smtClean="0">
                <a:ea typeface="ＭＳ Ｐゴシック" pitchFamily="34" charset="-128"/>
              </a:rPr>
              <a:t>	towards the </a:t>
            </a:r>
          </a:p>
          <a:p>
            <a:pPr lvl="1">
              <a:buFont typeface="Wingdings" pitchFamily="2" charset="2"/>
              <a:buNone/>
            </a:pPr>
            <a:r>
              <a:rPr lang="en-US" smtClean="0">
                <a:ea typeface="ＭＳ Ｐゴシック" pitchFamily="34" charset="-128"/>
              </a:rPr>
              <a:t>	goal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The order </a:t>
            </a:r>
            <a:r>
              <a:rPr lang="en-US" i="1" smtClean="0">
                <a:ea typeface="ＭＳ Ｐゴシック" pitchFamily="34" charset="-128"/>
              </a:rPr>
              <a:t>must</a:t>
            </a:r>
          </a:p>
          <a:p>
            <a:pPr lvl="1">
              <a:buFont typeface="Wingdings" pitchFamily="2" charset="2"/>
              <a:buNone/>
            </a:pPr>
            <a:r>
              <a:rPr lang="en-US" i="1" smtClean="0">
                <a:ea typeface="ＭＳ Ｐゴシック" pitchFamily="34" charset="-128"/>
              </a:rPr>
              <a:t>	be right</a:t>
            </a:r>
            <a:r>
              <a:rPr lang="en-US" smtClean="0">
                <a:ea typeface="ＭＳ Ｐゴシック" pitchFamily="34" charset="-128"/>
              </a:rPr>
              <a:t> to </a:t>
            </a:r>
          </a:p>
          <a:p>
            <a:pPr lvl="1">
              <a:buFont typeface="Wingdings" pitchFamily="2" charset="2"/>
              <a:buNone/>
            </a:pPr>
            <a:r>
              <a:rPr lang="en-US" smtClean="0">
                <a:ea typeface="ＭＳ Ｐゴシック" pitchFamily="34" charset="-128"/>
              </a:rPr>
              <a:t>	achieve the goal</a:t>
            </a:r>
          </a:p>
        </p:txBody>
      </p:sp>
      <p:sp>
        <p:nvSpPr>
          <p:cNvPr id="22532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3F3F3F"/>
                </a:solidFill>
              </a:rPr>
              <a:t>Kelvin Sung (Use/Modify with permission from © 2010-2012 Larry Snyder, CSE)</a:t>
            </a:r>
            <a:endParaRPr lang="en-US" sz="1200">
              <a:solidFill>
                <a:srgbClr val="3F3F3F"/>
              </a:solidFill>
            </a:endParaRPr>
          </a:p>
        </p:txBody>
      </p:sp>
      <p:pic>
        <p:nvPicPr>
          <p:cNvPr id="22534" name="Picture 6" descr="lightbot9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0" r="2618"/>
          <a:stretch>
            <a:fillRect/>
          </a:stretch>
        </p:blipFill>
        <p:spPr bwMode="auto">
          <a:xfrm>
            <a:off x="4044950" y="2286000"/>
            <a:ext cx="4986338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5" name="TextBox 2"/>
          <p:cNvSpPr txBox="1">
            <a:spLocks noChangeArrowheads="1"/>
          </p:cNvSpPr>
          <p:nvPr/>
        </p:nvSpPr>
        <p:spPr bwMode="auto">
          <a:xfrm>
            <a:off x="6138863" y="2927350"/>
            <a:ext cx="1466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 b="1">
                <a:solidFill>
                  <a:srgbClr val="FF0000"/>
                </a:solidFill>
              </a:rPr>
              <a:t>Program &gt;&gt;</a:t>
            </a:r>
          </a:p>
        </p:txBody>
      </p:sp>
    </p:spTree>
    <p:extLst>
      <p:ext uri="{BB962C8B-B14F-4D97-AF65-F5344CB8AC3E}">
        <p14:creationId xmlns:p14="http://schemas.microsoft.com/office/powerpoint/2010/main" val="1398704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961586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Point of View</a:t>
            </a:r>
            <a:endParaRPr lang="en-US" dirty="0"/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457200" y="1019175"/>
            <a:ext cx="8229600" cy="5181600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Programming REQUIRES you to take the </a:t>
            </a:r>
            <a:r>
              <a:rPr lang="en-US" i="1" smtClean="0">
                <a:ea typeface="ＭＳ Ｐゴシック" pitchFamily="34" charset="-128"/>
              </a:rPr>
              <a:t>agent</a:t>
            </a:r>
            <a:r>
              <a:rPr lang="en-US" altLang="en-US" i="1" smtClean="0">
                <a:ea typeface="ＭＳ Ｐゴシック" pitchFamily="34" charset="-128"/>
              </a:rPr>
              <a:t>’</a:t>
            </a:r>
            <a:r>
              <a:rPr lang="en-US" i="1" smtClean="0">
                <a:ea typeface="ＭＳ Ｐゴシック" pitchFamily="34" charset="-128"/>
              </a:rPr>
              <a:t>s point of view </a:t>
            </a:r>
            <a:r>
              <a:rPr lang="en-US" smtClean="0">
                <a:ea typeface="ＭＳ Ｐゴシック" pitchFamily="34" charset="-128"/>
              </a:rPr>
              <a:t>… it</a:t>
            </a:r>
            <a:r>
              <a:rPr lang="en-US" altLang="en-US" smtClean="0">
                <a:ea typeface="ＭＳ Ｐゴシック" pitchFamily="34" charset="-128"/>
              </a:rPr>
              <a:t>’</a:t>
            </a:r>
            <a:r>
              <a:rPr lang="en-US" smtClean="0">
                <a:ea typeface="ＭＳ Ｐゴシック" pitchFamily="34" charset="-128"/>
              </a:rPr>
              <a:t>s a essential idea</a:t>
            </a:r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3F3F3F"/>
                </a:solidFill>
              </a:rPr>
              <a:t>Kelvin Sung (Use/Modify with permission from © 2010-2012 Larry Snyder, CSE)</a:t>
            </a:r>
            <a:endParaRPr lang="en-US" sz="1200">
              <a:solidFill>
                <a:srgbClr val="3F3F3F"/>
              </a:solidFill>
            </a:endParaRPr>
          </a:p>
        </p:txBody>
      </p:sp>
      <p:grpSp>
        <p:nvGrpSpPr>
          <p:cNvPr id="24582" name="Group 8"/>
          <p:cNvGrpSpPr>
            <a:grpSpLocks/>
          </p:cNvGrpSpPr>
          <p:nvPr/>
        </p:nvGrpSpPr>
        <p:grpSpPr bwMode="auto">
          <a:xfrm>
            <a:off x="1789113" y="2216150"/>
            <a:ext cx="5645150" cy="3255963"/>
            <a:chOff x="1788808" y="2216823"/>
            <a:chExt cx="5645150" cy="3255963"/>
          </a:xfrm>
        </p:grpSpPr>
        <p:pic>
          <p:nvPicPr>
            <p:cNvPr id="24583" name="Picture 6" descr="lightbot3.gi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8808" y="2216823"/>
              <a:ext cx="5645150" cy="3255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84" name="TextBox 7"/>
            <p:cNvSpPr txBox="1">
              <a:spLocks noChangeArrowheads="1"/>
            </p:cNvSpPr>
            <p:nvPr/>
          </p:nvSpPr>
          <p:spPr bwMode="auto">
            <a:xfrm>
              <a:off x="4397820" y="2927804"/>
              <a:ext cx="146765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800" b="1">
                  <a:solidFill>
                    <a:srgbClr val="FF0000"/>
                  </a:solidFill>
                </a:rPr>
                <a:t>Program &gt;&gt;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896782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24540&quot;&gt;&lt;property id=&quot;20148&quot; value=&quot;5&quot;/&gt;&lt;property id=&quot;20300&quot; value=&quot;Slide 3 - &amp;quot;Welcome to FIT100 &amp;quot;&quot;/&gt;&lt;property id=&quot;20307&quot; value=&quot;257&quot;/&gt;&lt;/object&gt;&lt;object type=&quot;3&quot; unique_id=&quot;24541&quot;&gt;&lt;property id=&quot;20148&quot; value=&quot;5&quot;/&gt;&lt;property id=&quot;20300&quot; value=&quot;Slide 4 - &amp;quot;INFO100/CSE100&amp;quot;&quot;/&gt;&lt;property id=&quot;20307&quot; value=&quot;258&quot;/&gt;&lt;/object&gt;&lt;object type=&quot;3&quot; unique_id=&quot;24543&quot;&gt;&lt;property id=&quot;20148&quot; value=&quot;5&quot;/&gt;&lt;property id=&quot;20300&quot; value=&quot;Slide 7 - &amp;quot;Being Fluent&amp;quot;&quot;/&gt;&lt;property id=&quot;20307&quot; value=&quot;260&quot;/&gt;&lt;/object&gt;&lt;object type=&quot;3&quot; unique_id=&quot;24544&quot;&gt;&lt;property id=&quot;20148&quot; value=&quot;5&quot;/&gt;&lt;property id=&quot;20300&quot; value=&quot;Slide 8 - &amp;quot;The Content&amp;quot;&quot;/&gt;&lt;property id=&quot;20307&quot; value=&quot;261&quot;/&gt;&lt;/object&gt;&lt;object type=&quot;3&quot; unique_id=&quot;24546&quot;&gt;&lt;property id=&quot;20148&quot; value=&quot;5&quot;/&gt;&lt;property id=&quot;20300&quot; value=&quot;Slide 9 - &amp;quot;About This Class  &amp;quot;&quot;/&gt;&lt;property id=&quot;20307&quot; value=&quot;263&quot;/&gt;&lt;/object&gt;&lt;object type=&quot;3&quot; unique_id=&quot;24547&quot;&gt;&lt;property id=&quot;20148&quot; value=&quot;5&quot;/&gt;&lt;property id=&quot;20300&quot; value=&quot;Slide 10 - &amp;quot;Lifetime of Learning&amp;quot;&quot;/&gt;&lt;property id=&quot;20307&quot; value=&quot;264&quot;/&gt;&lt;/object&gt;&lt;object type=&quot;3&quot; unique_id=&quot;24548&quot;&gt;&lt;property id=&quot;20148&quot; value=&quot;5&quot;/&gt;&lt;property id=&quot;20300&quot; value=&quot;Slide 11 - &amp;quot;Lifetime of Learning&amp;quot;&quot;/&gt;&lt;property id=&quot;20307&quot; value=&quot;265&quot;/&gt;&lt;/object&gt;&lt;object type=&quot;3&quot; unique_id=&quot;24549&quot;&gt;&lt;property id=&quot;20148&quot; value=&quot;5&quot;/&gt;&lt;property id=&quot;20300&quot; value=&quot;Slide 12 - &amp;quot;Is FIT100 for You?&amp;quot;&quot;/&gt;&lt;property id=&quot;20307&quot; value=&quot;266&quot;/&gt;&lt;/object&gt;&lt;object type=&quot;3&quot; unique_id=&quot;24550&quot;&gt;&lt;property id=&quot;20148&quot; value=&quot;5&quot;/&gt;&lt;property id=&quot;20300&quot; value=&quot;Slide 14 - &amp;quot;But, Maybe Not&amp;quot;&quot;/&gt;&lt;property id=&quot;20307&quot; value=&quot;267&quot;/&gt;&lt;/object&gt;&lt;object type=&quot;3&quot; unique_id=&quot;24551&quot;&gt;&lt;property id=&quot;20148&quot; value=&quot;5&quot;/&gt;&lt;property id=&quot;20300&quot; value=&quot;Slide 15 - &amp;quot;Some Stats&amp;quot;&quot;/&gt;&lt;property id=&quot;20307&quot; value=&quot;268&quot;/&gt;&lt;/object&gt;&lt;object type=&quot;3&quot; unique_id=&quot;24552&quot;&gt;&lt;property id=&quot;20148&quot; value=&quot;5&quot;/&gt;&lt;property id=&quot;20300&quot; value=&quot;Slide 16 - &amp;quot;Taking FIT Is Worth It&amp;quot;&quot;/&gt;&lt;property id=&quot;20307&quot; value=&quot;269&quot;/&gt;&lt;/object&gt;&lt;object type=&quot;3&quot; unique_id=&quot;24553&quot;&gt;&lt;property id=&quot;20148&quot; value=&quot;5&quot;/&gt;&lt;property id=&quot;20300&quot; value=&quot;Slide 17 - &amp;quot;Class Mechanics&amp;quot;&quot;/&gt;&lt;property id=&quot;20307&quot; value=&quot;270&quot;/&gt;&lt;/object&gt;&lt;object type=&quot;3&quot; unique_id=&quot;24554&quot;&gt;&lt;property id=&quot;20148&quot; value=&quot;5&quot;/&gt;&lt;property id=&quot;20300&quot; value=&quot;Slide 20 - &amp;quot;Class Mechanics&amp;quot;&quot;/&gt;&lt;property id=&quot;20307&quot; value=&quot;271&quot;/&gt;&lt;/object&gt;&lt;object type=&quot;3&quot; unique_id=&quot;24555&quot;&gt;&lt;property id=&quot;20148&quot; value=&quot;5&quot;/&gt;&lt;property id=&quot;20300&quot; value=&quot;Slide 21 - &amp;quot;FIT100 course Web site&amp;quot;&quot;/&gt;&lt;property id=&quot;20307&quot; value=&quot;272&quot;/&gt;&lt;/object&gt;&lt;object type=&quot;3&quot; unique_id=&quot;24556&quot;&gt;&lt;property id=&quot;20148&quot; value=&quot;5&quot;/&gt;&lt;property id=&quot;20300&quot; value=&quot;Slide 24 - &amp;quot;Teaching Assistants&amp;quot;&quot;/&gt;&lt;property id=&quot;20307&quot; value=&quot;273&quot;/&gt;&lt;/object&gt;&lt;object type=&quot;3&quot; unique_id=&quot;24557&quot;&gt;&lt;property id=&quot;20148&quot; value=&quot;5&quot;/&gt;&lt;property id=&quot;20300&quot; value=&quot;Slide 27 - &amp;quot;CLUE Tutor&amp;quot;&quot;/&gt;&lt;property id=&quot;20307&quot; value=&quot;274&quot;/&gt;&lt;/object&gt;&lt;object type=&quot;3&quot; unique_id=&quot;24558&quot;&gt;&lt;property id=&quot;20148&quot; value=&quot;5&quot;/&gt;&lt;property id=&quot;20300&quot; value=&quot;Slide 28 - &amp;quot;Get Help When You Need It!&amp;quot;&quot;/&gt;&lt;property id=&quot;20307&quot; value=&quot;275&quot;/&gt;&lt;/object&gt;&lt;object type=&quot;3&quot; unique_id=&quot;24559&quot;&gt;&lt;property id=&quot;20148&quot; value=&quot;5&quot;/&gt;&lt;property id=&quot;20300&quot; value=&quot;Slide 29 - &amp;quot;New to computers?&amp;quot;&quot;/&gt;&lt;property id=&quot;20307&quot; value=&quot;276&quot;/&gt;&lt;/object&gt;&lt;object type=&quot;3&quot; unique_id=&quot;24560&quot;&gt;&lt;property id=&quot;20148&quot; value=&quot;5&quot;/&gt;&lt;property id=&quot;20300&quot; value=&quot;Slide 30 - &amp;quot;Class Web Site&amp;quot;&quot;/&gt;&lt;property id=&quot;20307&quot; value=&quot;277&quot;/&gt;&lt;/object&gt;&lt;object type=&quot;3&quot; unique_id=&quot;24561&quot;&gt;&lt;property id=&quot;20148&quot; value=&quot;5&quot;/&gt;&lt;property id=&quot;20300&quot; value=&quot;Slide 31 - &amp;quot;The Calendar&amp;quot;&quot;/&gt;&lt;property id=&quot;20307&quot; value=&quot;278&quot;/&gt;&lt;/object&gt;&lt;object type=&quot;3&quot; unique_id=&quot;24562&quot;&gt;&lt;property id=&quot;20148&quot; value=&quot;5&quot;/&gt;&lt;property id=&quot;20300&quot; value=&quot;Slide 32 - &amp;quot;Readings&amp;quot;&quot;/&gt;&lt;property id=&quot;20307&quot; value=&quot;279&quot;/&gt;&lt;/object&gt;&lt;object type=&quot;3&quot; unique_id=&quot;24563&quot;&gt;&lt;property id=&quot;20148&quot; value=&quot;5&quot;/&gt;&lt;property id=&quot;20300&quot; value=&quot;Slide 35 - &amp;quot;An Assignment&amp;quot;&quot;/&gt;&lt;property id=&quot;20307&quot; value=&quot;280&quot;/&gt;&lt;/object&gt;&lt;object type=&quot;3&quot; unique_id=&quot;24564&quot;&gt;&lt;property id=&quot;20148&quot; value=&quot;5&quot;/&gt;&lt;property id=&quot;20300&quot; value=&quot;Slide 36 - &amp;quot;Summary&amp;quot;&quot;/&gt;&lt;property id=&quot;20307&quot; value=&quot;281&quot;/&gt;&lt;/object&gt;&lt;object type=&quot;3&quot; unique_id=&quot;24728&quot;&gt;&lt;property id=&quot;20148&quot; value=&quot;5&quot;/&gt;&lt;property id=&quot;20300&quot; value=&quot;Slide 6 - &amp;quot;Fluency with Information Technology&amp;quot;&quot;/&gt;&lt;property id=&quot;20307&quot; value=&quot;282&quot;/&gt;&lt;/object&gt;&lt;object type=&quot;3&quot; unique_id=&quot;24821&quot;&gt;&lt;property id=&quot;20148&quot; value=&quot;5&quot;/&gt;&lt;property id=&quot;20300&quot; value=&quot;Slide 23 - &amp;quot;Instructor&amp;quot;&quot;/&gt;&lt;property id=&quot;20307&quot; value=&quot;286&quot;/&gt;&lt;/object&gt;&lt;object type=&quot;3&quot; unique_id=&quot;24912&quot;&gt;&lt;property id=&quot;20148&quot; value=&quot;5&quot;/&gt;&lt;property id=&quot;20300&quot; value=&quot;Slide 25 - &amp;quot;Teaching Assistants&amp;quot;&quot;/&gt;&lt;property id=&quot;20307&quot; value=&quot;288&quot;/&gt;&lt;/object&gt;&lt;object type=&quot;3&quot; unique_id=&quot;24913&quot;&gt;&lt;property id=&quot;20148&quot; value=&quot;5&quot;/&gt;&lt;property id=&quot;20300&quot; value=&quot;Slide 26 - &amp;quot;Teaching Assistants&amp;quot;&quot;/&gt;&lt;property id=&quot;20307&quot; value=&quot;287&quot;/&gt;&lt;/object&gt;&lt;object type=&quot;3&quot; unique_id=&quot;25328&quot;&gt;&lt;property id=&quot;20148&quot; value=&quot;5&quot;/&gt;&lt;property id=&quot;20300&quot; value=&quot;Slide 13 - &amp;quot;Five credits is….&amp;quot;&quot;/&gt;&lt;property id=&quot;20307&quot; value=&quot;289&quot;/&gt;&lt;/object&gt;&lt;object type=&quot;3&quot; unique_id=&quot;25637&quot;&gt;&lt;property id=&quot;20148&quot; value=&quot;5&quot;/&gt;&lt;property id=&quot;20300&quot; value=&quot;Slide 5 - &amp;quot;Clicker question&amp;quot;&quot;/&gt;&lt;property id=&quot;20307&quot; value=&quot;291&quot;/&gt;&lt;/object&gt;&lt;object type=&quot;3&quot; unique_id=&quot;25638&quot;&gt;&lt;property id=&quot;20148&quot; value=&quot;5&quot;/&gt;&lt;property id=&quot;20300&quot; value=&quot;Slide 18 - &amp;quot;Clicker questions&amp;quot;&quot;/&gt;&lt;property id=&quot;20307&quot; value=&quot;292&quot;/&gt;&lt;/object&gt;&lt;object type=&quot;3&quot; unique_id=&quot;26056&quot;&gt;&lt;property id=&quot;20148&quot; value=&quot;5&quot;/&gt;&lt;property id=&quot;20300&quot; value=&quot;Slide 1 - &amp;quot;Announcements&amp;quot;&quot;/&gt;&lt;property id=&quot;20307&quot; value=&quot;293&quot;/&gt;&lt;/object&gt;&lt;object type=&quot;3&quot; unique_id=&quot;26057&quot;&gt;&lt;property id=&quot;20148&quot; value=&quot;5&quot;/&gt;&lt;property id=&quot;20300&quot; value=&quot;Slide 2 - &amp;quot;Announcements&amp;quot;&quot;/&gt;&lt;property id=&quot;20307&quot; value=&quot;295&quot;/&gt;&lt;/object&gt;&lt;object type=&quot;3&quot; unique_id=&quot;26058&quot;&gt;&lt;property id=&quot;20148&quot; value=&quot;5&quot;/&gt;&lt;property id=&quot;20300&quot; value=&quot;Slide 33 - &amp;quot;Clicker Quiz&amp;quot;&quot;/&gt;&lt;property id=&quot;20307&quot; value=&quot;294&quot;/&gt;&lt;/object&gt;&lt;object type=&quot;3&quot; unique_id=&quot;32316&quot;&gt;&lt;property id=&quot;20148&quot; value=&quot;5&quot;/&gt;&lt;property id=&quot;20300&quot; value=&quot;Slide 19 - &amp;quot;Course Web site&amp;quot;&quot;/&gt;&lt;property id=&quot;20307&quot; value=&quot;296&quot;/&gt;&lt;/object&gt;&lt;object type=&quot;3&quot; unique_id=&quot;32497&quot;&gt;&lt;property id=&quot;20148&quot; value=&quot;5&quot;/&gt;&lt;property id=&quot;20300&quot; value=&quot;Slide 22 - &amp;quot;FIT100 Course Web Site&amp;quot;&quot;/&gt;&lt;property id=&quot;20307&quot; value=&quot;297&quot;/&gt;&lt;/object&gt;&lt;object type=&quot;3&quot; unique_id=&quot;32771&quot;&gt;&lt;property id=&quot;20148&quot; value=&quot;5&quot;/&gt;&lt;property id=&quot;20300&quot; value=&quot;Slide 34 - &amp;quot;FIT100 Course Calendar&amp;quot;&quot;/&gt;&lt;property id=&quot;20307&quot; value=&quot;298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3080</TotalTime>
  <Words>1870</Words>
  <Application>Microsoft Office PowerPoint</Application>
  <PresentationFormat>On-screen Show (4:3)</PresentationFormat>
  <Paragraphs>273</Paragraphs>
  <Slides>32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Module</vt:lpstr>
      <vt:lpstr>PowerPoint Presentation</vt:lpstr>
      <vt:lpstr>Following Lightbot</vt:lpstr>
      <vt:lpstr>Two Paths Diverge in the Lectures</vt:lpstr>
      <vt:lpstr>Today – They Are Merged</vt:lpstr>
      <vt:lpstr>As Experienced Lightbot Hackers</vt:lpstr>
      <vt:lpstr>Agent, Instructions, Intent </vt:lpstr>
      <vt:lpstr>Sequencing</vt:lpstr>
      <vt:lpstr>Order of Events</vt:lpstr>
      <vt:lpstr>Point of View</vt:lpstr>
      <vt:lpstr>Point of View</vt:lpstr>
      <vt:lpstr>Limited Instruction ‘Repertoire’</vt:lpstr>
      <vt:lpstr>An Amazing Fact …</vt:lpstr>
      <vt:lpstr>If that were the end of the story</vt:lpstr>
      <vt:lpstr>Functions Package Computation</vt:lpstr>
      <vt:lpstr>Functions Package Computation</vt:lpstr>
      <vt:lpstr>F1( ), A Process a Riser Instruction</vt:lpstr>
      <vt:lpstr>It’s BIG! </vt:lpstr>
      <vt:lpstr>The Function Becomes A Concept</vt:lpstr>
      <vt:lpstr>The Function Becomes A Concept</vt:lpstr>
      <vt:lpstr>The Function Becomes A Concept</vt:lpstr>
      <vt:lpstr>The Function Becomes A Concept</vt:lpstr>
      <vt:lpstr>A Five Instruction Program</vt:lpstr>
      <vt:lpstr>Approaches to funciton</vt:lpstr>
      <vt:lpstr>Abstraction …</vt:lpstr>
      <vt:lpstr>Two approaches</vt:lpstr>
      <vt:lpstr>Abstracting</vt:lpstr>
      <vt:lpstr>People Abstract All The Time</vt:lpstr>
      <vt:lpstr>Keep Using Abstraction … </vt:lpstr>
      <vt:lpstr>Who is M.C. Escher? …</vt:lpstr>
      <vt:lpstr>The Function Is Just The Packaging</vt:lpstr>
      <vt:lpstr>Summary From Lightbot 2.0</vt:lpstr>
      <vt:lpstr>PowerPoint Presentation</vt:lpstr>
    </vt:vector>
  </TitlesOfParts>
  <Company>University of Washington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FIT100</dc:title>
  <dc:creator>Information School</dc:creator>
  <cp:lastModifiedBy>ks</cp:lastModifiedBy>
  <cp:revision>146</cp:revision>
  <dcterms:created xsi:type="dcterms:W3CDTF">2011-03-24T16:46:21Z</dcterms:created>
  <dcterms:modified xsi:type="dcterms:W3CDTF">2012-09-27T18:52:31Z</dcterms:modified>
</cp:coreProperties>
</file>