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2"/>
  </p:notesMasterIdLst>
  <p:handoutMasterIdLst>
    <p:handoutMasterId r:id="rId33"/>
  </p:handoutMasterIdLst>
  <p:sldIdLst>
    <p:sldId id="412" r:id="rId2"/>
    <p:sldId id="413" r:id="rId3"/>
    <p:sldId id="414" r:id="rId4"/>
    <p:sldId id="303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401" r:id="rId13"/>
    <p:sldId id="384" r:id="rId14"/>
    <p:sldId id="391" r:id="rId15"/>
    <p:sldId id="387" r:id="rId16"/>
    <p:sldId id="392" r:id="rId17"/>
    <p:sldId id="405" r:id="rId18"/>
    <p:sldId id="406" r:id="rId19"/>
    <p:sldId id="393" r:id="rId20"/>
    <p:sldId id="388" r:id="rId21"/>
    <p:sldId id="394" r:id="rId22"/>
    <p:sldId id="395" r:id="rId23"/>
    <p:sldId id="389" r:id="rId24"/>
    <p:sldId id="396" r:id="rId25"/>
    <p:sldId id="397" r:id="rId26"/>
    <p:sldId id="390" r:id="rId27"/>
    <p:sldId id="398" r:id="rId28"/>
    <p:sldId id="399" r:id="rId29"/>
    <p:sldId id="411" r:id="rId30"/>
    <p:sldId id="415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703920"/>
    <a:srgbClr val="FFEFD5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53" autoAdjust="0"/>
  </p:normalViewPr>
  <p:slideViewPr>
    <p:cSldViewPr>
      <p:cViewPr varScale="1">
        <p:scale>
          <a:sx n="109" d="100"/>
          <a:sy n="109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0B93D4B-3EA2-4777-AABA-CE4EDDD23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562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6F4A75-D387-4A83-A4CB-1F55C0E83A47}" type="datetime1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82974B7-194E-4F8D-BD76-A0313A0FE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09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 data:</a:t>
            </a:r>
          </a:p>
          <a:p>
            <a:r>
              <a:rPr lang="en-US" dirty="0" smtClean="0"/>
              <a:t>10^10</a:t>
            </a:r>
            <a:r>
              <a:rPr lang="en-US" baseline="0" dirty="0" smtClean="0"/>
              <a:t> (Billions of transistors on your CPU)</a:t>
            </a:r>
          </a:p>
          <a:p>
            <a:r>
              <a:rPr lang="en-US" baseline="0" dirty="0" smtClean="0"/>
              <a:t>5cm x 5cm for around 10 cores</a:t>
            </a:r>
          </a:p>
          <a:p>
            <a:r>
              <a:rPr lang="en-US" baseline="0" dirty="0" smtClean="0"/>
              <a:t>Closest distance: 30 x 10^(-9)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974B7-194E-4F8D-BD76-A0313A0FE5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B190DE-BD77-453F-9D52-92E9ABA54764}" type="datetime1">
              <a:rPr lang="en-US" smtClean="0"/>
              <a:t>10/2/2012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3661DA-D354-4694-AE0C-433268790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5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4FAF-0C76-4F5A-B6FA-78829DA1C8C1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0B91-E2E0-4CF1-BBEC-1040C5F9C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279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E3505-9395-46BA-A518-41AF9317F072}" type="datetime1">
              <a:rPr lang="en-US" smtClean="0"/>
              <a:t>10/2/2012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A0ABB-44F3-428B-A457-A71831D99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140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CC9E-8FDD-4F06-9542-ABE1A886DA9B}" type="datetime1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FF0D-6E18-490D-A175-8040B1957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365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B454-1DBB-4E91-A75A-60AE923AE1F8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C6BF-912A-420E-A551-D377969CE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279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9FE1BD-9272-4A87-A927-5190FFD6F2F2}" type="datetime1">
              <a:rPr lang="en-US" smtClean="0"/>
              <a:t>10/2/2012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99A8A1-24A2-4934-99D6-1AC12FE01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91FC-4982-400E-9098-9915065FE9B2}" type="datetime1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DBD2-415C-4B05-B308-E7D5CE028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616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556E8-2154-4F7C-BD18-2E7BB9DC268B}" type="datetime1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99DA-9420-4D05-B319-974CB2C87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648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795F-C487-4797-AE7E-9C614FC4CBA5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FBB8-A243-4221-8772-B9DEA91F4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89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C96430-6F2A-4CF2-91D0-C81458D6A6F5}" type="datetime1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39BF0-DE0A-4351-A72C-6FDF6B510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036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532330-B0BB-41F4-A52B-58F774EEE2DC}" type="datetime1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7691DB-4BA9-4482-B3CB-BA88779FC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98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E4B8E-0ECB-4D73-96EE-7F3210741E7A}" type="datetime1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B6C9D5-9F48-423A-BABF-45AD27272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87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066800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66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C53AE43E-B5ED-4436-B55B-AC60ADBE9A6B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551F3121-B222-416D-BC02-F970A59E1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2" r:id="rId2"/>
    <p:sldLayoutId id="2147484259" r:id="rId3"/>
    <p:sldLayoutId id="2147484253" r:id="rId4"/>
    <p:sldLayoutId id="2147484254" r:id="rId5"/>
    <p:sldLayoutId id="2147484255" r:id="rId6"/>
    <p:sldLayoutId id="2147484260" r:id="rId7"/>
    <p:sldLayoutId id="2147484261" r:id="rId8"/>
    <p:sldLayoutId id="2147484262" r:id="rId9"/>
    <p:sldLayoutId id="2147484256" r:id="rId10"/>
    <p:sldLayoutId id="2147484263" r:id="rId11"/>
    <p:sldLayoutId id="2147484257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120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link</a:t>
            </a:r>
          </a:p>
          <a:p>
            <a:r>
              <a:rPr lang="en-US" dirty="0" smtClean="0"/>
              <a:t>Email and the anonymous Panic button</a:t>
            </a:r>
          </a:p>
          <a:p>
            <a:r>
              <a:rPr lang="en-US" dirty="0" smtClean="0"/>
              <a:t>Check out the bulletin board</a:t>
            </a:r>
          </a:p>
          <a:p>
            <a:r>
              <a:rPr lang="en-US" dirty="0" smtClean="0"/>
              <a:t>Score:</a:t>
            </a:r>
          </a:p>
          <a:p>
            <a:pPr lvl="1"/>
            <a:r>
              <a:rPr lang="en-US" dirty="0" smtClean="0"/>
              <a:t>HW1</a:t>
            </a:r>
            <a:r>
              <a:rPr lang="en-US" dirty="0" smtClean="0"/>
              <a:t>: thank you + analysis</a:t>
            </a:r>
          </a:p>
          <a:p>
            <a:pPr lvl="1"/>
            <a:r>
              <a:rPr lang="en-US" dirty="0" smtClean="0"/>
              <a:t>Quiz2: </a:t>
            </a:r>
            <a:endParaRPr lang="en-US" dirty="0" smtClean="0"/>
          </a:p>
          <a:p>
            <a:r>
              <a:rPr lang="en-US" dirty="0" smtClean="0"/>
              <a:t>Today’s TA office hour: CANCELLED</a:t>
            </a:r>
          </a:p>
          <a:p>
            <a:r>
              <a:rPr lang="en-US" dirty="0" smtClean="0"/>
              <a:t>Next Tuesday (one-time only)</a:t>
            </a:r>
          </a:p>
          <a:p>
            <a:pPr lvl="1"/>
            <a:r>
              <a:rPr lang="en-US" dirty="0" smtClean="0"/>
              <a:t>Meeting: LB1-222!!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FB454-1DBB-4E91-A75A-60AE923AE1F8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6C6BF-912A-420E-A551-D377969CEF1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7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Computing w/o Computers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445500" cy="5181600"/>
          </a:xfrm>
        </p:spPr>
        <p:txBody>
          <a:bodyPr/>
          <a:lstStyle/>
          <a:p>
            <a:r>
              <a:rPr lang="en-US" smtClean="0"/>
              <a:t>Suppose Hollerith coded men as 0, women a 1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6D3DAA-7F56-40A9-AEFB-9C73D400EE64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066652-2855-40D7-9FB8-5D5E901FAEED}" type="slidenum">
              <a:rPr lang="en-US">
                <a:solidFill>
                  <a:srgbClr val="3F3F3F"/>
                </a:solidFill>
              </a:rPr>
              <a:pPr eaLnBrk="1" hangingPunct="1"/>
              <a:t>10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5367" name="Picture 8" descr="stack 100 ca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4977" r="9943" b="9050"/>
          <a:stretch>
            <a:fillRect/>
          </a:stretch>
        </p:blipFill>
        <p:spPr bwMode="auto">
          <a:xfrm>
            <a:off x="6661150" y="2870200"/>
            <a:ext cx="2038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6845300" y="445770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census data</a:t>
            </a:r>
          </a:p>
        </p:txBody>
      </p:sp>
      <p:pic>
        <p:nvPicPr>
          <p:cNvPr id="15369" name="Picture 10" descr="hollerithSor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4" b="60860"/>
          <a:stretch>
            <a:fillRect/>
          </a:stretch>
        </p:blipFill>
        <p:spPr bwMode="auto">
          <a:xfrm>
            <a:off x="2197100" y="3033713"/>
            <a:ext cx="43688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 Arrow 11"/>
          <p:cNvSpPr>
            <a:spLocks noChangeArrowheads="1"/>
          </p:cNvSpPr>
          <p:nvPr/>
        </p:nvSpPr>
        <p:spPr bwMode="auto">
          <a:xfrm>
            <a:off x="6172200" y="3175000"/>
            <a:ext cx="469900" cy="457200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6350" cap="rnd">
            <a:solidFill>
              <a:srgbClr val="FF00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1193800" y="4406900"/>
            <a:ext cx="30718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Machine Reads Cards,</a:t>
            </a:r>
          </a:p>
          <a:p>
            <a:pPr eaLnBrk="1" hangingPunct="1"/>
            <a:r>
              <a:rPr lang="en-US"/>
              <a:t>   Puts women in this slot</a:t>
            </a:r>
          </a:p>
          <a:p>
            <a:pPr eaLnBrk="1" hangingPunct="1"/>
            <a:r>
              <a:rPr lang="en-US"/>
              <a:t>   Puts men in this slot</a:t>
            </a:r>
          </a:p>
          <a:p>
            <a:pPr eaLnBrk="1" hangingPunct="1"/>
            <a:r>
              <a:rPr lang="en-US"/>
              <a:t>… producing 2 piles</a:t>
            </a:r>
          </a:p>
          <a:p>
            <a:pPr eaLnBrk="1" hangingPunct="1"/>
            <a:r>
              <a:rPr lang="en-US"/>
              <a:t>Run each pile through again</a:t>
            </a:r>
          </a:p>
          <a:p>
            <a:pPr eaLnBrk="1" hangingPunct="1"/>
            <a:r>
              <a:rPr lang="en-US"/>
              <a:t>   just to count them -- done</a:t>
            </a:r>
          </a:p>
        </p:txBody>
      </p:sp>
      <p:pic>
        <p:nvPicPr>
          <p:cNvPr id="15372" name="Picture 13" descr="9160506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8" t="48068" r="7954" b="23222"/>
          <a:stretch>
            <a:fillRect/>
          </a:stretch>
        </p:blipFill>
        <p:spPr bwMode="auto">
          <a:xfrm>
            <a:off x="5026025" y="1866900"/>
            <a:ext cx="12350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 Arrow 14"/>
          <p:cNvSpPr>
            <a:spLocks noChangeArrowheads="1"/>
          </p:cNvSpPr>
          <p:nvPr/>
        </p:nvSpPr>
        <p:spPr bwMode="auto">
          <a:xfrm rot="-5400000">
            <a:off x="5461000" y="2679700"/>
            <a:ext cx="469900" cy="457200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6350" cap="rnd">
            <a:solidFill>
              <a:srgbClr val="FF00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5374" name="TextBox 15"/>
          <p:cNvSpPr txBox="1">
            <a:spLocks noChangeArrowheads="1"/>
          </p:cNvSpPr>
          <p:nvPr/>
        </p:nvSpPr>
        <p:spPr bwMode="auto">
          <a:xfrm>
            <a:off x="6286500" y="2082800"/>
            <a:ext cx="1468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card counter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6200000" flipV="1">
            <a:off x="4883150" y="4654550"/>
            <a:ext cx="889000" cy="25400"/>
          </a:xfrm>
          <a:prstGeom prst="straightConnector1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4768851" y="4545012"/>
            <a:ext cx="647700" cy="3175"/>
          </a:xfrm>
          <a:prstGeom prst="straightConnector1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3925888" y="4870450"/>
            <a:ext cx="1179512" cy="9525"/>
          </a:xfrm>
          <a:prstGeom prst="line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3587750" y="5111750"/>
            <a:ext cx="1746250" cy="19050"/>
          </a:xfrm>
          <a:prstGeom prst="line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" y="1905000"/>
            <a:ext cx="3810000" cy="830263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latin typeface="Corbel" charset="0"/>
              </a:rPr>
              <a:t>How many men and women in the population?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Meanwhile, w/o Digital Data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9900" y="1041400"/>
            <a:ext cx="8229600" cy="5181600"/>
          </a:xfrm>
        </p:spPr>
        <p:txBody>
          <a:bodyPr/>
          <a:lstStyle/>
          <a:p>
            <a:r>
              <a:rPr lang="en-US" smtClean="0"/>
              <a:t>Poor Kermit must go through census sheets, counting (and probably making mistakes)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44390C-1C1E-479B-8BFF-5C644F55CAFC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577BA4-B9C2-456E-AEAD-1903C0719972}" type="slidenum">
              <a:rPr lang="en-US">
                <a:solidFill>
                  <a:srgbClr val="3F3F3F"/>
                </a:solidFill>
              </a:rPr>
              <a:pPr eaLnBrk="1" hangingPunct="1"/>
              <a:t>11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6391" name="Picture 6" descr="kermitcratchi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438400"/>
            <a:ext cx="443706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40300" y="2374900"/>
            <a:ext cx="4038600" cy="3505200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bel" charset="0"/>
              </a:rPr>
              <a:t>The message: “Digitizing” makes information discrete, it’s either there (1) or not (0), and a machine can determine that fact using mechanical or electronic means. Once data is digital, it is just a matter for engineers to build more capable machines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Writing As Important As Reading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9900" y="1079500"/>
            <a:ext cx="8483600" cy="5181600"/>
          </a:xfrm>
        </p:spPr>
        <p:txBody>
          <a:bodyPr/>
          <a:lstStyle/>
          <a:p>
            <a:r>
              <a:rPr lang="en-US" smtClean="0"/>
              <a:t>After processing based on reading cards, a machine can “save its work” by punching cards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5FD8A4-6314-4E90-BF67-EC3A2BB0BB47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0B4DB5-B190-40A5-AD5C-A70336F5E5B7}" type="slidenum">
              <a:rPr lang="en-US">
                <a:solidFill>
                  <a:srgbClr val="3F3F3F"/>
                </a:solidFill>
              </a:rPr>
              <a:pPr eaLnBrk="1" hangingPunct="1"/>
              <a:t>12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7415" name="Picture 6" descr="cardpunchCol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4"/>
          <a:stretch>
            <a:fillRect/>
          </a:stretch>
        </p:blipFill>
        <p:spPr bwMode="auto">
          <a:xfrm>
            <a:off x="693738" y="2103438"/>
            <a:ext cx="3344862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cardpunc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108200"/>
            <a:ext cx="4167187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622300" y="2120900"/>
            <a:ext cx="23653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punching mechanism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95900" y="6286500"/>
            <a:ext cx="1660525" cy="369888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FFFFFF"/>
                </a:solidFill>
                <a:latin typeface="Corbel" charset="0"/>
              </a:rPr>
              <a:t>Staying Digital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Next Big Things … Very Big!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5397500"/>
          </a:xfrm>
        </p:spPr>
        <p:txBody>
          <a:bodyPr/>
          <a:lstStyle/>
          <a:p>
            <a:r>
              <a:rPr lang="en-US" smtClean="0"/>
              <a:t>Electronic computers came after WWII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A83A98-3FA6-4B80-8BB5-C30AA88C0F89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72D1C4-1327-46E5-B899-2F7E74847AF0}" type="slidenum">
              <a:rPr lang="en-US">
                <a:solidFill>
                  <a:srgbClr val="3F3F3F"/>
                </a:solidFill>
              </a:rPr>
              <a:pPr eaLnBrk="1" hangingPunct="1"/>
              <a:t>13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8439" name="Picture 6" descr="1946_eniac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612900"/>
            <a:ext cx="624363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00800" y="2501900"/>
            <a:ext cx="1143000" cy="5207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Corbel" charset="0"/>
              </a:rPr>
              <a:t>ENIAC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By Mid 20</a:t>
            </a:r>
            <a:r>
              <a:rPr lang="en-US" baseline="30000" dirty="0" smtClean="0"/>
              <a:t>th</a:t>
            </a:r>
            <a:r>
              <a:rPr lang="en-US" dirty="0" smtClean="0"/>
              <a:t> Century ~ 1960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17500" y="965200"/>
            <a:ext cx="8674100" cy="5181600"/>
          </a:xfrm>
        </p:spPr>
        <p:txBody>
          <a:bodyPr/>
          <a:lstStyle/>
          <a:p>
            <a:r>
              <a:rPr lang="en-US" dirty="0" smtClean="0"/>
              <a:t>Large and medium-size companies used card based digital data; </a:t>
            </a:r>
            <a:r>
              <a:rPr lang="en-US" b="1" dirty="0" smtClean="0"/>
              <a:t>mechanical</a:t>
            </a:r>
            <a:r>
              <a:rPr lang="en-US" dirty="0" smtClean="0"/>
              <a:t> processing</a:t>
            </a:r>
          </a:p>
          <a:p>
            <a:r>
              <a:rPr lang="en-US" dirty="0" smtClean="0"/>
              <a:t>Computers began to replace mechanical b/c a computer’s “processing instructions” (program) could be easily changed, &amp; they perform more complex operations – flexibility</a:t>
            </a:r>
          </a:p>
          <a:p>
            <a:r>
              <a:rPr lang="en-US" dirty="0" smtClean="0"/>
              <a:t>Computers, memory much more expensive – this sets conditions for the “</a:t>
            </a:r>
            <a:r>
              <a:rPr lang="en-US" b="1" dirty="0" smtClean="0"/>
              <a:t>Y2K</a:t>
            </a:r>
            <a:r>
              <a:rPr lang="en-US" dirty="0" smtClean="0"/>
              <a:t> Problem”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7808BE-A9EC-438A-993B-0C8536A5FD53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6E97E1-8FC1-45C3-8FC4-564930A7E1AA}" type="slidenum">
              <a:rPr lang="en-US">
                <a:solidFill>
                  <a:srgbClr val="3F3F3F"/>
                </a:solidFill>
              </a:rPr>
              <a:pPr eaLnBrk="1" hangingPunct="1"/>
              <a:t>14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5600" y="5067300"/>
            <a:ext cx="8420100" cy="1143000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bel" charset="0"/>
              </a:rPr>
              <a:t>Message: Computers take the task specification (program) and digital data as inputs, making them very versatile machines; one machine does it all! Programming becomes critical technology.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Next Big Things: Integrated Circuits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496300" cy="5181600"/>
          </a:xfrm>
        </p:spPr>
        <p:txBody>
          <a:bodyPr/>
          <a:lstStyle/>
          <a:p>
            <a:r>
              <a:rPr lang="en-US" smtClean="0"/>
              <a:t>Transistors – solid state switching</a:t>
            </a:r>
          </a:p>
          <a:p>
            <a:r>
              <a:rPr lang="en-US" smtClean="0"/>
              <a:t>Integrated Circuit – all circuit parts fabbed at</a:t>
            </a:r>
          </a:p>
          <a:p>
            <a:pPr>
              <a:buFont typeface="Wingdings 2" charset="2"/>
              <a:buNone/>
            </a:pPr>
            <a:r>
              <a:rPr lang="en-US" smtClean="0"/>
              <a:t>					     once from similar materials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FE0610-3D9A-4127-9248-A44DEF8D13EC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8863DF-1156-4B0A-AAA1-538737605E4E}" type="slidenum">
              <a:rPr lang="en-US">
                <a:solidFill>
                  <a:srgbClr val="3F3F3F"/>
                </a:solidFill>
              </a:rPr>
              <a:pPr eaLnBrk="1" hangingPunct="1"/>
              <a:t>15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0487" name="Picture 6" descr="kilby_solid_circu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16263"/>
            <a:ext cx="47371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 descr="HR-1stTransis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222500"/>
            <a:ext cx="31496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1346200" y="6197600"/>
            <a:ext cx="144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transistor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5156200" y="6273800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integrated circuit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67700" cy="5181600"/>
          </a:xfrm>
        </p:spPr>
        <p:txBody>
          <a:bodyPr/>
          <a:lstStyle/>
          <a:p>
            <a:r>
              <a:rPr lang="en-US" smtClean="0"/>
              <a:t>A transistor is a switch: If the gate (black bar) is neutral, charge cannot pass; if gate is charged, the wires are connected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Solid State Electronics</a:t>
            </a:r>
            <a:endParaRPr lang="en-US" dirty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E3A009-0CA0-4A6D-90BD-416AF637308F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CE1B46-4788-4F77-AB54-987DDA554F05}" type="slidenum">
              <a:rPr lang="en-US">
                <a:solidFill>
                  <a:srgbClr val="3F3F3F"/>
                </a:solidFill>
              </a:rPr>
              <a:pPr eaLnBrk="1" hangingPunct="1"/>
              <a:t>16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1511" name="Picture 7" descr="pnptransist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3070225"/>
            <a:ext cx="26479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HR-1stTransis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21336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6019800" y="4495800"/>
            <a:ext cx="762000" cy="1588"/>
          </a:xfrm>
          <a:prstGeom prst="line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7239000" y="4495800"/>
            <a:ext cx="762000" cy="1588"/>
          </a:xfrm>
          <a:prstGeom prst="line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6781800" y="4267200"/>
            <a:ext cx="381000" cy="228600"/>
          </a:xfrm>
          <a:prstGeom prst="line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7201694" y="2399506"/>
            <a:ext cx="1447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10800000" flipV="1">
            <a:off x="4953000" y="3124200"/>
            <a:ext cx="29718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67700" cy="5181600"/>
          </a:xfrm>
        </p:spPr>
        <p:txBody>
          <a:bodyPr/>
          <a:lstStyle/>
          <a:p>
            <a:r>
              <a:rPr lang="en-US" smtClean="0"/>
              <a:t>Transistors are smart, but “wiring them up” with other parts was labor intensive</a:t>
            </a:r>
          </a:p>
          <a:p>
            <a:r>
              <a:rPr lang="en-US" b="1" smtClean="0"/>
              <a:t>Integrated circuits </a:t>
            </a:r>
            <a:r>
              <a:rPr lang="en-US" smtClean="0"/>
              <a:t>– transistors + resistors + capacitors – are created together in one long recipe – small, cheap, reliable </a:t>
            </a:r>
          </a:p>
          <a:p>
            <a:r>
              <a:rPr lang="en-US" smtClean="0"/>
              <a:t>Key fabrication process </a:t>
            </a:r>
          </a:p>
          <a:p>
            <a:pPr>
              <a:buFont typeface="Wingdings 2" charset="2"/>
              <a:buNone/>
            </a:pPr>
            <a:r>
              <a:rPr lang="en-US" smtClean="0"/>
              <a:t>is </a:t>
            </a:r>
            <a:r>
              <a:rPr lang="en-US" i="1" smtClean="0"/>
              <a:t>photolithography </a:t>
            </a:r>
            <a:r>
              <a:rPr lang="en-US" smtClean="0"/>
              <a:t>– the </a:t>
            </a:r>
          </a:p>
          <a:p>
            <a:pPr>
              <a:buFont typeface="Wingdings 2" charset="2"/>
              <a:buNone/>
            </a:pPr>
            <a:r>
              <a:rPr lang="en-US" smtClean="0"/>
              <a:t>transistors are “printed” </a:t>
            </a:r>
          </a:p>
          <a:p>
            <a:pPr>
              <a:buFont typeface="Wingdings 2" charset="2"/>
              <a:buNone/>
            </a:pPr>
            <a:r>
              <a:rPr lang="en-US" smtClean="0"/>
              <a:t>on the silicon!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Solid State Electronics</a:t>
            </a:r>
            <a:endParaRPr lang="en-US" dirty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95FD78-1F31-4401-85B2-8E6F3EBDABD3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4AE837-ADF6-4F9A-B603-F8E79FFB6E3B}" type="slidenum">
              <a:rPr lang="en-US">
                <a:solidFill>
                  <a:srgbClr val="3F3F3F"/>
                </a:solidFill>
              </a:rPr>
              <a:pPr eaLnBrk="1" hangingPunct="1"/>
              <a:t>17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2535" name="Picture 6" descr="photolithograp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038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Photolithography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0CA8E8-8792-4E7E-9AE5-053AB6ADDA85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0188AE-22E7-4BFF-89D5-40ED803677FC}" type="slidenum">
              <a:rPr lang="en-US">
                <a:solidFill>
                  <a:srgbClr val="3F3F3F"/>
                </a:solidFill>
              </a:rPr>
              <a:pPr eaLnBrk="1" hangingPunct="1"/>
              <a:t>18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3559" name="Picture 6" descr="photolithograp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41960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mask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3766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 descr="00127_samsung-64gb-flash-memo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2743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Integrated Circuits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3468F5-CE7E-47D4-8A6D-DAE63C709480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63DFFE-74B8-4429-B872-8A3E9CBF00BF}" type="slidenum">
              <a:rPr lang="en-US">
                <a:solidFill>
                  <a:srgbClr val="3F3F3F"/>
                </a:solidFill>
              </a:rPr>
              <a:pPr eaLnBrk="1" hangingPunct="1"/>
              <a:t>19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4583" name="Picture 5" descr="Nehalem_Die_Shot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028700"/>
            <a:ext cx="8050212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03900" y="2997200"/>
            <a:ext cx="3175000" cy="3683000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bel" charset="0"/>
              </a:rPr>
              <a:t>Message: Transistors switch wires on and off in solid material (no moving parts to wear out) and ICs are fabbed as a unit (no wiring) and using photolithography – </a:t>
            </a:r>
            <a:r>
              <a:rPr lang="en-US" sz="2400" i="1">
                <a:solidFill>
                  <a:srgbClr val="000000"/>
                </a:solidFill>
                <a:latin typeface="Corbel" charset="0"/>
              </a:rPr>
              <a:t>complexity of circuit doesn’t matter</a:t>
            </a:r>
            <a:r>
              <a:rPr lang="en-US" sz="2400">
                <a:solidFill>
                  <a:srgbClr val="000000"/>
                </a:solidFill>
                <a:latin typeface="Corbel" charset="0"/>
              </a:rPr>
              <a:t>! We can all have a computer.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Raise </a:t>
            </a:r>
            <a:r>
              <a:rPr lang="en-US" dirty="0"/>
              <a:t>your computers + Login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FB454-1DBB-4E91-A75A-60AE923AE1F8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6C6BF-912A-420E-A551-D377969CEF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Next Big Thing: Personal Computers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181600"/>
          </a:xfrm>
        </p:spPr>
        <p:txBody>
          <a:bodyPr/>
          <a:lstStyle/>
          <a:p>
            <a:r>
              <a:rPr lang="en-US" smtClean="0"/>
              <a:t>Ken Olsen, Founder of Digital Equipment,  “There is no reason for any individual to have a computer in their home [1977]”</a:t>
            </a:r>
          </a:p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113630-5982-4C05-9C22-58DCA4146DCE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C97BE5-2E08-411F-AEC5-E53F1EB6C783}" type="slidenum">
              <a:rPr lang="en-US">
                <a:solidFill>
                  <a:srgbClr val="3F3F3F"/>
                </a:solidFill>
              </a:rPr>
              <a:pPr eaLnBrk="1" hangingPunct="1"/>
              <a:t>20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5607" name="Picture 6" descr="IBM_PC_jr_01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43188"/>
            <a:ext cx="5867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748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Computing Comes To Everyone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08000" y="1016000"/>
            <a:ext cx="8432800" cy="5181600"/>
          </a:xfrm>
        </p:spPr>
        <p:txBody>
          <a:bodyPr/>
          <a:lstStyle/>
          <a:p>
            <a:r>
              <a:rPr lang="en-US" smtClean="0"/>
              <a:t>Regular folks – not just government, military, scientists, banks and companies – could now apply computers to their interests</a:t>
            </a:r>
          </a:p>
          <a:p>
            <a:r>
              <a:rPr lang="en-US" smtClean="0"/>
              <a:t>Created a demand for digital data: news, pics, audio, video, books, etc., causing old technologies to digitize rapidly. Now it matters to everyone if a machine can “read” it</a:t>
            </a:r>
          </a:p>
          <a:p>
            <a:r>
              <a:rPr lang="en-US" smtClean="0"/>
              <a:t>From about 1985 most “new” information has been digital</a:t>
            </a:r>
          </a:p>
          <a:p>
            <a:r>
              <a:rPr lang="en-US" smtClean="0"/>
              <a:t>Quickly, people acquired enormous amounts of information 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0E99DE-365E-49E9-A6B5-0EE67B18A8B4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ABFBD6-0DEC-40F6-824F-E76A8582A7CF}" type="slidenum">
              <a:rPr lang="en-US">
                <a:solidFill>
                  <a:srgbClr val="3F3F3F"/>
                </a:solidFill>
              </a:rPr>
              <a:pPr eaLnBrk="1" hangingPunct="1"/>
              <a:t>21</a:t>
            </a:fld>
            <a:endParaRPr lang="en-US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Digital Rocks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8A63FB-B9AC-4895-9BEC-9F88AEAD669B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57AEC4-5D3E-4EC2-944B-CFB8A2262C63}" type="slidenum">
              <a:rPr lang="en-US">
                <a:solidFill>
                  <a:srgbClr val="3F3F3F"/>
                </a:solidFill>
              </a:rPr>
              <a:pPr eaLnBrk="1" hangingPunct="1"/>
              <a:t>22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7655" name="Picture 7" descr="bin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1168400"/>
            <a:ext cx="6618287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16200" y="2781300"/>
            <a:ext cx="3479800" cy="2311400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bel" charset="0"/>
              </a:rPr>
              <a:t>Message: Computers can be easily transformed to do new things, and being cheap, we can all have some, motivating us to want digital everything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Next Big Thing: Internet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17500" y="1054100"/>
            <a:ext cx="8534400" cy="5334000"/>
          </a:xfrm>
        </p:spPr>
        <p:txBody>
          <a:bodyPr/>
          <a:lstStyle/>
          <a:p>
            <a:r>
              <a:rPr lang="en-US" smtClean="0"/>
              <a:t>Invented in 1969, it took almost 20 years to get out of the lab and into public consciousness 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EF8DC5-9B0B-4F28-84FA-4E4D8164FF38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8AE308-F87F-4A1F-B4E9-84782EF615A5}" type="slidenum">
              <a:rPr lang="en-US">
                <a:solidFill>
                  <a:srgbClr val="3F3F3F"/>
                </a:solidFill>
              </a:rPr>
              <a:pPr eaLnBrk="1" hangingPunct="1"/>
              <a:t>23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28679" name="Picture 6" descr="id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336800"/>
            <a:ext cx="373538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 descr="barilan_internet-thu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292350"/>
            <a:ext cx="42291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Connecting Up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31800" y="1003300"/>
            <a:ext cx="8458200" cy="5181600"/>
          </a:xfrm>
        </p:spPr>
        <p:txBody>
          <a:bodyPr/>
          <a:lstStyle/>
          <a:p>
            <a:r>
              <a:rPr lang="en-US" smtClean="0"/>
              <a:t>Computers are useful; connected computers are awesome</a:t>
            </a:r>
          </a:p>
          <a:p>
            <a:r>
              <a:rPr lang="en-US" smtClean="0"/>
              <a:t>If </a:t>
            </a:r>
            <a:r>
              <a:rPr lang="en-US" i="1" smtClean="0"/>
              <a:t>n</a:t>
            </a:r>
            <a:r>
              <a:rPr lang="en-US" smtClean="0"/>
              <a:t> computers are connected, adding one more gives </a:t>
            </a:r>
            <a:r>
              <a:rPr lang="en-US" i="1" smtClean="0"/>
              <a:t>n</a:t>
            </a:r>
            <a:r>
              <a:rPr lang="en-US" smtClean="0"/>
              <a:t> new connections!</a:t>
            </a:r>
          </a:p>
          <a:p>
            <a:r>
              <a:rPr lang="en-US" smtClean="0"/>
              <a:t>Communication with friends or businesses all over the world became easy and casual – some people even found out about time zones</a:t>
            </a:r>
          </a:p>
          <a:p>
            <a:r>
              <a:rPr lang="en-US" smtClean="0"/>
              <a:t>Digital media allows people to share each other’s information at no cost </a:t>
            </a:r>
          </a:p>
          <a:p>
            <a:endParaRPr lang="en-US" smtClean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A7E562-5031-42E9-9980-2098161596FD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2E9D16-0579-4835-B21C-38F277D9F183}" type="slidenum">
              <a:rPr lang="en-US">
                <a:solidFill>
                  <a:srgbClr val="3F3F3F"/>
                </a:solidFill>
              </a:rPr>
              <a:pPr eaLnBrk="1" hangingPunct="1"/>
              <a:t>24</a:t>
            </a:fld>
            <a:endParaRPr lang="en-US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240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Connectivity to Change the World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75FA03-B84F-4B85-A5AF-E24BC7A18104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951FF4-2CF8-47BD-AC19-45326EDDD26A}" type="slidenum">
              <a:rPr lang="en-US">
                <a:solidFill>
                  <a:srgbClr val="3F3F3F"/>
                </a:solidFill>
              </a:rPr>
              <a:pPr eaLnBrk="1" hangingPunct="1"/>
              <a:t>25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30727" name="Picture 6" descr="233_big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43000"/>
            <a:ext cx="74041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95600" y="4648200"/>
            <a:ext cx="3479800" cy="1866900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bel" charset="0"/>
              </a:rPr>
              <a:t>Message: The Internet is a general mechanism to communicate digital data – it doesn’t matter what it is: music, email, video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Next Big Thing: WWW + http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Today, all computers “speak” a common language: hyper-text transfer protocol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29DAC8-8128-47DF-AF93-8459B5DACEE1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65B40F-38CC-4E5F-B7A2-D75EDE7D98CC}" type="slidenum">
              <a:rPr lang="en-US">
                <a:solidFill>
                  <a:srgbClr val="3F3F3F"/>
                </a:solidFill>
              </a:rPr>
              <a:pPr eaLnBrk="1" hangingPunct="1"/>
              <a:t>26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31751" name="Picture 6" descr="w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330450"/>
            <a:ext cx="414655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WWW Is The Servers + The Data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44500" y="1104900"/>
            <a:ext cx="8229600" cy="5181600"/>
          </a:xfrm>
        </p:spPr>
        <p:txBody>
          <a:bodyPr/>
          <a:lstStyle/>
          <a:p>
            <a:r>
              <a:rPr lang="en-US" dirty="0" smtClean="0"/>
              <a:t>Two phenomena make the WWW brilliant</a:t>
            </a:r>
          </a:p>
          <a:p>
            <a:pPr lvl="1"/>
            <a:r>
              <a:rPr lang="en-US" dirty="0" smtClean="0"/>
              <a:t>All computers use one standard protocol (http) meaning for once all of the world’s people – who don’t speak one language – have a surrogate that does </a:t>
            </a:r>
          </a:p>
          <a:p>
            <a:pPr lvl="1"/>
            <a:r>
              <a:rPr lang="en-US" dirty="0" smtClean="0"/>
              <a:t>Publishing and accessing information is completely decentralized – generally, no one limits what you put out or go after</a:t>
            </a: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6A5B71-9133-42BB-8A5D-00179D80D928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C3E49C-C04D-42C8-A652-DD3FA7E33F86}" type="slidenum">
              <a:rPr lang="en-US">
                <a:solidFill>
                  <a:srgbClr val="3F3F3F"/>
                </a:solidFill>
              </a:rPr>
              <a:pPr eaLnBrk="1" hangingPunct="1"/>
              <a:t>27</a:t>
            </a:fld>
            <a:endParaRPr lang="en-US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67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Seeing Other People’s Digital Info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BB6ADD-7CEF-4598-95C9-A9905E9F4487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F2F058-E173-43A2-B293-8EDFCF7F8174}" type="slidenum">
              <a:rPr lang="en-US">
                <a:solidFill>
                  <a:srgbClr val="3F3F3F"/>
                </a:solidFill>
              </a:rPr>
              <a:pPr eaLnBrk="1" hangingPunct="1"/>
              <a:t>28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33799" name="Picture 6" descr="77_big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71575"/>
            <a:ext cx="7454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73700" y="1117600"/>
            <a:ext cx="3479800" cy="2260600"/>
          </a:xfrm>
          <a:prstGeom prst="rect">
            <a:avLst/>
          </a:prstGeom>
          <a:gradFill rotWithShape="1">
            <a:gsLst>
              <a:gs pos="0">
                <a:srgbClr val="FFF5DA"/>
              </a:gs>
              <a:gs pos="64999">
                <a:srgbClr val="FFE6A6"/>
              </a:gs>
              <a:gs pos="100000">
                <a:srgbClr val="FFDE7F"/>
              </a:gs>
            </a:gsLst>
            <a:lin ang="54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latin typeface="Corbel" charset="0"/>
              </a:rPr>
              <a:t>Message: WWW exploits one protocol, neutralizing differences at endpoints; the Internet’s universal medium lets us look at other people’s digital info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3515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Punch cards, first wide use of digitization</a:t>
            </a:r>
          </a:p>
          <a:p>
            <a:r>
              <a:rPr lang="en-US" smtClean="0">
                <a:ea typeface="ＭＳ Ｐゴシック" pitchFamily="34" charset="-128"/>
              </a:rPr>
              <a:t>Digital info can be processed by machines</a:t>
            </a:r>
          </a:p>
          <a:p>
            <a:r>
              <a:rPr lang="en-US" smtClean="0">
                <a:ea typeface="ＭＳ Ｐゴシック" pitchFamily="34" charset="-128"/>
              </a:rPr>
              <a:t>Computers are digital processing machines in which instructions are easily changed</a:t>
            </a:r>
          </a:p>
          <a:p>
            <a:r>
              <a:rPr lang="en-US" smtClean="0">
                <a:ea typeface="ＭＳ Ｐゴシック" pitchFamily="34" charset="-128"/>
              </a:rPr>
              <a:t>(Solid state) transistors give a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no moving parts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r>
              <a:rPr lang="en-US" smtClean="0">
                <a:ea typeface="ＭＳ Ｐゴシック" pitchFamily="34" charset="-128"/>
              </a:rPr>
              <a:t> switch implementing computers</a:t>
            </a:r>
          </a:p>
          <a:p>
            <a:r>
              <a:rPr lang="en-US" smtClean="0">
                <a:ea typeface="ＭＳ Ｐゴシック" pitchFamily="34" charset="-128"/>
              </a:rPr>
              <a:t>Integrated circuits (ICs) make fab easy/cheap</a:t>
            </a:r>
          </a:p>
          <a:p>
            <a:r>
              <a:rPr lang="en-US" smtClean="0">
                <a:ea typeface="ＭＳ Ｐゴシック" pitchFamily="34" charset="-128"/>
              </a:rPr>
              <a:t>Photolithography allows ICs to be complex</a:t>
            </a:r>
          </a:p>
          <a:p>
            <a:r>
              <a:rPr lang="en-US" smtClean="0">
                <a:ea typeface="ＭＳ Ｐゴシック" pitchFamily="34" charset="-128"/>
              </a:rPr>
              <a:t>Networking – connecting computers is power</a:t>
            </a:r>
          </a:p>
          <a:p>
            <a:r>
              <a:rPr lang="en-US" smtClean="0">
                <a:ea typeface="ＭＳ Ｐゴシック" pitchFamily="34" charset="-128"/>
              </a:rPr>
              <a:t>WWW – unifies worlds with 1 protocol and access to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all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r>
              <a:rPr lang="en-US" smtClean="0">
                <a:ea typeface="ＭＳ Ｐゴシック" pitchFamily="34" charset="-128"/>
              </a:rPr>
              <a:t> digital data 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E69C458-BBFF-4124-9CC9-03483DF0A6B0}" type="datetime1">
              <a:rPr lang="en-US" sz="1200" smtClean="0">
                <a:solidFill>
                  <a:srgbClr val="3F3F3F"/>
                </a:solidFill>
              </a:rPr>
              <a:t>10/2/2012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947E37-B07A-400D-8E64-9A89A683420D}" type="slidenum">
              <a:rPr lang="en-US" sz="1200">
                <a:solidFill>
                  <a:srgbClr val="3F3F3F"/>
                </a:solidFill>
              </a:rPr>
              <a:pPr eaLnBrk="1" hangingPunct="1"/>
              <a:t>29</a:t>
            </a:fld>
            <a:endParaRPr 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55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Raise </a:t>
            </a:r>
            <a:r>
              <a:rPr lang="en-US" dirty="0"/>
              <a:t>your computers + Login</a:t>
            </a:r>
          </a:p>
          <a:p>
            <a:r>
              <a:rPr lang="en-US" dirty="0" smtClean="0"/>
              <a:t>Quiz-3!</a:t>
            </a:r>
          </a:p>
          <a:p>
            <a:pPr lvl="1"/>
            <a:r>
              <a:rPr lang="en-US" dirty="0" smtClean="0"/>
              <a:t>15 minutes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FB454-1DBB-4E91-A75A-60AE923AE1F8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6C6BF-912A-420E-A551-D377969CEF1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76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web-site?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information of my personal page?</a:t>
            </a:r>
          </a:p>
          <a:p>
            <a:pPr lvl="1"/>
            <a:r>
              <a:rPr lang="en-US" dirty="0" smtClean="0"/>
              <a:t>Digital files, images</a:t>
            </a:r>
          </a:p>
          <a:p>
            <a:r>
              <a:rPr lang="en-US" dirty="0" smtClean="0"/>
              <a:t>Digital Processing</a:t>
            </a:r>
          </a:p>
          <a:p>
            <a:pPr lvl="1"/>
            <a:r>
              <a:rPr lang="en-US" dirty="0" smtClean="0"/>
              <a:t>Web-browser, client and server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FB454-1DBB-4E91-A75A-60AE923AE1F8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6C6BF-912A-420E-A551-D377969CEF1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763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8001000" cy="11430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sz="4800" dirty="0" smtClean="0"/>
              <a:t>Digitization &amp; Processing</a:t>
            </a:r>
            <a:endParaRPr lang="en-US" dirty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962400" y="6172200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© Lawrence Snyder 2004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665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“Digits” does not refer only to your 10 fingers…</a:t>
            </a: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838200" y="39624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" tIns="0" rIns="4572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20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Kelvin Sung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20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University of Washington, Bothell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12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(* Use/Modification with permission based on Larry Snyder’s </a:t>
            </a:r>
            <a:r>
              <a:rPr lang="en-US" sz="1200" i="1" dirty="0" smtClean="0">
                <a:solidFill>
                  <a:srgbClr val="FFFFFF"/>
                </a:solidFill>
                <a:latin typeface="Corbel" charset="0"/>
                <a:ea typeface="ＭＳ Ｐゴシック" charset="-128"/>
                <a:hlinkClick r:id="rId2"/>
              </a:rPr>
              <a:t>CSE120</a:t>
            </a:r>
            <a:r>
              <a:rPr lang="en-US" sz="1200" i="1" dirty="0" smtClean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)</a:t>
            </a:r>
            <a:endParaRPr lang="en-US" sz="1200" dirty="0">
              <a:solidFill>
                <a:srgbClr val="FFFFFF"/>
              </a:solidFill>
              <a:latin typeface="Corbel" charset="0"/>
              <a:ea typeface="ＭＳ Ｐゴシック" charset="-128"/>
            </a:endParaRPr>
          </a:p>
        </p:txBody>
      </p:sp>
      <p:sp>
        <p:nvSpPr>
          <p:cNvPr id="8198" name="Subtitle 1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 Short History of Digital Info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03200" y="1079500"/>
            <a:ext cx="8445500" cy="5181600"/>
          </a:xfrm>
        </p:spPr>
        <p:txBody>
          <a:bodyPr/>
          <a:lstStyle/>
          <a:p>
            <a:r>
              <a:rPr lang="en-US" dirty="0" smtClean="0"/>
              <a:t>One goal of CS Principles is to understand how computers and digital information are “game changers,” how they </a:t>
            </a:r>
            <a:r>
              <a:rPr lang="en-US" i="1" dirty="0" smtClean="0"/>
              <a:t>create </a:t>
            </a:r>
            <a:r>
              <a:rPr lang="en-US" dirty="0" smtClean="0"/>
              <a:t>opportunities</a:t>
            </a:r>
          </a:p>
          <a:p>
            <a:r>
              <a:rPr lang="en-US" dirty="0" smtClean="0"/>
              <a:t>I will do that by highlighting progress of “data processing” over last 120 years or so (it’s very incomplete)</a:t>
            </a:r>
          </a:p>
          <a:p>
            <a:pPr lvl="1"/>
            <a:r>
              <a:rPr lang="en-US" dirty="0" smtClean="0"/>
              <a:t>Digitization, computers, ICs,</a:t>
            </a:r>
          </a:p>
          <a:p>
            <a:pPr lvl="1">
              <a:buFont typeface="Wingdings" charset="2"/>
              <a:buNone/>
            </a:pPr>
            <a:r>
              <a:rPr lang="en-US" dirty="0" smtClean="0"/>
              <a:t>	transistors, PCs, Internet,</a:t>
            </a:r>
          </a:p>
          <a:p>
            <a:pPr lvl="1">
              <a:buFont typeface="Wingdings" charset="2"/>
              <a:buNone/>
            </a:pPr>
            <a:r>
              <a:rPr lang="en-US" dirty="0" smtClean="0"/>
              <a:t>	and WWW are key</a:t>
            </a:r>
          </a:p>
          <a:p>
            <a:pPr lvl="1"/>
            <a:r>
              <a:rPr lang="en-US" dirty="0" smtClean="0"/>
              <a:t>Focus on advances since …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BEE603-18C3-46AC-95F0-A31D75AAC357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59F2E8-1615-48A8-9A4D-EC803476DEDD}" type="slidenum">
              <a:rPr lang="en-US">
                <a:solidFill>
                  <a:srgbClr val="3F3F3F"/>
                </a:solidFill>
              </a:rPr>
              <a:pPr eaLnBrk="1" hangingPunct="1"/>
              <a:t>5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0247" name="Picture 8" descr="kermitcratchi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3771900"/>
            <a:ext cx="37766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215900" y="1219200"/>
            <a:ext cx="8750300" cy="5181600"/>
          </a:xfrm>
        </p:spPr>
        <p:txBody>
          <a:bodyPr/>
          <a:lstStyle/>
          <a:p>
            <a:r>
              <a:rPr lang="en-US" smtClean="0"/>
              <a:t>Only </a:t>
            </a:r>
            <a:r>
              <a:rPr lang="en-US" b="1" smtClean="0"/>
              <a:t>people </a:t>
            </a:r>
            <a:r>
              <a:rPr lang="en-US" smtClean="0"/>
              <a:t>can read it … [</a:t>
            </a:r>
            <a:r>
              <a:rPr lang="en-US" sz="2400" smtClean="0"/>
              <a:t>Though recently, </a:t>
            </a:r>
            <a:r>
              <a:rPr lang="en-US" sz="2400" i="1" smtClean="0"/>
              <a:t>some </a:t>
            </a:r>
            <a:r>
              <a:rPr lang="en-US" sz="2400" smtClean="0"/>
              <a:t>progress in handwriting analysis has occurred; limited use.</a:t>
            </a:r>
            <a:r>
              <a:rPr lang="en-US" smtClean="0"/>
              <a:t>]</a:t>
            </a:r>
          </a:p>
          <a:p>
            <a:r>
              <a:rPr lang="en-US" smtClean="0"/>
              <a:t>First serious advance in digitization: punch cards</a:t>
            </a:r>
          </a:p>
          <a:p>
            <a:r>
              <a:rPr lang="en-US" smtClean="0"/>
              <a:t>Herman Hollerith develops idea for 1890 census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10120D-2AAB-4B79-8598-54485BD5890F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394053-009A-45DF-935E-8AF050D84989}" type="slidenum">
              <a:rPr lang="en-US">
                <a:solidFill>
                  <a:srgbClr val="3F3F3F"/>
                </a:solidFill>
              </a:rPr>
              <a:pPr eaLnBrk="1" hangingPunct="1"/>
              <a:t>6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494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The Problem with Writing …</a:t>
            </a:r>
            <a:endParaRPr lang="en-US" dirty="0"/>
          </a:p>
        </p:txBody>
      </p:sp>
      <p:pic>
        <p:nvPicPr>
          <p:cNvPr id="11271" name="Picture 9" descr="Hollerith_punched_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467100"/>
            <a:ext cx="4027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220px-Holleri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11525"/>
            <a:ext cx="229235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1193800" y="5791200"/>
            <a:ext cx="312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Hollerith Card, Courtesy IBM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Machines Process Digital Data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44500" y="1054100"/>
            <a:ext cx="8229600" cy="5181600"/>
          </a:xfrm>
        </p:spPr>
        <p:txBody>
          <a:bodyPr/>
          <a:lstStyle/>
          <a:p>
            <a:r>
              <a:rPr lang="en-US" smtClean="0"/>
              <a:t>Mechanical methods – sensing a hole in a card or not – allows machines to help w/work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2E3E77-592D-46D7-9198-E6000194EC91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3B69AD-C996-4DBD-B032-4C657508F0B7}" type="slidenum">
              <a:rPr lang="en-US">
                <a:solidFill>
                  <a:srgbClr val="3F3F3F"/>
                </a:solidFill>
              </a:rPr>
              <a:pPr eaLnBrk="1" hangingPunct="1"/>
              <a:t>7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2295" name="Picture 6" descr="hollerithSor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349500"/>
            <a:ext cx="553243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55448"/>
            <a:ext cx="8623300" cy="949452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sz="4000" dirty="0" smtClean="0"/>
              <a:t>No Computer Needed To Process Data </a:t>
            </a:r>
            <a:endParaRPr lang="en-US" sz="4000" dirty="0"/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C8BFC3-92F9-44C8-B9A2-E6C084232C0B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C8B8C4-343E-42A3-AFEC-44E444781A29}" type="slidenum">
              <a:rPr lang="en-US">
                <a:solidFill>
                  <a:srgbClr val="3F3F3F"/>
                </a:solidFill>
              </a:rPr>
              <a:pPr eaLnBrk="1" hangingPunct="1"/>
              <a:t>8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3318" name="Picture 6" descr="cardreading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430463"/>
            <a:ext cx="83566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300" y="2362200"/>
            <a:ext cx="516890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0" name="Content Placeholder 2"/>
          <p:cNvSpPr>
            <a:spLocks noGrp="1"/>
          </p:cNvSpPr>
          <p:nvPr>
            <p:ph idx="1"/>
          </p:nvPr>
        </p:nvSpPr>
        <p:spPr>
          <a:xfrm>
            <a:off x="469900" y="1371600"/>
            <a:ext cx="8229600" cy="4864100"/>
          </a:xfrm>
        </p:spPr>
        <p:txBody>
          <a:bodyPr/>
          <a:lstStyle/>
          <a:p>
            <a:r>
              <a:rPr lang="en-US" smtClean="0"/>
              <a:t>A mechanical machine can “read” a card with …   a “metal brush”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Sensing Punch Allows Some Action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the circuit closes, some mechanical action can happen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9E8AF7-F341-4B2D-899D-0C2852124BAF}" type="datetime1">
              <a:rPr lang="en-US" smtClean="0">
                <a:solidFill>
                  <a:srgbClr val="3F3F3F"/>
                </a:solidFill>
              </a:rPr>
              <a:t>10/2/2012</a:t>
            </a:fld>
            <a:endParaRPr lang="en-US">
              <a:solidFill>
                <a:srgbClr val="3F3F3F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>
              <a:solidFill>
                <a:srgbClr val="3F3F3F"/>
              </a:solidFill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A1F5FE-3452-456D-9EA0-05480E30985F}" type="slidenum">
              <a:rPr lang="en-US">
                <a:solidFill>
                  <a:srgbClr val="3F3F3F"/>
                </a:solidFill>
              </a:rPr>
              <a:pPr eaLnBrk="1" hangingPunct="1"/>
              <a:t>9</a:t>
            </a:fld>
            <a:endParaRPr lang="en-US">
              <a:solidFill>
                <a:srgbClr val="3F3F3F"/>
              </a:solidFill>
            </a:endParaRPr>
          </a:p>
        </p:txBody>
      </p:sp>
      <p:pic>
        <p:nvPicPr>
          <p:cNvPr id="14343" name="Picture 6" descr="cardreading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22538"/>
            <a:ext cx="8453438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300" y="2362200"/>
            <a:ext cx="4597400" cy="96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4540&quot;&gt;&lt;property id=&quot;20148&quot; value=&quot;5&quot;/&gt;&lt;property id=&quot;20300&quot; value=&quot;Slide 3 - &amp;quot;Welcome to FIT100 &amp;quot;&quot;/&gt;&lt;property id=&quot;20307&quot; value=&quot;257&quot;/&gt;&lt;/object&gt;&lt;object type=&quot;3&quot; unique_id=&quot;24541&quot;&gt;&lt;property id=&quot;20148&quot; value=&quot;5&quot;/&gt;&lt;property id=&quot;20300&quot; value=&quot;Slide 4 - &amp;quot;INFO100/CSE100&amp;quot;&quot;/&gt;&lt;property id=&quot;20307&quot; value=&quot;258&quot;/&gt;&lt;/object&gt;&lt;object type=&quot;3&quot; unique_id=&quot;24543&quot;&gt;&lt;property id=&quot;20148&quot; value=&quot;5&quot;/&gt;&lt;property id=&quot;20300&quot; value=&quot;Slide 7 - &amp;quot;Being Fluent&amp;quot;&quot;/&gt;&lt;property id=&quot;20307&quot; value=&quot;260&quot;/&gt;&lt;/object&gt;&lt;object type=&quot;3&quot; unique_id=&quot;24544&quot;&gt;&lt;property id=&quot;20148&quot; value=&quot;5&quot;/&gt;&lt;property id=&quot;20300&quot; value=&quot;Slide 8 - &amp;quot;The Content&amp;quot;&quot;/&gt;&lt;property id=&quot;20307&quot; value=&quot;261&quot;/&gt;&lt;/object&gt;&lt;object type=&quot;3&quot; unique_id=&quot;24546&quot;&gt;&lt;property id=&quot;20148&quot; value=&quot;5&quot;/&gt;&lt;property id=&quot;20300&quot; value=&quot;Slide 9 - &amp;quot;About This Class  &amp;quot;&quot;/&gt;&lt;property id=&quot;20307&quot; value=&quot;263&quot;/&gt;&lt;/object&gt;&lt;object type=&quot;3&quot; unique_id=&quot;24547&quot;&gt;&lt;property id=&quot;20148&quot; value=&quot;5&quot;/&gt;&lt;property id=&quot;20300&quot; value=&quot;Slide 10 - &amp;quot;Lifetime of Learning&amp;quot;&quot;/&gt;&lt;property id=&quot;20307&quot; value=&quot;264&quot;/&gt;&lt;/object&gt;&lt;object type=&quot;3&quot; unique_id=&quot;24548&quot;&gt;&lt;property id=&quot;20148&quot; value=&quot;5&quot;/&gt;&lt;property id=&quot;20300&quot; value=&quot;Slide 11 - &amp;quot;Lifetime of Learning&amp;quot;&quot;/&gt;&lt;property id=&quot;20307&quot; value=&quot;265&quot;/&gt;&lt;/object&gt;&lt;object type=&quot;3&quot; unique_id=&quot;24549&quot;&gt;&lt;property id=&quot;20148&quot; value=&quot;5&quot;/&gt;&lt;property id=&quot;20300&quot; value=&quot;Slide 12 - &amp;quot;Is FIT100 for You?&amp;quot;&quot;/&gt;&lt;property id=&quot;20307&quot; value=&quot;266&quot;/&gt;&lt;/object&gt;&lt;object type=&quot;3&quot; unique_id=&quot;24550&quot;&gt;&lt;property id=&quot;20148&quot; value=&quot;5&quot;/&gt;&lt;property id=&quot;20300&quot; value=&quot;Slide 14 - &amp;quot;But, Maybe Not&amp;quot;&quot;/&gt;&lt;property id=&quot;20307&quot; value=&quot;267&quot;/&gt;&lt;/object&gt;&lt;object type=&quot;3&quot; unique_id=&quot;24551&quot;&gt;&lt;property id=&quot;20148&quot; value=&quot;5&quot;/&gt;&lt;property id=&quot;20300&quot; value=&quot;Slide 15 - &amp;quot;Some Stats&amp;quot;&quot;/&gt;&lt;property id=&quot;20307&quot; value=&quot;268&quot;/&gt;&lt;/object&gt;&lt;object type=&quot;3&quot; unique_id=&quot;24552&quot;&gt;&lt;property id=&quot;20148&quot; value=&quot;5&quot;/&gt;&lt;property id=&quot;20300&quot; value=&quot;Slide 16 - &amp;quot;Taking FIT Is Worth It&amp;quot;&quot;/&gt;&lt;property id=&quot;20307&quot; value=&quot;269&quot;/&gt;&lt;/object&gt;&lt;object type=&quot;3&quot; unique_id=&quot;24553&quot;&gt;&lt;property id=&quot;20148&quot; value=&quot;5&quot;/&gt;&lt;property id=&quot;20300&quot; value=&quot;Slide 17 - &amp;quot;Class Mechanics&amp;quot;&quot;/&gt;&lt;property id=&quot;20307&quot; value=&quot;270&quot;/&gt;&lt;/object&gt;&lt;object type=&quot;3&quot; unique_id=&quot;24554&quot;&gt;&lt;property id=&quot;20148&quot; value=&quot;5&quot;/&gt;&lt;property id=&quot;20300&quot; value=&quot;Slide 20 - &amp;quot;Class Mechanics&amp;quot;&quot;/&gt;&lt;property id=&quot;20307&quot; value=&quot;271&quot;/&gt;&lt;/object&gt;&lt;object type=&quot;3&quot; unique_id=&quot;24555&quot;&gt;&lt;property id=&quot;20148&quot; value=&quot;5&quot;/&gt;&lt;property id=&quot;20300&quot; value=&quot;Slide 21 - &amp;quot;FIT100 course Web site&amp;quot;&quot;/&gt;&lt;property id=&quot;20307&quot; value=&quot;272&quot;/&gt;&lt;/object&gt;&lt;object type=&quot;3&quot; unique_id=&quot;24556&quot;&gt;&lt;property id=&quot;20148&quot; value=&quot;5&quot;/&gt;&lt;property id=&quot;20300&quot; value=&quot;Slide 24 - &amp;quot;Teaching Assistants&amp;quot;&quot;/&gt;&lt;property id=&quot;20307&quot; value=&quot;273&quot;/&gt;&lt;/object&gt;&lt;object type=&quot;3&quot; unique_id=&quot;24557&quot;&gt;&lt;property id=&quot;20148&quot; value=&quot;5&quot;/&gt;&lt;property id=&quot;20300&quot; value=&quot;Slide 27 - &amp;quot;CLUE Tutor&amp;quot;&quot;/&gt;&lt;property id=&quot;20307&quot; value=&quot;274&quot;/&gt;&lt;/object&gt;&lt;object type=&quot;3&quot; unique_id=&quot;24558&quot;&gt;&lt;property id=&quot;20148&quot; value=&quot;5&quot;/&gt;&lt;property id=&quot;20300&quot; value=&quot;Slide 28 - &amp;quot;Get Help When You Need It!&amp;quot;&quot;/&gt;&lt;property id=&quot;20307&quot; value=&quot;275&quot;/&gt;&lt;/object&gt;&lt;object type=&quot;3&quot; unique_id=&quot;24559&quot;&gt;&lt;property id=&quot;20148&quot; value=&quot;5&quot;/&gt;&lt;property id=&quot;20300&quot; value=&quot;Slide 29 - &amp;quot;New to computers?&amp;quot;&quot;/&gt;&lt;property id=&quot;20307&quot; value=&quot;276&quot;/&gt;&lt;/object&gt;&lt;object type=&quot;3&quot; unique_id=&quot;24560&quot;&gt;&lt;property id=&quot;20148&quot; value=&quot;5&quot;/&gt;&lt;property id=&quot;20300&quot; value=&quot;Slide 30 - &amp;quot;Class Web Site&amp;quot;&quot;/&gt;&lt;property id=&quot;20307&quot; value=&quot;277&quot;/&gt;&lt;/object&gt;&lt;object type=&quot;3&quot; unique_id=&quot;24561&quot;&gt;&lt;property id=&quot;20148&quot; value=&quot;5&quot;/&gt;&lt;property id=&quot;20300&quot; value=&quot;Slide 31 - &amp;quot;The Calendar&amp;quot;&quot;/&gt;&lt;property id=&quot;20307&quot; value=&quot;278&quot;/&gt;&lt;/object&gt;&lt;object type=&quot;3&quot; unique_id=&quot;24562&quot;&gt;&lt;property id=&quot;20148&quot; value=&quot;5&quot;/&gt;&lt;property id=&quot;20300&quot; value=&quot;Slide 32 - &amp;quot;Readings&amp;quot;&quot;/&gt;&lt;property id=&quot;20307&quot; value=&quot;279&quot;/&gt;&lt;/object&gt;&lt;object type=&quot;3&quot; unique_id=&quot;24563&quot;&gt;&lt;property id=&quot;20148&quot; value=&quot;5&quot;/&gt;&lt;property id=&quot;20300&quot; value=&quot;Slide 35 - &amp;quot;An Assignment&amp;quot;&quot;/&gt;&lt;property id=&quot;20307&quot; value=&quot;280&quot;/&gt;&lt;/object&gt;&lt;object type=&quot;3&quot; unique_id=&quot;24564&quot;&gt;&lt;property id=&quot;20148&quot; value=&quot;5&quot;/&gt;&lt;property id=&quot;20300&quot; value=&quot;Slide 36 - &amp;quot;Summary&amp;quot;&quot;/&gt;&lt;property id=&quot;20307&quot; value=&quot;281&quot;/&gt;&lt;/object&gt;&lt;object type=&quot;3&quot; unique_id=&quot;24728&quot;&gt;&lt;property id=&quot;20148&quot; value=&quot;5&quot;/&gt;&lt;property id=&quot;20300&quot; value=&quot;Slide 6 - &amp;quot;Fluency with Information Technology&amp;quot;&quot;/&gt;&lt;property id=&quot;20307&quot; value=&quot;282&quot;/&gt;&lt;/object&gt;&lt;object type=&quot;3&quot; unique_id=&quot;24821&quot;&gt;&lt;property id=&quot;20148&quot; value=&quot;5&quot;/&gt;&lt;property id=&quot;20300&quot; value=&quot;Slide 23 - &amp;quot;Instructor&amp;quot;&quot;/&gt;&lt;property id=&quot;20307&quot; value=&quot;286&quot;/&gt;&lt;/object&gt;&lt;object type=&quot;3&quot; unique_id=&quot;24912&quot;&gt;&lt;property id=&quot;20148&quot; value=&quot;5&quot;/&gt;&lt;property id=&quot;20300&quot; value=&quot;Slide 25 - &amp;quot;Teaching Assistants&amp;quot;&quot;/&gt;&lt;property id=&quot;20307&quot; value=&quot;288&quot;/&gt;&lt;/object&gt;&lt;object type=&quot;3&quot; unique_id=&quot;24913&quot;&gt;&lt;property id=&quot;20148&quot; value=&quot;5&quot;/&gt;&lt;property id=&quot;20300&quot; value=&quot;Slide 26 - &amp;quot;Teaching Assistants&amp;quot;&quot;/&gt;&lt;property id=&quot;20307&quot; value=&quot;287&quot;/&gt;&lt;/object&gt;&lt;object type=&quot;3&quot; unique_id=&quot;25328&quot;&gt;&lt;property id=&quot;20148&quot; value=&quot;5&quot;/&gt;&lt;property id=&quot;20300&quot; value=&quot;Slide 13 - &amp;quot;Five credits is….&amp;quot;&quot;/&gt;&lt;property id=&quot;20307&quot; value=&quot;289&quot;/&gt;&lt;/object&gt;&lt;object type=&quot;3&quot; unique_id=&quot;25637&quot;&gt;&lt;property id=&quot;20148&quot; value=&quot;5&quot;/&gt;&lt;property id=&quot;20300&quot; value=&quot;Slide 5 - &amp;quot;Clicker question&amp;quot;&quot;/&gt;&lt;property id=&quot;20307&quot; value=&quot;291&quot;/&gt;&lt;/object&gt;&lt;object type=&quot;3&quot; unique_id=&quot;25638&quot;&gt;&lt;property id=&quot;20148&quot; value=&quot;5&quot;/&gt;&lt;property id=&quot;20300&quot; value=&quot;Slide 18 - &amp;quot;Clicker questions&amp;quot;&quot;/&gt;&lt;property id=&quot;20307&quot; value=&quot;292&quot;/&gt;&lt;/object&gt;&lt;object type=&quot;3&quot; unique_id=&quot;26056&quot;&gt;&lt;property id=&quot;20148&quot; value=&quot;5&quot;/&gt;&lt;property id=&quot;20300&quot; value=&quot;Slide 1 - &amp;quot;Announcements&amp;quot;&quot;/&gt;&lt;property id=&quot;20307&quot; value=&quot;293&quot;/&gt;&lt;/object&gt;&lt;object type=&quot;3&quot; unique_id=&quot;26057&quot;&gt;&lt;property id=&quot;20148&quot; value=&quot;5&quot;/&gt;&lt;property id=&quot;20300&quot; value=&quot;Slide 2 - &amp;quot;Announcements&amp;quot;&quot;/&gt;&lt;property id=&quot;20307&quot; value=&quot;295&quot;/&gt;&lt;/object&gt;&lt;object type=&quot;3&quot; unique_id=&quot;26058&quot;&gt;&lt;property id=&quot;20148&quot; value=&quot;5&quot;/&gt;&lt;property id=&quot;20300&quot; value=&quot;Slide 33 - &amp;quot;Clicker Quiz&amp;quot;&quot;/&gt;&lt;property id=&quot;20307&quot; value=&quot;294&quot;/&gt;&lt;/object&gt;&lt;object type=&quot;3&quot; unique_id=&quot;32316&quot;&gt;&lt;property id=&quot;20148&quot; value=&quot;5&quot;/&gt;&lt;property id=&quot;20300&quot; value=&quot;Slide 19 - &amp;quot;Course Web site&amp;quot;&quot;/&gt;&lt;property id=&quot;20307&quot; value=&quot;296&quot;/&gt;&lt;/object&gt;&lt;object type=&quot;3&quot; unique_id=&quot;32497&quot;&gt;&lt;property id=&quot;20148&quot; value=&quot;5&quot;/&gt;&lt;property id=&quot;20300&quot; value=&quot;Slide 22 - &amp;quot;FIT100 Course Web Site&amp;quot;&quot;/&gt;&lt;property id=&quot;20307&quot; value=&quot;297&quot;/&gt;&lt;/object&gt;&lt;object type=&quot;3&quot; unique_id=&quot;32771&quot;&gt;&lt;property id=&quot;20148&quot; value=&quot;5&quot;/&gt;&lt;property id=&quot;20300&quot; value=&quot;Slide 34 - &amp;quot;FIT100 Course Calendar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</TotalTime>
  <Words>1650</Words>
  <Application>Microsoft Office PowerPoint</Application>
  <PresentationFormat>On-screen Show (4:3)</PresentationFormat>
  <Paragraphs>221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Module</vt:lpstr>
      <vt:lpstr>Announcements</vt:lpstr>
      <vt:lpstr>Today</vt:lpstr>
      <vt:lpstr>Today</vt:lpstr>
      <vt:lpstr>Digitization &amp; Processing</vt:lpstr>
      <vt:lpstr>A Short History of Digital Info</vt:lpstr>
      <vt:lpstr>The Problem with Writing …</vt:lpstr>
      <vt:lpstr>Machines Process Digital Data</vt:lpstr>
      <vt:lpstr>No Computer Needed To Process Data </vt:lpstr>
      <vt:lpstr>Sensing Punch Allows Some Action</vt:lpstr>
      <vt:lpstr>Computing w/o Computers</vt:lpstr>
      <vt:lpstr>Meanwhile, w/o Digital Data</vt:lpstr>
      <vt:lpstr>Writing As Important As Reading</vt:lpstr>
      <vt:lpstr>Next Big Things … Very Big!</vt:lpstr>
      <vt:lpstr>By Mid 20th Century ~ 1960</vt:lpstr>
      <vt:lpstr>Next Big Things: Integrated Circuits</vt:lpstr>
      <vt:lpstr>Solid State Electronics</vt:lpstr>
      <vt:lpstr>Solid State Electronics</vt:lpstr>
      <vt:lpstr>Photolithography</vt:lpstr>
      <vt:lpstr>Integrated Circuits</vt:lpstr>
      <vt:lpstr>Next Big Thing: Personal Computers</vt:lpstr>
      <vt:lpstr>Computing Comes To Everyone</vt:lpstr>
      <vt:lpstr>Digital Rocks</vt:lpstr>
      <vt:lpstr>Next Big Thing: Internet</vt:lpstr>
      <vt:lpstr>Connecting Up</vt:lpstr>
      <vt:lpstr>Connectivity to Change the World</vt:lpstr>
      <vt:lpstr>Next Big Thing: WWW + http</vt:lpstr>
      <vt:lpstr>WWW Is The Servers + The Data</vt:lpstr>
      <vt:lpstr>Seeing Other People’s Digital Info</vt:lpstr>
      <vt:lpstr>In Summary</vt:lpstr>
      <vt:lpstr>What is a web-site?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FIT100</dc:title>
  <dc:creator>Information School</dc:creator>
  <cp:lastModifiedBy>ks</cp:lastModifiedBy>
  <cp:revision>119</cp:revision>
  <dcterms:created xsi:type="dcterms:W3CDTF">2011-01-07T16:40:34Z</dcterms:created>
  <dcterms:modified xsi:type="dcterms:W3CDTF">2012-10-02T19:48:30Z</dcterms:modified>
</cp:coreProperties>
</file>