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6"/>
  </p:notesMasterIdLst>
  <p:handoutMasterIdLst>
    <p:handoutMasterId r:id="rId37"/>
  </p:handoutMasterIdLst>
  <p:sldIdLst>
    <p:sldId id="405" r:id="rId2"/>
    <p:sldId id="303" r:id="rId3"/>
    <p:sldId id="394" r:id="rId4"/>
    <p:sldId id="395" r:id="rId5"/>
    <p:sldId id="393" r:id="rId6"/>
    <p:sldId id="396" r:id="rId7"/>
    <p:sldId id="373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7" r:id="rId27"/>
    <p:sldId id="398" r:id="rId28"/>
    <p:sldId id="403" r:id="rId29"/>
    <p:sldId id="404" r:id="rId30"/>
    <p:sldId id="399" r:id="rId31"/>
    <p:sldId id="400" r:id="rId32"/>
    <p:sldId id="401" r:id="rId33"/>
    <p:sldId id="402" r:id="rId34"/>
    <p:sldId id="406" r:id="rId35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92DEA"/>
    <a:srgbClr val="FF0000"/>
    <a:srgbClr val="703920"/>
    <a:srgbClr val="FFEFD5"/>
    <a:srgbClr val="A05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018606-1A0A-4D20-B849-FA8DB37A64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031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7931B3-A944-43C8-BB2A-F136218D00FA}" type="datetime1">
              <a:rPr lang="en-US"/>
              <a:pPr/>
              <a:t>10/4/2012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30327C-DC80-415C-99C4-135FC9123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04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r>
              <a:rPr lang="en-US" baseline="0" dirty="0" smtClean="0"/>
              <a:t> will encounter: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How does the computer know where to read on the CD-ROM? (Format)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How does the computer know where the first number ends and the second number begins? (Number of bits per number, a </a:t>
            </a:r>
            <a:r>
              <a:rPr lang="en-US" baseline="0" smtClean="0"/>
              <a:t>fix number!)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974B7-194E-4F8D-BD76-A0313A0FE5F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45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8595CE-0813-46F9-9A06-82790EADCADB}" type="datetime1">
              <a:rPr lang="en-US" smtClean="0"/>
              <a:t>10/4/2012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B758E7-8A08-4B95-BF39-F73DCB7CA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60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19FEB-4601-4C26-B953-9E7B47EF1054}" type="datetime1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FB542-F09D-47D1-8ED9-57227CEAF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160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37A085-A9CA-4511-ABEB-63EF9244B373}" type="datetime1">
              <a:rPr lang="en-US" smtClean="0"/>
              <a:t>10/4/2012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DC7A8-DCC3-44BD-B76C-A208F2D3B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790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5815A-73CF-4179-9D1D-44C0BEC0EAD6}" type="datetime1">
              <a:rPr lang="en-US" smtClean="0"/>
              <a:t>10/4/2012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5204B-E737-47AA-9752-61434A87DD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238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6144A0-1479-4C15-B759-1D040B1C3734}" type="datetime1">
              <a:rPr lang="en-US" smtClean="0"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8C24142-B5CB-4C40-BBC1-C600E32057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1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23FABF-98CE-4223-8F25-933B8A774CA0}" type="datetime1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79BA6-1922-4DA4-A0F9-7A82E0251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895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91EC87-48AF-4DB2-BBDE-CED75389282C}" type="datetime1">
              <a:rPr lang="en-US" smtClean="0"/>
              <a:t>10/4/2012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E585EB-6E95-4993-8C78-60F1CBE1BB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8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AF8834-3A98-4F81-8F6A-106F55CA02EE}" type="datetime1">
              <a:rPr lang="en-US" smtClean="0"/>
              <a:t>10/4/2012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5A99B-B5AE-4F23-9F2D-C75E41D852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342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9FC65E-F0FD-438A-8944-95AE2814D397}" type="datetime1">
              <a:rPr lang="en-US" smtClean="0"/>
              <a:t>10/4/2012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ECA9B-FE15-4373-A768-DC57233FE6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489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0C974A-5295-44C4-851F-51676549E234}" type="datetime1">
              <a:rPr lang="en-US" smtClean="0"/>
              <a:t>10/4/2012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4B6D2-D4BE-418A-893C-FFA7296A3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01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EA2D60-9B48-4274-BC9E-5C3C66940AC5}" type="datetime1">
              <a:rPr lang="en-US" smtClean="0"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9A4A-2FC7-4A94-9903-AB52758573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473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4E22C7-7D1E-418C-93C2-C9C46665ECD9}" type="datetime1">
              <a:rPr lang="en-US" smtClean="0"/>
              <a:t>10/4/2012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EF0C7-F9CA-4FCF-97EF-1615AF59D5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418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4F1D487F-890A-4CAA-B8DB-D719895C2443}" type="datetime1">
              <a:rPr lang="en-US" smtClean="0"/>
              <a:t>10/4/2012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419C6D83-49BF-4D21-9B85-FA0CAF5669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59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066800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0668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fld id="{F6BAA928-3D8E-4D77-B939-EE44A07D6A67}" type="datetime1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5FC266C6-EEDC-45A4-9F3A-438F834F95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36" r:id="rId2"/>
    <p:sldLayoutId id="2147484143" r:id="rId3"/>
    <p:sldLayoutId id="2147484137" r:id="rId4"/>
    <p:sldLayoutId id="2147484138" r:id="rId5"/>
    <p:sldLayoutId id="2147484139" r:id="rId6"/>
    <p:sldLayoutId id="2147484144" r:id="rId7"/>
    <p:sldLayoutId id="2147484145" r:id="rId8"/>
    <p:sldLayoutId id="2147484146" r:id="rId9"/>
    <p:sldLayoutId id="2147484140" r:id="rId10"/>
    <p:sldLayoutId id="2147484147" r:id="rId11"/>
    <p:sldLayoutId id="2147484141" r:id="rId12"/>
    <p:sldLayoutId id="2147484148" r:id="rId13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tudents.washington.edu/%3cYourID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ashington.edu/education/courses/cse120/11wi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ESpL4a08kV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students.washington.edu/%3cYourI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Exercise:</a:t>
            </a:r>
          </a:p>
          <a:p>
            <a:pPr lvl="1"/>
            <a:r>
              <a:rPr lang="en-US" dirty="0" smtClean="0"/>
              <a:t>Everyone got a 50! To receive the other 50:</a:t>
            </a:r>
          </a:p>
          <a:p>
            <a:pPr lvl="1"/>
            <a:r>
              <a:rPr lang="en-US" b="1" u="sng">
                <a:solidFill>
                  <a:srgbClr val="FF0000"/>
                </a:solidFill>
              </a:rPr>
              <a:t>FOLLOW </a:t>
            </a:r>
            <a:r>
              <a:rPr lang="en-US" b="1" u="sng" smtClean="0">
                <a:solidFill>
                  <a:srgbClr val="FF0000"/>
                </a:solidFill>
              </a:rPr>
              <a:t>INSTRUCTIONS!!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Send TA (jack) an email with a link to your homepage: </a:t>
            </a:r>
            <a:r>
              <a:rPr lang="en-US" dirty="0" smtClean="0">
                <a:hlinkClick r:id="rId2"/>
              </a:rPr>
              <a:t>http://students.washington.edu/&lt;YourID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This link should display your home page!</a:t>
            </a:r>
          </a:p>
          <a:p>
            <a:pPr lvl="1"/>
            <a:r>
              <a:rPr lang="en-US" dirty="0" smtClean="0"/>
              <a:t>You have till next Tuesday to complete this!</a:t>
            </a:r>
          </a:p>
          <a:p>
            <a:r>
              <a:rPr lang="en-US" dirty="0" smtClean="0"/>
              <a:t>Quiz-3, HW#2</a:t>
            </a:r>
          </a:p>
          <a:p>
            <a:r>
              <a:rPr lang="en-US" dirty="0" smtClean="0"/>
              <a:t>Score: update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FABF-98CE-4223-8F25-933B8A774CA0}" type="datetime1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9BA6-1922-4DA4-A0F9-7A82E02513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5930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458200" cy="45720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 smtClean="0"/>
              <a:t>Recall that the place represents a power of the base value</a:t>
            </a:r>
            <a:endParaRPr lang="en-US" sz="2800" dirty="0" smtClean="0"/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sz="2800" dirty="0"/>
              <a:t>			</a:t>
            </a:r>
            <a:r>
              <a:rPr lang="en-US" sz="2800" dirty="0" smtClean="0"/>
              <a:t>	</a:t>
            </a:r>
            <a:r>
              <a:rPr lang="en-US" i="1" dirty="0" smtClean="0"/>
              <a:t>d</a:t>
            </a:r>
            <a:r>
              <a:rPr lang="en-US" i="1" baseline="-25000" dirty="0" smtClean="0"/>
              <a:t>7</a:t>
            </a:r>
            <a:r>
              <a:rPr lang="en-US" b="1" dirty="0" smtClean="0"/>
              <a:t>×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/>
              <a:t>7</a:t>
            </a:r>
            <a:r>
              <a:rPr lang="en-US" dirty="0" smtClean="0"/>
              <a:t>		          </a:t>
            </a:r>
            <a:r>
              <a:rPr lang="en-US" i="1" dirty="0" smtClean="0"/>
              <a:t>d</a:t>
            </a:r>
            <a:r>
              <a:rPr lang="en-US" i="1" baseline="-25000" dirty="0" smtClean="0"/>
              <a:t>7</a:t>
            </a:r>
            <a:r>
              <a:rPr lang="en-US" b="1" dirty="0" smtClean="0"/>
              <a:t>×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/>
              <a:t>7</a:t>
            </a:r>
            <a:endParaRPr lang="en-US" dirty="0" smtClean="0"/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/>
              <a:t>			</a:t>
            </a:r>
            <a:r>
              <a:rPr lang="en-US" dirty="0" smtClean="0"/>
              <a:t>	</a:t>
            </a:r>
            <a:r>
              <a:rPr lang="en-US" i="1" dirty="0" smtClean="0"/>
              <a:t>d</a:t>
            </a:r>
            <a:r>
              <a:rPr lang="en-US" i="1" baseline="-25000" dirty="0" smtClean="0"/>
              <a:t>6</a:t>
            </a:r>
            <a:r>
              <a:rPr lang="en-US" b="1" dirty="0" smtClean="0"/>
              <a:t>×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/>
              <a:t>6</a:t>
            </a:r>
            <a:r>
              <a:rPr lang="en-US" dirty="0" smtClean="0"/>
              <a:t>		         </a:t>
            </a:r>
            <a:r>
              <a:rPr lang="en-US" i="1" dirty="0" smtClean="0"/>
              <a:t>d</a:t>
            </a:r>
            <a:r>
              <a:rPr lang="en-US" i="1" baseline="-25000" dirty="0" smtClean="0"/>
              <a:t>6</a:t>
            </a:r>
            <a:r>
              <a:rPr lang="en-US" b="1" dirty="0" smtClean="0"/>
              <a:t>×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/>
              <a:t>6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i="1" dirty="0" smtClean="0"/>
              <a:t>d</a:t>
            </a:r>
            <a:r>
              <a:rPr lang="en-US" i="1" baseline="-25000" dirty="0" smtClean="0"/>
              <a:t>5</a:t>
            </a:r>
            <a:r>
              <a:rPr lang="en-US" b="1" dirty="0" smtClean="0"/>
              <a:t>×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/>
              <a:t>5</a:t>
            </a:r>
            <a:r>
              <a:rPr lang="en-US" dirty="0" smtClean="0"/>
              <a:t>		         </a:t>
            </a:r>
            <a:r>
              <a:rPr lang="en-US" i="1" dirty="0" smtClean="0"/>
              <a:t>d</a:t>
            </a:r>
            <a:r>
              <a:rPr lang="en-US" i="1" baseline="-25000" dirty="0" smtClean="0"/>
              <a:t>5</a:t>
            </a:r>
            <a:r>
              <a:rPr lang="en-US" b="1" dirty="0" smtClean="0"/>
              <a:t>×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/>
              <a:t>5</a:t>
            </a:r>
            <a:endParaRPr lang="en-US" dirty="0" smtClean="0"/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/>
              <a:t>			</a:t>
            </a:r>
            <a:r>
              <a:rPr lang="en-US" dirty="0" smtClean="0"/>
              <a:t>	</a:t>
            </a:r>
            <a:r>
              <a:rPr lang="en-US" i="1" dirty="0" smtClean="0"/>
              <a:t>d</a:t>
            </a:r>
            <a:r>
              <a:rPr lang="en-US" i="1" baseline="-25000" dirty="0" smtClean="0"/>
              <a:t>4</a:t>
            </a:r>
            <a:r>
              <a:rPr lang="en-US" b="1" dirty="0" smtClean="0"/>
              <a:t>×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/>
              <a:t>4</a:t>
            </a:r>
            <a:r>
              <a:rPr lang="en-US" dirty="0" smtClean="0"/>
              <a:t>		          </a:t>
            </a:r>
            <a:r>
              <a:rPr lang="en-US" i="1" dirty="0" smtClean="0"/>
              <a:t>d</a:t>
            </a:r>
            <a:r>
              <a:rPr lang="en-US" i="1" baseline="-25000" dirty="0" smtClean="0"/>
              <a:t>4</a:t>
            </a:r>
            <a:r>
              <a:rPr lang="en-US" b="1" dirty="0" smtClean="0"/>
              <a:t>×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/>
              <a:t>4</a:t>
            </a:r>
            <a:endParaRPr lang="en-US" dirty="0" smtClean="0"/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/>
              <a:t>			</a:t>
            </a:r>
            <a:r>
              <a:rPr lang="en-US" dirty="0" smtClean="0"/>
              <a:t>	</a:t>
            </a:r>
            <a:r>
              <a:rPr lang="en-US" i="1" dirty="0" smtClean="0"/>
              <a:t>d</a:t>
            </a:r>
            <a:r>
              <a:rPr lang="en-US" i="1" baseline="-25000" dirty="0" smtClean="0"/>
              <a:t>3</a:t>
            </a:r>
            <a:r>
              <a:rPr lang="en-US" b="1" dirty="0" smtClean="0"/>
              <a:t>×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/>
              <a:t>3</a:t>
            </a:r>
            <a:r>
              <a:rPr lang="en-US" dirty="0" smtClean="0"/>
              <a:t>		          </a:t>
            </a:r>
            <a:r>
              <a:rPr lang="en-US" i="1" dirty="0" smtClean="0"/>
              <a:t>d</a:t>
            </a:r>
            <a:r>
              <a:rPr lang="en-US" i="1" baseline="-25000" dirty="0" smtClean="0"/>
              <a:t>3</a:t>
            </a:r>
            <a:r>
              <a:rPr lang="en-US" b="1" dirty="0" smtClean="0"/>
              <a:t>×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/>
              <a:t>3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i="1" dirty="0" smtClean="0"/>
              <a:t>d</a:t>
            </a:r>
            <a:r>
              <a:rPr lang="en-US" i="1" baseline="-25000" dirty="0" smtClean="0"/>
              <a:t>2</a:t>
            </a:r>
            <a:r>
              <a:rPr lang="en-US" b="1" dirty="0" smtClean="0"/>
              <a:t>×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/>
              <a:t>2</a:t>
            </a:r>
            <a:r>
              <a:rPr lang="en-US" dirty="0" smtClean="0"/>
              <a:t>		          </a:t>
            </a:r>
            <a:r>
              <a:rPr lang="en-US" i="1" dirty="0" smtClean="0"/>
              <a:t>d</a:t>
            </a:r>
            <a:r>
              <a:rPr lang="en-US" i="1" baseline="-25000" dirty="0" smtClean="0"/>
              <a:t>2</a:t>
            </a:r>
            <a:r>
              <a:rPr lang="en-US" b="1" dirty="0" smtClean="0"/>
              <a:t>×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/>
              <a:t>			</a:t>
            </a:r>
            <a:r>
              <a:rPr lang="en-US" dirty="0" smtClean="0"/>
              <a:t>	</a:t>
            </a:r>
            <a:r>
              <a:rPr lang="en-US" i="1" dirty="0" smtClean="0"/>
              <a:t>d</a:t>
            </a:r>
            <a:r>
              <a:rPr lang="en-US" i="1" baseline="-25000" dirty="0" smtClean="0"/>
              <a:t>1</a:t>
            </a:r>
            <a:r>
              <a:rPr lang="en-US" b="1" dirty="0" smtClean="0"/>
              <a:t>×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/>
              <a:t>1</a:t>
            </a:r>
            <a:r>
              <a:rPr lang="en-US" dirty="0" smtClean="0"/>
              <a:t>		          </a:t>
            </a:r>
            <a:r>
              <a:rPr lang="en-US" i="1" dirty="0" smtClean="0"/>
              <a:t>d</a:t>
            </a:r>
            <a:r>
              <a:rPr lang="en-US" i="1" baseline="-25000" dirty="0" smtClean="0"/>
              <a:t>1</a:t>
            </a:r>
            <a:r>
              <a:rPr lang="en-US" b="1" dirty="0" smtClean="0"/>
              <a:t>×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/>
              <a:t>			</a:t>
            </a:r>
            <a:r>
              <a:rPr lang="en-US" dirty="0" smtClean="0"/>
              <a:t>	</a:t>
            </a:r>
            <a:r>
              <a:rPr lang="en-US" i="1" dirty="0" smtClean="0"/>
              <a:t>d</a:t>
            </a:r>
            <a:r>
              <a:rPr lang="en-US" i="1" baseline="-25000" dirty="0" smtClean="0"/>
              <a:t>0</a:t>
            </a:r>
            <a:r>
              <a:rPr lang="en-US" b="1" dirty="0" smtClean="0"/>
              <a:t>×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/>
              <a:t>0</a:t>
            </a:r>
            <a:r>
              <a:rPr lang="en-US" dirty="0" smtClean="0"/>
              <a:t>		          </a:t>
            </a:r>
            <a:r>
              <a:rPr lang="en-US" i="1" dirty="0" smtClean="0"/>
              <a:t>d</a:t>
            </a:r>
            <a:r>
              <a:rPr lang="en-US" i="1" baseline="-25000" dirty="0" smtClean="0"/>
              <a:t>0</a:t>
            </a:r>
            <a:r>
              <a:rPr lang="en-US" b="1" dirty="0" smtClean="0"/>
              <a:t>×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/>
              <a:t>0</a:t>
            </a:r>
            <a:endParaRPr lang="en-US" dirty="0" smtClean="0"/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latin typeface="Helvetica Neue"/>
                <a:cs typeface="Helvetica Neue"/>
              </a:rPr>
              <a:t>    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cs typeface="Helvetica Neue"/>
              </a:rPr>
              <a:t>d</a:t>
            </a:r>
            <a:r>
              <a:rPr lang="en-US" sz="2400" i="1" baseline="-25000" dirty="0" smtClean="0">
                <a:ln>
                  <a:solidFill>
                    <a:schemeClr val="tx1"/>
                  </a:solidFill>
                </a:ln>
                <a:cs typeface="Helvetica Neue"/>
              </a:rPr>
              <a:t>7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cs typeface="Helvetica Neue"/>
              </a:rPr>
              <a:t>d</a:t>
            </a:r>
            <a:r>
              <a:rPr lang="en-US" sz="2400" i="1" baseline="-25000" dirty="0" smtClean="0">
                <a:ln>
                  <a:solidFill>
                    <a:schemeClr val="tx1"/>
                  </a:solidFill>
                </a:ln>
                <a:cs typeface="Helvetica Neue"/>
              </a:rPr>
              <a:t>6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cs typeface="Helvetica Neue"/>
              </a:rPr>
              <a:t>d</a:t>
            </a:r>
            <a:r>
              <a:rPr lang="en-US" sz="2400" i="1" baseline="-25000" dirty="0" smtClean="0">
                <a:ln>
                  <a:solidFill>
                    <a:schemeClr val="tx1"/>
                  </a:solidFill>
                </a:ln>
                <a:cs typeface="Helvetica Neue"/>
              </a:rPr>
              <a:t>5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cs typeface="Helvetica Neue"/>
              </a:rPr>
              <a:t>d</a:t>
            </a:r>
            <a:r>
              <a:rPr lang="en-US" sz="2400" i="1" baseline="-25000" dirty="0" smtClean="0">
                <a:ln>
                  <a:solidFill>
                    <a:schemeClr val="tx1"/>
                  </a:solidFill>
                </a:ln>
                <a:cs typeface="Helvetica Neue"/>
              </a:rPr>
              <a:t>4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cs typeface="Helvetica Neue"/>
              </a:rPr>
              <a:t>d</a:t>
            </a:r>
            <a:r>
              <a:rPr lang="en-US" sz="2400" i="1" baseline="-25000" dirty="0" smtClean="0">
                <a:ln>
                  <a:solidFill>
                    <a:schemeClr val="tx1"/>
                  </a:solidFill>
                </a:ln>
                <a:cs typeface="Helvetica Neue"/>
              </a:rPr>
              <a:t>3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cs typeface="Helvetica Neue"/>
              </a:rPr>
              <a:t>d</a:t>
            </a:r>
            <a:r>
              <a:rPr lang="en-US" sz="2400" i="1" baseline="-25000" dirty="0" smtClean="0">
                <a:ln>
                  <a:solidFill>
                    <a:schemeClr val="tx1"/>
                  </a:solidFill>
                </a:ln>
                <a:cs typeface="Helvetica Neue"/>
              </a:rPr>
              <a:t>2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cs typeface="Helvetica Neue"/>
              </a:rPr>
              <a:t>d</a:t>
            </a:r>
            <a:r>
              <a:rPr lang="en-US" sz="2400" i="1" baseline="-25000" dirty="0" smtClean="0">
                <a:ln>
                  <a:solidFill>
                    <a:schemeClr val="tx1"/>
                  </a:solidFill>
                </a:ln>
                <a:cs typeface="Helvetica Neue"/>
              </a:rPr>
              <a:t>1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cs typeface="Helvetica Neue"/>
              </a:rPr>
              <a:t>d</a:t>
            </a:r>
            <a:r>
              <a:rPr lang="en-US" sz="2400" i="1" baseline="-25000" dirty="0" smtClean="0">
                <a:ln>
                  <a:solidFill>
                    <a:schemeClr val="tx1"/>
                  </a:solidFill>
                </a:ln>
                <a:cs typeface="Helvetica Neue"/>
              </a:rPr>
              <a:t>0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Helvetica Neue"/>
                <a:cs typeface="Helvetica Neue"/>
              </a:rPr>
              <a:t>   	     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cs typeface="Helvetica Neue"/>
              </a:rPr>
              <a:t>d</a:t>
            </a:r>
            <a:r>
              <a:rPr lang="en-US" sz="2400" i="1" baseline="-25000" dirty="0" smtClean="0">
                <a:ln>
                  <a:solidFill>
                    <a:schemeClr val="tx1"/>
                  </a:solidFill>
                </a:ln>
                <a:cs typeface="Helvetica Neue"/>
              </a:rPr>
              <a:t>7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cs typeface="Helvetica Neue"/>
              </a:rPr>
              <a:t>d</a:t>
            </a:r>
            <a:r>
              <a:rPr lang="en-US" sz="2400" i="1" baseline="-25000" dirty="0" smtClean="0">
                <a:ln>
                  <a:solidFill>
                    <a:schemeClr val="tx1"/>
                  </a:solidFill>
                </a:ln>
                <a:cs typeface="Helvetica Neue"/>
              </a:rPr>
              <a:t>6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cs typeface="Helvetica Neue"/>
              </a:rPr>
              <a:t>d</a:t>
            </a:r>
            <a:r>
              <a:rPr lang="en-US" sz="2400" i="1" baseline="-25000" dirty="0" smtClean="0">
                <a:ln>
                  <a:solidFill>
                    <a:schemeClr val="tx1"/>
                  </a:solidFill>
                </a:ln>
                <a:cs typeface="Helvetica Neue"/>
              </a:rPr>
              <a:t>5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cs typeface="Helvetica Neue"/>
              </a:rPr>
              <a:t>d</a:t>
            </a:r>
            <a:r>
              <a:rPr lang="en-US" sz="2400" i="1" baseline="-25000" dirty="0" smtClean="0">
                <a:ln>
                  <a:solidFill>
                    <a:schemeClr val="tx1"/>
                  </a:solidFill>
                </a:ln>
                <a:cs typeface="Helvetica Neue"/>
              </a:rPr>
              <a:t>4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cs typeface="Helvetica Neue"/>
              </a:rPr>
              <a:t>d</a:t>
            </a:r>
            <a:r>
              <a:rPr lang="en-US" sz="2400" i="1" baseline="-25000" dirty="0" smtClean="0">
                <a:ln>
                  <a:solidFill>
                    <a:schemeClr val="tx1"/>
                  </a:solidFill>
                </a:ln>
                <a:cs typeface="Helvetica Neue"/>
              </a:rPr>
              <a:t>3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cs typeface="Helvetica Neue"/>
              </a:rPr>
              <a:t>d</a:t>
            </a:r>
            <a:r>
              <a:rPr lang="en-US" sz="2400" i="1" baseline="-25000" dirty="0" smtClean="0">
                <a:ln>
                  <a:solidFill>
                    <a:schemeClr val="tx1"/>
                  </a:solidFill>
                </a:ln>
                <a:cs typeface="Helvetica Neue"/>
              </a:rPr>
              <a:t>2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cs typeface="Helvetica Neue"/>
              </a:rPr>
              <a:t>d</a:t>
            </a:r>
            <a:r>
              <a:rPr lang="en-US" sz="2400" i="1" baseline="-25000" dirty="0" smtClean="0">
                <a:ln>
                  <a:solidFill>
                    <a:schemeClr val="tx1"/>
                  </a:solidFill>
                </a:ln>
                <a:cs typeface="Helvetica Neue"/>
              </a:rPr>
              <a:t>1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cs typeface="Helvetica Neue"/>
              </a:rPr>
              <a:t>d</a:t>
            </a:r>
            <a:r>
              <a:rPr lang="en-US" sz="2400" i="1" baseline="-25000" dirty="0" smtClean="0">
                <a:ln>
                  <a:solidFill>
                    <a:schemeClr val="tx1"/>
                  </a:solidFill>
                </a:ln>
                <a:cs typeface="Helvetica Neue"/>
              </a:rPr>
              <a:t>0</a:t>
            </a:r>
            <a:r>
              <a:rPr lang="en-US" dirty="0" smtClean="0">
                <a:ln>
                  <a:solidFill>
                    <a:schemeClr val="tx1"/>
                  </a:solidFill>
                </a:ln>
                <a:latin typeface="Helvetica Neue"/>
                <a:cs typeface="Helvetica Neue"/>
              </a:rPr>
              <a:t>	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	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	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	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5DF3EAE-4851-4273-A3F7-CE5BD8EAA48A}" type="slidenum">
              <a:rPr lang="en-US" sz="1200">
                <a:solidFill>
                  <a:srgbClr val="3F3F3F"/>
                </a:solidFill>
              </a:rPr>
              <a:pPr eaLnBrk="1" hangingPunct="1"/>
              <a:t>10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Positional Notation Logic</a:t>
            </a:r>
            <a:endParaRPr lang="en-US" dirty="0"/>
          </a:p>
        </p:txBody>
      </p:sp>
      <p:grpSp>
        <p:nvGrpSpPr>
          <p:cNvPr id="29701" name="Group 4"/>
          <p:cNvGrpSpPr>
            <a:grpSpLocks/>
          </p:cNvGrpSpPr>
          <p:nvPr/>
        </p:nvGrpSpPr>
        <p:grpSpPr bwMode="auto">
          <a:xfrm flipV="1">
            <a:off x="1143000" y="2667000"/>
            <a:ext cx="2255838" cy="2798763"/>
            <a:chOff x="816" y="2208"/>
            <a:chExt cx="1248" cy="1440"/>
          </a:xfrm>
        </p:grpSpPr>
        <p:sp>
          <p:nvSpPr>
            <p:cNvPr id="29721" name="Line 5"/>
            <p:cNvSpPr>
              <a:spLocks noChangeShapeType="1"/>
            </p:cNvSpPr>
            <p:nvPr/>
          </p:nvSpPr>
          <p:spPr bwMode="auto">
            <a:xfrm flipH="1">
              <a:off x="1776" y="22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Line 6"/>
            <p:cNvSpPr>
              <a:spLocks noChangeShapeType="1"/>
            </p:cNvSpPr>
            <p:nvPr/>
          </p:nvSpPr>
          <p:spPr bwMode="auto">
            <a:xfrm>
              <a:off x="1776" y="23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Line 7"/>
            <p:cNvSpPr>
              <a:spLocks noChangeShapeType="1"/>
            </p:cNvSpPr>
            <p:nvPr/>
          </p:nvSpPr>
          <p:spPr bwMode="auto">
            <a:xfrm flipH="1">
              <a:off x="1680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8"/>
            <p:cNvSpPr>
              <a:spLocks noChangeShapeType="1"/>
            </p:cNvSpPr>
            <p:nvPr/>
          </p:nvSpPr>
          <p:spPr bwMode="auto">
            <a:xfrm>
              <a:off x="1680" y="24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9"/>
            <p:cNvSpPr>
              <a:spLocks noChangeShapeType="1"/>
            </p:cNvSpPr>
            <p:nvPr/>
          </p:nvSpPr>
          <p:spPr bwMode="auto">
            <a:xfrm flipH="1">
              <a:off x="1536" y="22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Line 10"/>
            <p:cNvSpPr>
              <a:spLocks noChangeShapeType="1"/>
            </p:cNvSpPr>
            <p:nvPr/>
          </p:nvSpPr>
          <p:spPr bwMode="auto">
            <a:xfrm flipH="1">
              <a:off x="1392" y="220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Line 11"/>
            <p:cNvSpPr>
              <a:spLocks noChangeShapeType="1"/>
            </p:cNvSpPr>
            <p:nvPr/>
          </p:nvSpPr>
          <p:spPr bwMode="auto">
            <a:xfrm flipH="1">
              <a:off x="1248" y="220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Line 12"/>
            <p:cNvSpPr>
              <a:spLocks noChangeShapeType="1"/>
            </p:cNvSpPr>
            <p:nvPr/>
          </p:nvSpPr>
          <p:spPr bwMode="auto">
            <a:xfrm>
              <a:off x="1104" y="2208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Line 13"/>
            <p:cNvSpPr>
              <a:spLocks noChangeShapeType="1"/>
            </p:cNvSpPr>
            <p:nvPr/>
          </p:nvSpPr>
          <p:spPr bwMode="auto">
            <a:xfrm>
              <a:off x="960" y="2208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Line 14"/>
            <p:cNvSpPr>
              <a:spLocks noChangeShapeType="1"/>
            </p:cNvSpPr>
            <p:nvPr/>
          </p:nvSpPr>
          <p:spPr bwMode="auto">
            <a:xfrm flipH="1">
              <a:off x="816" y="220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Line 15"/>
            <p:cNvSpPr>
              <a:spLocks noChangeShapeType="1"/>
            </p:cNvSpPr>
            <p:nvPr/>
          </p:nvSpPr>
          <p:spPr bwMode="auto">
            <a:xfrm>
              <a:off x="1536" y="268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Line 16"/>
            <p:cNvSpPr>
              <a:spLocks noChangeShapeType="1"/>
            </p:cNvSpPr>
            <p:nvPr/>
          </p:nvSpPr>
          <p:spPr bwMode="auto">
            <a:xfrm>
              <a:off x="1392" y="288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Line 17"/>
            <p:cNvSpPr>
              <a:spLocks noChangeShapeType="1"/>
            </p:cNvSpPr>
            <p:nvPr/>
          </p:nvSpPr>
          <p:spPr bwMode="auto">
            <a:xfrm>
              <a:off x="1248" y="307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Line 18"/>
            <p:cNvSpPr>
              <a:spLocks noChangeShapeType="1"/>
            </p:cNvSpPr>
            <p:nvPr/>
          </p:nvSpPr>
          <p:spPr bwMode="auto">
            <a:xfrm>
              <a:off x="1104" y="326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Line 19"/>
            <p:cNvSpPr>
              <a:spLocks noChangeShapeType="1"/>
            </p:cNvSpPr>
            <p:nvPr/>
          </p:nvSpPr>
          <p:spPr bwMode="auto">
            <a:xfrm>
              <a:off x="960" y="345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Line 20"/>
            <p:cNvSpPr>
              <a:spLocks noChangeShapeType="1"/>
            </p:cNvSpPr>
            <p:nvPr/>
          </p:nvSpPr>
          <p:spPr bwMode="auto">
            <a:xfrm>
              <a:off x="816" y="364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EAEFB2-FDF9-49C9-A2F1-5F8F27E7D212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 dirty="0">
              <a:solidFill>
                <a:srgbClr val="3F3F3F"/>
              </a:solidFill>
            </a:endParaRPr>
          </a:p>
        </p:txBody>
      </p:sp>
      <p:sp>
        <p:nvSpPr>
          <p:cNvPr id="29703" name="Footer Placeholder 2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grpSp>
        <p:nvGrpSpPr>
          <p:cNvPr id="29704" name="Group 4"/>
          <p:cNvGrpSpPr>
            <a:grpSpLocks/>
          </p:cNvGrpSpPr>
          <p:nvPr/>
        </p:nvGrpSpPr>
        <p:grpSpPr bwMode="auto">
          <a:xfrm flipV="1">
            <a:off x="4724400" y="2667000"/>
            <a:ext cx="2255838" cy="2798763"/>
            <a:chOff x="816" y="2208"/>
            <a:chExt cx="1248" cy="1440"/>
          </a:xfrm>
        </p:grpSpPr>
        <p:sp>
          <p:nvSpPr>
            <p:cNvPr id="29705" name="Line 5"/>
            <p:cNvSpPr>
              <a:spLocks noChangeShapeType="1"/>
            </p:cNvSpPr>
            <p:nvPr/>
          </p:nvSpPr>
          <p:spPr bwMode="auto">
            <a:xfrm flipH="1">
              <a:off x="1776" y="22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Line 6"/>
            <p:cNvSpPr>
              <a:spLocks noChangeShapeType="1"/>
            </p:cNvSpPr>
            <p:nvPr/>
          </p:nvSpPr>
          <p:spPr bwMode="auto">
            <a:xfrm>
              <a:off x="1776" y="23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Line 7"/>
            <p:cNvSpPr>
              <a:spLocks noChangeShapeType="1"/>
            </p:cNvSpPr>
            <p:nvPr/>
          </p:nvSpPr>
          <p:spPr bwMode="auto">
            <a:xfrm flipH="1">
              <a:off x="1680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Line 8"/>
            <p:cNvSpPr>
              <a:spLocks noChangeShapeType="1"/>
            </p:cNvSpPr>
            <p:nvPr/>
          </p:nvSpPr>
          <p:spPr bwMode="auto">
            <a:xfrm>
              <a:off x="1680" y="24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Line 9"/>
            <p:cNvSpPr>
              <a:spLocks noChangeShapeType="1"/>
            </p:cNvSpPr>
            <p:nvPr/>
          </p:nvSpPr>
          <p:spPr bwMode="auto">
            <a:xfrm flipH="1">
              <a:off x="1536" y="22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Line 10"/>
            <p:cNvSpPr>
              <a:spLocks noChangeShapeType="1"/>
            </p:cNvSpPr>
            <p:nvPr/>
          </p:nvSpPr>
          <p:spPr bwMode="auto">
            <a:xfrm flipH="1">
              <a:off x="1392" y="220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Line 11"/>
            <p:cNvSpPr>
              <a:spLocks noChangeShapeType="1"/>
            </p:cNvSpPr>
            <p:nvPr/>
          </p:nvSpPr>
          <p:spPr bwMode="auto">
            <a:xfrm flipH="1">
              <a:off x="1248" y="220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Line 12"/>
            <p:cNvSpPr>
              <a:spLocks noChangeShapeType="1"/>
            </p:cNvSpPr>
            <p:nvPr/>
          </p:nvSpPr>
          <p:spPr bwMode="auto">
            <a:xfrm>
              <a:off x="1104" y="2208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Line 13"/>
            <p:cNvSpPr>
              <a:spLocks noChangeShapeType="1"/>
            </p:cNvSpPr>
            <p:nvPr/>
          </p:nvSpPr>
          <p:spPr bwMode="auto">
            <a:xfrm>
              <a:off x="960" y="2208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Line 14"/>
            <p:cNvSpPr>
              <a:spLocks noChangeShapeType="1"/>
            </p:cNvSpPr>
            <p:nvPr/>
          </p:nvSpPr>
          <p:spPr bwMode="auto">
            <a:xfrm flipH="1">
              <a:off x="816" y="220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Line 15"/>
            <p:cNvSpPr>
              <a:spLocks noChangeShapeType="1"/>
            </p:cNvSpPr>
            <p:nvPr/>
          </p:nvSpPr>
          <p:spPr bwMode="auto">
            <a:xfrm>
              <a:off x="1536" y="268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Line 16"/>
            <p:cNvSpPr>
              <a:spLocks noChangeShapeType="1"/>
            </p:cNvSpPr>
            <p:nvPr/>
          </p:nvSpPr>
          <p:spPr bwMode="auto">
            <a:xfrm>
              <a:off x="1392" y="288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" name="Line 17"/>
            <p:cNvSpPr>
              <a:spLocks noChangeShapeType="1"/>
            </p:cNvSpPr>
            <p:nvPr/>
          </p:nvSpPr>
          <p:spPr bwMode="auto">
            <a:xfrm>
              <a:off x="1248" y="307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Line 18"/>
            <p:cNvSpPr>
              <a:spLocks noChangeShapeType="1"/>
            </p:cNvSpPr>
            <p:nvPr/>
          </p:nvSpPr>
          <p:spPr bwMode="auto">
            <a:xfrm>
              <a:off x="1104" y="326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19"/>
            <p:cNvSpPr>
              <a:spLocks noChangeShapeType="1"/>
            </p:cNvSpPr>
            <p:nvPr/>
          </p:nvSpPr>
          <p:spPr bwMode="auto">
            <a:xfrm>
              <a:off x="960" y="345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20"/>
            <p:cNvSpPr>
              <a:spLocks noChangeShapeType="1"/>
            </p:cNvSpPr>
            <p:nvPr/>
          </p:nvSpPr>
          <p:spPr bwMode="auto">
            <a:xfrm>
              <a:off x="816" y="364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E512AA3-63F9-4A5E-BEBC-B5D876F31F48}" type="slidenum">
              <a:rPr lang="en-US" sz="1200">
                <a:solidFill>
                  <a:srgbClr val="3F3F3F"/>
                </a:solidFill>
              </a:rPr>
              <a:pPr eaLnBrk="1" hangingPunct="1"/>
              <a:t>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The Red of </a:t>
            </a:r>
            <a:r>
              <a:rPr lang="en-US" dirty="0" smtClean="0">
                <a:solidFill>
                  <a:srgbClr val="A92DEA"/>
                </a:solidFill>
              </a:rPr>
              <a:t>HP</a:t>
            </a:r>
            <a:r>
              <a:rPr lang="en-US" dirty="0" smtClean="0"/>
              <a:t> As A Binary Number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46085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</a:rPr>
              <a:t>Given a binary number, add up the powers of 2 corresponding to 1s</a:t>
            </a:r>
            <a:endParaRPr lang="en-US" sz="2800" dirty="0">
              <a:ln>
                <a:solidFill>
                  <a:schemeClr val="tx1"/>
                </a:solidFill>
              </a:ln>
            </a:endParaRPr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sz="2800" dirty="0">
                <a:ln>
                  <a:solidFill>
                    <a:schemeClr val="tx1"/>
                  </a:solidFill>
                </a:ln>
              </a:rPr>
              <a:t>			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</a:rPr>
              <a:t>	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1</a:t>
            </a:r>
            <a:r>
              <a:rPr lang="en-US" dirty="0" smtClean="0"/>
              <a:t>×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2</a:t>
            </a:r>
            <a:r>
              <a:rPr lang="en-US" baseline="30000" dirty="0" smtClean="0">
                <a:ln>
                  <a:solidFill>
                    <a:schemeClr val="tx1"/>
                  </a:solidFill>
                </a:ln>
              </a:rPr>
              <a:t>7 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= 1</a:t>
            </a:r>
            <a:r>
              <a:rPr lang="en-US" dirty="0" smtClean="0"/>
              <a:t>×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128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	= 128</a:t>
            </a:r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</a:rPr>
              <a:t>			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	0</a:t>
            </a:r>
            <a:r>
              <a:rPr lang="en-US" dirty="0" smtClean="0"/>
              <a:t>×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2</a:t>
            </a:r>
            <a:r>
              <a:rPr lang="en-US" baseline="30000" dirty="0" smtClean="0">
                <a:ln>
                  <a:solidFill>
                    <a:schemeClr val="tx1"/>
                  </a:solidFill>
                </a:ln>
              </a:rPr>
              <a:t>6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= 0</a:t>
            </a:r>
            <a:r>
              <a:rPr lang="en-US" dirty="0" smtClean="0"/>
              <a:t>×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64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	= 0</a:t>
            </a:r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</a:rPr>
              <a:t>			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	1</a:t>
            </a:r>
            <a:r>
              <a:rPr lang="en-US" dirty="0" smtClean="0"/>
              <a:t>×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2</a:t>
            </a:r>
            <a:r>
              <a:rPr lang="en-US" baseline="30000" dirty="0" smtClean="0">
                <a:ln>
                  <a:solidFill>
                    <a:schemeClr val="tx1"/>
                  </a:solidFill>
                </a:ln>
              </a:rPr>
              <a:t>5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= 1</a:t>
            </a:r>
            <a:r>
              <a:rPr lang="en-US" dirty="0" smtClean="0"/>
              <a:t>×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32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	= 32</a:t>
            </a:r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</a:rPr>
              <a:t>			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	0</a:t>
            </a:r>
            <a:r>
              <a:rPr lang="en-US" dirty="0" smtClean="0"/>
              <a:t>×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2</a:t>
            </a:r>
            <a:r>
              <a:rPr lang="en-US" baseline="30000" dirty="0" smtClean="0">
                <a:ln>
                  <a:solidFill>
                    <a:schemeClr val="tx1"/>
                  </a:solidFill>
                </a:ln>
              </a:rPr>
              <a:t>4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= 0</a:t>
            </a:r>
            <a:r>
              <a:rPr lang="en-US" dirty="0" smtClean="0"/>
              <a:t>×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16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	= 0</a:t>
            </a:r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</a:rPr>
              <a:t>			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	0</a:t>
            </a:r>
            <a:r>
              <a:rPr lang="en-US" dirty="0" smtClean="0"/>
              <a:t>×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2</a:t>
            </a:r>
            <a:r>
              <a:rPr lang="en-US" baseline="30000" dirty="0" smtClean="0">
                <a:ln>
                  <a:solidFill>
                    <a:schemeClr val="tx1"/>
                  </a:solidFill>
                </a:ln>
              </a:rPr>
              <a:t>3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= 0</a:t>
            </a:r>
            <a:r>
              <a:rPr lang="en-US" dirty="0" smtClean="0"/>
              <a:t>×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8	= 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0</a:t>
            </a:r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</a:rPr>
              <a:t>			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	0</a:t>
            </a:r>
            <a:r>
              <a:rPr lang="en-US" dirty="0" smtClean="0"/>
              <a:t>×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2</a:t>
            </a:r>
            <a:r>
              <a:rPr lang="en-US" baseline="30000" dirty="0" smtClean="0">
                <a:ln>
                  <a:solidFill>
                    <a:schemeClr val="tx1"/>
                  </a:solidFill>
                </a:ln>
              </a:rPr>
              <a:t>2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= 0</a:t>
            </a:r>
            <a:r>
              <a:rPr lang="en-US" dirty="0" smtClean="0"/>
              <a:t>×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4	= 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0</a:t>
            </a:r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</a:rPr>
              <a:t>			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	0</a:t>
            </a:r>
            <a:r>
              <a:rPr lang="en-US" dirty="0" smtClean="0"/>
              <a:t>×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2</a:t>
            </a:r>
            <a:r>
              <a:rPr lang="en-US" baseline="30000" dirty="0" smtClean="0">
                <a:ln>
                  <a:solidFill>
                    <a:schemeClr val="tx1"/>
                  </a:solidFill>
                </a:ln>
              </a:rPr>
              <a:t>1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= 0</a:t>
            </a:r>
            <a:r>
              <a:rPr lang="en-US" dirty="0" smtClean="0"/>
              <a:t>×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2	= 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0</a:t>
            </a:r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</a:rPr>
              <a:t>			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	0</a:t>
            </a:r>
            <a:r>
              <a:rPr lang="en-US" dirty="0" smtClean="0"/>
              <a:t>×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2</a:t>
            </a:r>
            <a:r>
              <a:rPr lang="en-US" baseline="30000" dirty="0" smtClean="0">
                <a:ln>
                  <a:solidFill>
                    <a:schemeClr val="tx1"/>
                  </a:solidFill>
                </a:ln>
              </a:rPr>
              <a:t>0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= 0</a:t>
            </a:r>
            <a:r>
              <a:rPr lang="en-US" dirty="0" smtClean="0"/>
              <a:t>×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1	= 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0</a:t>
            </a:r>
            <a:endParaRPr lang="en-US" dirty="0" smtClean="0">
              <a:ln>
                <a:solidFill>
                  <a:schemeClr val="tx1"/>
                </a:solidFill>
              </a:ln>
            </a:endParaRPr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latin typeface="Helvetica Neue"/>
                <a:cs typeface="Helvetica Neue"/>
              </a:rPr>
              <a:t> 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Helvetica Neue"/>
                <a:cs typeface="Helvetica Neue"/>
              </a:rPr>
              <a:t>1 0 1 0 0 0 0 0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Helvetica Neue"/>
                <a:cs typeface="Helvetica Neue"/>
              </a:rPr>
              <a:t>	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	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		=160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31749" name="Group 4"/>
          <p:cNvGrpSpPr>
            <a:grpSpLocks/>
          </p:cNvGrpSpPr>
          <p:nvPr/>
        </p:nvGrpSpPr>
        <p:grpSpPr bwMode="auto">
          <a:xfrm flipV="1">
            <a:off x="990600" y="2438400"/>
            <a:ext cx="2255838" cy="2798763"/>
            <a:chOff x="816" y="2208"/>
            <a:chExt cx="1248" cy="1440"/>
          </a:xfrm>
        </p:grpSpPr>
        <p:sp>
          <p:nvSpPr>
            <p:cNvPr id="31753" name="Line 5"/>
            <p:cNvSpPr>
              <a:spLocks noChangeShapeType="1"/>
            </p:cNvSpPr>
            <p:nvPr/>
          </p:nvSpPr>
          <p:spPr bwMode="auto">
            <a:xfrm flipH="1">
              <a:off x="1776" y="22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Line 6"/>
            <p:cNvSpPr>
              <a:spLocks noChangeShapeType="1"/>
            </p:cNvSpPr>
            <p:nvPr/>
          </p:nvSpPr>
          <p:spPr bwMode="auto">
            <a:xfrm>
              <a:off x="1776" y="23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Line 7"/>
            <p:cNvSpPr>
              <a:spLocks noChangeShapeType="1"/>
            </p:cNvSpPr>
            <p:nvPr/>
          </p:nvSpPr>
          <p:spPr bwMode="auto">
            <a:xfrm flipH="1">
              <a:off x="1680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Line 8"/>
            <p:cNvSpPr>
              <a:spLocks noChangeShapeType="1"/>
            </p:cNvSpPr>
            <p:nvPr/>
          </p:nvSpPr>
          <p:spPr bwMode="auto">
            <a:xfrm>
              <a:off x="1680" y="24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Line 9"/>
            <p:cNvSpPr>
              <a:spLocks noChangeShapeType="1"/>
            </p:cNvSpPr>
            <p:nvPr/>
          </p:nvSpPr>
          <p:spPr bwMode="auto">
            <a:xfrm flipH="1">
              <a:off x="1536" y="22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Line 10"/>
            <p:cNvSpPr>
              <a:spLocks noChangeShapeType="1"/>
            </p:cNvSpPr>
            <p:nvPr/>
          </p:nvSpPr>
          <p:spPr bwMode="auto">
            <a:xfrm flipH="1">
              <a:off x="1392" y="220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Line 11"/>
            <p:cNvSpPr>
              <a:spLocks noChangeShapeType="1"/>
            </p:cNvSpPr>
            <p:nvPr/>
          </p:nvSpPr>
          <p:spPr bwMode="auto">
            <a:xfrm flipH="1">
              <a:off x="1248" y="220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Line 12"/>
            <p:cNvSpPr>
              <a:spLocks noChangeShapeType="1"/>
            </p:cNvSpPr>
            <p:nvPr/>
          </p:nvSpPr>
          <p:spPr bwMode="auto">
            <a:xfrm>
              <a:off x="1104" y="2208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Line 13"/>
            <p:cNvSpPr>
              <a:spLocks noChangeShapeType="1"/>
            </p:cNvSpPr>
            <p:nvPr/>
          </p:nvSpPr>
          <p:spPr bwMode="auto">
            <a:xfrm>
              <a:off x="960" y="2208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Line 14"/>
            <p:cNvSpPr>
              <a:spLocks noChangeShapeType="1"/>
            </p:cNvSpPr>
            <p:nvPr/>
          </p:nvSpPr>
          <p:spPr bwMode="auto">
            <a:xfrm flipH="1">
              <a:off x="816" y="220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Line 15"/>
            <p:cNvSpPr>
              <a:spLocks noChangeShapeType="1"/>
            </p:cNvSpPr>
            <p:nvPr/>
          </p:nvSpPr>
          <p:spPr bwMode="auto">
            <a:xfrm>
              <a:off x="1536" y="268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4" name="Line 16"/>
            <p:cNvSpPr>
              <a:spLocks noChangeShapeType="1"/>
            </p:cNvSpPr>
            <p:nvPr/>
          </p:nvSpPr>
          <p:spPr bwMode="auto">
            <a:xfrm>
              <a:off x="1392" y="288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Line 17"/>
            <p:cNvSpPr>
              <a:spLocks noChangeShapeType="1"/>
            </p:cNvSpPr>
            <p:nvPr/>
          </p:nvSpPr>
          <p:spPr bwMode="auto">
            <a:xfrm>
              <a:off x="1248" y="307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Line 18"/>
            <p:cNvSpPr>
              <a:spLocks noChangeShapeType="1"/>
            </p:cNvSpPr>
            <p:nvPr/>
          </p:nvSpPr>
          <p:spPr bwMode="auto">
            <a:xfrm>
              <a:off x="1104" y="326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Line 19"/>
            <p:cNvSpPr>
              <a:spLocks noChangeShapeType="1"/>
            </p:cNvSpPr>
            <p:nvPr/>
          </p:nvSpPr>
          <p:spPr bwMode="auto">
            <a:xfrm>
              <a:off x="960" y="345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Line 20"/>
            <p:cNvSpPr>
              <a:spLocks noChangeShapeType="1"/>
            </p:cNvSpPr>
            <p:nvPr/>
          </p:nvSpPr>
          <p:spPr bwMode="auto">
            <a:xfrm>
              <a:off x="816" y="364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0" name="Line 21"/>
          <p:cNvSpPr>
            <a:spLocks noChangeShapeType="1"/>
          </p:cNvSpPr>
          <p:nvPr/>
        </p:nvSpPr>
        <p:spPr bwMode="auto">
          <a:xfrm flipH="1">
            <a:off x="6019800" y="5257800"/>
            <a:ext cx="7413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F5F276B-FF80-4A2F-89D3-BF95C8101B97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1752" name="Footer Placeholder 2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1D90454-7AD2-4BE3-9EF1-5DDA52B44445}" type="slidenum">
              <a:rPr lang="en-US" sz="1200">
                <a:solidFill>
                  <a:srgbClr val="3F3F3F"/>
                </a:solidFill>
              </a:rPr>
              <a:pPr eaLnBrk="1" hangingPunct="1"/>
              <a:t>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Green of </a:t>
            </a:r>
            <a:r>
              <a:rPr lang="en-US" dirty="0" smtClean="0">
                <a:solidFill>
                  <a:srgbClr val="A92DEA"/>
                </a:solidFill>
              </a:rPr>
              <a:t>HP</a:t>
            </a:r>
            <a:r>
              <a:rPr lang="en-US" dirty="0" smtClean="0"/>
              <a:t> As A Binary Number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460851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</a:rPr>
              <a:t>Given a binary number, add up the powers of 2 corresponding to 1s</a:t>
            </a:r>
            <a:endParaRPr lang="en-US" sz="2800" dirty="0">
              <a:ln>
                <a:solidFill>
                  <a:schemeClr val="tx1"/>
                </a:solidFill>
              </a:ln>
            </a:endParaRPr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sz="2800" dirty="0">
                <a:ln>
                  <a:solidFill>
                    <a:schemeClr val="tx1"/>
                  </a:solidFill>
                </a:ln>
              </a:rPr>
              <a:t>			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</a:rPr>
              <a:t>	</a:t>
            </a:r>
            <a:r>
              <a:rPr lang="en-US" dirty="0" smtClean="0">
                <a:solidFill>
                  <a:srgbClr val="BAC0CC"/>
                </a:solidFill>
              </a:rPr>
              <a:t>0x2</a:t>
            </a:r>
            <a:r>
              <a:rPr lang="en-US" baseline="30000" dirty="0" smtClean="0">
                <a:solidFill>
                  <a:srgbClr val="BAC0CC"/>
                </a:solidFill>
              </a:rPr>
              <a:t>7</a:t>
            </a:r>
            <a:r>
              <a:rPr lang="en-US" dirty="0">
                <a:solidFill>
                  <a:srgbClr val="BAC0CC"/>
                </a:solidFill>
              </a:rPr>
              <a:t>	= 0</a:t>
            </a:r>
            <a:r>
              <a:rPr lang="en-US" b="1" dirty="0" smtClean="0">
                <a:solidFill>
                  <a:srgbClr val="BAC0CC"/>
                </a:solidFill>
              </a:rPr>
              <a:t>×</a:t>
            </a:r>
            <a:r>
              <a:rPr lang="en-US" dirty="0" smtClean="0">
                <a:solidFill>
                  <a:srgbClr val="BAC0CC"/>
                </a:solidFill>
              </a:rPr>
              <a:t>128</a:t>
            </a:r>
            <a:r>
              <a:rPr lang="en-US" dirty="0">
                <a:solidFill>
                  <a:srgbClr val="BAC0CC"/>
                </a:solidFill>
              </a:rPr>
              <a:t>	=</a:t>
            </a:r>
            <a:r>
              <a:rPr lang="en-US" dirty="0" smtClean="0">
                <a:solidFill>
                  <a:srgbClr val="BAC0CC"/>
                </a:solidFill>
              </a:rPr>
              <a:t> 0</a:t>
            </a:r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/>
              <a:t>			</a:t>
            </a:r>
            <a:r>
              <a:rPr lang="en-US" dirty="0" smtClean="0"/>
              <a:t>	1x2</a:t>
            </a:r>
            <a:r>
              <a:rPr lang="en-US" baseline="30000" dirty="0" smtClean="0"/>
              <a:t>6</a:t>
            </a:r>
            <a:r>
              <a:rPr lang="en-US" dirty="0"/>
              <a:t>	= 1</a:t>
            </a:r>
            <a:r>
              <a:rPr lang="en-US" b="1" dirty="0" smtClean="0"/>
              <a:t>×</a:t>
            </a:r>
            <a:r>
              <a:rPr lang="en-US" dirty="0" smtClean="0"/>
              <a:t>64</a:t>
            </a:r>
            <a:r>
              <a:rPr lang="en-US" dirty="0"/>
              <a:t>	=</a:t>
            </a:r>
            <a:r>
              <a:rPr lang="en-US" dirty="0" smtClean="0"/>
              <a:t> 64</a:t>
            </a:r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/>
              <a:t>	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BAC0CC"/>
                </a:solidFill>
              </a:rPr>
              <a:t>0x2</a:t>
            </a:r>
            <a:r>
              <a:rPr lang="en-US" baseline="30000" dirty="0" smtClean="0">
                <a:solidFill>
                  <a:srgbClr val="BAC0CC"/>
                </a:solidFill>
              </a:rPr>
              <a:t>5</a:t>
            </a:r>
            <a:r>
              <a:rPr lang="en-US" dirty="0">
                <a:solidFill>
                  <a:srgbClr val="BAC0CC"/>
                </a:solidFill>
              </a:rPr>
              <a:t>	= 0</a:t>
            </a:r>
            <a:r>
              <a:rPr lang="en-US" b="1" dirty="0" smtClean="0">
                <a:solidFill>
                  <a:srgbClr val="BAC0CC"/>
                </a:solidFill>
              </a:rPr>
              <a:t>×</a:t>
            </a:r>
            <a:r>
              <a:rPr lang="en-US" dirty="0" smtClean="0">
                <a:solidFill>
                  <a:srgbClr val="BAC0CC"/>
                </a:solidFill>
              </a:rPr>
              <a:t>32</a:t>
            </a:r>
            <a:r>
              <a:rPr lang="en-US" dirty="0">
                <a:solidFill>
                  <a:srgbClr val="BAC0CC"/>
                </a:solidFill>
              </a:rPr>
              <a:t>	=</a:t>
            </a:r>
            <a:r>
              <a:rPr lang="en-US" dirty="0" smtClean="0">
                <a:solidFill>
                  <a:srgbClr val="BAC0CC"/>
                </a:solidFill>
              </a:rPr>
              <a:t> 0</a:t>
            </a:r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>
                <a:solidFill>
                  <a:srgbClr val="BAC0CC"/>
                </a:solidFill>
              </a:rPr>
              <a:t>			</a:t>
            </a:r>
            <a:r>
              <a:rPr lang="en-US" dirty="0" smtClean="0">
                <a:solidFill>
                  <a:srgbClr val="BAC0CC"/>
                </a:solidFill>
              </a:rPr>
              <a:t>	0x2</a:t>
            </a:r>
            <a:r>
              <a:rPr lang="en-US" baseline="30000" dirty="0" smtClean="0">
                <a:solidFill>
                  <a:srgbClr val="BAC0CC"/>
                </a:solidFill>
              </a:rPr>
              <a:t>4</a:t>
            </a:r>
            <a:r>
              <a:rPr lang="en-US" dirty="0">
                <a:solidFill>
                  <a:srgbClr val="BAC0CC"/>
                </a:solidFill>
              </a:rPr>
              <a:t>	= </a:t>
            </a:r>
            <a:r>
              <a:rPr lang="en-US" dirty="0" smtClean="0">
                <a:solidFill>
                  <a:srgbClr val="BAC0CC"/>
                </a:solidFill>
              </a:rPr>
              <a:t>0</a:t>
            </a:r>
            <a:r>
              <a:rPr lang="en-US" b="1" dirty="0" smtClean="0">
                <a:solidFill>
                  <a:srgbClr val="BAC0CC"/>
                </a:solidFill>
              </a:rPr>
              <a:t>×</a:t>
            </a:r>
            <a:r>
              <a:rPr lang="en-US" dirty="0" smtClean="0">
                <a:solidFill>
                  <a:srgbClr val="BAC0CC"/>
                </a:solidFill>
              </a:rPr>
              <a:t>16</a:t>
            </a:r>
            <a:r>
              <a:rPr lang="en-US" dirty="0">
                <a:solidFill>
                  <a:srgbClr val="BAC0CC"/>
                </a:solidFill>
              </a:rPr>
              <a:t>	= 0</a:t>
            </a:r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/>
              <a:t>			</a:t>
            </a:r>
            <a:r>
              <a:rPr lang="en-US" dirty="0" smtClean="0"/>
              <a:t>	1x2</a:t>
            </a:r>
            <a:r>
              <a:rPr lang="en-US" baseline="30000" dirty="0" smtClean="0"/>
              <a:t>3</a:t>
            </a:r>
            <a:r>
              <a:rPr lang="en-US" dirty="0"/>
              <a:t>	= 1</a:t>
            </a:r>
            <a:r>
              <a:rPr lang="en-US" b="1" dirty="0" smtClean="0"/>
              <a:t>×</a:t>
            </a:r>
            <a:r>
              <a:rPr lang="en-US" dirty="0" smtClean="0"/>
              <a:t>8	= 8</a:t>
            </a:r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/>
              <a:t>			</a:t>
            </a:r>
            <a:r>
              <a:rPr lang="en-US" dirty="0" smtClean="0"/>
              <a:t>	1x2</a:t>
            </a:r>
            <a:r>
              <a:rPr lang="en-US" baseline="30000" dirty="0" smtClean="0"/>
              <a:t>2</a:t>
            </a:r>
            <a:r>
              <a:rPr lang="en-US" dirty="0"/>
              <a:t>	= 1</a:t>
            </a:r>
            <a:r>
              <a:rPr lang="en-US" b="1" dirty="0" smtClean="0"/>
              <a:t>×</a:t>
            </a:r>
            <a:r>
              <a:rPr lang="en-US" dirty="0" smtClean="0"/>
              <a:t>4	= 4</a:t>
            </a:r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/>
              <a:t>			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0x2</a:t>
            </a:r>
            <a:r>
              <a:rPr lang="en-US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	=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0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×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	=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0</a:t>
            </a:r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			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0x2</a:t>
            </a:r>
            <a:r>
              <a:rPr lang="en-US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0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	=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0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×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	=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0</a:t>
            </a:r>
            <a:endParaRPr lang="en-US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 2" charset="2"/>
              <a:buNone/>
              <a:defRPr/>
            </a:pPr>
            <a:r>
              <a:rPr lang="en-US" dirty="0" smtClean="0">
                <a:latin typeface="Helvetica Neue"/>
                <a:cs typeface="Helvetica Neue"/>
              </a:rPr>
              <a:t>  </a:t>
            </a:r>
            <a:r>
              <a:rPr lang="en-US" sz="2400" dirty="0" smtClean="0">
                <a:latin typeface="Helvetica Neue"/>
                <a:cs typeface="Helvetica Neue"/>
              </a:rPr>
              <a:t>0 1 0 0 1 1 0 0</a:t>
            </a:r>
            <a:r>
              <a:rPr lang="en-US" dirty="0">
                <a:latin typeface="Helvetica Neue"/>
                <a:cs typeface="Helvetica Neue"/>
              </a:rPr>
              <a:t>	</a:t>
            </a:r>
            <a:r>
              <a:rPr lang="en-US" dirty="0"/>
              <a:t>		</a:t>
            </a:r>
            <a:r>
              <a:rPr lang="en-US" dirty="0" smtClean="0"/>
              <a:t>	 =76</a:t>
            </a:r>
            <a:endParaRPr lang="en-US" dirty="0"/>
          </a:p>
        </p:txBody>
      </p:sp>
      <p:grpSp>
        <p:nvGrpSpPr>
          <p:cNvPr id="33797" name="Group 4"/>
          <p:cNvGrpSpPr>
            <a:grpSpLocks/>
          </p:cNvGrpSpPr>
          <p:nvPr/>
        </p:nvGrpSpPr>
        <p:grpSpPr bwMode="auto">
          <a:xfrm flipV="1">
            <a:off x="990600" y="2438400"/>
            <a:ext cx="2255838" cy="2798763"/>
            <a:chOff x="816" y="2208"/>
            <a:chExt cx="1248" cy="1440"/>
          </a:xfrm>
        </p:grpSpPr>
        <p:sp>
          <p:nvSpPr>
            <p:cNvPr id="33801" name="Line 5"/>
            <p:cNvSpPr>
              <a:spLocks noChangeShapeType="1"/>
            </p:cNvSpPr>
            <p:nvPr/>
          </p:nvSpPr>
          <p:spPr bwMode="auto">
            <a:xfrm flipH="1">
              <a:off x="1776" y="22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Line 6"/>
            <p:cNvSpPr>
              <a:spLocks noChangeShapeType="1"/>
            </p:cNvSpPr>
            <p:nvPr/>
          </p:nvSpPr>
          <p:spPr bwMode="auto">
            <a:xfrm>
              <a:off x="1776" y="23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3" name="Line 7"/>
            <p:cNvSpPr>
              <a:spLocks noChangeShapeType="1"/>
            </p:cNvSpPr>
            <p:nvPr/>
          </p:nvSpPr>
          <p:spPr bwMode="auto">
            <a:xfrm flipH="1">
              <a:off x="1680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Line 8"/>
            <p:cNvSpPr>
              <a:spLocks noChangeShapeType="1"/>
            </p:cNvSpPr>
            <p:nvPr/>
          </p:nvSpPr>
          <p:spPr bwMode="auto">
            <a:xfrm>
              <a:off x="1680" y="24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Line 9"/>
            <p:cNvSpPr>
              <a:spLocks noChangeShapeType="1"/>
            </p:cNvSpPr>
            <p:nvPr/>
          </p:nvSpPr>
          <p:spPr bwMode="auto">
            <a:xfrm flipH="1">
              <a:off x="1536" y="22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Line 10"/>
            <p:cNvSpPr>
              <a:spLocks noChangeShapeType="1"/>
            </p:cNvSpPr>
            <p:nvPr/>
          </p:nvSpPr>
          <p:spPr bwMode="auto">
            <a:xfrm flipH="1">
              <a:off x="1392" y="220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Line 11"/>
            <p:cNvSpPr>
              <a:spLocks noChangeShapeType="1"/>
            </p:cNvSpPr>
            <p:nvPr/>
          </p:nvSpPr>
          <p:spPr bwMode="auto">
            <a:xfrm flipH="1">
              <a:off x="1248" y="220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Line 12"/>
            <p:cNvSpPr>
              <a:spLocks noChangeShapeType="1"/>
            </p:cNvSpPr>
            <p:nvPr/>
          </p:nvSpPr>
          <p:spPr bwMode="auto">
            <a:xfrm>
              <a:off x="1104" y="2208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9" name="Line 13"/>
            <p:cNvSpPr>
              <a:spLocks noChangeShapeType="1"/>
            </p:cNvSpPr>
            <p:nvPr/>
          </p:nvSpPr>
          <p:spPr bwMode="auto">
            <a:xfrm>
              <a:off x="960" y="2208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0" name="Line 14"/>
            <p:cNvSpPr>
              <a:spLocks noChangeShapeType="1"/>
            </p:cNvSpPr>
            <p:nvPr/>
          </p:nvSpPr>
          <p:spPr bwMode="auto">
            <a:xfrm flipH="1">
              <a:off x="816" y="220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Line 15"/>
            <p:cNvSpPr>
              <a:spLocks noChangeShapeType="1"/>
            </p:cNvSpPr>
            <p:nvPr/>
          </p:nvSpPr>
          <p:spPr bwMode="auto">
            <a:xfrm>
              <a:off x="1536" y="268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Line 16"/>
            <p:cNvSpPr>
              <a:spLocks noChangeShapeType="1"/>
            </p:cNvSpPr>
            <p:nvPr/>
          </p:nvSpPr>
          <p:spPr bwMode="auto">
            <a:xfrm>
              <a:off x="1392" y="288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3" name="Line 17"/>
            <p:cNvSpPr>
              <a:spLocks noChangeShapeType="1"/>
            </p:cNvSpPr>
            <p:nvPr/>
          </p:nvSpPr>
          <p:spPr bwMode="auto">
            <a:xfrm>
              <a:off x="1248" y="307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Line 18"/>
            <p:cNvSpPr>
              <a:spLocks noChangeShapeType="1"/>
            </p:cNvSpPr>
            <p:nvPr/>
          </p:nvSpPr>
          <p:spPr bwMode="auto">
            <a:xfrm>
              <a:off x="1104" y="326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Line 19"/>
            <p:cNvSpPr>
              <a:spLocks noChangeShapeType="1"/>
            </p:cNvSpPr>
            <p:nvPr/>
          </p:nvSpPr>
          <p:spPr bwMode="auto">
            <a:xfrm>
              <a:off x="960" y="345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Line 20"/>
            <p:cNvSpPr>
              <a:spLocks noChangeShapeType="1"/>
            </p:cNvSpPr>
            <p:nvPr/>
          </p:nvSpPr>
          <p:spPr bwMode="auto">
            <a:xfrm>
              <a:off x="816" y="364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8" name="Line 21"/>
          <p:cNvSpPr>
            <a:spLocks noChangeShapeType="1"/>
          </p:cNvSpPr>
          <p:nvPr/>
        </p:nvSpPr>
        <p:spPr bwMode="auto">
          <a:xfrm flipH="1">
            <a:off x="6019800" y="5257800"/>
            <a:ext cx="7413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822080-FAAA-40D9-BDBC-F8E6D6896FE5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3800" name="Footer Placeholder 2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EA1679-0940-4D6C-A535-7DEF240FDB9E}" type="slidenum">
              <a:rPr lang="en-US" sz="1200">
                <a:solidFill>
                  <a:srgbClr val="3F3F3F"/>
                </a:solidFill>
              </a:rPr>
              <a:pPr eaLnBrk="1" hangingPunct="1"/>
              <a:t>13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Is It Really </a:t>
            </a:r>
            <a:r>
              <a:rPr lang="en-US" dirty="0" smtClean="0">
                <a:solidFill>
                  <a:srgbClr val="A92DEA"/>
                </a:solidFill>
              </a:rPr>
              <a:t>Husky Purple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01000" cy="4114800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So </a:t>
            </a:r>
            <a:r>
              <a:rPr lang="en-US" sz="2800" smtClean="0">
                <a:solidFill>
                  <a:srgbClr val="A92DEA"/>
                </a:solidFill>
                <a:ea typeface="ＭＳ Ｐゴシック" pitchFamily="34" charset="-128"/>
              </a:rPr>
              <a:t>Husky </a:t>
            </a:r>
            <a:r>
              <a:rPr lang="en-US" sz="2800" smtClean="0">
                <a:solidFill>
                  <a:srgbClr val="A04CE6"/>
                </a:solidFill>
                <a:ea typeface="ＭＳ Ｐゴシック" pitchFamily="34" charset="-128"/>
              </a:rPr>
              <a:t>purple</a:t>
            </a:r>
            <a:r>
              <a:rPr lang="en-US" sz="2800" smtClean="0">
                <a:ea typeface="ＭＳ Ｐゴシック" pitchFamily="34" charset="-128"/>
              </a:rPr>
              <a:t> is  (160,76,230) which is</a:t>
            </a:r>
            <a:endParaRPr lang="en-US" sz="2000" b="1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lvl="2">
              <a:buFontTx/>
              <a:buNone/>
            </a:pPr>
            <a:r>
              <a:rPr lang="en-US" sz="2000" b="1" smtClean="0">
                <a:solidFill>
                  <a:srgbClr val="FF0000"/>
                </a:solidFill>
                <a:ea typeface="ＭＳ Ｐゴシック" pitchFamily="34" charset="-128"/>
              </a:rPr>
              <a:t>1010 0000  </a:t>
            </a:r>
            <a:r>
              <a:rPr lang="en-US" sz="2000" b="1" smtClean="0">
                <a:solidFill>
                  <a:srgbClr val="00FF00"/>
                </a:solidFill>
                <a:ea typeface="ＭＳ Ｐゴシック" pitchFamily="34" charset="-128"/>
              </a:rPr>
              <a:t>0100 1100  </a:t>
            </a:r>
            <a:r>
              <a:rPr lang="en-US" sz="2000" b="1" smtClean="0">
                <a:solidFill>
                  <a:srgbClr val="0000FF"/>
                </a:solidFill>
                <a:ea typeface="ＭＳ Ｐゴシック" pitchFamily="34" charset="-128"/>
              </a:rPr>
              <a:t>1110 0110</a:t>
            </a:r>
          </a:p>
          <a:p>
            <a:pPr lvl="2">
              <a:buFontTx/>
              <a:buNone/>
            </a:pPr>
            <a:r>
              <a:rPr lang="en-US" sz="2000" b="1" smtClean="0">
                <a:ea typeface="ＭＳ Ｐゴシック" pitchFamily="34" charset="-128"/>
              </a:rPr>
              <a:t>	   </a:t>
            </a:r>
            <a:r>
              <a:rPr lang="en-US" sz="2000" b="1" smtClean="0">
                <a:solidFill>
                  <a:srgbClr val="FF0000"/>
                </a:solidFill>
                <a:ea typeface="ＭＳ Ｐゴシック" pitchFamily="34" charset="-128"/>
              </a:rPr>
              <a:t>160</a:t>
            </a:r>
            <a:r>
              <a:rPr lang="en-US" sz="2000" b="1" smtClean="0">
                <a:ea typeface="ＭＳ Ｐゴシック" pitchFamily="34" charset="-128"/>
              </a:rPr>
              <a:t>	       </a:t>
            </a:r>
            <a:r>
              <a:rPr lang="en-US" sz="2000" b="1" smtClean="0">
                <a:solidFill>
                  <a:srgbClr val="00FF00"/>
                </a:solidFill>
                <a:ea typeface="ＭＳ Ｐゴシック" pitchFamily="34" charset="-128"/>
              </a:rPr>
              <a:t>76</a:t>
            </a:r>
            <a:r>
              <a:rPr lang="en-US" sz="2000" b="1" smtClean="0">
                <a:ea typeface="ＭＳ Ｐゴシック" pitchFamily="34" charset="-128"/>
              </a:rPr>
              <a:t>	           </a:t>
            </a:r>
            <a:r>
              <a:rPr lang="en-US" sz="2000" b="1" smtClean="0">
                <a:solidFill>
                  <a:srgbClr val="0000FF"/>
                </a:solidFill>
                <a:ea typeface="ＭＳ Ｐゴシック" pitchFamily="34" charset="-128"/>
              </a:rPr>
              <a:t>230</a:t>
            </a:r>
          </a:p>
          <a:p>
            <a:pPr lvl="1">
              <a:buFont typeface="Symbol" pitchFamily="18" charset="2"/>
              <a:buNone/>
            </a:pPr>
            <a:r>
              <a:rPr lang="en-US" sz="2400" smtClean="0">
                <a:ea typeface="ＭＳ Ｐゴシック" pitchFamily="34" charset="-128"/>
              </a:rPr>
              <a:t>Suppose you decide it’s not “red” enough</a:t>
            </a:r>
          </a:p>
          <a:p>
            <a:pPr lvl="2"/>
            <a:r>
              <a:rPr lang="en-US" b="1" smtClean="0">
                <a:ea typeface="ＭＳ Ｐゴシック" pitchFamily="34" charset="-128"/>
              </a:rPr>
              <a:t>Increase the red by 16 = 1 0000</a:t>
            </a:r>
          </a:p>
          <a:p>
            <a:pPr lvl="2">
              <a:buFontTx/>
              <a:buNone/>
            </a:pPr>
            <a:r>
              <a:rPr lang="en-US" b="1" smtClean="0">
                <a:ea typeface="ＭＳ Ｐゴシック" pitchFamily="34" charset="-128"/>
              </a:rPr>
              <a:t>	 1010 0000</a:t>
            </a:r>
          </a:p>
          <a:p>
            <a:pPr lvl="2">
              <a:buFontTx/>
              <a:buNone/>
            </a:pPr>
            <a:r>
              <a:rPr lang="en-US" b="1" u="sng" smtClean="0">
                <a:ea typeface="ＭＳ Ｐゴシック" pitchFamily="34" charset="-128"/>
              </a:rPr>
              <a:t>	+      1 0000</a:t>
            </a:r>
            <a:endParaRPr lang="en-US" b="1" smtClean="0">
              <a:ea typeface="ＭＳ Ｐゴシック" pitchFamily="34" charset="-128"/>
            </a:endParaRPr>
          </a:p>
          <a:p>
            <a:pPr lvl="2">
              <a:buFontTx/>
              <a:buNone/>
            </a:pPr>
            <a:r>
              <a:rPr lang="en-US" b="1" smtClean="0">
                <a:ea typeface="ＭＳ Ｐゴシック" pitchFamily="34" charset="-128"/>
              </a:rPr>
              <a:t>	  1011 0000 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105400" y="4038600"/>
            <a:ext cx="2971800" cy="119380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pitchFamily="34" charset="0"/>
              </a:rPr>
              <a:t>Adding in binary is pretty much like adding in decimal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9CE2231-C0B9-4B6D-BB51-CE757124BBFA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584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F684A6-8C3D-4454-9970-E37259891CB4}" type="slidenum">
              <a:rPr lang="en-US" sz="1200">
                <a:solidFill>
                  <a:srgbClr val="3F3F3F"/>
                </a:solidFill>
              </a:rPr>
              <a:pPr eaLnBrk="1" hangingPunct="1"/>
              <a:t>14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A Redder Purple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Increase by 16 more</a:t>
            </a:r>
          </a:p>
          <a:p>
            <a:pPr lvl="2">
              <a:buFontTx/>
              <a:buNone/>
            </a:pPr>
            <a:r>
              <a:rPr lang="en-US" b="1" dirty="0" smtClean="0">
                <a:ea typeface="ＭＳ Ｐゴシック" pitchFamily="34" charset="-128"/>
              </a:rPr>
              <a:t>   </a:t>
            </a:r>
            <a:r>
              <a:rPr lang="en-US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00110 000		Carries</a:t>
            </a:r>
          </a:p>
          <a:p>
            <a:pPr lvl="2">
              <a:buFontTx/>
              <a:buNone/>
            </a:pPr>
            <a:r>
              <a:rPr lang="en-US" b="1" dirty="0" smtClean="0">
                <a:ea typeface="ＭＳ Ｐゴシック" pitchFamily="34" charset="-128"/>
              </a:rPr>
              <a:t>	   1011 0000</a:t>
            </a:r>
          </a:p>
          <a:p>
            <a:pPr lvl="2">
              <a:buFontTx/>
              <a:buNone/>
            </a:pPr>
            <a:r>
              <a:rPr lang="en-US" b="1" dirty="0" smtClean="0">
                <a:ea typeface="ＭＳ Ｐゴシック" pitchFamily="34" charset="-128"/>
              </a:rPr>
              <a:t> +</a:t>
            </a:r>
            <a:r>
              <a:rPr lang="en-US" b="1" u="sng" dirty="0" smtClean="0">
                <a:ea typeface="ＭＳ Ｐゴシック" pitchFamily="34" charset="-128"/>
              </a:rPr>
              <a:t>          1 0000</a:t>
            </a:r>
            <a:endParaRPr lang="en-US" b="1" dirty="0" smtClean="0">
              <a:ea typeface="ＭＳ Ｐゴシック" pitchFamily="34" charset="-128"/>
            </a:endParaRPr>
          </a:p>
          <a:p>
            <a:pPr lvl="2">
              <a:buFontTx/>
              <a:buNone/>
            </a:pPr>
            <a:r>
              <a:rPr lang="en-US" b="1" dirty="0" smtClean="0">
                <a:ea typeface="ＭＳ Ｐゴシック" pitchFamily="34" charset="-128"/>
              </a:rPr>
              <a:t>	   1100 0000</a:t>
            </a:r>
          </a:p>
          <a:p>
            <a:pPr lvl="1">
              <a:buFont typeface="Symbol" pitchFamily="18" charset="2"/>
              <a:buNone/>
            </a:pPr>
            <a:endParaRPr lang="en-US" b="1" dirty="0" smtClean="0">
              <a:ea typeface="ＭＳ Ｐゴシック" pitchFamily="34" charset="-128"/>
            </a:endParaRPr>
          </a:p>
          <a:p>
            <a:pPr lvl="1">
              <a:buFont typeface="Symbol" pitchFamily="18" charset="2"/>
              <a:buNone/>
            </a:pPr>
            <a:r>
              <a:rPr lang="en-US" dirty="0" smtClean="0">
                <a:ea typeface="ＭＳ Ｐゴシック" pitchFamily="34" charset="-128"/>
              </a:rPr>
              <a:t>The rule: When the “place sum” equals the radix or more, subtract radix &amp; carry</a:t>
            </a:r>
          </a:p>
          <a:p>
            <a:pPr lvl="1">
              <a:buFont typeface="Symbol" pitchFamily="18" charset="2"/>
              <a:buNone/>
            </a:pPr>
            <a:r>
              <a:rPr lang="en-US" i="1" dirty="0" smtClean="0">
                <a:ea typeface="ＭＳ Ｐゴシック" pitchFamily="34" charset="-128"/>
              </a:rPr>
              <a:t>Check it out online: searching                          hits 19M times, and all of the p.1 hits are good explanations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6858000" y="2743200"/>
            <a:ext cx="381000" cy="381000"/>
          </a:xfrm>
          <a:prstGeom prst="rect">
            <a:avLst/>
          </a:prstGeom>
          <a:solidFill>
            <a:srgbClr val="A04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6858000" y="3200400"/>
            <a:ext cx="381000" cy="381000"/>
          </a:xfrm>
          <a:prstGeom prst="rect">
            <a:avLst/>
          </a:prstGeom>
          <a:solidFill>
            <a:srgbClr val="B04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solidFill>
            <a:srgbClr val="C04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7"/>
          <p:cNvSpPr>
            <a:spLocks noChangeShapeType="1"/>
          </p:cNvSpPr>
          <p:nvPr/>
        </p:nvSpPr>
        <p:spPr bwMode="auto">
          <a:xfrm flipH="1">
            <a:off x="2895600" y="2133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8"/>
          <p:cNvSpPr>
            <a:spLocks noChangeShapeType="1"/>
          </p:cNvSpPr>
          <p:nvPr/>
        </p:nvSpPr>
        <p:spPr bwMode="auto">
          <a:xfrm>
            <a:off x="22098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9"/>
          <p:cNvSpPr>
            <a:spLocks noChangeShapeType="1"/>
          </p:cNvSpPr>
          <p:nvPr/>
        </p:nvSpPr>
        <p:spPr bwMode="auto">
          <a:xfrm>
            <a:off x="20574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6C4FDB2-4930-46D0-A7B5-9DEFD8C85FFC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7900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7901" name="TextBox 12"/>
          <p:cNvSpPr txBox="1">
            <a:spLocks noChangeArrowheads="1"/>
          </p:cNvSpPr>
          <p:nvPr/>
        </p:nvSpPr>
        <p:spPr bwMode="auto">
          <a:xfrm>
            <a:off x="7239000" y="2667000"/>
            <a:ext cx="9715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/>
              <a:t>Original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+16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+16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81600" y="5105400"/>
            <a:ext cx="1685925" cy="369888"/>
          </a:xfrm>
          <a:prstGeom prst="rect">
            <a:avLst/>
          </a:prstGeom>
          <a:gradFill rotWithShape="1">
            <a:gsLst>
              <a:gs pos="0">
                <a:srgbClr val="FFF5DA"/>
              </a:gs>
              <a:gs pos="64999">
                <a:srgbClr val="FFE6A6"/>
              </a:gs>
              <a:gs pos="100000">
                <a:srgbClr val="FFDE7F"/>
              </a:gs>
            </a:gsLst>
            <a:lin ang="5400000" scaled="1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orbel" pitchFamily="34" charset="0"/>
              </a:rPr>
              <a:t>binary addition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30FFEC6-C372-43D2-BEC6-20F915104A08}" type="slidenum">
              <a:rPr lang="en-US" sz="1200">
                <a:solidFill>
                  <a:srgbClr val="3F3F3F"/>
                </a:solidFill>
              </a:rPr>
              <a:pPr eaLnBrk="1" hangingPunct="1"/>
              <a:t>15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Find Binary From Decimal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8153400" cy="41148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2800" smtClean="0">
                <a:ea typeface="ＭＳ Ｐゴシック" pitchFamily="34" charset="-128"/>
              </a:rPr>
              <a:t>What is 230 (the Blue of </a:t>
            </a:r>
            <a:r>
              <a:rPr lang="en-US" sz="2800" smtClean="0">
                <a:solidFill>
                  <a:srgbClr val="A92DEA"/>
                </a:solidFill>
                <a:ea typeface="ＭＳ Ｐゴシック" pitchFamily="34" charset="-128"/>
              </a:rPr>
              <a:t>HP</a:t>
            </a:r>
            <a:r>
              <a:rPr lang="en-US" sz="2800" smtClean="0">
                <a:ea typeface="ＭＳ Ｐゴシック" pitchFamily="34" charset="-128"/>
              </a:rPr>
              <a:t>)? Fill in the Table:</a:t>
            </a:r>
          </a:p>
        </p:txBody>
      </p:sp>
      <p:graphicFrame>
        <p:nvGraphicFramePr>
          <p:cNvPr id="85090" name="Group 98"/>
          <p:cNvGraphicFramePr>
            <a:graphicFrameLocks noGrp="1"/>
          </p:cNvGraphicFramePr>
          <p:nvPr>
            <p:ph sz="half" idx="2"/>
          </p:nvPr>
        </p:nvGraphicFramePr>
        <p:xfrm>
          <a:off x="533400" y="2438400"/>
          <a:ext cx="8193088" cy="2599373"/>
        </p:xfrm>
        <a:graphic>
          <a:graphicData uri="http://schemas.openxmlformats.org/drawingml/2006/table">
            <a:tbl>
              <a:tblPr/>
              <a:tblGrid>
                <a:gridCol w="2406650"/>
                <a:gridCol w="841375"/>
                <a:gridCol w="857250"/>
                <a:gridCol w="796925"/>
                <a:gridCol w="696913"/>
                <a:gridCol w="595312"/>
                <a:gridCol w="552450"/>
                <a:gridCol w="579438"/>
                <a:gridCol w="479425"/>
                <a:gridCol w="38735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Num  Being Converted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Place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Subtract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Binary 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3AF24FB-77BF-46F6-B09C-A3457ECAFEDF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999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278730B-DEDD-4DF3-BA85-68F101AFA020}" type="slidenum">
              <a:rPr lang="en-US" sz="1200">
                <a:solidFill>
                  <a:srgbClr val="3F3F3F"/>
                </a:solidFill>
              </a:rPr>
              <a:pPr eaLnBrk="1" hangingPunct="1"/>
              <a:t>16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Find Binary From Decimal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542338" cy="41148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2800" smtClean="0">
                <a:ea typeface="ＭＳ Ｐゴシック" pitchFamily="34" charset="-128"/>
              </a:rPr>
              <a:t>Place number to be converted into the table; fill place value row with decimal powers of 2</a:t>
            </a:r>
          </a:p>
        </p:txBody>
      </p:sp>
      <p:graphicFrame>
        <p:nvGraphicFramePr>
          <p:cNvPr id="87044" name="Group 4"/>
          <p:cNvGraphicFramePr>
            <a:graphicFrameLocks noGrp="1"/>
          </p:cNvGraphicFramePr>
          <p:nvPr>
            <p:ph sz="half" idx="2"/>
          </p:nvPr>
        </p:nvGraphicFramePr>
        <p:xfrm>
          <a:off x="533400" y="2743200"/>
          <a:ext cx="8193088" cy="2599373"/>
        </p:xfrm>
        <a:graphic>
          <a:graphicData uri="http://schemas.openxmlformats.org/drawingml/2006/table">
            <a:tbl>
              <a:tblPr/>
              <a:tblGrid>
                <a:gridCol w="2406650"/>
                <a:gridCol w="841375"/>
                <a:gridCol w="857250"/>
                <a:gridCol w="796925"/>
                <a:gridCol w="696913"/>
                <a:gridCol w="595312"/>
                <a:gridCol w="552450"/>
                <a:gridCol w="579438"/>
                <a:gridCol w="479425"/>
                <a:gridCol w="38735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Num  Being Converted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Place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Subtract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Binary 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0DB9B1A-4537-45AD-A181-E48562B02C2C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204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289C9B-0006-4049-B711-5FF96B0A5218}" type="slidenum">
              <a:rPr lang="en-US" sz="1200">
                <a:solidFill>
                  <a:srgbClr val="3F3F3F"/>
                </a:solidFill>
              </a:rPr>
              <a:pPr eaLnBrk="1" hangingPunct="1"/>
              <a:t>17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Find Binary From Decimal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542338" cy="41148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2800" smtClean="0">
                <a:ea typeface="ＭＳ Ｐゴシック" pitchFamily="34" charset="-128"/>
              </a:rPr>
              <a:t>Rule: Subtract PV from the number; a positive result gives new number and “1”; otherwise, “0”</a:t>
            </a:r>
          </a:p>
        </p:txBody>
      </p:sp>
      <p:graphicFrame>
        <p:nvGraphicFramePr>
          <p:cNvPr id="96260" name="Group 4"/>
          <p:cNvGraphicFramePr>
            <a:graphicFrameLocks noGrp="1"/>
          </p:cNvGraphicFramePr>
          <p:nvPr>
            <p:ph sz="half" idx="2"/>
          </p:nvPr>
        </p:nvGraphicFramePr>
        <p:xfrm>
          <a:off x="533400" y="2667000"/>
          <a:ext cx="8193088" cy="2599373"/>
        </p:xfrm>
        <a:graphic>
          <a:graphicData uri="http://schemas.openxmlformats.org/drawingml/2006/table">
            <a:tbl>
              <a:tblPr/>
              <a:tblGrid>
                <a:gridCol w="2406650"/>
                <a:gridCol w="841375"/>
                <a:gridCol w="857250"/>
                <a:gridCol w="796925"/>
                <a:gridCol w="696913"/>
                <a:gridCol w="595312"/>
                <a:gridCol w="552450"/>
                <a:gridCol w="579438"/>
                <a:gridCol w="479425"/>
                <a:gridCol w="38735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Num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  Being Converted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Place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Subtract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Binary 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94" name="Line 61"/>
          <p:cNvSpPr>
            <a:spLocks noChangeShapeType="1"/>
          </p:cNvSpPr>
          <p:nvPr/>
        </p:nvSpPr>
        <p:spPr bwMode="auto">
          <a:xfrm flipV="1">
            <a:off x="3686175" y="3314700"/>
            <a:ext cx="241300" cy="9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AC91862-966B-45EE-9974-2BEF6B22E04F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4096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4B99475-A736-4011-A9DA-3F114B955DB8}" type="slidenum">
              <a:rPr lang="en-US" sz="1200">
                <a:solidFill>
                  <a:srgbClr val="3F3F3F"/>
                </a:solidFill>
              </a:rPr>
              <a:pPr eaLnBrk="1" hangingPunct="1"/>
              <a:t>18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Find Binary From Decimal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542338" cy="41148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2800" smtClean="0">
                <a:ea typeface="ＭＳ Ｐゴシック" pitchFamily="34" charset="-128"/>
              </a:rPr>
              <a:t>Rule: Subtract PV from the number; a positive result gives new number and “1”; otherwise, “0”</a:t>
            </a:r>
          </a:p>
        </p:txBody>
      </p:sp>
      <p:graphicFrame>
        <p:nvGraphicFramePr>
          <p:cNvPr id="88068" name="Group 4"/>
          <p:cNvGraphicFramePr>
            <a:graphicFrameLocks noGrp="1"/>
          </p:cNvGraphicFramePr>
          <p:nvPr>
            <p:ph sz="half" idx="2"/>
          </p:nvPr>
        </p:nvGraphicFramePr>
        <p:xfrm>
          <a:off x="533400" y="2438400"/>
          <a:ext cx="8193088" cy="2599373"/>
        </p:xfrm>
        <a:graphic>
          <a:graphicData uri="http://schemas.openxmlformats.org/drawingml/2006/table">
            <a:tbl>
              <a:tblPr/>
              <a:tblGrid>
                <a:gridCol w="2406650"/>
                <a:gridCol w="841375"/>
                <a:gridCol w="857250"/>
                <a:gridCol w="796925"/>
                <a:gridCol w="696913"/>
                <a:gridCol w="595312"/>
                <a:gridCol w="552450"/>
                <a:gridCol w="579438"/>
                <a:gridCol w="479425"/>
                <a:gridCol w="38735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Num  Being Converted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Place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Subtract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Binary 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42" name="Line 61"/>
          <p:cNvSpPr>
            <a:spLocks noChangeShapeType="1"/>
          </p:cNvSpPr>
          <p:nvPr/>
        </p:nvSpPr>
        <p:spPr bwMode="auto">
          <a:xfrm flipV="1">
            <a:off x="3686175" y="3314700"/>
            <a:ext cx="241300" cy="9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3" name="Line 64"/>
          <p:cNvSpPr>
            <a:spLocks noChangeShapeType="1"/>
          </p:cNvSpPr>
          <p:nvPr/>
        </p:nvSpPr>
        <p:spPr bwMode="auto">
          <a:xfrm flipV="1">
            <a:off x="4533900" y="353377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A7F03CC-49D3-43B2-990C-724A6955B74E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6145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9DAC93F-A757-42F9-8A5D-D0CE079058FC}" type="slidenum">
              <a:rPr lang="en-US" sz="1200">
                <a:solidFill>
                  <a:srgbClr val="3F3F3F"/>
                </a:solidFill>
              </a:rPr>
              <a:pPr eaLnBrk="1" hangingPunct="1"/>
              <a:t>19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Find Binary From Decimal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542338" cy="41148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2800" smtClean="0">
                <a:ea typeface="ＭＳ Ｐゴシック" pitchFamily="34" charset="-128"/>
              </a:rPr>
              <a:t>Rule: Subtract PV from the number; a positive result gives new number and “1”; otherwise, “0”</a:t>
            </a:r>
          </a:p>
        </p:txBody>
      </p:sp>
      <p:graphicFrame>
        <p:nvGraphicFramePr>
          <p:cNvPr id="89092" name="Group 4"/>
          <p:cNvGraphicFramePr>
            <a:graphicFrameLocks noGrp="1"/>
          </p:cNvGraphicFramePr>
          <p:nvPr>
            <p:ph sz="half" idx="2"/>
          </p:nvPr>
        </p:nvGraphicFramePr>
        <p:xfrm>
          <a:off x="457200" y="2514600"/>
          <a:ext cx="8193088" cy="2599373"/>
        </p:xfrm>
        <a:graphic>
          <a:graphicData uri="http://schemas.openxmlformats.org/drawingml/2006/table">
            <a:tbl>
              <a:tblPr/>
              <a:tblGrid>
                <a:gridCol w="2406650"/>
                <a:gridCol w="841375"/>
                <a:gridCol w="857250"/>
                <a:gridCol w="796925"/>
                <a:gridCol w="696913"/>
                <a:gridCol w="595312"/>
                <a:gridCol w="552450"/>
                <a:gridCol w="579438"/>
                <a:gridCol w="479425"/>
                <a:gridCol w="38735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Num  Being Converted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Place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Subtract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Binary 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90" name="Line 61"/>
          <p:cNvSpPr>
            <a:spLocks noChangeShapeType="1"/>
          </p:cNvSpPr>
          <p:nvPr/>
        </p:nvSpPr>
        <p:spPr bwMode="auto">
          <a:xfrm flipV="1">
            <a:off x="3632200" y="2774950"/>
            <a:ext cx="241300" cy="9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1" name="Line 64"/>
          <p:cNvSpPr>
            <a:spLocks noChangeShapeType="1"/>
          </p:cNvSpPr>
          <p:nvPr/>
        </p:nvSpPr>
        <p:spPr bwMode="auto">
          <a:xfrm flipV="1">
            <a:off x="4479925" y="29940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2" name="Line 65"/>
          <p:cNvSpPr>
            <a:spLocks noChangeShapeType="1"/>
          </p:cNvSpPr>
          <p:nvPr/>
        </p:nvSpPr>
        <p:spPr bwMode="auto">
          <a:xfrm flipV="1">
            <a:off x="5289550" y="29940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A41A570-E015-4910-9A78-7F4656741C5A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8194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62200"/>
            <a:ext cx="8001000" cy="11430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sz="4800" dirty="0" smtClean="0"/>
              <a:t>Bits of Color</a:t>
            </a:r>
            <a:endParaRPr lang="en-US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62400" y="6172200"/>
            <a:ext cx="161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© Lawrence Snyder 2004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33400" y="533400"/>
            <a:ext cx="4970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Adding some light to computing ….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3962400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" tIns="0" rIns="4572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charset="2"/>
              <a:buNone/>
            </a:pPr>
            <a:r>
              <a:rPr lang="en-US" sz="2000" i="1" dirty="0">
                <a:solidFill>
                  <a:srgbClr val="FFFFFF"/>
                </a:solidFill>
                <a:latin typeface="Corbel" charset="0"/>
                <a:ea typeface="ＭＳ Ｐゴシック" charset="-128"/>
              </a:rPr>
              <a:t>Kelvin Sung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2"/>
              <a:buNone/>
            </a:pPr>
            <a:r>
              <a:rPr lang="en-US" sz="2000" i="1" dirty="0">
                <a:solidFill>
                  <a:srgbClr val="FFFFFF"/>
                </a:solidFill>
                <a:latin typeface="Corbel" charset="0"/>
                <a:ea typeface="ＭＳ Ｐゴシック" charset="-128"/>
              </a:rPr>
              <a:t>University of Washington, Bothell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2"/>
              <a:buNone/>
            </a:pPr>
            <a:r>
              <a:rPr lang="en-US" sz="1200" i="1" dirty="0">
                <a:solidFill>
                  <a:srgbClr val="FFFFFF"/>
                </a:solidFill>
                <a:latin typeface="Corbel" charset="0"/>
                <a:ea typeface="ＭＳ Ｐゴシック" charset="-128"/>
              </a:rPr>
              <a:t>(* Use/Modification with permission based on Larry Snyder’s </a:t>
            </a:r>
            <a:r>
              <a:rPr lang="en-US" sz="1200" i="1" dirty="0" smtClean="0">
                <a:solidFill>
                  <a:srgbClr val="FFFFFF"/>
                </a:solidFill>
                <a:latin typeface="Corbel" charset="0"/>
                <a:ea typeface="ＭＳ Ｐゴシック" charset="-128"/>
                <a:hlinkClick r:id="rId2"/>
              </a:rPr>
              <a:t>CSE120 from Winter 2011</a:t>
            </a:r>
            <a:r>
              <a:rPr lang="en-US" sz="1200" i="1" dirty="0" smtClean="0">
                <a:solidFill>
                  <a:srgbClr val="FFFFFF"/>
                </a:solidFill>
                <a:latin typeface="Corbel" charset="0"/>
                <a:ea typeface="ＭＳ Ｐゴシック" charset="-128"/>
              </a:rPr>
              <a:t>)</a:t>
            </a:r>
            <a:endParaRPr lang="en-US" sz="1200" dirty="0">
              <a:solidFill>
                <a:srgbClr val="FFFFFF"/>
              </a:solidFill>
              <a:latin typeface="Corbel" charset="0"/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2D15520-9C52-4F84-9C14-F0F78D57F91B}" type="slidenum">
              <a:rPr lang="en-US" sz="1200">
                <a:solidFill>
                  <a:srgbClr val="3F3F3F"/>
                </a:solidFill>
              </a:rPr>
              <a:pPr eaLnBrk="1" hangingPunct="1"/>
              <a:t>20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Find Binary From Decimal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542338" cy="41148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2800" smtClean="0">
                <a:ea typeface="ＭＳ Ｐゴシック" pitchFamily="34" charset="-128"/>
              </a:rPr>
              <a:t>Rule: Subtract PV from the number; a positive result gives new number and “1”; otherwise, “0”</a:t>
            </a:r>
          </a:p>
        </p:txBody>
      </p:sp>
      <p:graphicFrame>
        <p:nvGraphicFramePr>
          <p:cNvPr id="90116" name="Group 4"/>
          <p:cNvGraphicFramePr>
            <a:graphicFrameLocks noGrp="1"/>
          </p:cNvGraphicFramePr>
          <p:nvPr>
            <p:ph sz="half" idx="2"/>
          </p:nvPr>
        </p:nvGraphicFramePr>
        <p:xfrm>
          <a:off x="533400" y="2438400"/>
          <a:ext cx="8193088" cy="2599373"/>
        </p:xfrm>
        <a:graphic>
          <a:graphicData uri="http://schemas.openxmlformats.org/drawingml/2006/table">
            <a:tbl>
              <a:tblPr/>
              <a:tblGrid>
                <a:gridCol w="2406650"/>
                <a:gridCol w="841375"/>
                <a:gridCol w="857250"/>
                <a:gridCol w="796925"/>
                <a:gridCol w="696913"/>
                <a:gridCol w="595312"/>
                <a:gridCol w="552450"/>
                <a:gridCol w="579438"/>
                <a:gridCol w="479425"/>
                <a:gridCol w="38735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Num  Being Converted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Place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Subtract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Binary 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38" name="Line 61"/>
          <p:cNvSpPr>
            <a:spLocks noChangeShapeType="1"/>
          </p:cNvSpPr>
          <p:nvPr/>
        </p:nvSpPr>
        <p:spPr bwMode="auto">
          <a:xfrm flipV="1">
            <a:off x="3708400" y="2698750"/>
            <a:ext cx="241300" cy="9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9" name="Line 64"/>
          <p:cNvSpPr>
            <a:spLocks noChangeShapeType="1"/>
          </p:cNvSpPr>
          <p:nvPr/>
        </p:nvSpPr>
        <p:spPr bwMode="auto">
          <a:xfrm flipV="1">
            <a:off x="4556125" y="29178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0" name="Line 65"/>
          <p:cNvSpPr>
            <a:spLocks noChangeShapeType="1"/>
          </p:cNvSpPr>
          <p:nvPr/>
        </p:nvSpPr>
        <p:spPr bwMode="auto">
          <a:xfrm flipV="1">
            <a:off x="5365750" y="29178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1" name="Line 66"/>
          <p:cNvSpPr>
            <a:spLocks noChangeShapeType="1"/>
          </p:cNvSpPr>
          <p:nvPr/>
        </p:nvSpPr>
        <p:spPr bwMode="auto">
          <a:xfrm flipV="1">
            <a:off x="6061075" y="29178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DC104E9-9098-4FFB-9AD1-616047078F15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0243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958B44A-EF26-421B-A25A-0B4C70D9DD11}" type="slidenum">
              <a:rPr lang="en-US" sz="1200">
                <a:solidFill>
                  <a:srgbClr val="3F3F3F"/>
                </a:solidFill>
              </a:rPr>
              <a:pPr eaLnBrk="1" hangingPunct="1"/>
              <a:t>21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Find Binary From Decimal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542338" cy="41148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2800" smtClean="0">
                <a:ea typeface="ＭＳ Ｐゴシック" pitchFamily="34" charset="-128"/>
              </a:rPr>
              <a:t>Rule: Subtract PV from the number; a positive result gives new number and “1”; otherwise, “0”</a:t>
            </a:r>
          </a:p>
        </p:txBody>
      </p:sp>
      <p:graphicFrame>
        <p:nvGraphicFramePr>
          <p:cNvPr id="91140" name="Group 4"/>
          <p:cNvGraphicFramePr>
            <a:graphicFrameLocks noGrp="1"/>
          </p:cNvGraphicFramePr>
          <p:nvPr>
            <p:ph sz="half" idx="2"/>
          </p:nvPr>
        </p:nvGraphicFramePr>
        <p:xfrm>
          <a:off x="457200" y="2590800"/>
          <a:ext cx="8193088" cy="2599373"/>
        </p:xfrm>
        <a:graphic>
          <a:graphicData uri="http://schemas.openxmlformats.org/drawingml/2006/table">
            <a:tbl>
              <a:tblPr/>
              <a:tblGrid>
                <a:gridCol w="2406650"/>
                <a:gridCol w="841375"/>
                <a:gridCol w="857250"/>
                <a:gridCol w="796925"/>
                <a:gridCol w="696913"/>
                <a:gridCol w="595312"/>
                <a:gridCol w="552450"/>
                <a:gridCol w="579438"/>
                <a:gridCol w="479425"/>
                <a:gridCol w="38735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Num  Being Converted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Place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Subtract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Binary 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86" name="Line 61"/>
          <p:cNvSpPr>
            <a:spLocks noChangeShapeType="1"/>
          </p:cNvSpPr>
          <p:nvPr/>
        </p:nvSpPr>
        <p:spPr bwMode="auto">
          <a:xfrm flipV="1">
            <a:off x="3632200" y="2851150"/>
            <a:ext cx="241300" cy="9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7" name="Line 62"/>
          <p:cNvSpPr>
            <a:spLocks noChangeShapeType="1"/>
          </p:cNvSpPr>
          <p:nvPr/>
        </p:nvSpPr>
        <p:spPr bwMode="auto">
          <a:xfrm flipV="1">
            <a:off x="6629400" y="2851150"/>
            <a:ext cx="246063" cy="15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8" name="Line 64"/>
          <p:cNvSpPr>
            <a:spLocks noChangeShapeType="1"/>
          </p:cNvSpPr>
          <p:nvPr/>
        </p:nvSpPr>
        <p:spPr bwMode="auto">
          <a:xfrm flipV="1">
            <a:off x="4479925" y="30702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9" name="Line 65"/>
          <p:cNvSpPr>
            <a:spLocks noChangeShapeType="1"/>
          </p:cNvSpPr>
          <p:nvPr/>
        </p:nvSpPr>
        <p:spPr bwMode="auto">
          <a:xfrm flipV="1">
            <a:off x="5289550" y="30702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0" name="Line 66"/>
          <p:cNvSpPr>
            <a:spLocks noChangeShapeType="1"/>
          </p:cNvSpPr>
          <p:nvPr/>
        </p:nvSpPr>
        <p:spPr bwMode="auto">
          <a:xfrm flipV="1">
            <a:off x="5984875" y="30702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5F03D75-AFE3-41AB-B60F-11E221DE15AC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2292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4BCD109-1D7B-4F7E-94A2-6B3E02216FE8}" type="slidenum">
              <a:rPr lang="en-US" sz="1200">
                <a:solidFill>
                  <a:srgbClr val="3F3F3F"/>
                </a:solidFill>
              </a:rPr>
              <a:pPr eaLnBrk="1" hangingPunct="1"/>
              <a:t>22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Find Binary From Decimal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542338" cy="41148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2800" smtClean="0">
                <a:ea typeface="ＭＳ Ｐゴシック" pitchFamily="34" charset="-128"/>
              </a:rPr>
              <a:t>Rule: Subtract PV from the number; a positive result gives new number and “1”; otherwise, “0”</a:t>
            </a:r>
          </a:p>
        </p:txBody>
      </p:sp>
      <p:graphicFrame>
        <p:nvGraphicFramePr>
          <p:cNvPr id="92164" name="Group 4"/>
          <p:cNvGraphicFramePr>
            <a:graphicFrameLocks noGrp="1"/>
          </p:cNvGraphicFramePr>
          <p:nvPr>
            <p:ph sz="half" idx="2"/>
          </p:nvPr>
        </p:nvGraphicFramePr>
        <p:xfrm>
          <a:off x="457200" y="2362200"/>
          <a:ext cx="8193088" cy="2599373"/>
        </p:xfrm>
        <a:graphic>
          <a:graphicData uri="http://schemas.openxmlformats.org/drawingml/2006/table">
            <a:tbl>
              <a:tblPr/>
              <a:tblGrid>
                <a:gridCol w="2406650"/>
                <a:gridCol w="841375"/>
                <a:gridCol w="857250"/>
                <a:gridCol w="796925"/>
                <a:gridCol w="696913"/>
                <a:gridCol w="595312"/>
                <a:gridCol w="552450"/>
                <a:gridCol w="579438"/>
                <a:gridCol w="479425"/>
                <a:gridCol w="38735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Num  Being Converted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Place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Subtract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Binary 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34" name="Line 61"/>
          <p:cNvSpPr>
            <a:spLocks noChangeShapeType="1"/>
          </p:cNvSpPr>
          <p:nvPr/>
        </p:nvSpPr>
        <p:spPr bwMode="auto">
          <a:xfrm flipV="1">
            <a:off x="3632200" y="2622550"/>
            <a:ext cx="241300" cy="9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5" name="Line 62"/>
          <p:cNvSpPr>
            <a:spLocks noChangeShapeType="1"/>
          </p:cNvSpPr>
          <p:nvPr/>
        </p:nvSpPr>
        <p:spPr bwMode="auto">
          <a:xfrm flipV="1">
            <a:off x="6629400" y="2622550"/>
            <a:ext cx="246063" cy="15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6" name="Line 63"/>
          <p:cNvSpPr>
            <a:spLocks noChangeShapeType="1"/>
          </p:cNvSpPr>
          <p:nvPr/>
        </p:nvSpPr>
        <p:spPr bwMode="auto">
          <a:xfrm>
            <a:off x="7165975" y="2622550"/>
            <a:ext cx="174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7" name="Line 64"/>
          <p:cNvSpPr>
            <a:spLocks noChangeShapeType="1"/>
          </p:cNvSpPr>
          <p:nvPr/>
        </p:nvSpPr>
        <p:spPr bwMode="auto">
          <a:xfrm flipV="1">
            <a:off x="4479925" y="28416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8" name="Line 65"/>
          <p:cNvSpPr>
            <a:spLocks noChangeShapeType="1"/>
          </p:cNvSpPr>
          <p:nvPr/>
        </p:nvSpPr>
        <p:spPr bwMode="auto">
          <a:xfrm flipV="1">
            <a:off x="5289550" y="28416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9" name="Line 66"/>
          <p:cNvSpPr>
            <a:spLocks noChangeShapeType="1"/>
          </p:cNvSpPr>
          <p:nvPr/>
        </p:nvSpPr>
        <p:spPr bwMode="auto">
          <a:xfrm flipV="1">
            <a:off x="5984875" y="28416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A4BC5F-CD0A-4A2B-8C91-B61E0B06481E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4341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86E1E2-346B-4170-B430-88C601CBA42A}" type="slidenum">
              <a:rPr lang="en-US" sz="1200">
                <a:solidFill>
                  <a:srgbClr val="3F3F3F"/>
                </a:solidFill>
              </a:rPr>
              <a:pPr eaLnBrk="1" hangingPunct="1"/>
              <a:t>23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Find Binary From Decimal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8542338" cy="41148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2800" smtClean="0">
                <a:ea typeface="ＭＳ Ｐゴシック" pitchFamily="34" charset="-128"/>
              </a:rPr>
              <a:t>Rule: Subtract PV from the number; a positive result gives new number and “1”; otherwise, “0”</a:t>
            </a:r>
          </a:p>
        </p:txBody>
      </p:sp>
      <p:graphicFrame>
        <p:nvGraphicFramePr>
          <p:cNvPr id="93188" name="Group 4"/>
          <p:cNvGraphicFramePr>
            <a:graphicFrameLocks noGrp="1"/>
          </p:cNvGraphicFramePr>
          <p:nvPr>
            <p:ph sz="half" idx="2"/>
          </p:nvPr>
        </p:nvGraphicFramePr>
        <p:xfrm>
          <a:off x="457200" y="2286000"/>
          <a:ext cx="8193088" cy="2599373"/>
        </p:xfrm>
        <a:graphic>
          <a:graphicData uri="http://schemas.openxmlformats.org/drawingml/2006/table">
            <a:tbl>
              <a:tblPr/>
              <a:tblGrid>
                <a:gridCol w="2406650"/>
                <a:gridCol w="841375"/>
                <a:gridCol w="857250"/>
                <a:gridCol w="796925"/>
                <a:gridCol w="696913"/>
                <a:gridCol w="595312"/>
                <a:gridCol w="552450"/>
                <a:gridCol w="579438"/>
                <a:gridCol w="479425"/>
                <a:gridCol w="38735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Num  Being Converted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Place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Subtract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Binary 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82" name="Line 61"/>
          <p:cNvSpPr>
            <a:spLocks noChangeShapeType="1"/>
          </p:cNvSpPr>
          <p:nvPr/>
        </p:nvSpPr>
        <p:spPr bwMode="auto">
          <a:xfrm flipV="1">
            <a:off x="3632200" y="2546350"/>
            <a:ext cx="241300" cy="9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3" name="Line 62"/>
          <p:cNvSpPr>
            <a:spLocks noChangeShapeType="1"/>
          </p:cNvSpPr>
          <p:nvPr/>
        </p:nvSpPr>
        <p:spPr bwMode="auto">
          <a:xfrm flipV="1">
            <a:off x="6629400" y="2546350"/>
            <a:ext cx="246063" cy="15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4" name="Line 63"/>
          <p:cNvSpPr>
            <a:spLocks noChangeShapeType="1"/>
          </p:cNvSpPr>
          <p:nvPr/>
        </p:nvSpPr>
        <p:spPr bwMode="auto">
          <a:xfrm>
            <a:off x="7165975" y="2546350"/>
            <a:ext cx="174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5" name="Line 64"/>
          <p:cNvSpPr>
            <a:spLocks noChangeShapeType="1"/>
          </p:cNvSpPr>
          <p:nvPr/>
        </p:nvSpPr>
        <p:spPr bwMode="auto">
          <a:xfrm flipV="1">
            <a:off x="4479925" y="27654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6" name="Line 65"/>
          <p:cNvSpPr>
            <a:spLocks noChangeShapeType="1"/>
          </p:cNvSpPr>
          <p:nvPr/>
        </p:nvSpPr>
        <p:spPr bwMode="auto">
          <a:xfrm flipV="1">
            <a:off x="5289550" y="27654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7" name="Line 66"/>
          <p:cNvSpPr>
            <a:spLocks noChangeShapeType="1"/>
          </p:cNvSpPr>
          <p:nvPr/>
        </p:nvSpPr>
        <p:spPr bwMode="auto">
          <a:xfrm flipV="1">
            <a:off x="5984875" y="27654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8" name="Line 67"/>
          <p:cNvSpPr>
            <a:spLocks noChangeShapeType="1"/>
          </p:cNvSpPr>
          <p:nvPr/>
        </p:nvSpPr>
        <p:spPr bwMode="auto">
          <a:xfrm flipV="1">
            <a:off x="7708900" y="27654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3149AC2-89E0-4DDE-B1D2-8381299ED7F9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6390" name="Footer Placeholder 1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EB78FA0-6617-4F01-8B57-B1F53DD89989}" type="slidenum">
              <a:rPr lang="en-US" sz="1200">
                <a:solidFill>
                  <a:srgbClr val="3F3F3F"/>
                </a:solidFill>
              </a:rPr>
              <a:pPr eaLnBrk="1" hangingPunct="1"/>
              <a:t>24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Find Binary From Decimal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542338" cy="41148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2800" smtClean="0">
                <a:ea typeface="ＭＳ Ｐゴシック" pitchFamily="34" charset="-128"/>
              </a:rPr>
              <a:t>Rule: Subtract PV from the number; a positive result gives new number and “1”; otherwise, “0”</a:t>
            </a:r>
          </a:p>
        </p:txBody>
      </p:sp>
      <p:graphicFrame>
        <p:nvGraphicFramePr>
          <p:cNvPr id="94212" name="Group 4"/>
          <p:cNvGraphicFramePr>
            <a:graphicFrameLocks noGrp="1"/>
          </p:cNvGraphicFramePr>
          <p:nvPr>
            <p:ph sz="half" idx="2"/>
          </p:nvPr>
        </p:nvGraphicFramePr>
        <p:xfrm>
          <a:off x="457200" y="2438400"/>
          <a:ext cx="8193088" cy="2599373"/>
        </p:xfrm>
        <a:graphic>
          <a:graphicData uri="http://schemas.openxmlformats.org/drawingml/2006/table">
            <a:tbl>
              <a:tblPr/>
              <a:tblGrid>
                <a:gridCol w="2406650"/>
                <a:gridCol w="841375"/>
                <a:gridCol w="857250"/>
                <a:gridCol w="796925"/>
                <a:gridCol w="696913"/>
                <a:gridCol w="595312"/>
                <a:gridCol w="552450"/>
                <a:gridCol w="579438"/>
                <a:gridCol w="479425"/>
                <a:gridCol w="38735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Num  Being Converted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Place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Subtract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Binary 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30" name="Line 61"/>
          <p:cNvSpPr>
            <a:spLocks noChangeShapeType="1"/>
          </p:cNvSpPr>
          <p:nvPr/>
        </p:nvSpPr>
        <p:spPr bwMode="auto">
          <a:xfrm flipV="1">
            <a:off x="3632200" y="2698750"/>
            <a:ext cx="241300" cy="9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1" name="Line 62"/>
          <p:cNvSpPr>
            <a:spLocks noChangeShapeType="1"/>
          </p:cNvSpPr>
          <p:nvPr/>
        </p:nvSpPr>
        <p:spPr bwMode="auto">
          <a:xfrm flipV="1">
            <a:off x="6629400" y="2698750"/>
            <a:ext cx="246063" cy="15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2" name="Line 63"/>
          <p:cNvSpPr>
            <a:spLocks noChangeShapeType="1"/>
          </p:cNvSpPr>
          <p:nvPr/>
        </p:nvSpPr>
        <p:spPr bwMode="auto">
          <a:xfrm>
            <a:off x="7165975" y="2698750"/>
            <a:ext cx="174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3" name="Line 64"/>
          <p:cNvSpPr>
            <a:spLocks noChangeShapeType="1"/>
          </p:cNvSpPr>
          <p:nvPr/>
        </p:nvSpPr>
        <p:spPr bwMode="auto">
          <a:xfrm flipV="1">
            <a:off x="4479925" y="29178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4" name="Line 65"/>
          <p:cNvSpPr>
            <a:spLocks noChangeShapeType="1"/>
          </p:cNvSpPr>
          <p:nvPr/>
        </p:nvSpPr>
        <p:spPr bwMode="auto">
          <a:xfrm flipV="1">
            <a:off x="5289550" y="29178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5" name="Line 66"/>
          <p:cNvSpPr>
            <a:spLocks noChangeShapeType="1"/>
          </p:cNvSpPr>
          <p:nvPr/>
        </p:nvSpPr>
        <p:spPr bwMode="auto">
          <a:xfrm flipV="1">
            <a:off x="5984875" y="29178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6" name="Line 67"/>
          <p:cNvSpPr>
            <a:spLocks noChangeShapeType="1"/>
          </p:cNvSpPr>
          <p:nvPr/>
        </p:nvSpPr>
        <p:spPr bwMode="auto">
          <a:xfrm flipV="1">
            <a:off x="7708900" y="29178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7" name="Line 68"/>
          <p:cNvSpPr>
            <a:spLocks noChangeShapeType="1"/>
          </p:cNvSpPr>
          <p:nvPr/>
        </p:nvSpPr>
        <p:spPr bwMode="auto">
          <a:xfrm flipV="1">
            <a:off x="8185150" y="29178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24A3E17-33C0-4FE6-85B6-3F870E65CC19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8439" name="Footer Placeholder 1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8C15D75-A581-4F11-B89E-CBA57386BC16}" type="slidenum">
              <a:rPr lang="en-US" sz="1200">
                <a:solidFill>
                  <a:srgbClr val="3F3F3F"/>
                </a:solidFill>
              </a:rPr>
              <a:pPr eaLnBrk="1" hangingPunct="1"/>
              <a:t>25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Find Binary From Decimal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542338" cy="465137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2800" smtClean="0">
                <a:ea typeface="ＭＳ Ｐゴシック" pitchFamily="34" charset="-128"/>
              </a:rPr>
              <a:t>Rule: Subtract PV from the number; a positive result gives new number and “1”; otherwise, “0”</a:t>
            </a:r>
          </a:p>
          <a:p>
            <a:pPr marL="0" indent="0">
              <a:buFont typeface="Wingdings 2" pitchFamily="18" charset="2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marL="0" indent="0">
              <a:buFont typeface="Wingdings 2" pitchFamily="18" charset="2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marL="0" indent="0">
              <a:buFont typeface="Wingdings 2" pitchFamily="18" charset="2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marL="0" indent="0">
              <a:buFont typeface="Wingdings 2" pitchFamily="18" charset="2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marL="0" indent="0">
              <a:buFont typeface="Wingdings 2" pitchFamily="18" charset="2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marL="0" indent="0">
              <a:buFont typeface="Wingdings 2" pitchFamily="18" charset="2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marL="0" indent="0">
              <a:buFont typeface="Wingdings 2" pitchFamily="18" charset="2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marL="0" indent="0">
              <a:buFont typeface="Wingdings 2" pitchFamily="18" charset="2"/>
              <a:buNone/>
            </a:pPr>
            <a:r>
              <a:rPr lang="en-US" sz="2800" smtClean="0">
                <a:solidFill>
                  <a:srgbClr val="FF0000"/>
                </a:solidFill>
                <a:ea typeface="ＭＳ Ｐゴシック" pitchFamily="34" charset="-128"/>
              </a:rPr>
              <a:t>Read off the result: 0  1110  0110</a:t>
            </a:r>
          </a:p>
        </p:txBody>
      </p:sp>
      <p:graphicFrame>
        <p:nvGraphicFramePr>
          <p:cNvPr id="95236" name="Group 4"/>
          <p:cNvGraphicFramePr>
            <a:graphicFrameLocks noGrp="1"/>
          </p:cNvGraphicFramePr>
          <p:nvPr>
            <p:ph sz="half" idx="2"/>
          </p:nvPr>
        </p:nvGraphicFramePr>
        <p:xfrm>
          <a:off x="457200" y="2438400"/>
          <a:ext cx="8193088" cy="2599373"/>
        </p:xfrm>
        <a:graphic>
          <a:graphicData uri="http://schemas.openxmlformats.org/drawingml/2006/table">
            <a:tbl>
              <a:tblPr/>
              <a:tblGrid>
                <a:gridCol w="2406650"/>
                <a:gridCol w="841375"/>
                <a:gridCol w="857250"/>
                <a:gridCol w="796925"/>
                <a:gridCol w="696913"/>
                <a:gridCol w="595312"/>
                <a:gridCol w="552450"/>
                <a:gridCol w="579438"/>
                <a:gridCol w="479425"/>
                <a:gridCol w="38735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Num  Being Converted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Place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Subtract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Binary 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78" name="Line 61"/>
          <p:cNvSpPr>
            <a:spLocks noChangeShapeType="1"/>
          </p:cNvSpPr>
          <p:nvPr/>
        </p:nvSpPr>
        <p:spPr bwMode="auto">
          <a:xfrm flipV="1">
            <a:off x="3632200" y="2698750"/>
            <a:ext cx="241300" cy="9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9" name="Line 62"/>
          <p:cNvSpPr>
            <a:spLocks noChangeShapeType="1"/>
          </p:cNvSpPr>
          <p:nvPr/>
        </p:nvSpPr>
        <p:spPr bwMode="auto">
          <a:xfrm flipV="1">
            <a:off x="6629400" y="2698750"/>
            <a:ext cx="246063" cy="15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80" name="Line 63"/>
          <p:cNvSpPr>
            <a:spLocks noChangeShapeType="1"/>
          </p:cNvSpPr>
          <p:nvPr/>
        </p:nvSpPr>
        <p:spPr bwMode="auto">
          <a:xfrm>
            <a:off x="7165975" y="2698750"/>
            <a:ext cx="174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81" name="Line 64"/>
          <p:cNvSpPr>
            <a:spLocks noChangeShapeType="1"/>
          </p:cNvSpPr>
          <p:nvPr/>
        </p:nvSpPr>
        <p:spPr bwMode="auto">
          <a:xfrm flipV="1">
            <a:off x="4479925" y="29178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82" name="Line 65"/>
          <p:cNvSpPr>
            <a:spLocks noChangeShapeType="1"/>
          </p:cNvSpPr>
          <p:nvPr/>
        </p:nvSpPr>
        <p:spPr bwMode="auto">
          <a:xfrm flipV="1">
            <a:off x="5289550" y="29178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83" name="Line 66"/>
          <p:cNvSpPr>
            <a:spLocks noChangeShapeType="1"/>
          </p:cNvSpPr>
          <p:nvPr/>
        </p:nvSpPr>
        <p:spPr bwMode="auto">
          <a:xfrm flipV="1">
            <a:off x="5984875" y="29178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84" name="Line 67"/>
          <p:cNvSpPr>
            <a:spLocks noChangeShapeType="1"/>
          </p:cNvSpPr>
          <p:nvPr/>
        </p:nvSpPr>
        <p:spPr bwMode="auto">
          <a:xfrm flipV="1">
            <a:off x="7708900" y="29178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85" name="Line 68"/>
          <p:cNvSpPr>
            <a:spLocks noChangeShapeType="1"/>
          </p:cNvSpPr>
          <p:nvPr/>
        </p:nvSpPr>
        <p:spPr bwMode="auto">
          <a:xfrm flipV="1">
            <a:off x="8185150" y="2917825"/>
            <a:ext cx="219075" cy="1181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A884685-B9BA-45B8-819F-569D19EC9469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0487" name="Footer Placeholder 1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B109BF-6317-494F-8E39-8AA4B58D6DFD}" type="slidenum">
              <a:rPr lang="en-US" sz="1200">
                <a:solidFill>
                  <a:srgbClr val="3F3F3F"/>
                </a:solidFill>
              </a:rPr>
              <a:pPr eaLnBrk="1" hangingPunct="1"/>
              <a:t>26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Each pixel is actually three color dots</a:t>
            </a:r>
          </a:p>
          <a:p>
            <a:r>
              <a:rPr lang="en-US" dirty="0" smtClean="0">
                <a:ea typeface="ＭＳ Ｐゴシック" pitchFamily="34" charset="-128"/>
              </a:rPr>
              <a:t>Each color dot represented by a number</a:t>
            </a:r>
          </a:p>
          <a:p>
            <a:r>
              <a:rPr lang="en-US" dirty="0" smtClean="0">
                <a:ea typeface="ＭＳ Ｐゴシック" pitchFamily="34" charset="-128"/>
              </a:rPr>
              <a:t>A Color: represented by three numbers</a:t>
            </a:r>
          </a:p>
          <a:p>
            <a:r>
              <a:rPr lang="en-US" dirty="0" smtClean="0">
                <a:ea typeface="ＭＳ Ｐゴシック" pitchFamily="34" charset="-128"/>
              </a:rPr>
              <a:t>Binary numbers 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0A0309F-EC98-4A87-BB6F-F8B446395FDE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3562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on digital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FABF-98CE-4223-8F25-933B8A774CA0}" type="datetime1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9BA6-1922-4DA4-A0F9-7A82E02513A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1820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494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So, It All Works Because of Digital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82600" y="1003300"/>
            <a:ext cx="8229600" cy="5181600"/>
          </a:xfrm>
        </p:spPr>
        <p:txBody>
          <a:bodyPr/>
          <a:lstStyle/>
          <a:p>
            <a:r>
              <a:rPr lang="en-US" smtClean="0"/>
              <a:t>Key principle of digital encoding: Physically, information is the presence or absence of a phenomenon at a given place and time!</a:t>
            </a:r>
          </a:p>
          <a:p>
            <a:r>
              <a:rPr lang="en-US" smtClean="0"/>
              <a:t>Card example:</a:t>
            </a:r>
          </a:p>
          <a:p>
            <a:pPr lvl="1"/>
            <a:r>
              <a:rPr lang="en-US" smtClean="0"/>
              <a:t>Phenomenon – hole in the card</a:t>
            </a:r>
          </a:p>
          <a:p>
            <a:pPr lvl="1"/>
            <a:r>
              <a:rPr lang="en-US" smtClean="0"/>
              <a:t>Present – detected by brush making elec contact</a:t>
            </a:r>
          </a:p>
          <a:p>
            <a:pPr lvl="1"/>
            <a:r>
              <a:rPr lang="en-US" smtClean="0"/>
              <a:t>Absent – brush insulated from electrical source</a:t>
            </a:r>
          </a:p>
          <a:p>
            <a:pPr lvl="1"/>
            <a:r>
              <a:rPr lang="en-US" smtClean="0"/>
              <a:t>Place – there are several on the card; devices can know the positions</a:t>
            </a:r>
          </a:p>
          <a:p>
            <a:pPr lvl="1"/>
            <a:r>
              <a:rPr lang="en-US" smtClean="0"/>
              <a:t>Time – hole is permanent representation of info</a:t>
            </a:r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384F72-5194-404F-B370-680F9F5DCBDE}" type="datetime1">
              <a:rPr lang="en-US" smtClean="0">
                <a:solidFill>
                  <a:srgbClr val="3F3F3F"/>
                </a:solidFill>
              </a:rPr>
              <a:t>10/4/2012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0EF12F-8D34-404A-9A98-936D2DFFBC0A}" type="slidenum">
              <a:rPr lang="en-US">
                <a:solidFill>
                  <a:srgbClr val="3F3F3F"/>
                </a:solidFill>
              </a:rPr>
              <a:pPr eaLnBrk="1" hangingPunct="1"/>
              <a:t>28</a:t>
            </a:fld>
            <a:endParaRPr 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89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367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A General Idea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70900" cy="5181600"/>
          </a:xfrm>
        </p:spPr>
        <p:txBody>
          <a:bodyPr/>
          <a:lstStyle/>
          <a:p>
            <a:r>
              <a:rPr lang="en-US" smtClean="0"/>
              <a:t>Digital Information: Detecting the presence or absence of a phenomenon at a specific place and time: PandA</a:t>
            </a:r>
          </a:p>
          <a:p>
            <a:r>
              <a:rPr lang="en-US" smtClean="0"/>
              <a:t>Phenomena: light, magnetism, charge, mass, color, current, …</a:t>
            </a:r>
          </a:p>
          <a:p>
            <a:r>
              <a:rPr lang="en-US" smtClean="0"/>
              <a:t>Detecting depends on phenomenon – but the result must be discrete: it was detected or not; there is no option for “sorta there”</a:t>
            </a:r>
          </a:p>
          <a:p>
            <a:r>
              <a:rPr lang="en-US" smtClean="0"/>
              <a:t>Place and time apply, but usually default to “obvious” values; not so important to us</a:t>
            </a: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00104B-0820-420F-8373-401E09551A9E}" type="datetime1">
              <a:rPr lang="en-US" smtClean="0">
                <a:solidFill>
                  <a:srgbClr val="3F3F3F"/>
                </a:solidFill>
              </a:rPr>
              <a:t>10/4/2012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85C4BC-42C6-4952-B470-59248871E55C}" type="slidenum">
              <a:rPr lang="en-US">
                <a:solidFill>
                  <a:srgbClr val="3F3F3F"/>
                </a:solidFill>
              </a:rPr>
              <a:pPr eaLnBrk="1" hangingPunct="1"/>
              <a:t>29</a:t>
            </a:fld>
            <a:endParaRPr 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53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Return To RGB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Recall that the screen (and other video displays) use red-green-blue lights, arranged in an array of picture elements, or </a:t>
            </a:r>
            <a:r>
              <a:rPr lang="en-US" i="1" smtClean="0">
                <a:ea typeface="ＭＳ Ｐゴシック" pitchFamily="34" charset="-128"/>
              </a:rPr>
              <a:t>pixels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A77622D-54E2-44E8-B1D0-99FF35D89C22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2CE6777-4BCA-4133-A345-AFB9A665A43E}" type="slidenum">
              <a:rPr lang="en-US" sz="1200">
                <a:solidFill>
                  <a:srgbClr val="3F3F3F"/>
                </a:solidFill>
              </a:rPr>
              <a:pPr eaLnBrk="1" hangingPunct="1"/>
              <a:t>3</a:t>
            </a:fld>
            <a:endParaRPr lang="en-US" sz="1200">
              <a:solidFill>
                <a:srgbClr val="3F3F3F"/>
              </a:solidFill>
            </a:endParaRPr>
          </a:p>
        </p:txBody>
      </p:sp>
      <p:grpSp>
        <p:nvGrpSpPr>
          <p:cNvPr id="19463" name="Group 2"/>
          <p:cNvGrpSpPr>
            <a:grpSpLocks/>
          </p:cNvGrpSpPr>
          <p:nvPr/>
        </p:nvGrpSpPr>
        <p:grpSpPr bwMode="auto">
          <a:xfrm>
            <a:off x="990600" y="2590800"/>
            <a:ext cx="7467600" cy="4038600"/>
            <a:chOff x="1687" y="2730"/>
            <a:chExt cx="8363" cy="4274"/>
          </a:xfrm>
        </p:grpSpPr>
        <p:pic>
          <p:nvPicPr>
            <p:cNvPr id="19465" name="Picture 3" descr="coffeecupssm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" y="2743"/>
              <a:ext cx="3054" cy="4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4" descr="coffeecupsEyeNos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" y="2730"/>
              <a:ext cx="5207" cy="4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304800" y="2590800"/>
            <a:ext cx="13716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/>
              <a:t>Coffee Cup Pixels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Digital Discussion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r>
              <a:rPr lang="en-US" smtClean="0"/>
              <a:t>Alternatives to detecting the hole in a card </a:t>
            </a: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3E3BD6-100F-4726-9750-B01D047F5B4B}" type="datetime1">
              <a:rPr lang="en-US" smtClean="0">
                <a:solidFill>
                  <a:srgbClr val="3F3F3F"/>
                </a:solidFill>
              </a:rPr>
              <a:t>10/4/2012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50136D-87F2-4FF2-9FF9-B694E656A859}" type="slidenum">
              <a:rPr lang="en-US">
                <a:solidFill>
                  <a:srgbClr val="3F3F3F"/>
                </a:solidFill>
              </a:rPr>
              <a:pPr eaLnBrk="1" hangingPunct="1"/>
              <a:t>30</a:t>
            </a:fld>
            <a:endParaRPr 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30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Digital Discussion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r>
              <a:rPr lang="en-US" smtClean="0"/>
              <a:t>Alternatives to detecting the hole in a card </a:t>
            </a:r>
          </a:p>
          <a:p>
            <a:r>
              <a:rPr lang="en-US" smtClean="0"/>
              <a:t>Sidewalk Memory – squares and rocks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AA3C6A-DBF9-441D-85A8-C74FB593B900}" type="datetime1">
              <a:rPr lang="en-US" smtClean="0">
                <a:solidFill>
                  <a:srgbClr val="3F3F3F"/>
                </a:solidFill>
              </a:rPr>
              <a:t>10/4/2012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CB99E0-D57D-4FD3-A6AB-4C46D221D56D}" type="slidenum">
              <a:rPr lang="en-US">
                <a:solidFill>
                  <a:srgbClr val="3F3F3F"/>
                </a:solidFill>
              </a:rPr>
              <a:pPr eaLnBrk="1" hangingPunct="1"/>
              <a:t>31</a:t>
            </a:fld>
            <a:endParaRPr lang="en-US">
              <a:solidFill>
                <a:srgbClr val="3F3F3F"/>
              </a:solidFill>
            </a:endParaRPr>
          </a:p>
        </p:txBody>
      </p:sp>
      <p:grpSp>
        <p:nvGrpSpPr>
          <p:cNvPr id="37895" name="Group 29"/>
          <p:cNvGrpSpPr>
            <a:grpSpLocks/>
          </p:cNvGrpSpPr>
          <p:nvPr/>
        </p:nvGrpSpPr>
        <p:grpSpPr bwMode="auto">
          <a:xfrm>
            <a:off x="533400" y="2209800"/>
            <a:ext cx="8382000" cy="1219200"/>
            <a:chOff x="381000" y="5105400"/>
            <a:chExt cx="8382000" cy="1219200"/>
          </a:xfrm>
        </p:grpSpPr>
        <p:sp>
          <p:nvSpPr>
            <p:cNvPr id="7" name="Rectangle 6"/>
            <p:cNvSpPr/>
            <p:nvPr/>
          </p:nvSpPr>
          <p:spPr>
            <a:xfrm>
              <a:off x="381000" y="5105400"/>
              <a:ext cx="8382000" cy="12192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668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4478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9050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2860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7432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1242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5814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9624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4196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8006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2578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6388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60960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4770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9342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3152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4" name="Cloud 23"/>
            <p:cNvSpPr>
              <a:spLocks noChangeArrowheads="1"/>
            </p:cNvSpPr>
            <p:nvPr/>
          </p:nvSpPr>
          <p:spPr bwMode="auto">
            <a:xfrm>
              <a:off x="1524000" y="5562600"/>
              <a:ext cx="304800" cy="381000"/>
            </a:xfrm>
            <a:custGeom>
              <a:avLst/>
              <a:gdLst>
                <a:gd name="T0" fmla="*/ 304546 w 43200"/>
                <a:gd name="T1" fmla="*/ 190500 h 43200"/>
                <a:gd name="T2" fmla="*/ 152400 w 43200"/>
                <a:gd name="T3" fmla="*/ 380594 h 43200"/>
                <a:gd name="T4" fmla="*/ 945 w 43200"/>
                <a:gd name="T5" fmla="*/ 190500 h 43200"/>
                <a:gd name="T6" fmla="*/ 152400 w 43200"/>
                <a:gd name="T7" fmla="*/ 21784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7F7F7F"/>
            </a:solidFill>
            <a:ln w="6350" cap="rnd">
              <a:solidFill>
                <a:schemeClr val="bg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5" name="Cloud 24"/>
            <p:cNvSpPr>
              <a:spLocks noChangeArrowheads="1"/>
            </p:cNvSpPr>
            <p:nvPr/>
          </p:nvSpPr>
          <p:spPr bwMode="auto">
            <a:xfrm>
              <a:off x="2743200" y="5562600"/>
              <a:ext cx="381000" cy="304800"/>
            </a:xfrm>
            <a:custGeom>
              <a:avLst/>
              <a:gdLst>
                <a:gd name="T0" fmla="*/ 380683 w 43200"/>
                <a:gd name="T1" fmla="*/ 152400 h 43200"/>
                <a:gd name="T2" fmla="*/ 190500 w 43200"/>
                <a:gd name="T3" fmla="*/ 304475 h 43200"/>
                <a:gd name="T4" fmla="*/ 1182 w 43200"/>
                <a:gd name="T5" fmla="*/ 152400 h 43200"/>
                <a:gd name="T6" fmla="*/ 190500 w 43200"/>
                <a:gd name="T7" fmla="*/ 17427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7F7F7F"/>
            </a:solidFill>
            <a:ln w="6350" cap="rnd">
              <a:solidFill>
                <a:schemeClr val="bg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6" name="Cloud 25"/>
            <p:cNvSpPr>
              <a:spLocks noChangeArrowheads="1"/>
            </p:cNvSpPr>
            <p:nvPr/>
          </p:nvSpPr>
          <p:spPr bwMode="auto">
            <a:xfrm>
              <a:off x="3200400" y="5562600"/>
              <a:ext cx="304800" cy="228600"/>
            </a:xfrm>
            <a:custGeom>
              <a:avLst/>
              <a:gdLst>
                <a:gd name="T0" fmla="*/ 304546 w 43200"/>
                <a:gd name="T1" fmla="*/ 114300 h 43200"/>
                <a:gd name="T2" fmla="*/ 152400 w 43200"/>
                <a:gd name="T3" fmla="*/ 228357 h 43200"/>
                <a:gd name="T4" fmla="*/ 945 w 43200"/>
                <a:gd name="T5" fmla="*/ 114300 h 43200"/>
                <a:gd name="T6" fmla="*/ 152400 w 43200"/>
                <a:gd name="T7" fmla="*/ 13070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7F7F7F"/>
            </a:solidFill>
            <a:ln w="6350" cap="rnd">
              <a:solidFill>
                <a:schemeClr val="bg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7" name="Cloud 26"/>
            <p:cNvSpPr>
              <a:spLocks noChangeArrowheads="1"/>
            </p:cNvSpPr>
            <p:nvPr/>
          </p:nvSpPr>
          <p:spPr bwMode="auto">
            <a:xfrm>
              <a:off x="7391400" y="5638800"/>
              <a:ext cx="304800" cy="152400"/>
            </a:xfrm>
            <a:custGeom>
              <a:avLst/>
              <a:gdLst>
                <a:gd name="T0" fmla="*/ 304546 w 43200"/>
                <a:gd name="T1" fmla="*/ 76200 h 43200"/>
                <a:gd name="T2" fmla="*/ 152400 w 43200"/>
                <a:gd name="T3" fmla="*/ 152238 h 43200"/>
                <a:gd name="T4" fmla="*/ 945 w 43200"/>
                <a:gd name="T5" fmla="*/ 76200 h 43200"/>
                <a:gd name="T6" fmla="*/ 152400 w 43200"/>
                <a:gd name="T7" fmla="*/ 8714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7F7F7F"/>
            </a:solidFill>
            <a:ln w="6350" cap="rnd">
              <a:solidFill>
                <a:schemeClr val="bg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8" name="Cloud 27"/>
            <p:cNvSpPr>
              <a:spLocks noChangeArrowheads="1"/>
            </p:cNvSpPr>
            <p:nvPr/>
          </p:nvSpPr>
          <p:spPr bwMode="auto">
            <a:xfrm>
              <a:off x="3581400" y="5715000"/>
              <a:ext cx="381000" cy="228600"/>
            </a:xfrm>
            <a:custGeom>
              <a:avLst/>
              <a:gdLst>
                <a:gd name="T0" fmla="*/ 380683 w 43200"/>
                <a:gd name="T1" fmla="*/ 114300 h 43200"/>
                <a:gd name="T2" fmla="*/ 190500 w 43200"/>
                <a:gd name="T3" fmla="*/ 228357 h 43200"/>
                <a:gd name="T4" fmla="*/ 1182 w 43200"/>
                <a:gd name="T5" fmla="*/ 114300 h 43200"/>
                <a:gd name="T6" fmla="*/ 190500 w 43200"/>
                <a:gd name="T7" fmla="*/ 13070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7F7F7F"/>
            </a:solidFill>
            <a:ln w="6350" cap="rnd">
              <a:solidFill>
                <a:schemeClr val="bg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468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Digital Discussion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r>
              <a:rPr lang="en-US" dirty="0" smtClean="0"/>
              <a:t>Alternatives to detecting the hole in a card </a:t>
            </a:r>
          </a:p>
          <a:p>
            <a:r>
              <a:rPr lang="en-US" dirty="0" smtClean="0"/>
              <a:t>Sidewalk Memory – squares and rocks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phenomena … CD ROM how it works: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www.youtube.com/watch?v=ESpL4a08kVE</a:t>
            </a:r>
            <a:r>
              <a:rPr lang="en-US" dirty="0" smtClean="0"/>
              <a:t> </a:t>
            </a:r>
          </a:p>
          <a:p>
            <a:pPr>
              <a:buFont typeface="Wingdings 2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D28849-AED8-4DD3-81F1-5519B51DB67A}" type="datetime1">
              <a:rPr lang="en-US" smtClean="0">
                <a:solidFill>
                  <a:srgbClr val="3F3F3F"/>
                </a:solidFill>
              </a:rPr>
              <a:t>10/4/2012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B2B511-8566-4B4E-B86D-1D18B962901B}" type="slidenum">
              <a:rPr lang="en-US">
                <a:solidFill>
                  <a:srgbClr val="3F3F3F"/>
                </a:solidFill>
              </a:rPr>
              <a:pPr eaLnBrk="1" hangingPunct="1"/>
              <a:t>32</a:t>
            </a:fld>
            <a:endParaRPr lang="en-US">
              <a:solidFill>
                <a:srgbClr val="3F3F3F"/>
              </a:solidFill>
            </a:endParaRPr>
          </a:p>
        </p:txBody>
      </p:sp>
      <p:grpSp>
        <p:nvGrpSpPr>
          <p:cNvPr id="38919" name="Group 29"/>
          <p:cNvGrpSpPr>
            <a:grpSpLocks/>
          </p:cNvGrpSpPr>
          <p:nvPr/>
        </p:nvGrpSpPr>
        <p:grpSpPr bwMode="auto">
          <a:xfrm>
            <a:off x="533400" y="2209800"/>
            <a:ext cx="8382000" cy="1219200"/>
            <a:chOff x="381000" y="5105400"/>
            <a:chExt cx="8382000" cy="1219200"/>
          </a:xfrm>
        </p:grpSpPr>
        <p:sp>
          <p:nvSpPr>
            <p:cNvPr id="7" name="Rectangle 6"/>
            <p:cNvSpPr/>
            <p:nvPr/>
          </p:nvSpPr>
          <p:spPr>
            <a:xfrm>
              <a:off x="381000" y="5105400"/>
              <a:ext cx="8382000" cy="12192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668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4478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9050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2860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7432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1242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5814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9624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4196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8006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2578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6388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60960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4770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9342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315200" y="5486400"/>
              <a:ext cx="457200" cy="457200"/>
            </a:xfrm>
            <a:prstGeom prst="rect">
              <a:avLst/>
            </a:prstGeom>
            <a:solidFill>
              <a:srgbClr val="BAC0CC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4" name="Cloud 23"/>
            <p:cNvSpPr>
              <a:spLocks noChangeArrowheads="1"/>
            </p:cNvSpPr>
            <p:nvPr/>
          </p:nvSpPr>
          <p:spPr bwMode="auto">
            <a:xfrm>
              <a:off x="1524000" y="5562600"/>
              <a:ext cx="304800" cy="381000"/>
            </a:xfrm>
            <a:custGeom>
              <a:avLst/>
              <a:gdLst>
                <a:gd name="T0" fmla="*/ 304546 w 43200"/>
                <a:gd name="T1" fmla="*/ 190500 h 43200"/>
                <a:gd name="T2" fmla="*/ 152400 w 43200"/>
                <a:gd name="T3" fmla="*/ 380594 h 43200"/>
                <a:gd name="T4" fmla="*/ 945 w 43200"/>
                <a:gd name="T5" fmla="*/ 190500 h 43200"/>
                <a:gd name="T6" fmla="*/ 152400 w 43200"/>
                <a:gd name="T7" fmla="*/ 21784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7F7F7F"/>
            </a:solidFill>
            <a:ln w="6350" cap="rnd">
              <a:solidFill>
                <a:schemeClr val="bg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5" name="Cloud 24"/>
            <p:cNvSpPr>
              <a:spLocks noChangeArrowheads="1"/>
            </p:cNvSpPr>
            <p:nvPr/>
          </p:nvSpPr>
          <p:spPr bwMode="auto">
            <a:xfrm>
              <a:off x="2743200" y="5562600"/>
              <a:ext cx="381000" cy="304800"/>
            </a:xfrm>
            <a:custGeom>
              <a:avLst/>
              <a:gdLst>
                <a:gd name="T0" fmla="*/ 380683 w 43200"/>
                <a:gd name="T1" fmla="*/ 152400 h 43200"/>
                <a:gd name="T2" fmla="*/ 190500 w 43200"/>
                <a:gd name="T3" fmla="*/ 304475 h 43200"/>
                <a:gd name="T4" fmla="*/ 1182 w 43200"/>
                <a:gd name="T5" fmla="*/ 152400 h 43200"/>
                <a:gd name="T6" fmla="*/ 190500 w 43200"/>
                <a:gd name="T7" fmla="*/ 17427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7F7F7F"/>
            </a:solidFill>
            <a:ln w="6350" cap="rnd">
              <a:solidFill>
                <a:schemeClr val="bg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6" name="Cloud 25"/>
            <p:cNvSpPr>
              <a:spLocks noChangeArrowheads="1"/>
            </p:cNvSpPr>
            <p:nvPr/>
          </p:nvSpPr>
          <p:spPr bwMode="auto">
            <a:xfrm>
              <a:off x="3200400" y="5562600"/>
              <a:ext cx="304800" cy="228600"/>
            </a:xfrm>
            <a:custGeom>
              <a:avLst/>
              <a:gdLst>
                <a:gd name="T0" fmla="*/ 304546 w 43200"/>
                <a:gd name="T1" fmla="*/ 114300 h 43200"/>
                <a:gd name="T2" fmla="*/ 152400 w 43200"/>
                <a:gd name="T3" fmla="*/ 228357 h 43200"/>
                <a:gd name="T4" fmla="*/ 945 w 43200"/>
                <a:gd name="T5" fmla="*/ 114300 h 43200"/>
                <a:gd name="T6" fmla="*/ 152400 w 43200"/>
                <a:gd name="T7" fmla="*/ 13070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7F7F7F"/>
            </a:solidFill>
            <a:ln w="6350" cap="rnd">
              <a:solidFill>
                <a:schemeClr val="bg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7" name="Cloud 26"/>
            <p:cNvSpPr>
              <a:spLocks noChangeArrowheads="1"/>
            </p:cNvSpPr>
            <p:nvPr/>
          </p:nvSpPr>
          <p:spPr bwMode="auto">
            <a:xfrm>
              <a:off x="7391400" y="5638800"/>
              <a:ext cx="304800" cy="152400"/>
            </a:xfrm>
            <a:custGeom>
              <a:avLst/>
              <a:gdLst>
                <a:gd name="T0" fmla="*/ 304546 w 43200"/>
                <a:gd name="T1" fmla="*/ 76200 h 43200"/>
                <a:gd name="T2" fmla="*/ 152400 w 43200"/>
                <a:gd name="T3" fmla="*/ 152238 h 43200"/>
                <a:gd name="T4" fmla="*/ 945 w 43200"/>
                <a:gd name="T5" fmla="*/ 76200 h 43200"/>
                <a:gd name="T6" fmla="*/ 152400 w 43200"/>
                <a:gd name="T7" fmla="*/ 8714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7F7F7F"/>
            </a:solidFill>
            <a:ln w="6350" cap="rnd">
              <a:solidFill>
                <a:schemeClr val="bg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  <p:sp>
          <p:nvSpPr>
            <p:cNvPr id="28" name="Cloud 27"/>
            <p:cNvSpPr>
              <a:spLocks noChangeArrowheads="1"/>
            </p:cNvSpPr>
            <p:nvPr/>
          </p:nvSpPr>
          <p:spPr bwMode="auto">
            <a:xfrm>
              <a:off x="3581400" y="5715000"/>
              <a:ext cx="381000" cy="228600"/>
            </a:xfrm>
            <a:custGeom>
              <a:avLst/>
              <a:gdLst>
                <a:gd name="T0" fmla="*/ 380683 w 43200"/>
                <a:gd name="T1" fmla="*/ 114300 h 43200"/>
                <a:gd name="T2" fmla="*/ 190500 w 43200"/>
                <a:gd name="T3" fmla="*/ 228357 h 43200"/>
                <a:gd name="T4" fmla="*/ 1182 w 43200"/>
                <a:gd name="T5" fmla="*/ 114300 h 43200"/>
                <a:gd name="T6" fmla="*/ 190500 w 43200"/>
                <a:gd name="T7" fmla="*/ 13070 h 432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7F7F7F"/>
            </a:solidFill>
            <a:ln w="6350" cap="rnd">
              <a:solidFill>
                <a:schemeClr val="bg1"/>
              </a:solidFill>
              <a:miter lim="800000"/>
              <a:headEnd/>
              <a:tailEnd/>
            </a:ln>
            <a:effectLst>
              <a:outerShdw blurRad="39000"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rbel" charset="0"/>
              </a:endParaRPr>
            </a:p>
          </p:txBody>
        </p:sp>
      </p:grpSp>
      <p:pic>
        <p:nvPicPr>
          <p:cNvPr id="38920" name="Picture 28" descr="cdro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78486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979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ROM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understand how CD ROM work …</a:t>
            </a:r>
          </a:p>
          <a:p>
            <a:r>
              <a:rPr lang="en-US" dirty="0" smtClean="0"/>
              <a:t>Remember about the binary numbers …</a:t>
            </a:r>
          </a:p>
          <a:p>
            <a:r>
              <a:rPr lang="en-US" dirty="0" smtClean="0"/>
              <a:t>In groups of 3 or 4, how can I store …</a:t>
            </a:r>
          </a:p>
          <a:p>
            <a:pPr lvl="1"/>
            <a:r>
              <a:rPr lang="en-US" dirty="0" smtClean="0"/>
              <a:t>one number: e.g., the number 125?</a:t>
            </a:r>
          </a:p>
          <a:p>
            <a:pPr lvl="1"/>
            <a:r>
              <a:rPr lang="en-US" dirty="0" smtClean="0"/>
              <a:t>the resolution of one image: e.g., 800x600?</a:t>
            </a:r>
          </a:p>
          <a:p>
            <a:pPr lvl="1"/>
            <a:r>
              <a:rPr lang="en-US" dirty="0" smtClean="0"/>
              <a:t>one color: e.g., (125, 125, 125)?</a:t>
            </a:r>
          </a:p>
          <a:p>
            <a:pPr lvl="1"/>
            <a:r>
              <a:rPr lang="en-US" dirty="0" smtClean="0"/>
              <a:t>one digital photograph?</a:t>
            </a:r>
          </a:p>
          <a:p>
            <a:pPr lvl="1"/>
            <a:r>
              <a:rPr lang="en-US" dirty="0" smtClean="0"/>
              <a:t>A movie?</a:t>
            </a:r>
          </a:p>
          <a:p>
            <a:r>
              <a:rPr lang="en-US" dirty="0" smtClean="0"/>
              <a:t>You see, it is based </a:t>
            </a:r>
            <a:r>
              <a:rPr lang="en-US" dirty="0"/>
              <a:t>entirely </a:t>
            </a:r>
            <a:r>
              <a:rPr lang="en-US" dirty="0" smtClean="0"/>
              <a:t>on binary numbers!!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9013D6-BFD1-490E-8DEC-E7FF222C5179}" type="datetime1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6C6BF-912A-420E-A551-D377969CEF1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77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Exercise:</a:t>
            </a:r>
          </a:p>
          <a:p>
            <a:pPr lvl="1"/>
            <a:r>
              <a:rPr lang="en-US" dirty="0" smtClean="0"/>
              <a:t>Everyone got a 50! To receive the other 50: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FOLLOW </a:t>
            </a:r>
            <a:r>
              <a:rPr lang="en-US" b="1" u="sng" dirty="0" smtClean="0">
                <a:solidFill>
                  <a:srgbClr val="FF0000"/>
                </a:solidFill>
              </a:rPr>
              <a:t>INSTRUCTIONS!!</a:t>
            </a:r>
          </a:p>
          <a:p>
            <a:pPr lvl="1"/>
            <a:r>
              <a:rPr lang="en-US" dirty="0" smtClean="0"/>
              <a:t>Send TA (jack) an email with a link to your homepage: </a:t>
            </a:r>
            <a:r>
              <a:rPr lang="en-US" dirty="0" smtClean="0">
                <a:hlinkClick r:id="rId2"/>
              </a:rPr>
              <a:t>http://students.washington.edu/&lt;YourID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This link should display your home page!</a:t>
            </a:r>
          </a:p>
          <a:p>
            <a:pPr lvl="1"/>
            <a:r>
              <a:rPr lang="en-US" dirty="0" smtClean="0"/>
              <a:t>You have till next Tuesday to complete this!</a:t>
            </a:r>
          </a:p>
          <a:p>
            <a:r>
              <a:rPr lang="en-US" dirty="0" smtClean="0"/>
              <a:t>And do CD ROM exercise now!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READ INSTRUCTIONS</a:t>
            </a:r>
            <a:r>
              <a:rPr lang="en-US" smtClean="0"/>
              <a:t>!!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FABF-98CE-4223-8F25-933B8A774CA0}" type="datetime1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9BA6-1922-4DA4-A0F9-7A82E02513A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311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Actual Pixels From TFT LCD Display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8DE882B-CE56-4C2A-9F0B-40CAC307F26C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25EBB99-8D56-4EA5-87D4-D0FDBFF78073}" type="slidenum">
              <a:rPr lang="en-US" sz="1200">
                <a:solidFill>
                  <a:srgbClr val="3F3F3F"/>
                </a:solidFill>
              </a:rPr>
              <a:pPr eaLnBrk="1" hangingPunct="1"/>
              <a:t>4</a:t>
            </a:fld>
            <a:endParaRPr lang="en-US" sz="1200">
              <a:solidFill>
                <a:srgbClr val="3F3F3F"/>
              </a:solidFill>
            </a:endParaRPr>
          </a:p>
        </p:txBody>
      </p:sp>
      <p:grpSp>
        <p:nvGrpSpPr>
          <p:cNvPr id="20487" name="Group 2"/>
          <p:cNvGrpSpPr>
            <a:grpSpLocks/>
          </p:cNvGrpSpPr>
          <p:nvPr/>
        </p:nvGrpSpPr>
        <p:grpSpPr bwMode="auto">
          <a:xfrm>
            <a:off x="533400" y="1219200"/>
            <a:ext cx="7924800" cy="4953000"/>
            <a:chOff x="1699" y="5261"/>
            <a:chExt cx="8915" cy="5080"/>
          </a:xfrm>
        </p:grpSpPr>
        <p:sp>
          <p:nvSpPr>
            <p:cNvPr id="20488" name="Line 3"/>
            <p:cNvSpPr>
              <a:spLocks noChangeShapeType="1"/>
            </p:cNvSpPr>
            <p:nvPr/>
          </p:nvSpPr>
          <p:spPr bwMode="auto">
            <a:xfrm>
              <a:off x="1881" y="8078"/>
              <a:ext cx="1553" cy="2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Line 4"/>
            <p:cNvSpPr>
              <a:spLocks noChangeShapeType="1"/>
            </p:cNvSpPr>
            <p:nvPr/>
          </p:nvSpPr>
          <p:spPr bwMode="auto">
            <a:xfrm flipV="1">
              <a:off x="1868" y="5275"/>
              <a:ext cx="1554" cy="23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5"/>
            <p:cNvSpPr>
              <a:spLocks noChangeShapeType="1"/>
            </p:cNvSpPr>
            <p:nvPr/>
          </p:nvSpPr>
          <p:spPr bwMode="auto">
            <a:xfrm>
              <a:off x="6622" y="9176"/>
              <a:ext cx="848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6"/>
            <p:cNvSpPr>
              <a:spLocks noChangeShapeType="1"/>
            </p:cNvSpPr>
            <p:nvPr/>
          </p:nvSpPr>
          <p:spPr bwMode="auto">
            <a:xfrm flipV="1">
              <a:off x="6622" y="6386"/>
              <a:ext cx="867" cy="7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492" name="Picture 7" descr="Fig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" y="7597"/>
              <a:ext cx="468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8" descr="Fig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" y="5261"/>
              <a:ext cx="3197" cy="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9" descr="Fig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" y="6376"/>
              <a:ext cx="3135" cy="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Combining Colored Light (RGB)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Amazing Properties of Colored Light!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Caution: It doesn’t work like pigment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4465475-A133-43D7-A5FD-808B1FE11C8D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039D37E-9B75-4337-ACB6-C3E50EF8DE8E}" type="slidenum">
              <a:rPr lang="en-US" sz="1200">
                <a:solidFill>
                  <a:srgbClr val="3F3F3F"/>
                </a:solidFill>
              </a:rPr>
              <a:pPr eaLnBrk="1" hangingPunct="1"/>
              <a:t>5</a:t>
            </a:fld>
            <a:endParaRPr lang="en-US" sz="1200">
              <a:solidFill>
                <a:srgbClr val="3F3F3F"/>
              </a:solidFill>
            </a:endParaRPr>
          </a:p>
        </p:txBody>
      </p:sp>
      <p:grpSp>
        <p:nvGrpSpPr>
          <p:cNvPr id="21511" name="Group 2"/>
          <p:cNvGrpSpPr>
            <a:grpSpLocks/>
          </p:cNvGrpSpPr>
          <p:nvPr/>
        </p:nvGrpSpPr>
        <p:grpSpPr bwMode="auto">
          <a:xfrm>
            <a:off x="1371600" y="2057400"/>
            <a:ext cx="6019800" cy="3505200"/>
            <a:chOff x="3008" y="1889"/>
            <a:chExt cx="6071" cy="3640"/>
          </a:xfrm>
        </p:grpSpPr>
        <p:pic>
          <p:nvPicPr>
            <p:cNvPr id="21512" name="Picture 3" descr="rgbColorComb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" y="1941"/>
              <a:ext cx="5703" cy="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4" descr="600px-RGB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39" y="1889"/>
              <a:ext cx="3640" cy="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 pigment, the color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ea typeface="ＭＳ Ｐゴシック" pitchFamily="34" charset="-128"/>
              </a:rPr>
              <a:t>	we see is the reflected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ea typeface="ＭＳ Ｐゴシック" pitchFamily="34" charset="-128"/>
              </a:rPr>
              <a:t>	color from white light;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ea typeface="ＭＳ Ｐゴシック" pitchFamily="34" charset="-128"/>
              </a:rPr>
              <a:t>	the other colors are 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ea typeface="ＭＳ Ｐゴシック" pitchFamily="34" charset="-128"/>
              </a:rPr>
              <a:t>	absorbed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err="1" smtClean="0"/>
              <a:t>InkJet</a:t>
            </a:r>
            <a:r>
              <a:rPr lang="en-US" dirty="0" smtClean="0"/>
              <a:t> Printer: CMY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C9A5F9-7539-47EE-8BA4-ED2D156649AC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253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41114A-9DDF-48EA-AF2E-D4627D39AFC0}" type="slidenum">
              <a:rPr lang="en-US" sz="1200">
                <a:solidFill>
                  <a:srgbClr val="3F3F3F"/>
                </a:solidFill>
              </a:rPr>
              <a:pPr eaLnBrk="1" hangingPunct="1"/>
              <a:t>6</a:t>
            </a:fld>
            <a:endParaRPr lang="en-US" sz="1200">
              <a:solidFill>
                <a:srgbClr val="3F3F3F"/>
              </a:solidFill>
            </a:endParaRPr>
          </a:p>
        </p:txBody>
      </p:sp>
      <p:grpSp>
        <p:nvGrpSpPr>
          <p:cNvPr id="22536" name="Group 2"/>
          <p:cNvGrpSpPr>
            <a:grpSpLocks/>
          </p:cNvGrpSpPr>
          <p:nvPr/>
        </p:nvGrpSpPr>
        <p:grpSpPr bwMode="auto">
          <a:xfrm>
            <a:off x="4724400" y="4800600"/>
            <a:ext cx="1244600" cy="1374775"/>
            <a:chOff x="5252" y="1987"/>
            <a:chExt cx="1858" cy="1951"/>
          </a:xfrm>
        </p:grpSpPr>
        <p:pic>
          <p:nvPicPr>
            <p:cNvPr id="22555" name="Picture 3" descr="colorBlobY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" y="2352"/>
              <a:ext cx="1586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6" name="Line 4"/>
            <p:cNvSpPr>
              <a:spLocks noChangeShapeType="1"/>
            </p:cNvSpPr>
            <p:nvPr/>
          </p:nvSpPr>
          <p:spPr bwMode="auto">
            <a:xfrm>
              <a:off x="5252" y="2196"/>
              <a:ext cx="935" cy="913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5"/>
            <p:cNvSpPr>
              <a:spLocks noChangeShapeType="1"/>
            </p:cNvSpPr>
            <p:nvPr/>
          </p:nvSpPr>
          <p:spPr bwMode="auto">
            <a:xfrm flipV="1">
              <a:off x="6175" y="2162"/>
              <a:ext cx="935" cy="93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Line 6"/>
            <p:cNvSpPr>
              <a:spLocks noChangeShapeType="1"/>
            </p:cNvSpPr>
            <p:nvPr/>
          </p:nvSpPr>
          <p:spPr bwMode="auto">
            <a:xfrm flipV="1">
              <a:off x="6187" y="1987"/>
              <a:ext cx="561" cy="107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Line 7"/>
            <p:cNvSpPr>
              <a:spLocks noChangeShapeType="1"/>
            </p:cNvSpPr>
            <p:nvPr/>
          </p:nvSpPr>
          <p:spPr bwMode="auto">
            <a:xfrm>
              <a:off x="5453" y="2400"/>
              <a:ext cx="720" cy="72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Line 8"/>
            <p:cNvSpPr>
              <a:spLocks noChangeShapeType="1"/>
            </p:cNvSpPr>
            <p:nvPr/>
          </p:nvSpPr>
          <p:spPr bwMode="auto">
            <a:xfrm>
              <a:off x="5473" y="2388"/>
              <a:ext cx="720" cy="72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Line 9"/>
            <p:cNvSpPr>
              <a:spLocks noChangeShapeType="1"/>
            </p:cNvSpPr>
            <p:nvPr/>
          </p:nvSpPr>
          <p:spPr bwMode="auto">
            <a:xfrm>
              <a:off x="5477" y="2372"/>
              <a:ext cx="720" cy="7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7" name="Group 10"/>
          <p:cNvGrpSpPr>
            <a:grpSpLocks/>
          </p:cNvGrpSpPr>
          <p:nvPr/>
        </p:nvGrpSpPr>
        <p:grpSpPr bwMode="auto">
          <a:xfrm>
            <a:off x="6019800" y="4800600"/>
            <a:ext cx="1273175" cy="1425575"/>
            <a:chOff x="5922" y="2032"/>
            <a:chExt cx="1870" cy="1961"/>
          </a:xfrm>
        </p:grpSpPr>
        <p:pic>
          <p:nvPicPr>
            <p:cNvPr id="22546" name="Picture 11" descr="colorBlobC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9" y="2406"/>
              <a:ext cx="1587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7" name="Line 12"/>
            <p:cNvSpPr>
              <a:spLocks noChangeShapeType="1"/>
            </p:cNvSpPr>
            <p:nvPr/>
          </p:nvSpPr>
          <p:spPr bwMode="auto">
            <a:xfrm>
              <a:off x="6109" y="2406"/>
              <a:ext cx="748" cy="7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48" name="Group 13"/>
            <p:cNvGrpSpPr>
              <a:grpSpLocks/>
            </p:cNvGrpSpPr>
            <p:nvPr/>
          </p:nvGrpSpPr>
          <p:grpSpPr bwMode="auto">
            <a:xfrm>
              <a:off x="5922" y="2216"/>
              <a:ext cx="945" cy="924"/>
              <a:chOff x="3672" y="2276"/>
              <a:chExt cx="945" cy="924"/>
            </a:xfrm>
          </p:grpSpPr>
          <p:sp>
            <p:nvSpPr>
              <p:cNvPr id="22551" name="Line 14"/>
              <p:cNvSpPr>
                <a:spLocks noChangeShapeType="1"/>
              </p:cNvSpPr>
              <p:nvPr/>
            </p:nvSpPr>
            <p:spPr bwMode="auto">
              <a:xfrm>
                <a:off x="3672" y="2276"/>
                <a:ext cx="935" cy="913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2" name="Line 15"/>
              <p:cNvSpPr>
                <a:spLocks noChangeShapeType="1"/>
              </p:cNvSpPr>
              <p:nvPr/>
            </p:nvSpPr>
            <p:spPr bwMode="auto">
              <a:xfrm>
                <a:off x="3873" y="2480"/>
                <a:ext cx="720" cy="72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Line 16"/>
              <p:cNvSpPr>
                <a:spLocks noChangeShapeType="1"/>
              </p:cNvSpPr>
              <p:nvPr/>
            </p:nvSpPr>
            <p:spPr bwMode="auto">
              <a:xfrm>
                <a:off x="3893" y="2468"/>
                <a:ext cx="720" cy="72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17"/>
              <p:cNvSpPr>
                <a:spLocks noChangeShapeType="1"/>
              </p:cNvSpPr>
              <p:nvPr/>
            </p:nvSpPr>
            <p:spPr bwMode="auto">
              <a:xfrm>
                <a:off x="3897" y="2452"/>
                <a:ext cx="720" cy="72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9" name="Line 18"/>
            <p:cNvSpPr>
              <a:spLocks noChangeShapeType="1"/>
            </p:cNvSpPr>
            <p:nvPr/>
          </p:nvSpPr>
          <p:spPr bwMode="auto">
            <a:xfrm flipV="1">
              <a:off x="6857" y="2219"/>
              <a:ext cx="935" cy="9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19"/>
            <p:cNvSpPr>
              <a:spLocks noChangeShapeType="1"/>
            </p:cNvSpPr>
            <p:nvPr/>
          </p:nvSpPr>
          <p:spPr bwMode="auto">
            <a:xfrm flipV="1">
              <a:off x="6857" y="2032"/>
              <a:ext cx="561" cy="112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8" name="Group 20"/>
          <p:cNvGrpSpPr>
            <a:grpSpLocks/>
          </p:cNvGrpSpPr>
          <p:nvPr/>
        </p:nvGrpSpPr>
        <p:grpSpPr bwMode="auto">
          <a:xfrm>
            <a:off x="7315200" y="4876800"/>
            <a:ext cx="1389063" cy="1343025"/>
            <a:chOff x="3622" y="2267"/>
            <a:chExt cx="2040" cy="1819"/>
          </a:xfrm>
        </p:grpSpPr>
        <p:pic>
          <p:nvPicPr>
            <p:cNvPr id="22539" name="Picture 21" descr="colorBlobG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" y="2504"/>
              <a:ext cx="1582" cy="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0" name="Line 22"/>
            <p:cNvSpPr>
              <a:spLocks noChangeShapeType="1"/>
            </p:cNvSpPr>
            <p:nvPr/>
          </p:nvSpPr>
          <p:spPr bwMode="auto">
            <a:xfrm flipV="1">
              <a:off x="4540" y="2267"/>
              <a:ext cx="1122" cy="93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41" name="Group 23"/>
            <p:cNvGrpSpPr>
              <a:grpSpLocks/>
            </p:cNvGrpSpPr>
            <p:nvPr/>
          </p:nvGrpSpPr>
          <p:grpSpPr bwMode="auto">
            <a:xfrm>
              <a:off x="3622" y="2306"/>
              <a:ext cx="945" cy="924"/>
              <a:chOff x="3672" y="2276"/>
              <a:chExt cx="945" cy="924"/>
            </a:xfrm>
          </p:grpSpPr>
          <p:sp>
            <p:nvSpPr>
              <p:cNvPr id="22542" name="Line 24"/>
              <p:cNvSpPr>
                <a:spLocks noChangeShapeType="1"/>
              </p:cNvSpPr>
              <p:nvPr/>
            </p:nvSpPr>
            <p:spPr bwMode="auto">
              <a:xfrm>
                <a:off x="3672" y="2276"/>
                <a:ext cx="935" cy="913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Line 25"/>
              <p:cNvSpPr>
                <a:spLocks noChangeShapeType="1"/>
              </p:cNvSpPr>
              <p:nvPr/>
            </p:nvSpPr>
            <p:spPr bwMode="auto">
              <a:xfrm>
                <a:off x="3873" y="2480"/>
                <a:ext cx="720" cy="72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4" name="Line 26"/>
              <p:cNvSpPr>
                <a:spLocks noChangeShapeType="1"/>
              </p:cNvSpPr>
              <p:nvPr/>
            </p:nvSpPr>
            <p:spPr bwMode="auto">
              <a:xfrm>
                <a:off x="3893" y="2468"/>
                <a:ext cx="720" cy="72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Line 27"/>
              <p:cNvSpPr>
                <a:spLocks noChangeShapeType="1"/>
              </p:cNvSpPr>
              <p:nvPr/>
            </p:nvSpPr>
            <p:spPr bwMode="auto">
              <a:xfrm>
                <a:off x="3897" y="2452"/>
                <a:ext cx="720" cy="72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5334000" y="1219200"/>
            <a:ext cx="3501460" cy="3610063"/>
            <a:chOff x="5525668" y="1775507"/>
            <a:chExt cx="3501460" cy="3610063"/>
          </a:xfrm>
        </p:grpSpPr>
        <p:pic>
          <p:nvPicPr>
            <p:cNvPr id="37" name="Picture 2" descr="C:\Users\ksung\Desktop\ScreenHunter_83 Aug. 29 23.0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668" y="1891400"/>
              <a:ext cx="3303140" cy="314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669552" y="4342144"/>
              <a:ext cx="1357576" cy="6956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Cyan (0, 1, 1)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308236" y="1775507"/>
              <a:ext cx="1580099" cy="6956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Yellow (1, 1, 0)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957624" y="4689953"/>
              <a:ext cx="1643676" cy="6956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Magenta (1, </a:t>
              </a:r>
              <a:r>
                <a:rPr lang="en-US" sz="1600" dirty="0">
                  <a:solidFill>
                    <a:schemeClr val="tx1"/>
                  </a:solidFill>
                </a:rPr>
                <a:t>0</a:t>
              </a:r>
              <a:r>
                <a:rPr lang="en-US" sz="1600" dirty="0" smtClean="0">
                  <a:solidFill>
                    <a:schemeClr val="tx1"/>
                  </a:solidFill>
                </a:rPr>
                <a:t>, 1)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7930672" y="1790668"/>
              <a:ext cx="1096456" cy="3908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Image credit: </a:t>
              </a:r>
              <a:br>
                <a:rPr lang="en-US" dirty="0" smtClean="0"/>
              </a:br>
              <a:r>
                <a:rPr lang="en-US" dirty="0" smtClean="0"/>
                <a:t>Wikipedia: Subtractive Color</a:t>
              </a: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B109BF-6317-494F-8E39-8AA4B58D6DFD}" type="slidenum">
              <a:rPr lang="en-US" sz="1200">
                <a:solidFill>
                  <a:srgbClr val="3F3F3F"/>
                </a:solidFill>
              </a:rPr>
              <a:pPr eaLnBrk="1" hangingPunct="1"/>
              <a:t>7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White, Gray, Black</a:t>
            </a:r>
            <a:endParaRPr lang="en-US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114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You know that gray is just different degrees of white as the “light is turned down” till we get to black</a:t>
            </a:r>
          </a:p>
          <a:p>
            <a:pPr lvl="2">
              <a:buFontTx/>
              <a:buNone/>
            </a:pPr>
            <a:r>
              <a:rPr lang="en-US" b="1" smtClean="0">
                <a:ea typeface="ＭＳ Ｐゴシック" pitchFamily="34" charset="-128"/>
              </a:rPr>
              <a:t>Black  = [     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b="1" smtClean="0">
                <a:ea typeface="ＭＳ Ｐゴシック" pitchFamily="34" charset="-128"/>
              </a:rPr>
              <a:t>,</a:t>
            </a:r>
            <a:r>
              <a:rPr lang="en-US" b="1" smtClean="0">
                <a:solidFill>
                  <a:srgbClr val="00FF00"/>
                </a:solidFill>
                <a:ea typeface="ＭＳ Ｐゴシック" pitchFamily="34" charset="-128"/>
              </a:rPr>
              <a:t>     0</a:t>
            </a:r>
            <a:r>
              <a:rPr lang="en-US" b="1" smtClean="0">
                <a:ea typeface="ＭＳ Ｐゴシック" pitchFamily="34" charset="-128"/>
              </a:rPr>
              <a:t>,</a:t>
            </a:r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    0</a:t>
            </a:r>
            <a:r>
              <a:rPr lang="en-US" b="1" smtClean="0">
                <a:ea typeface="ＭＳ Ｐゴシック" pitchFamily="34" charset="-128"/>
              </a:rPr>
              <a:t>]</a:t>
            </a: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sz="1800" b="1" smtClean="0">
                <a:solidFill>
                  <a:srgbClr val="FF0000"/>
                </a:solidFill>
                <a:ea typeface="ＭＳ Ｐゴシック" pitchFamily="34" charset="-128"/>
              </a:rPr>
              <a:t>0000 0000  </a:t>
            </a:r>
            <a:r>
              <a:rPr lang="en-US" sz="1800" b="1" smtClean="0">
                <a:solidFill>
                  <a:srgbClr val="00FF00"/>
                </a:solidFill>
                <a:ea typeface="ＭＳ Ｐゴシック" pitchFamily="34" charset="-128"/>
              </a:rPr>
              <a:t>0000 0000  </a:t>
            </a:r>
            <a:r>
              <a:rPr lang="en-US" sz="1800" b="1" smtClean="0">
                <a:solidFill>
                  <a:srgbClr val="0000FF"/>
                </a:solidFill>
                <a:ea typeface="ＭＳ Ｐゴシック" pitchFamily="34" charset="-128"/>
              </a:rPr>
              <a:t>0000 0000</a:t>
            </a:r>
            <a:endParaRPr lang="en-US" sz="180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lvl="2">
              <a:buFontTx/>
              <a:buNone/>
            </a:pPr>
            <a:r>
              <a:rPr lang="en-US" b="1" smtClean="0">
                <a:ea typeface="ＭＳ Ｐゴシック" pitchFamily="34" charset="-128"/>
              </a:rPr>
              <a:t>Gray   = [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128</a:t>
            </a:r>
            <a:r>
              <a:rPr lang="en-US" b="1" smtClean="0">
                <a:ea typeface="ＭＳ Ｐゴシック" pitchFamily="34" charset="-128"/>
              </a:rPr>
              <a:t>,</a:t>
            </a:r>
            <a:r>
              <a:rPr lang="en-US" b="1" smtClean="0">
                <a:solidFill>
                  <a:srgbClr val="00FF00"/>
                </a:solidFill>
                <a:ea typeface="ＭＳ Ｐゴシック" pitchFamily="34" charset="-128"/>
              </a:rPr>
              <a:t>128</a:t>
            </a:r>
            <a:r>
              <a:rPr lang="en-US" b="1" smtClean="0">
                <a:ea typeface="ＭＳ Ｐゴシック" pitchFamily="34" charset="-128"/>
              </a:rPr>
              <a:t>,</a:t>
            </a:r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128</a:t>
            </a:r>
            <a:r>
              <a:rPr lang="en-US" b="1" smtClean="0">
                <a:ea typeface="ＭＳ Ｐゴシック" pitchFamily="34" charset="-128"/>
              </a:rPr>
              <a:t>]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sz="1800" b="1" smtClean="0">
                <a:solidFill>
                  <a:srgbClr val="FF0000"/>
                </a:solidFill>
                <a:ea typeface="ＭＳ Ｐゴシック" pitchFamily="34" charset="-128"/>
              </a:rPr>
              <a:t>1000 0000  </a:t>
            </a:r>
            <a:r>
              <a:rPr lang="en-US" sz="1800" b="1" smtClean="0">
                <a:solidFill>
                  <a:srgbClr val="00FF00"/>
                </a:solidFill>
                <a:ea typeface="ＭＳ Ｐゴシック" pitchFamily="34" charset="-128"/>
              </a:rPr>
              <a:t>1000 0000  </a:t>
            </a:r>
            <a:r>
              <a:rPr lang="en-US" sz="1800" b="1" smtClean="0">
                <a:solidFill>
                  <a:srgbClr val="0000FF"/>
                </a:solidFill>
                <a:ea typeface="ＭＳ Ｐゴシック" pitchFamily="34" charset="-128"/>
              </a:rPr>
              <a:t>1000 0000</a:t>
            </a:r>
            <a:endParaRPr lang="en-US" sz="180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lvl="2">
              <a:buFontTx/>
              <a:buNone/>
            </a:pPr>
            <a:r>
              <a:rPr lang="en-US" b="1" smtClean="0">
                <a:ea typeface="ＭＳ Ｐゴシック" pitchFamily="34" charset="-128"/>
              </a:rPr>
              <a:t>White = [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255</a:t>
            </a:r>
            <a:r>
              <a:rPr lang="en-US" b="1" smtClean="0">
                <a:ea typeface="ＭＳ Ｐゴシック" pitchFamily="34" charset="-128"/>
              </a:rPr>
              <a:t>,</a:t>
            </a:r>
            <a:r>
              <a:rPr lang="en-US" b="1" smtClean="0">
                <a:solidFill>
                  <a:srgbClr val="00FF00"/>
                </a:solidFill>
                <a:ea typeface="ＭＳ Ｐゴシック" pitchFamily="34" charset="-128"/>
              </a:rPr>
              <a:t>255</a:t>
            </a:r>
            <a:r>
              <a:rPr lang="en-US" b="1" smtClean="0">
                <a:ea typeface="ＭＳ Ｐゴシック" pitchFamily="34" charset="-128"/>
              </a:rPr>
              <a:t>,</a:t>
            </a:r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255</a:t>
            </a:r>
            <a:r>
              <a:rPr lang="en-US" b="1" smtClean="0">
                <a:ea typeface="ＭＳ Ｐゴシック" pitchFamily="34" charset="-128"/>
              </a:rPr>
              <a:t>]</a:t>
            </a: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sz="1800" b="1" smtClean="0">
                <a:solidFill>
                  <a:srgbClr val="FF0000"/>
                </a:solidFill>
                <a:ea typeface="ＭＳ Ｐゴシック" pitchFamily="34" charset="-128"/>
              </a:rPr>
              <a:t>1111 1111   </a:t>
            </a:r>
            <a:r>
              <a:rPr lang="en-US" sz="1800" b="1" smtClean="0">
                <a:solidFill>
                  <a:srgbClr val="00FF00"/>
                </a:solidFill>
                <a:ea typeface="ＭＳ Ｐゴシック" pitchFamily="34" charset="-128"/>
              </a:rPr>
              <a:t>1111 1111   </a:t>
            </a:r>
            <a:r>
              <a:rPr lang="en-US" sz="1800" b="1" smtClean="0">
                <a:solidFill>
                  <a:srgbClr val="0000FF"/>
                </a:solidFill>
                <a:ea typeface="ＭＳ Ｐゴシック" pitchFamily="34" charset="-128"/>
              </a:rPr>
              <a:t>1111 1111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219200" y="5029200"/>
            <a:ext cx="7321550" cy="4635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pitchFamily="34" charset="0"/>
              </a:rPr>
              <a:t>White-gray-black all have same values for RGB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7772400" y="31242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7772400" y="3581400"/>
            <a:ext cx="381000" cy="381000"/>
          </a:xfrm>
          <a:prstGeom prst="rect">
            <a:avLst/>
          </a:prstGeom>
          <a:solidFill>
            <a:srgbClr val="8080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7772400" y="4038600"/>
            <a:ext cx="3810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C6382E8-E518-4A98-B066-575830A0F0D3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3562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DE43609-F976-47E0-B3E7-883017CF2B75}" type="slidenum">
              <a:rPr lang="en-US" sz="1200">
                <a:solidFill>
                  <a:srgbClr val="3F3F3F"/>
                </a:solidFill>
              </a:rPr>
              <a:pPr eaLnBrk="1" hangingPunct="1"/>
              <a:t>8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Colors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6259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>
                <a:ea typeface="ＭＳ Ｐゴシック" pitchFamily="34" charset="-128"/>
              </a:rPr>
              <a:t>Colors use different combinations of RGB</a:t>
            </a:r>
          </a:p>
          <a:p>
            <a:pPr lvl="2">
              <a:buFont typeface="Arial" pitchFamily="34" charset="0"/>
              <a:buNone/>
            </a:pPr>
            <a:r>
              <a:rPr lang="en-US" b="1" dirty="0" smtClean="0">
                <a:solidFill>
                  <a:srgbClr val="A92DEA"/>
                </a:solidFill>
                <a:ea typeface="ＭＳ Ｐゴシック" pitchFamily="34" charset="-128"/>
              </a:rPr>
              <a:t>Husky Purple</a:t>
            </a:r>
          </a:p>
          <a:p>
            <a:pPr lvl="2">
              <a:buFontTx/>
              <a:buNone/>
            </a:pPr>
            <a:r>
              <a:rPr lang="en-US" b="1" dirty="0" smtClean="0">
                <a:ea typeface="ＭＳ Ｐゴシック" pitchFamily="34" charset="-128"/>
              </a:rPr>
              <a:t>Red=160</a:t>
            </a:r>
          </a:p>
          <a:p>
            <a:pPr lvl="2">
              <a:buFontTx/>
              <a:buNone/>
            </a:pPr>
            <a:r>
              <a:rPr lang="en-US" b="1" dirty="0" smtClean="0">
                <a:ea typeface="ＭＳ Ｐゴシック" pitchFamily="34" charset="-128"/>
              </a:rPr>
              <a:t>Green=76</a:t>
            </a:r>
          </a:p>
          <a:p>
            <a:pPr lvl="2">
              <a:buFontTx/>
              <a:buNone/>
            </a:pPr>
            <a:r>
              <a:rPr lang="en-US" b="1" dirty="0" smtClean="0">
                <a:ea typeface="ＭＳ Ｐゴシック" pitchFamily="34" charset="-128"/>
              </a:rPr>
              <a:t>Blue=230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3" t="24739" r="33936" b="30923"/>
          <a:stretch>
            <a:fillRect/>
          </a:stretch>
        </p:blipFill>
        <p:spPr bwMode="auto">
          <a:xfrm>
            <a:off x="3810000" y="2133600"/>
            <a:ext cx="382905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624E023-97FD-4722-BD82-0B84378FBAAC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560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F7E7178-9699-4089-AF57-73600AF53A27}" type="slidenum">
              <a:rPr lang="en-US" sz="1200">
                <a:solidFill>
                  <a:srgbClr val="3F3F3F"/>
                </a:solidFill>
              </a:rPr>
              <a:pPr eaLnBrk="1" hangingPunct="1"/>
              <a:t>9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Positional Notation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6259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The RGB intensities are binary numbers</a:t>
            </a:r>
          </a:p>
          <a:p>
            <a:r>
              <a:rPr lang="en-US" dirty="0" smtClean="0">
                <a:ea typeface="ＭＳ Ｐゴシック" pitchFamily="34" charset="-128"/>
              </a:rPr>
              <a:t>Binary numbers, like decimal numbers, use </a:t>
            </a:r>
            <a:r>
              <a:rPr lang="en-US" i="1" dirty="0" smtClean="0">
                <a:ea typeface="ＭＳ Ｐゴシック" pitchFamily="34" charset="-128"/>
              </a:rPr>
              <a:t>place notation</a:t>
            </a:r>
            <a:r>
              <a:rPr lang="en-US" dirty="0" smtClean="0">
                <a:ea typeface="ＭＳ Ｐゴシック" pitchFamily="34" charset="-128"/>
              </a:rPr>
              <a:t> 	</a:t>
            </a:r>
          </a:p>
          <a:p>
            <a:pPr lvl="2">
              <a:buFontTx/>
              <a:buNone/>
            </a:pPr>
            <a:r>
              <a:rPr lang="en-US" sz="3200" dirty="0" smtClean="0">
                <a:ea typeface="ＭＳ Ｐゴシック" pitchFamily="34" charset="-128"/>
              </a:rPr>
              <a:t>	</a:t>
            </a:r>
            <a:r>
              <a:rPr lang="en-US" sz="3200" b="1" dirty="0" smtClean="0">
                <a:ea typeface="ＭＳ Ｐゴシック" pitchFamily="34" charset="-128"/>
              </a:rPr>
              <a:t>1101 = 1×1000 + 1×100 + 0×10  + 1×1</a:t>
            </a:r>
          </a:p>
          <a:p>
            <a:pPr lvl="2">
              <a:buFontTx/>
              <a:buNone/>
            </a:pPr>
            <a:r>
              <a:rPr lang="en-US" sz="3200" b="1" dirty="0" smtClean="0">
                <a:ea typeface="ＭＳ Ｐゴシック" pitchFamily="34" charset="-128"/>
              </a:rPr>
              <a:t>		 = 1×10</a:t>
            </a:r>
            <a:r>
              <a:rPr lang="en-US" sz="3200" b="1" baseline="30000" dirty="0" smtClean="0">
                <a:ea typeface="ＭＳ Ｐゴシック" pitchFamily="34" charset="-128"/>
              </a:rPr>
              <a:t>3</a:t>
            </a:r>
            <a:r>
              <a:rPr lang="en-US" sz="3200" b="1" dirty="0" smtClean="0">
                <a:ea typeface="ＭＳ Ｐゴシック" pitchFamily="34" charset="-128"/>
              </a:rPr>
              <a:t>   + 1×10</a:t>
            </a:r>
            <a:r>
              <a:rPr lang="en-US" sz="3200" b="1" baseline="30000" dirty="0" smtClean="0">
                <a:ea typeface="ＭＳ Ｐゴシック" pitchFamily="34" charset="-128"/>
              </a:rPr>
              <a:t>2</a:t>
            </a:r>
            <a:r>
              <a:rPr lang="en-US" sz="3200" b="1" dirty="0" smtClean="0">
                <a:ea typeface="ＭＳ Ｐゴシック" pitchFamily="34" charset="-128"/>
              </a:rPr>
              <a:t>  + 0×10</a:t>
            </a:r>
            <a:r>
              <a:rPr lang="en-US" sz="3200" b="1" baseline="30000" dirty="0" smtClean="0">
                <a:ea typeface="ＭＳ Ｐゴシック" pitchFamily="34" charset="-128"/>
              </a:rPr>
              <a:t>1</a:t>
            </a:r>
            <a:r>
              <a:rPr lang="en-US" sz="3200" b="1" dirty="0" smtClean="0">
                <a:ea typeface="ＭＳ Ｐゴシック" pitchFamily="34" charset="-128"/>
              </a:rPr>
              <a:t> + 1×10</a:t>
            </a:r>
            <a:r>
              <a:rPr lang="en-US" sz="3200" b="1" baseline="30000" dirty="0" smtClean="0">
                <a:ea typeface="ＭＳ Ｐゴシック" pitchFamily="34" charset="-128"/>
              </a:rPr>
              <a:t>0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ea typeface="ＭＳ Ｐゴシック" pitchFamily="34" charset="-128"/>
              </a:rPr>
              <a:t>	except that the base is 2 not 10</a:t>
            </a:r>
          </a:p>
          <a:p>
            <a:pPr lvl="2">
              <a:buFontTx/>
              <a:buNone/>
            </a:pPr>
            <a:r>
              <a:rPr lang="en-US" b="1" dirty="0" smtClean="0">
                <a:ea typeface="ＭＳ Ｐゴシック" pitchFamily="34" charset="-128"/>
              </a:rPr>
              <a:t>	</a:t>
            </a:r>
            <a:r>
              <a:rPr lang="en-US" sz="3200" b="1" dirty="0" smtClean="0">
                <a:ea typeface="ＭＳ Ｐゴシック" pitchFamily="34" charset="-128"/>
              </a:rPr>
              <a:t>1101 = 1×8  + 1×4  + 0×2  + 1×1</a:t>
            </a:r>
          </a:p>
          <a:p>
            <a:pPr lvl="2">
              <a:buFontTx/>
              <a:buNone/>
            </a:pPr>
            <a:r>
              <a:rPr lang="en-US" sz="3200" b="1" dirty="0" smtClean="0">
                <a:ea typeface="ＭＳ Ｐゴシック" pitchFamily="34" charset="-128"/>
              </a:rPr>
              <a:t>		 = 1×2</a:t>
            </a:r>
            <a:r>
              <a:rPr lang="en-US" sz="3200" b="1" baseline="30000" dirty="0" smtClean="0">
                <a:ea typeface="ＭＳ Ｐゴシック" pitchFamily="34" charset="-128"/>
              </a:rPr>
              <a:t>3</a:t>
            </a:r>
            <a:r>
              <a:rPr lang="en-US" sz="3200" b="1" dirty="0" smtClean="0">
                <a:ea typeface="ＭＳ Ｐゴシック" pitchFamily="34" charset="-128"/>
              </a:rPr>
              <a:t> + 1×2</a:t>
            </a:r>
            <a:r>
              <a:rPr lang="en-US" sz="3200" b="1" baseline="30000" dirty="0" smtClean="0">
                <a:ea typeface="ＭＳ Ｐゴシック" pitchFamily="34" charset="-128"/>
              </a:rPr>
              <a:t>2</a:t>
            </a:r>
            <a:r>
              <a:rPr lang="en-US" sz="3200" b="1" dirty="0" smtClean="0">
                <a:ea typeface="ＭＳ Ｐゴシック" pitchFamily="34" charset="-128"/>
              </a:rPr>
              <a:t> + 0×2</a:t>
            </a:r>
            <a:r>
              <a:rPr lang="en-US" sz="3200" b="1" baseline="30000" dirty="0" smtClean="0">
                <a:ea typeface="ＭＳ Ｐゴシック" pitchFamily="34" charset="-128"/>
              </a:rPr>
              <a:t>1</a:t>
            </a:r>
            <a:r>
              <a:rPr lang="en-US" sz="3200" b="1" dirty="0" smtClean="0">
                <a:ea typeface="ＭＳ Ｐゴシック" pitchFamily="34" charset="-128"/>
              </a:rPr>
              <a:t> + 1×2</a:t>
            </a:r>
            <a:r>
              <a:rPr lang="en-US" sz="3200" b="1" baseline="30000" dirty="0" smtClean="0">
                <a:ea typeface="ＭＳ Ｐゴシック" pitchFamily="34" charset="-128"/>
              </a:rPr>
              <a:t>0</a:t>
            </a:r>
            <a:endParaRPr lang="en-US" sz="3200" b="1" dirty="0" smtClean="0">
              <a:ea typeface="ＭＳ Ｐゴシック" pitchFamily="34" charset="-128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28600" y="6248400"/>
            <a:ext cx="4648200" cy="4635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FFFF"/>
                </a:solidFill>
                <a:latin typeface="Century Gothic" pitchFamily="34" charset="0"/>
              </a:rPr>
              <a:t>1101 in binary is 13 in decimal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 flipV="1">
            <a:off x="6858000" y="3962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 flipV="1">
            <a:off x="5943600" y="5638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6248400" y="48768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B7A516-00DE-4B39-B514-4F78649D648F}" type="datetime1">
              <a:rPr lang="en-US" sz="1200" smtClean="0">
                <a:solidFill>
                  <a:srgbClr val="3F3F3F"/>
                </a:solidFill>
              </a:rPr>
              <a:t>10/4/2012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7658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239000" y="4267200"/>
            <a:ext cx="1295400" cy="828675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pitchFamily="34" charset="0"/>
              </a:rPr>
              <a:t>Base or radix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24540&quot;&gt;&lt;property id=&quot;20148&quot; value=&quot;5&quot;/&gt;&lt;property id=&quot;20300&quot; value=&quot;Slide 3 - &amp;quot;Welcome to FIT100 &amp;quot;&quot;/&gt;&lt;property id=&quot;20307&quot; value=&quot;257&quot;/&gt;&lt;/object&gt;&lt;object type=&quot;3&quot; unique_id=&quot;24541&quot;&gt;&lt;property id=&quot;20148&quot; value=&quot;5&quot;/&gt;&lt;property id=&quot;20300&quot; value=&quot;Slide 4 - &amp;quot;INFO100/CSE100&amp;quot;&quot;/&gt;&lt;property id=&quot;20307&quot; value=&quot;258&quot;/&gt;&lt;/object&gt;&lt;object type=&quot;3&quot; unique_id=&quot;24543&quot;&gt;&lt;property id=&quot;20148&quot; value=&quot;5&quot;/&gt;&lt;property id=&quot;20300&quot; value=&quot;Slide 7 - &amp;quot;Being Fluent&amp;quot;&quot;/&gt;&lt;property id=&quot;20307&quot; value=&quot;260&quot;/&gt;&lt;/object&gt;&lt;object type=&quot;3&quot; unique_id=&quot;24544&quot;&gt;&lt;property id=&quot;20148&quot; value=&quot;5&quot;/&gt;&lt;property id=&quot;20300&quot; value=&quot;Slide 8 - &amp;quot;The Content&amp;quot;&quot;/&gt;&lt;property id=&quot;20307&quot; value=&quot;261&quot;/&gt;&lt;/object&gt;&lt;object type=&quot;3&quot; unique_id=&quot;24546&quot;&gt;&lt;property id=&quot;20148&quot; value=&quot;5&quot;/&gt;&lt;property id=&quot;20300&quot; value=&quot;Slide 9 - &amp;quot;About This Class  &amp;quot;&quot;/&gt;&lt;property id=&quot;20307&quot; value=&quot;263&quot;/&gt;&lt;/object&gt;&lt;object type=&quot;3&quot; unique_id=&quot;24547&quot;&gt;&lt;property id=&quot;20148&quot; value=&quot;5&quot;/&gt;&lt;property id=&quot;20300&quot; value=&quot;Slide 10 - &amp;quot;Lifetime of Learning&amp;quot;&quot;/&gt;&lt;property id=&quot;20307&quot; value=&quot;264&quot;/&gt;&lt;/object&gt;&lt;object type=&quot;3&quot; unique_id=&quot;24548&quot;&gt;&lt;property id=&quot;20148&quot; value=&quot;5&quot;/&gt;&lt;property id=&quot;20300&quot; value=&quot;Slide 11 - &amp;quot;Lifetime of Learning&amp;quot;&quot;/&gt;&lt;property id=&quot;20307&quot; value=&quot;265&quot;/&gt;&lt;/object&gt;&lt;object type=&quot;3&quot; unique_id=&quot;24549&quot;&gt;&lt;property id=&quot;20148&quot; value=&quot;5&quot;/&gt;&lt;property id=&quot;20300&quot; value=&quot;Slide 12 - &amp;quot;Is FIT100 for You?&amp;quot;&quot;/&gt;&lt;property id=&quot;20307&quot; value=&quot;266&quot;/&gt;&lt;/object&gt;&lt;object type=&quot;3&quot; unique_id=&quot;24550&quot;&gt;&lt;property id=&quot;20148&quot; value=&quot;5&quot;/&gt;&lt;property id=&quot;20300&quot; value=&quot;Slide 14 - &amp;quot;But, Maybe Not&amp;quot;&quot;/&gt;&lt;property id=&quot;20307&quot; value=&quot;267&quot;/&gt;&lt;/object&gt;&lt;object type=&quot;3&quot; unique_id=&quot;24551&quot;&gt;&lt;property id=&quot;20148&quot; value=&quot;5&quot;/&gt;&lt;property id=&quot;20300&quot; value=&quot;Slide 15 - &amp;quot;Some Stats&amp;quot;&quot;/&gt;&lt;property id=&quot;20307&quot; value=&quot;268&quot;/&gt;&lt;/object&gt;&lt;object type=&quot;3&quot; unique_id=&quot;24552&quot;&gt;&lt;property id=&quot;20148&quot; value=&quot;5&quot;/&gt;&lt;property id=&quot;20300&quot; value=&quot;Slide 16 - &amp;quot;Taking FIT Is Worth It&amp;quot;&quot;/&gt;&lt;property id=&quot;20307&quot; value=&quot;269&quot;/&gt;&lt;/object&gt;&lt;object type=&quot;3&quot; unique_id=&quot;24553&quot;&gt;&lt;property id=&quot;20148&quot; value=&quot;5&quot;/&gt;&lt;property id=&quot;20300&quot; value=&quot;Slide 17 - &amp;quot;Class Mechanics&amp;quot;&quot;/&gt;&lt;property id=&quot;20307&quot; value=&quot;270&quot;/&gt;&lt;/object&gt;&lt;object type=&quot;3&quot; unique_id=&quot;24554&quot;&gt;&lt;property id=&quot;20148&quot; value=&quot;5&quot;/&gt;&lt;property id=&quot;20300&quot; value=&quot;Slide 20 - &amp;quot;Class Mechanics&amp;quot;&quot;/&gt;&lt;property id=&quot;20307&quot; value=&quot;271&quot;/&gt;&lt;/object&gt;&lt;object type=&quot;3&quot; unique_id=&quot;24555&quot;&gt;&lt;property id=&quot;20148&quot; value=&quot;5&quot;/&gt;&lt;property id=&quot;20300&quot; value=&quot;Slide 21 - &amp;quot;FIT100 course Web site&amp;quot;&quot;/&gt;&lt;property id=&quot;20307&quot; value=&quot;272&quot;/&gt;&lt;/object&gt;&lt;object type=&quot;3&quot; unique_id=&quot;24556&quot;&gt;&lt;property id=&quot;20148&quot; value=&quot;5&quot;/&gt;&lt;property id=&quot;20300&quot; value=&quot;Slide 24 - &amp;quot;Teaching Assistants&amp;quot;&quot;/&gt;&lt;property id=&quot;20307&quot; value=&quot;273&quot;/&gt;&lt;/object&gt;&lt;object type=&quot;3&quot; unique_id=&quot;24557&quot;&gt;&lt;property id=&quot;20148&quot; value=&quot;5&quot;/&gt;&lt;property id=&quot;20300&quot; value=&quot;Slide 27 - &amp;quot;CLUE Tutor&amp;quot;&quot;/&gt;&lt;property id=&quot;20307&quot; value=&quot;274&quot;/&gt;&lt;/object&gt;&lt;object type=&quot;3&quot; unique_id=&quot;24558&quot;&gt;&lt;property id=&quot;20148&quot; value=&quot;5&quot;/&gt;&lt;property id=&quot;20300&quot; value=&quot;Slide 28 - &amp;quot;Get Help When You Need It!&amp;quot;&quot;/&gt;&lt;property id=&quot;20307&quot; value=&quot;275&quot;/&gt;&lt;/object&gt;&lt;object type=&quot;3&quot; unique_id=&quot;24559&quot;&gt;&lt;property id=&quot;20148&quot; value=&quot;5&quot;/&gt;&lt;property id=&quot;20300&quot; value=&quot;Slide 29 - &amp;quot;New to computers?&amp;quot;&quot;/&gt;&lt;property id=&quot;20307&quot; value=&quot;276&quot;/&gt;&lt;/object&gt;&lt;object type=&quot;3&quot; unique_id=&quot;24560&quot;&gt;&lt;property id=&quot;20148&quot; value=&quot;5&quot;/&gt;&lt;property id=&quot;20300&quot; value=&quot;Slide 30 - &amp;quot;Class Web Site&amp;quot;&quot;/&gt;&lt;property id=&quot;20307&quot; value=&quot;277&quot;/&gt;&lt;/object&gt;&lt;object type=&quot;3&quot; unique_id=&quot;24561&quot;&gt;&lt;property id=&quot;20148&quot; value=&quot;5&quot;/&gt;&lt;property id=&quot;20300&quot; value=&quot;Slide 31 - &amp;quot;The Calendar&amp;quot;&quot;/&gt;&lt;property id=&quot;20307&quot; value=&quot;278&quot;/&gt;&lt;/object&gt;&lt;object type=&quot;3&quot; unique_id=&quot;24562&quot;&gt;&lt;property id=&quot;20148&quot; value=&quot;5&quot;/&gt;&lt;property id=&quot;20300&quot; value=&quot;Slide 32 - &amp;quot;Readings&amp;quot;&quot;/&gt;&lt;property id=&quot;20307&quot; value=&quot;279&quot;/&gt;&lt;/object&gt;&lt;object type=&quot;3&quot; unique_id=&quot;24563&quot;&gt;&lt;property id=&quot;20148&quot; value=&quot;5&quot;/&gt;&lt;property id=&quot;20300&quot; value=&quot;Slide 35 - &amp;quot;An Assignment&amp;quot;&quot;/&gt;&lt;property id=&quot;20307&quot; value=&quot;280&quot;/&gt;&lt;/object&gt;&lt;object type=&quot;3&quot; unique_id=&quot;24564&quot;&gt;&lt;property id=&quot;20148&quot; value=&quot;5&quot;/&gt;&lt;property id=&quot;20300&quot; value=&quot;Slide 36 - &amp;quot;Summary&amp;quot;&quot;/&gt;&lt;property id=&quot;20307&quot; value=&quot;281&quot;/&gt;&lt;/object&gt;&lt;object type=&quot;3&quot; unique_id=&quot;24728&quot;&gt;&lt;property id=&quot;20148&quot; value=&quot;5&quot;/&gt;&lt;property id=&quot;20300&quot; value=&quot;Slide 6 - &amp;quot;Fluency with Information Technology&amp;quot;&quot;/&gt;&lt;property id=&quot;20307&quot; value=&quot;282&quot;/&gt;&lt;/object&gt;&lt;object type=&quot;3&quot; unique_id=&quot;24821&quot;&gt;&lt;property id=&quot;20148&quot; value=&quot;5&quot;/&gt;&lt;property id=&quot;20300&quot; value=&quot;Slide 23 - &amp;quot;Instructor&amp;quot;&quot;/&gt;&lt;property id=&quot;20307&quot; value=&quot;286&quot;/&gt;&lt;/object&gt;&lt;object type=&quot;3&quot; unique_id=&quot;24912&quot;&gt;&lt;property id=&quot;20148&quot; value=&quot;5&quot;/&gt;&lt;property id=&quot;20300&quot; value=&quot;Slide 25 - &amp;quot;Teaching Assistants&amp;quot;&quot;/&gt;&lt;property id=&quot;20307&quot; value=&quot;288&quot;/&gt;&lt;/object&gt;&lt;object type=&quot;3&quot; unique_id=&quot;24913&quot;&gt;&lt;property id=&quot;20148&quot; value=&quot;5&quot;/&gt;&lt;property id=&quot;20300&quot; value=&quot;Slide 26 - &amp;quot;Teaching Assistants&amp;quot;&quot;/&gt;&lt;property id=&quot;20307&quot; value=&quot;287&quot;/&gt;&lt;/object&gt;&lt;object type=&quot;3&quot; unique_id=&quot;25328&quot;&gt;&lt;property id=&quot;20148&quot; value=&quot;5&quot;/&gt;&lt;property id=&quot;20300&quot; value=&quot;Slide 13 - &amp;quot;Five credits is….&amp;quot;&quot;/&gt;&lt;property id=&quot;20307&quot; value=&quot;289&quot;/&gt;&lt;/object&gt;&lt;object type=&quot;3&quot; unique_id=&quot;25637&quot;&gt;&lt;property id=&quot;20148&quot; value=&quot;5&quot;/&gt;&lt;property id=&quot;20300&quot; value=&quot;Slide 5 - &amp;quot;Clicker question&amp;quot;&quot;/&gt;&lt;property id=&quot;20307&quot; value=&quot;291&quot;/&gt;&lt;/object&gt;&lt;object type=&quot;3&quot; unique_id=&quot;25638&quot;&gt;&lt;property id=&quot;20148&quot; value=&quot;5&quot;/&gt;&lt;property id=&quot;20300&quot; value=&quot;Slide 18 - &amp;quot;Clicker questions&amp;quot;&quot;/&gt;&lt;property id=&quot;20307&quot; value=&quot;292&quot;/&gt;&lt;/object&gt;&lt;object type=&quot;3&quot; unique_id=&quot;26056&quot;&gt;&lt;property id=&quot;20148&quot; value=&quot;5&quot;/&gt;&lt;property id=&quot;20300&quot; value=&quot;Slide 1 - &amp;quot;Announcements&amp;quot;&quot;/&gt;&lt;property id=&quot;20307&quot; value=&quot;293&quot;/&gt;&lt;/object&gt;&lt;object type=&quot;3&quot; unique_id=&quot;26057&quot;&gt;&lt;property id=&quot;20148&quot; value=&quot;5&quot;/&gt;&lt;property id=&quot;20300&quot; value=&quot;Slide 2 - &amp;quot;Announcements&amp;quot;&quot;/&gt;&lt;property id=&quot;20307&quot; value=&quot;295&quot;/&gt;&lt;/object&gt;&lt;object type=&quot;3&quot; unique_id=&quot;26058&quot;&gt;&lt;property id=&quot;20148&quot; value=&quot;5&quot;/&gt;&lt;property id=&quot;20300&quot; value=&quot;Slide 33 - &amp;quot;Clicker Quiz&amp;quot;&quot;/&gt;&lt;property id=&quot;20307&quot; value=&quot;294&quot;/&gt;&lt;/object&gt;&lt;object type=&quot;3&quot; unique_id=&quot;32316&quot;&gt;&lt;property id=&quot;20148&quot; value=&quot;5&quot;/&gt;&lt;property id=&quot;20300&quot; value=&quot;Slide 19 - &amp;quot;Course Web site&amp;quot;&quot;/&gt;&lt;property id=&quot;20307&quot; value=&quot;296&quot;/&gt;&lt;/object&gt;&lt;object type=&quot;3&quot; unique_id=&quot;32497&quot;&gt;&lt;property id=&quot;20148&quot; value=&quot;5&quot;/&gt;&lt;property id=&quot;20300&quot; value=&quot;Slide 22 - &amp;quot;FIT100 Course Web Site&amp;quot;&quot;/&gt;&lt;property id=&quot;20307&quot; value=&quot;297&quot;/&gt;&lt;/object&gt;&lt;object type=&quot;3&quot; unique_id=&quot;32771&quot;&gt;&lt;property id=&quot;20148&quot; value=&quot;5&quot;/&gt;&lt;property id=&quot;20300&quot; value=&quot;Slide 34 - &amp;quot;FIT100 Course Calendar&amp;quot;&quot;/&gt;&lt;property id=&quot;20307&quot; value=&quot;29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3734</TotalTime>
  <Words>1967</Words>
  <Application>Microsoft Office PowerPoint</Application>
  <PresentationFormat>On-screen Show (4:3)</PresentationFormat>
  <Paragraphs>596</Paragraphs>
  <Slides>34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Module</vt:lpstr>
      <vt:lpstr>To do …</vt:lpstr>
      <vt:lpstr>Bits of Color</vt:lpstr>
      <vt:lpstr>Return To RGB</vt:lpstr>
      <vt:lpstr>Actual Pixels From TFT LCD Display</vt:lpstr>
      <vt:lpstr>Combining Colored Light (RGB)</vt:lpstr>
      <vt:lpstr>InkJet Printer: CMY</vt:lpstr>
      <vt:lpstr>White, Gray, Black</vt:lpstr>
      <vt:lpstr>Colors</vt:lpstr>
      <vt:lpstr>Positional Notation</vt:lpstr>
      <vt:lpstr>Positional Notation Logic</vt:lpstr>
      <vt:lpstr>The Red of HP As A Binary Number</vt:lpstr>
      <vt:lpstr>Green of HP As A Binary Number</vt:lpstr>
      <vt:lpstr>Is It Really Husky Purple?</vt:lpstr>
      <vt:lpstr>A Redder Purple</vt:lpstr>
      <vt:lpstr>Find Binary From Decimal</vt:lpstr>
      <vt:lpstr>Find Binary From Decimal</vt:lpstr>
      <vt:lpstr>Find Binary From Decimal</vt:lpstr>
      <vt:lpstr>Find Binary From Decimal</vt:lpstr>
      <vt:lpstr>Find Binary From Decimal</vt:lpstr>
      <vt:lpstr>Find Binary From Decimal</vt:lpstr>
      <vt:lpstr>Find Binary From Decimal</vt:lpstr>
      <vt:lpstr>Find Binary From Decimal</vt:lpstr>
      <vt:lpstr>Find Binary From Decimal</vt:lpstr>
      <vt:lpstr>Find Binary From Decimal</vt:lpstr>
      <vt:lpstr>Find Binary From Decimal</vt:lpstr>
      <vt:lpstr>Summary</vt:lpstr>
      <vt:lpstr>Review on digital representation</vt:lpstr>
      <vt:lpstr>So, It All Works Because of Digital</vt:lpstr>
      <vt:lpstr>A General Idea</vt:lpstr>
      <vt:lpstr>Digital Discussion</vt:lpstr>
      <vt:lpstr>Digital Discussion</vt:lpstr>
      <vt:lpstr>Digital Discussion</vt:lpstr>
      <vt:lpstr>CD ROM …</vt:lpstr>
      <vt:lpstr>To do …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FIT100</dc:title>
  <dc:creator>Information School</dc:creator>
  <cp:lastModifiedBy>ks</cp:lastModifiedBy>
  <cp:revision>105</cp:revision>
  <dcterms:created xsi:type="dcterms:W3CDTF">2011-03-25T21:50:33Z</dcterms:created>
  <dcterms:modified xsi:type="dcterms:W3CDTF">2012-10-04T19:46:40Z</dcterms:modified>
</cp:coreProperties>
</file>