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18"/>
  </p:notesMasterIdLst>
  <p:handoutMasterIdLst>
    <p:handoutMasterId r:id="rId19"/>
  </p:handoutMasterIdLst>
  <p:sldIdLst>
    <p:sldId id="303" r:id="rId2"/>
    <p:sldId id="389" r:id="rId3"/>
    <p:sldId id="373" r:id="rId4"/>
    <p:sldId id="388" r:id="rId5"/>
    <p:sldId id="374" r:id="rId6"/>
    <p:sldId id="375" r:id="rId7"/>
    <p:sldId id="376" r:id="rId8"/>
    <p:sldId id="377" r:id="rId9"/>
    <p:sldId id="380" r:id="rId10"/>
    <p:sldId id="372" r:id="rId11"/>
    <p:sldId id="383" r:id="rId12"/>
    <p:sldId id="381" r:id="rId13"/>
    <p:sldId id="382" r:id="rId14"/>
    <p:sldId id="384" r:id="rId15"/>
    <p:sldId id="385" r:id="rId16"/>
    <p:sldId id="386" r:id="rId17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80"/>
    <a:srgbClr val="882389"/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AB551E2C-B572-4822-A599-B1CBC59655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938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BFD9F23-3472-451F-975E-E90533058EE6}" type="datetime1">
              <a:rPr lang="en-US"/>
              <a:pPr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A5AAC258-FEF6-480E-BE79-4844C3CEB7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995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Demo of code here</a:t>
            </a:r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587D64B-A88C-45F2-93AC-82A7C8D54F9D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Do it in a demo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7A73E9B-83F4-485D-B8AC-9038528B17F4}" type="slidenum">
              <a:rPr lang="en-US" sz="1200"/>
              <a:pPr eaLnBrk="1" hangingPunct="1"/>
              <a:t>16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A1ADCCE-D7BD-4188-BFB5-817F7B202D51}" type="datetime1">
              <a:rPr lang="en-US" smtClean="0"/>
              <a:t>10/11/2012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6ECBDFA-3576-4FC1-94F8-340F1EBF53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8034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DB5021-9F9D-41BE-9184-1877FD664D49}" type="datetime1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C7143E-C91C-460D-8F9E-A8835A738A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5752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8A38F1-5CAE-418E-92D3-D069CAB5E1E2}" type="datetime1">
              <a:rPr lang="en-US" smtClean="0"/>
              <a:t>10/11/2012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EE6FE-EE6E-4ADC-9CDC-1B95C339A71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85088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F56127-9C06-4F25-BC37-BCE801F27C88}" type="datetime1">
              <a:rPr lang="en-US" smtClean="0"/>
              <a:t>10/11/2012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C4467-E76A-4949-B3CB-560FF1176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1730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3A0E19-39A3-40E8-8FBD-9D3F67A522F5}" type="datetime1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8A0D1-86FF-4E69-9654-461917C686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50324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AA2C59-D96F-48F7-B6A7-39E653FD576D}" type="datetime1">
              <a:rPr lang="en-US" smtClean="0"/>
              <a:t>10/11/2012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BBA8AA-74CD-4102-BCF2-ABAB9C2F5A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54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1D17AE-9382-440B-8FC2-BC08130D8CF1}" type="datetime1">
              <a:rPr lang="en-US" smtClean="0"/>
              <a:t>10/11/2012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BDE56-2D79-4264-96FA-8E34638E55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8236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B0F183-842A-4549-8AC9-71988F69E8D2}" type="datetime1">
              <a:rPr lang="en-US" smtClean="0"/>
              <a:t>10/11/2012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0F5113-B820-45AD-B376-1F84A185D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2444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A6603F-4EC4-4483-9472-A0866825C4B7}" type="datetime1">
              <a:rPr lang="en-US" smtClean="0"/>
              <a:t>10/11/2012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2BC52-EBE3-4C93-9A80-FFCAA43A81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5523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6A3B8C-DE21-4BB7-B39C-E8B881BDA1A8}" type="datetime1">
              <a:rPr lang="en-US" smtClean="0"/>
              <a:t>10/11/2012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C42FF-1D8B-46BC-8ACD-6A61D421683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1474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8164D6-B645-466A-A7DD-45280AC4AC6C}" type="datetime1">
              <a:rPr lang="en-US" smtClean="0"/>
              <a:t>10/11/2012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DCA69C-92AC-4372-B653-97F09EE474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83314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fld id="{D59DE134-13D1-4864-84CE-092DDD2894A8}" type="datetime1">
              <a:rPr lang="en-US" smtClean="0"/>
              <a:t>10/11/2012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4EA00486-7140-4820-A977-EB1555197DE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82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Corbe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  <a:cs typeface="Arial" pitchFamily="34" charset="0"/>
              </a:defRPr>
            </a:lvl1pPr>
          </a:lstStyle>
          <a:p>
            <a:fld id="{A5744899-2345-4243-A9CB-1E0D4772AD5E}" type="datetime1">
              <a:rPr lang="en-US" smtClean="0"/>
              <a:t>10/11/2012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  <a:cs typeface="Arial" pitchFamily="34" charset="0"/>
              </a:defRPr>
            </a:lvl1pPr>
          </a:lstStyle>
          <a:p>
            <a:r>
              <a:rPr lang="en-US" smtClean="0"/>
              <a:t>Kelvin Sung (Use/Modify with permission from © 2010-2012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  <a:cs typeface="Arial" pitchFamily="34" charset="0"/>
              </a:defRPr>
            </a:lvl1pPr>
          </a:lstStyle>
          <a:p>
            <a:fld id="{C6F7EBF0-8508-4591-A852-8057B2FF439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8" r:id="rId1"/>
    <p:sldLayoutId id="2147484162" r:id="rId2"/>
    <p:sldLayoutId id="2147484169" r:id="rId3"/>
    <p:sldLayoutId id="2147484163" r:id="rId4"/>
    <p:sldLayoutId id="2147484164" r:id="rId5"/>
    <p:sldLayoutId id="2147484165" r:id="rId6"/>
    <p:sldLayoutId id="2147484170" r:id="rId7"/>
    <p:sldLayoutId id="2147484171" r:id="rId8"/>
    <p:sldLayoutId id="2147484172" r:id="rId9"/>
    <p:sldLayoutId id="2147484166" r:id="rId10"/>
    <p:sldLayoutId id="2147484173" r:id="rId11"/>
    <p:sldLayoutId id="2147484167" r:id="rId12"/>
  </p:sldLayoutIdLst>
  <p:transition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ashington.edu/education/courses/cse120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processing.org/download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8001000" cy="11430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 smtClean="0"/>
              <a:t>Basic Processing …</a:t>
            </a:r>
            <a:endParaRPr lang="en-US" dirty="0"/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14800"/>
            <a:ext cx="6705600" cy="685800"/>
          </a:xfrm>
        </p:spPr>
        <p:txBody>
          <a:bodyPr/>
          <a:lstStyle/>
          <a:p>
            <a:pPr lvl="0" eaLnBrk="1" hangingPunct="1">
              <a:buClr>
                <a:srgbClr val="F0AD00"/>
              </a:buClr>
            </a:pPr>
            <a:r>
              <a:rPr lang="en-US" i="1" dirty="0"/>
              <a:t>Kelvin Sung</a:t>
            </a:r>
          </a:p>
          <a:p>
            <a:pPr lvl="0" eaLnBrk="1" hangingPunct="1">
              <a:buClr>
                <a:srgbClr val="F0AD00"/>
              </a:buClr>
            </a:pPr>
            <a:r>
              <a:rPr lang="en-US" i="1" dirty="0"/>
              <a:t>University of Washington, Bothell</a:t>
            </a:r>
          </a:p>
          <a:p>
            <a:pPr lvl="0" eaLnBrk="1" hangingPunct="1">
              <a:buClr>
                <a:srgbClr val="F0AD00"/>
              </a:buClr>
            </a:pPr>
            <a:r>
              <a:rPr lang="en-US" sz="1200" i="1" dirty="0"/>
              <a:t>(* Use/Modification with permission based on Larry Snyder’s </a:t>
            </a:r>
            <a:r>
              <a:rPr lang="en-US" sz="1200" i="1" dirty="0">
                <a:hlinkClick r:id="rId2"/>
              </a:rPr>
              <a:t>CSE120 </a:t>
            </a:r>
            <a:r>
              <a:rPr lang="en-US" sz="1200" i="1" dirty="0"/>
              <a:t>)</a:t>
            </a:r>
            <a:endParaRPr lang="en-US" sz="1200" dirty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962400" y="6172200"/>
            <a:ext cx="1619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000">
                <a:solidFill>
                  <a:schemeClr val="bg2"/>
                </a:solidFill>
              </a:rPr>
              <a:t>© Lawrence Snyder 2004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5356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/>
              <a:t>Drawing pictures … It</a:t>
            </a:r>
            <a:r>
              <a:rPr lang="ja-JP" altLang="en-US"/>
              <a:t>’</a:t>
            </a:r>
            <a:r>
              <a:rPr lang="en-US" altLang="ja-JP"/>
              <a:t>s not art, it</a:t>
            </a:r>
            <a:r>
              <a:rPr lang="ja-JP" altLang="en-US"/>
              <a:t>’</a:t>
            </a:r>
            <a:r>
              <a:rPr lang="en-US" altLang="ja-JP"/>
              <a:t>s fun 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911225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The Color Purple</a:t>
            </a:r>
            <a:endParaRPr lang="en-US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Colors in most Web programming are given as three values: 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R</a:t>
            </a:r>
            <a:r>
              <a:rPr lang="en-US" smtClean="0">
                <a:solidFill>
                  <a:srgbClr val="00FF80"/>
                </a:solidFill>
                <a:ea typeface="ＭＳ Ｐゴシック" pitchFamily="34" charset="-128"/>
              </a:rPr>
              <a:t>G</a:t>
            </a:r>
            <a:r>
              <a:rPr lang="en-US" smtClean="0">
                <a:solidFill>
                  <a:srgbClr val="0000FF"/>
                </a:solidFill>
                <a:ea typeface="ＭＳ Ｐゴシック" pitchFamily="34" charset="-128"/>
              </a:rPr>
              <a:t>B</a:t>
            </a:r>
            <a:r>
              <a:rPr lang="en-US" smtClean="0">
                <a:ea typeface="ＭＳ Ｐゴシック" pitchFamily="34" charset="-128"/>
              </a:rPr>
              <a:t>, for red, green, blue</a:t>
            </a:r>
          </a:p>
          <a:p>
            <a:r>
              <a:rPr lang="en-US" smtClean="0">
                <a:ea typeface="ＭＳ Ｐゴシック" pitchFamily="34" charset="-128"/>
              </a:rPr>
              <a:t>The Color Purple, for example, is: </a:t>
            </a:r>
            <a:r>
              <a:rPr lang="en-US" b="1" smtClean="0">
                <a:ea typeface="ＭＳ Ｐゴシック" pitchFamily="34" charset="-128"/>
              </a:rPr>
              <a:t> </a:t>
            </a:r>
            <a:r>
              <a:rPr lang="en-US" b="1" smtClean="0">
                <a:solidFill>
                  <a:srgbClr val="882389"/>
                </a:solidFill>
                <a:ea typeface="ＭＳ Ｐゴシック" pitchFamily="34" charset="-128"/>
              </a:rPr>
              <a:t>128,0,128</a:t>
            </a:r>
            <a:r>
              <a:rPr lang="en-US" b="1" smtClean="0">
                <a:ea typeface="ＭＳ Ｐゴシック" pitchFamily="34" charset="-128"/>
              </a:rPr>
              <a:t>  </a:t>
            </a:r>
          </a:p>
          <a:p>
            <a:r>
              <a:rPr lang="en-US" smtClean="0">
                <a:ea typeface="ＭＳ Ｐゴシック" pitchFamily="34" charset="-128"/>
              </a:rPr>
              <a:t>These positions are the intensity of the little lights that make up a pixel on the screen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The least intensity is 0, that is, off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The greatest intensity is 255, maximum brightness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Amazingly, the three max RGB colors make </a:t>
            </a:r>
            <a:r>
              <a:rPr lang="en-US" b="1" smtClean="0">
                <a:ea typeface="ＭＳ Ｐゴシック" pitchFamily="34" charset="-128"/>
              </a:rPr>
              <a:t>white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So, purple is ½ intensity of 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R</a:t>
            </a:r>
            <a:r>
              <a:rPr lang="en-US" smtClean="0">
                <a:ea typeface="ＭＳ Ｐゴシック" pitchFamily="34" charset="-128"/>
              </a:rPr>
              <a:t>ed, no </a:t>
            </a:r>
            <a:r>
              <a:rPr lang="en-US" smtClean="0">
                <a:solidFill>
                  <a:srgbClr val="00FF80"/>
                </a:solidFill>
                <a:ea typeface="ＭＳ Ｐゴシック" pitchFamily="34" charset="-128"/>
              </a:rPr>
              <a:t>G</a:t>
            </a:r>
            <a:r>
              <a:rPr lang="en-US" smtClean="0">
                <a:ea typeface="ＭＳ Ｐゴシック" pitchFamily="34" charset="-128"/>
              </a:rPr>
              <a:t>reen, and  ½ intensity of </a:t>
            </a:r>
            <a:r>
              <a:rPr lang="en-US" smtClean="0">
                <a:solidFill>
                  <a:srgbClr val="0000FF"/>
                </a:solidFill>
                <a:ea typeface="ＭＳ Ｐゴシック" pitchFamily="34" charset="-128"/>
              </a:rPr>
              <a:t>B</a:t>
            </a:r>
            <a:r>
              <a:rPr lang="en-US" smtClean="0">
                <a:ea typeface="ＭＳ Ｐゴシック" pitchFamily="34" charset="-128"/>
              </a:rPr>
              <a:t>lue … makes sense</a:t>
            </a:r>
          </a:p>
        </p:txBody>
      </p:sp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747A300-F38C-4E9D-B904-43D48B00356D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57B6A09-490B-45AA-A890-EC80354FCEA7}" type="slidenum">
              <a:rPr lang="en-US" sz="1200">
                <a:solidFill>
                  <a:srgbClr val="3F3F3F"/>
                </a:solidFill>
              </a:rPr>
              <a:pPr eaLnBrk="1" hangingPunct="1"/>
              <a:t>10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Questions about “Iron Rich Snow”</a:t>
            </a:r>
            <a:endParaRPr lang="en-US" dirty="0"/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81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The angel is on an rust-colored background specified by: </a:t>
            </a:r>
            <a:r>
              <a:rPr lang="en-US" sz="280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background(192, 64, 0); </a:t>
            </a:r>
            <a:r>
              <a:rPr lang="en-US" smtClean="0">
                <a:ea typeface="ＭＳ Ｐゴシック" pitchFamily="34" charset="-128"/>
              </a:rPr>
              <a:t>…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which means?</a:t>
            </a:r>
          </a:p>
          <a:p>
            <a:r>
              <a:rPr lang="en-US" smtClean="0">
                <a:ea typeface="ＭＳ Ｐゴシック" pitchFamily="34" charset="-128"/>
              </a:rPr>
              <a:t>Stroke sets line color: </a:t>
            </a:r>
            <a:r>
              <a:rPr lang="en-US" sz="280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stroke(255,255,255);</a:t>
            </a:r>
          </a:p>
          <a:p>
            <a:r>
              <a:rPr lang="en-US" smtClean="0">
                <a:ea typeface="ＭＳ Ｐゴシック" pitchFamily="34" charset="-128"/>
                <a:cs typeface="Courier New" pitchFamily="49" charset="0"/>
              </a:rPr>
              <a:t>Suppose the angel is </a:t>
            </a:r>
            <a:r>
              <a:rPr lang="ja-JP" altLang="en-US" smtClean="0">
                <a:ea typeface="ＭＳ Ｐゴシック" pitchFamily="34" charset="-128"/>
                <a:cs typeface="Courier New" pitchFamily="49" charset="0"/>
              </a:rPr>
              <a:t>“</a:t>
            </a:r>
            <a:r>
              <a:rPr lang="en-US" altLang="ja-JP" smtClean="0">
                <a:ea typeface="ＭＳ Ｐゴシック" pitchFamily="34" charset="-128"/>
                <a:cs typeface="Courier New" pitchFamily="49" charset="0"/>
              </a:rPr>
              <a:t>iron 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  <a:cs typeface="Courier New" pitchFamily="49" charset="0"/>
              </a:rPr>
              <a:t>	rich</a:t>
            </a:r>
            <a:r>
              <a:rPr lang="ja-JP" altLang="en-US" smtClean="0">
                <a:ea typeface="ＭＳ Ｐゴシック" pitchFamily="34" charset="-128"/>
                <a:cs typeface="Courier New" pitchFamily="49" charset="0"/>
              </a:rPr>
              <a:t>”</a:t>
            </a:r>
            <a:r>
              <a:rPr lang="en-US" altLang="ja-JP" smtClean="0">
                <a:ea typeface="ＭＳ Ｐゴシック" pitchFamily="34" charset="-128"/>
                <a:cs typeface="Courier New" pitchFamily="49" charset="0"/>
              </a:rPr>
              <a:t> and the snow white</a:t>
            </a:r>
          </a:p>
          <a:p>
            <a:pPr>
              <a:buFont typeface="Wingdings 2" pitchFamily="18" charset="2"/>
              <a:buNone/>
            </a:pPr>
            <a:endParaRPr lang="en-US" smtClean="0">
              <a:ea typeface="ＭＳ Ｐゴシック" pitchFamily="34" charset="-128"/>
              <a:cs typeface="Courier New" pitchFamily="49" charset="0"/>
            </a:endParaRPr>
          </a:p>
          <a:p>
            <a:r>
              <a:rPr lang="en-US" smtClean="0">
                <a:ea typeface="ＭＳ Ｐゴシック" pitchFamily="34" charset="-128"/>
              </a:rPr>
              <a:t>Fill sets color of object: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 </a:t>
            </a:r>
            <a:r>
              <a:rPr lang="en-US" sz="280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fill(128, 0, 128);</a:t>
            </a:r>
          </a:p>
          <a:p>
            <a:endParaRPr lang="en-US" sz="2800" smtClean="0">
              <a:ea typeface="ＭＳ Ｐゴシック" pitchFamily="34" charset="-128"/>
              <a:cs typeface="Courier New" pitchFamily="49" charset="0"/>
            </a:endParaRPr>
          </a:p>
        </p:txBody>
      </p:sp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207998A-A832-4E72-9604-1872EF5432EA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26718A8-2B5F-482A-9128-DDE6B132B929}" type="slidenum">
              <a:rPr lang="en-US" sz="1200">
                <a:solidFill>
                  <a:srgbClr val="3F3F3F"/>
                </a:solidFill>
              </a:rPr>
              <a:pPr eaLnBrk="1" hangingPunct="1"/>
              <a:t>11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8678" name="Picture 6" descr="angelRust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352800"/>
            <a:ext cx="3200400" cy="337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It’s All The Same</a:t>
            </a:r>
            <a:endParaRPr lang="en-US" dirty="0"/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When the values for RGB are all the same, it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s some color of gray, or white, or black</a:t>
            </a:r>
          </a:p>
          <a:p>
            <a:r>
              <a:rPr lang="en-US" smtClean="0">
                <a:ea typeface="ＭＳ Ｐゴシック" pitchFamily="34" charset="-128"/>
              </a:rPr>
              <a:t>Since writing </a:t>
            </a:r>
            <a:r>
              <a:rPr lang="en-US" sz="280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background(255,255,255) </a:t>
            </a:r>
            <a:r>
              <a:rPr lang="en-US" smtClean="0">
                <a:ea typeface="ＭＳ Ｐゴシック" pitchFamily="34" charset="-128"/>
              </a:rPr>
              <a:t>is kind of a drag, Processing allows us to give just one argument; so </a:t>
            </a:r>
            <a:r>
              <a:rPr lang="en-US" sz="280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background(255) </a:t>
            </a:r>
            <a:r>
              <a:rPr lang="en-US" smtClean="0">
                <a:ea typeface="ＭＳ Ｐゴシック" pitchFamily="34" charset="-128"/>
              </a:rPr>
              <a:t>is equivalent to giving all three </a:t>
            </a:r>
            <a:r>
              <a:rPr lang="en-US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255</a:t>
            </a:r>
            <a:r>
              <a:rPr lang="en-US" smtClean="0">
                <a:ea typeface="ＭＳ Ｐゴシック" pitchFamily="34" charset="-128"/>
              </a:rPr>
              <a:t>s</a:t>
            </a:r>
          </a:p>
          <a:p>
            <a:r>
              <a:rPr lang="en-US" smtClean="0">
                <a:ea typeface="ＭＳ Ｐゴシック" pitchFamily="34" charset="-128"/>
              </a:rPr>
              <a:t>What colors are these backgrounds?</a:t>
            </a:r>
          </a:p>
          <a:p>
            <a:pPr lvl="1"/>
            <a:r>
              <a:rPr lang="en-US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background(255,0,0);</a:t>
            </a:r>
          </a:p>
          <a:p>
            <a:pPr lvl="1"/>
            <a:r>
              <a:rPr lang="en-US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background(64);</a:t>
            </a:r>
          </a:p>
          <a:p>
            <a:pPr lvl="1"/>
            <a:r>
              <a:rPr lang="en-US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background(0,0,64);</a:t>
            </a:r>
          </a:p>
        </p:txBody>
      </p:sp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D4E2D44-6079-49EA-B73A-A3825D63238C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9F111EB-7FD6-4EDD-975B-784195E6F0D1}" type="slidenum">
              <a:rPr lang="en-US" sz="1200">
                <a:solidFill>
                  <a:srgbClr val="3F3F3F"/>
                </a:solidFill>
              </a:rPr>
              <a:pPr eaLnBrk="1" hangingPunct="1"/>
              <a:t>12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Simple Shapes Make Robots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5181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Reas and Fry, in their book, show us a cute robot they programmed using simple shapes</a:t>
            </a:r>
          </a:p>
          <a:p>
            <a:r>
              <a:rPr lang="en-US" smtClean="0">
                <a:ea typeface="ＭＳ Ｐゴシック" pitchFamily="34" charset="-128"/>
              </a:rPr>
              <a:t>They give their code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and we can see how they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built it</a:t>
            </a:r>
          </a:p>
          <a:p>
            <a:r>
              <a:rPr lang="en-US" smtClean="0">
                <a:ea typeface="ＭＳ Ｐゴシック" pitchFamily="34" charset="-128"/>
              </a:rPr>
              <a:t>To make the point that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all code must </a:t>
            </a:r>
            <a:r>
              <a:rPr lang="en-US" altLang="en-US" smtClean="0">
                <a:solidFill>
                  <a:srgbClr val="FF0000"/>
                </a:solidFill>
                <a:ea typeface="ＭＳ Ｐゴシック" pitchFamily="34" charset="-128"/>
              </a:rPr>
              <a:t>“</a:t>
            </a: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make 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solidFill>
                  <a:srgbClr val="FF0000"/>
                </a:solidFill>
                <a:ea typeface="ＭＳ Ｐゴシック" pitchFamily="34" charset="-128"/>
              </a:rPr>
              <a:t>	sense</a:t>
            </a:r>
            <a:r>
              <a:rPr lang="en-US" altLang="ja-JP" smtClean="0">
                <a:solidFill>
                  <a:srgbClr val="FF0000"/>
                </a:solidFill>
                <a:ea typeface="ＭＳ Ｐゴシック" pitchFamily="34" charset="-128"/>
              </a:rPr>
              <a:t>” </a:t>
            </a:r>
            <a:r>
              <a:rPr lang="en-US" altLang="ja-JP" smtClean="0">
                <a:ea typeface="ＭＳ Ｐゴシック" pitchFamily="34" charset="-128"/>
              </a:rPr>
              <a:t>– its not gibberish – 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lets look at it even though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we don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t know Processing</a:t>
            </a:r>
          </a:p>
          <a:p>
            <a:pPr>
              <a:buFont typeface="Wingdings 2" pitchFamily="18" charset="2"/>
              <a:buNone/>
            </a:pPr>
            <a:r>
              <a:rPr lang="en-US" smtClean="0">
                <a:ea typeface="ＭＳ Ｐゴシック" pitchFamily="34" charset="-128"/>
              </a:rPr>
              <a:t>	yet</a:t>
            </a:r>
          </a:p>
        </p:txBody>
      </p:sp>
      <p:sp>
        <p:nvSpPr>
          <p:cNvPr id="3072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351075F-EBE6-4AE0-8F97-84649E71F471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E6948E31-E2B9-4B1E-BA55-53E29013DBF4}" type="slidenum">
              <a:rPr lang="en-US" sz="1200">
                <a:solidFill>
                  <a:srgbClr val="3F3F3F"/>
                </a:solidFill>
              </a:rPr>
              <a:pPr eaLnBrk="1" hangingPunct="1"/>
              <a:t>13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30726" name="Picture 6" descr="robot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6" t="11137" r="38963" b="8121"/>
          <a:stretch>
            <a:fillRect/>
          </a:stretch>
        </p:blipFill>
        <p:spPr bwMode="auto">
          <a:xfrm>
            <a:off x="5334000" y="2209800"/>
            <a:ext cx="34480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Robot Code, 1</a:t>
            </a:r>
            <a:endParaRPr lang="en-US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3174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5F0346C-8468-40A0-908A-9AA031EAF787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17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6DF7562-DBDA-4265-A5F6-A4905B4593D7}" type="slidenum">
              <a:rPr lang="en-US" sz="1200">
                <a:solidFill>
                  <a:srgbClr val="3F3F3F"/>
                </a:solidFill>
              </a:rPr>
              <a:pPr eaLnBrk="1" hangingPunct="1"/>
              <a:t>14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31750" name="Picture 6" descr="codeRobot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77"/>
          <a:stretch>
            <a:fillRect/>
          </a:stretch>
        </p:blipFill>
        <p:spPr bwMode="auto">
          <a:xfrm>
            <a:off x="152400" y="1219200"/>
            <a:ext cx="7637463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7" descr="robot1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6" t="11137" r="38963" b="8121"/>
          <a:stretch>
            <a:fillRect/>
          </a:stretch>
        </p:blipFill>
        <p:spPr bwMode="auto">
          <a:xfrm>
            <a:off x="5334000" y="1905000"/>
            <a:ext cx="36941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Robot Code, 2</a:t>
            </a:r>
            <a:endParaRPr lang="en-US" dirty="0"/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 </a:t>
            </a:r>
          </a:p>
        </p:txBody>
      </p:sp>
      <p:sp>
        <p:nvSpPr>
          <p:cNvPr id="3277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5CABE423-694E-48F5-98F5-B725DB583083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2A1FB04-A4F0-4567-81BD-039A9629BEEE}" type="slidenum">
              <a:rPr lang="en-US" sz="1200">
                <a:solidFill>
                  <a:srgbClr val="3F3F3F"/>
                </a:solidFill>
              </a:rPr>
              <a:pPr eaLnBrk="1" hangingPunct="1"/>
              <a:t>15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32774" name="Picture 6" descr="codeRobot1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112" b="12244"/>
          <a:stretch>
            <a:fillRect/>
          </a:stretch>
        </p:blipFill>
        <p:spPr bwMode="auto">
          <a:xfrm>
            <a:off x="228600" y="1219200"/>
            <a:ext cx="68135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5" name="Picture 7" descr="robot1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6" t="11137" r="38963" b="8121"/>
          <a:stretch>
            <a:fillRect/>
          </a:stretch>
        </p:blipFill>
        <p:spPr bwMode="auto">
          <a:xfrm>
            <a:off x="5257800" y="1219200"/>
            <a:ext cx="344805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Knowing Only About Color …</a:t>
            </a:r>
            <a:endParaRPr lang="en-US" dirty="0"/>
          </a:p>
        </p:txBody>
      </p:sp>
      <p:sp>
        <p:nvSpPr>
          <p:cNvPr id="337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We </a:t>
            </a:r>
            <a:r>
              <a:rPr lang="ja-JP" altLang="en-US" dirty="0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improve</a:t>
            </a:r>
            <a:r>
              <a:rPr lang="ja-JP" altLang="en-US" dirty="0" smtClean="0">
                <a:ea typeface="ＭＳ Ｐゴシック" pitchFamily="34" charset="-128"/>
              </a:rPr>
              <a:t>”</a:t>
            </a:r>
            <a:r>
              <a:rPr lang="en-US" altLang="ja-JP" dirty="0" smtClean="0">
                <a:ea typeface="ＭＳ Ｐゴシック" pitchFamily="34" charset="-128"/>
              </a:rPr>
              <a:t> the robot by adding </a:t>
            </a:r>
            <a:r>
              <a:rPr lang="en-US" altLang="ja-JP" smtClean="0">
                <a:ea typeface="ＭＳ Ｐゴシック" pitchFamily="34" charset="-128"/>
              </a:rPr>
              <a:t>some color</a:t>
            </a:r>
            <a:endParaRPr lang="en-US" altLang="ja-JP" dirty="0" smtClean="0">
              <a:ea typeface="ＭＳ Ｐゴシック" pitchFamily="34" charset="-128"/>
            </a:endParaRPr>
          </a:p>
        </p:txBody>
      </p:sp>
      <p:sp>
        <p:nvSpPr>
          <p:cNvPr id="3379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F2DE507-5EE0-480A-B18E-0B2A9226C7BB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2463845-3367-4DFE-85D8-8638A68AC6E1}" type="slidenum">
              <a:rPr lang="en-US" sz="1200">
                <a:solidFill>
                  <a:srgbClr val="3F3F3F"/>
                </a:solidFill>
              </a:rPr>
              <a:pPr eaLnBrk="1" hangingPunct="1"/>
              <a:t>16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33798" name="Picture 6" descr="colorRobot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7" t="9363" r="35001" b="6972"/>
          <a:stretch>
            <a:fillRect/>
          </a:stretch>
        </p:blipFill>
        <p:spPr bwMode="auto">
          <a:xfrm>
            <a:off x="4572000" y="1905000"/>
            <a:ext cx="37877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952500" y="5753100"/>
            <a:ext cx="2184400" cy="520700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Corbel" charset="0"/>
                <a:ea typeface="ＭＳ Ｐゴシック" charset="0"/>
                <a:cs typeface="Arial" charset="0"/>
              </a:rPr>
              <a:t>Just  Do It!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Review from Last Time …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Digital information can be processed by machines</a:t>
            </a:r>
          </a:p>
          <a:p>
            <a:r>
              <a:rPr lang="en-US" smtClean="0">
                <a:ea typeface="ＭＳ Ｐゴシック" pitchFamily="34" charset="-128"/>
              </a:rPr>
              <a:t>Since Hollerith digitized census data in 1890 we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ve come a long way: computers, transistors and integrated circuits, PCs, Internet, WWW, and …  each had a huge effect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6FCD285-D7FA-4EE5-8E92-B879A3DE7788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B0303A8-C271-4FEB-8675-03D8EAC22D6E}" type="slidenum">
              <a:rPr lang="en-US" sz="1200">
                <a:solidFill>
                  <a:srgbClr val="3F3F3F"/>
                </a:solidFill>
              </a:rPr>
              <a:pPr eaLnBrk="1" hangingPunct="1"/>
              <a:t>2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987425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Processing … 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It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s our main programming language</a:t>
            </a:r>
          </a:p>
          <a:p>
            <a:r>
              <a:rPr lang="en-US" altLang="en-US" smtClean="0">
                <a:ea typeface="ＭＳ Ｐゴシック" pitchFamily="34" charset="-128"/>
              </a:rPr>
              <a:t>“</a:t>
            </a:r>
            <a:r>
              <a:rPr lang="en-US" smtClean="0">
                <a:ea typeface="ＭＳ Ｐゴシック" pitchFamily="34" charset="-128"/>
              </a:rPr>
              <a:t>Processing</a:t>
            </a:r>
            <a:r>
              <a:rPr lang="en-US" altLang="en-US" smtClean="0">
                <a:ea typeface="ＭＳ Ｐゴシック" pitchFamily="34" charset="-128"/>
              </a:rPr>
              <a:t>”</a:t>
            </a:r>
            <a:r>
              <a:rPr lang="en-US" smtClean="0">
                <a:ea typeface="ＭＳ Ｐゴシック" pitchFamily="34" charset="-128"/>
              </a:rPr>
              <a:t> is kind of a dumb name, but it is a good (and fun) language</a:t>
            </a:r>
          </a:p>
          <a:p>
            <a:r>
              <a:rPr lang="en-US" smtClean="0">
                <a:ea typeface="ＭＳ Ｐゴシック" pitchFamily="34" charset="-128"/>
              </a:rPr>
              <a:t>It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smtClean="0">
                <a:ea typeface="ＭＳ Ｐゴシック" pitchFamily="34" charset="-128"/>
              </a:rPr>
              <a:t>s a language for programming graphical and image-based computations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More fun than programming an operating system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Easier to do because we </a:t>
            </a:r>
            <a:r>
              <a:rPr lang="en-US" altLang="en-US" smtClean="0">
                <a:ea typeface="ＭＳ Ｐゴシック" pitchFamily="34" charset="-128"/>
              </a:rPr>
              <a:t>“</a:t>
            </a:r>
            <a:r>
              <a:rPr lang="en-US" smtClean="0">
                <a:ea typeface="ＭＳ Ｐゴシック" pitchFamily="34" charset="-128"/>
              </a:rPr>
              <a:t>see</a:t>
            </a:r>
            <a:r>
              <a:rPr lang="en-US" altLang="ja-JP" smtClean="0">
                <a:ea typeface="ＭＳ Ｐゴシック" pitchFamily="34" charset="-128"/>
              </a:rPr>
              <a:t>” what</a:t>
            </a:r>
            <a:r>
              <a:rPr lang="en-US" altLang="en-US" smtClean="0">
                <a:ea typeface="ＭＳ Ｐゴシック" pitchFamily="34" charset="-128"/>
              </a:rPr>
              <a:t>’</a:t>
            </a:r>
            <a:r>
              <a:rPr lang="en-US" altLang="ja-JP" smtClean="0">
                <a:ea typeface="ＭＳ Ｐゴシック" pitchFamily="34" charset="-128"/>
              </a:rPr>
              <a:t>s happening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7C895D3-B32E-443F-9AD1-85E7771550B4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A3E49688-36C2-4B7E-AD5B-FBCEED1D541D}" type="slidenum">
              <a:rPr lang="en-US" sz="1200">
                <a:solidFill>
                  <a:srgbClr val="3F3F3F"/>
                </a:solidFill>
              </a:rPr>
              <a:pPr eaLnBrk="1" hangingPunct="1"/>
              <a:t>3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Short Interrupt: Grab Processing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If you have a personal computer that is convenient to do homework on, then grab a copy of the Processing system and put it on your machine … improve your convenience!</a:t>
            </a:r>
          </a:p>
          <a:p>
            <a:r>
              <a:rPr lang="en-US" smtClean="0">
                <a:ea typeface="ＭＳ Ｐゴシック" pitchFamily="34" charset="-128"/>
              </a:rPr>
              <a:t>Grab it at: </a:t>
            </a:r>
            <a:r>
              <a:rPr lang="en-US" smtClean="0">
                <a:ea typeface="ＭＳ Ｐゴシック" pitchFamily="34" charset="-128"/>
                <a:hlinkClick r:id="rId2"/>
              </a:rPr>
              <a:t>http://processing.org/download/</a:t>
            </a:r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You will want </a:t>
            </a:r>
            <a:r>
              <a:rPr lang="en-US" altLang="en-US" smtClean="0">
                <a:ea typeface="ＭＳ Ｐゴシック" pitchFamily="34" charset="-128"/>
              </a:rPr>
              <a:t>“</a:t>
            </a:r>
            <a:r>
              <a:rPr lang="en-US" smtClean="0">
                <a:ea typeface="ＭＳ Ｐゴシック" pitchFamily="34" charset="-128"/>
              </a:rPr>
              <a:t>Windows</a:t>
            </a:r>
            <a:r>
              <a:rPr lang="en-US" altLang="en-US" smtClean="0">
                <a:ea typeface="ＭＳ Ｐゴシック" pitchFamily="34" charset="-128"/>
              </a:rPr>
              <a:t>”</a:t>
            </a:r>
            <a:r>
              <a:rPr lang="en-US" smtClean="0">
                <a:ea typeface="ＭＳ Ｐゴシック" pitchFamily="34" charset="-128"/>
              </a:rPr>
              <a:t> or </a:t>
            </a:r>
            <a:r>
              <a:rPr lang="en-US" altLang="en-US" smtClean="0">
                <a:ea typeface="ＭＳ Ｐゴシック" pitchFamily="34" charset="-128"/>
              </a:rPr>
              <a:t>“</a:t>
            </a:r>
            <a:r>
              <a:rPr lang="en-US" smtClean="0">
                <a:ea typeface="ＭＳ Ｐゴシック" pitchFamily="34" charset="-128"/>
              </a:rPr>
              <a:t>Mac</a:t>
            </a:r>
            <a:r>
              <a:rPr lang="en-US" altLang="en-US" smtClean="0">
                <a:ea typeface="ＭＳ Ｐゴシック" pitchFamily="34" charset="-128"/>
              </a:rPr>
              <a:t>”</a:t>
            </a:r>
            <a:r>
              <a:rPr lang="en-US" smtClean="0">
                <a:ea typeface="ＭＳ Ｐゴシック" pitchFamily="34" charset="-128"/>
              </a:rPr>
              <a:t> versions</a:t>
            </a:r>
          </a:p>
          <a:p>
            <a:r>
              <a:rPr lang="en-US" smtClean="0">
                <a:ea typeface="ＭＳ Ｐゴシック" pitchFamily="34" charset="-128"/>
              </a:rPr>
              <a:t>Following installation instructions … it takes less than 5 minutes and then you can work on your own computer!</a:t>
            </a:r>
          </a:p>
        </p:txBody>
      </p:sp>
      <p:sp>
        <p:nvSpPr>
          <p:cNvPr id="20483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348ED77-5128-45E3-B623-CC18842C1978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F07E035-C568-4D56-ABD8-E387E1C761E7}" type="slidenum">
              <a:rPr lang="en-US" sz="1200">
                <a:solidFill>
                  <a:srgbClr val="3F3F3F"/>
                </a:solidFill>
              </a:rPr>
              <a:pPr eaLnBrk="1" hangingPunct="1"/>
              <a:t>4</a:t>
            </a:fld>
            <a:endParaRPr lang="en-US" sz="1200">
              <a:solidFill>
                <a:srgbClr val="3F3F3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What You See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When you start up the Processing system…</a:t>
            </a:r>
          </a:p>
        </p:txBody>
      </p:sp>
      <p:sp>
        <p:nvSpPr>
          <p:cNvPr id="2150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771C2355-3272-46DD-803A-05060FF386CD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F577DEB5-E618-4513-8821-C690BA8DCBE3}" type="slidenum">
              <a:rPr lang="en-US" sz="1200">
                <a:solidFill>
                  <a:srgbClr val="3F3F3F"/>
                </a:solidFill>
              </a:rPr>
              <a:pPr eaLnBrk="1" hangingPunct="1"/>
              <a:t>5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1510" name="Picture 6" descr="processing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700" y="2032000"/>
            <a:ext cx="33210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Box 7"/>
          <p:cNvSpPr txBox="1">
            <a:spLocks noChangeArrowheads="1"/>
          </p:cNvSpPr>
          <p:nvPr/>
        </p:nvSpPr>
        <p:spPr bwMode="auto">
          <a:xfrm>
            <a:off x="1155700" y="5994400"/>
            <a:ext cx="239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programming window</a:t>
            </a:r>
          </a:p>
        </p:txBody>
      </p:sp>
      <p:pic>
        <p:nvPicPr>
          <p:cNvPr id="21512" name="Picture 6" descr="processing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1" t="722" r="63002" b="84856"/>
          <a:stretch>
            <a:fillRect/>
          </a:stretch>
        </p:blipFill>
        <p:spPr bwMode="auto">
          <a:xfrm>
            <a:off x="4889500" y="3403600"/>
            <a:ext cx="3200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3" name="TextBox 11"/>
          <p:cNvSpPr txBox="1">
            <a:spLocks noChangeArrowheads="1"/>
          </p:cNvSpPr>
          <p:nvPr/>
        </p:nvSpPr>
        <p:spPr bwMode="auto">
          <a:xfrm>
            <a:off x="4851400" y="2616200"/>
            <a:ext cx="6080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Run</a:t>
            </a:r>
          </a:p>
        </p:txBody>
      </p:sp>
      <p:sp>
        <p:nvSpPr>
          <p:cNvPr id="21514" name="TextBox 12"/>
          <p:cNvSpPr txBox="1">
            <a:spLocks noChangeArrowheads="1"/>
          </p:cNvSpPr>
          <p:nvPr/>
        </p:nvSpPr>
        <p:spPr bwMode="auto">
          <a:xfrm>
            <a:off x="5194300" y="2901950"/>
            <a:ext cx="658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Stop</a:t>
            </a:r>
          </a:p>
        </p:txBody>
      </p:sp>
      <p:sp>
        <p:nvSpPr>
          <p:cNvPr id="21515" name="TextBox 13"/>
          <p:cNvSpPr txBox="1">
            <a:spLocks noChangeArrowheads="1"/>
          </p:cNvSpPr>
          <p:nvPr/>
        </p:nvSpPr>
        <p:spPr bwMode="auto">
          <a:xfrm>
            <a:off x="5842000" y="2616200"/>
            <a:ext cx="658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New</a:t>
            </a:r>
          </a:p>
        </p:txBody>
      </p:sp>
      <p:sp>
        <p:nvSpPr>
          <p:cNvPr id="21516" name="TextBox 14"/>
          <p:cNvSpPr txBox="1">
            <a:spLocks noChangeArrowheads="1"/>
          </p:cNvSpPr>
          <p:nvPr/>
        </p:nvSpPr>
        <p:spPr bwMode="auto">
          <a:xfrm>
            <a:off x="6337300" y="2901950"/>
            <a:ext cx="7493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Open</a:t>
            </a:r>
          </a:p>
        </p:txBody>
      </p:sp>
      <p:sp>
        <p:nvSpPr>
          <p:cNvPr id="21517" name="TextBox 15"/>
          <p:cNvSpPr txBox="1">
            <a:spLocks noChangeArrowheads="1"/>
          </p:cNvSpPr>
          <p:nvPr/>
        </p:nvSpPr>
        <p:spPr bwMode="auto">
          <a:xfrm>
            <a:off x="6832600" y="2616200"/>
            <a:ext cx="711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Save</a:t>
            </a:r>
          </a:p>
        </p:txBody>
      </p:sp>
      <p:sp>
        <p:nvSpPr>
          <p:cNvPr id="21518" name="TextBox 16"/>
          <p:cNvSpPr txBox="1">
            <a:spLocks noChangeArrowheads="1"/>
          </p:cNvSpPr>
          <p:nvPr/>
        </p:nvSpPr>
        <p:spPr bwMode="auto">
          <a:xfrm>
            <a:off x="7404100" y="2901950"/>
            <a:ext cx="8524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Export</a:t>
            </a:r>
          </a:p>
        </p:txBody>
      </p:sp>
      <p:cxnSp>
        <p:nvCxnSpPr>
          <p:cNvPr id="21" name="Straight Arrow Connector 20"/>
          <p:cNvCxnSpPr>
            <a:cxnSpLocks noChangeShapeType="1"/>
          </p:cNvCxnSpPr>
          <p:nvPr/>
        </p:nvCxnSpPr>
        <p:spPr bwMode="auto">
          <a:xfrm rot="5400000">
            <a:off x="5314951" y="3556000"/>
            <a:ext cx="609600" cy="3175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21"/>
          <p:cNvCxnSpPr>
            <a:cxnSpLocks noChangeShapeType="1"/>
          </p:cNvCxnSpPr>
          <p:nvPr/>
        </p:nvCxnSpPr>
        <p:spPr bwMode="auto">
          <a:xfrm rot="16200000" flipH="1">
            <a:off x="4759325" y="3413125"/>
            <a:ext cx="825500" cy="635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Arrow Connector 32"/>
          <p:cNvCxnSpPr>
            <a:cxnSpLocks noChangeShapeType="1"/>
          </p:cNvCxnSpPr>
          <p:nvPr/>
        </p:nvCxnSpPr>
        <p:spPr bwMode="auto">
          <a:xfrm rot="5400000">
            <a:off x="6407151" y="3530600"/>
            <a:ext cx="609600" cy="3175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33"/>
          <p:cNvCxnSpPr>
            <a:cxnSpLocks noChangeShapeType="1"/>
          </p:cNvCxnSpPr>
          <p:nvPr/>
        </p:nvCxnSpPr>
        <p:spPr bwMode="auto">
          <a:xfrm rot="16200000" flipH="1">
            <a:off x="5781675" y="3432175"/>
            <a:ext cx="825500" cy="635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Arrow Connector 34"/>
          <p:cNvCxnSpPr>
            <a:cxnSpLocks noChangeShapeType="1"/>
          </p:cNvCxnSpPr>
          <p:nvPr/>
        </p:nvCxnSpPr>
        <p:spPr bwMode="auto">
          <a:xfrm rot="16200000" flipH="1">
            <a:off x="6791325" y="3457575"/>
            <a:ext cx="825500" cy="635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7359651" y="3543300"/>
            <a:ext cx="609600" cy="3175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25" name="TextBox 37"/>
          <p:cNvSpPr txBox="1">
            <a:spLocks noChangeArrowheads="1"/>
          </p:cNvSpPr>
          <p:nvPr/>
        </p:nvSpPr>
        <p:spPr bwMode="auto">
          <a:xfrm>
            <a:off x="5346700" y="4902200"/>
            <a:ext cx="11207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/>
              <a:t>file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Add Some Code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Type in instructions that you will learn shortly</a:t>
            </a:r>
          </a:p>
          <a:p>
            <a:r>
              <a:rPr lang="en-US" smtClean="0">
                <a:ea typeface="ＭＳ Ｐゴシック" pitchFamily="34" charset="-128"/>
              </a:rPr>
              <a:t>                                          Then run your program</a:t>
            </a:r>
          </a:p>
        </p:txBody>
      </p:sp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ABF9E61-4944-47D1-A8C5-88774921430A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2B5C631B-F2EE-444E-B358-277E7505FD83}" type="slidenum">
              <a:rPr lang="en-US" sz="1200">
                <a:solidFill>
                  <a:srgbClr val="3F3F3F"/>
                </a:solidFill>
              </a:rPr>
              <a:pPr eaLnBrk="1" hangingPunct="1"/>
              <a:t>6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2534" name="Picture 7" descr="snowangle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98650"/>
            <a:ext cx="358140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8" descr="snowangle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038" y="2362200"/>
            <a:ext cx="4119562" cy="434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367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Looking At Simpler Code</a:t>
            </a:r>
            <a:endParaRPr lang="en-US" dirty="0"/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Drawing a snow angel is straightforward …</a:t>
            </a:r>
          </a:p>
        </p:txBody>
      </p:sp>
      <p:sp>
        <p:nvSpPr>
          <p:cNvPr id="23555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A3EA182-898B-4068-96CB-B07B94984587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E336720-15AC-4BFC-9D95-6EF81F5B2705}" type="slidenum">
              <a:rPr lang="en-US" sz="1200">
                <a:solidFill>
                  <a:srgbClr val="3F3F3F"/>
                </a:solidFill>
              </a:rPr>
              <a:pPr eaLnBrk="1" hangingPunct="1"/>
              <a:t>7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3558" name="Picture 6" descr="code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99" b="58704"/>
          <a:stretch>
            <a:fillRect/>
          </a:stretch>
        </p:blipFill>
        <p:spPr bwMode="auto">
          <a:xfrm>
            <a:off x="774700" y="2070100"/>
            <a:ext cx="5176838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Picture 7" descr="angel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2501900"/>
            <a:ext cx="3770312" cy="39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367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Looking At Simpler Code</a:t>
            </a:r>
            <a:endParaRPr lang="en-US" dirty="0"/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Drawing a snow angel is straightforward …</a:t>
            </a:r>
          </a:p>
        </p:txBody>
      </p:sp>
      <p:sp>
        <p:nvSpPr>
          <p:cNvPr id="24579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8A1FCC3-D804-48E4-98E1-1AF92D6BAA59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8EB4A14-1CA8-4E8D-A63B-85FC1E2274B5}" type="slidenum">
              <a:rPr lang="en-US" sz="1200">
                <a:solidFill>
                  <a:srgbClr val="3F3F3F"/>
                </a:solidFill>
              </a:rPr>
              <a:pPr eaLnBrk="1" hangingPunct="1"/>
              <a:t>8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4582" name="Picture 6" descr="code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99" b="58704"/>
          <a:stretch>
            <a:fillRect/>
          </a:stretch>
        </p:blipFill>
        <p:spPr bwMode="auto">
          <a:xfrm>
            <a:off x="774700" y="2070100"/>
            <a:ext cx="5176838" cy="346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7" descr="angel1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8" y="2501900"/>
            <a:ext cx="3770312" cy="397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52500" y="5753100"/>
            <a:ext cx="2184400" cy="520700"/>
          </a:xfrm>
          <a:prstGeom prst="rect">
            <a:avLst/>
          </a:prstGeom>
          <a:gradFill rotWithShape="1">
            <a:gsLst>
              <a:gs pos="0">
                <a:srgbClr val="FFBF00"/>
              </a:gs>
              <a:gs pos="45000">
                <a:srgbClr val="F1A300"/>
              </a:gs>
              <a:gs pos="100000">
                <a:srgbClr val="CC8900"/>
              </a:gs>
            </a:gsLst>
            <a:lin ang="5400000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39000" dist="254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en-US" sz="2400">
                <a:solidFill>
                  <a:srgbClr val="FFFFFF"/>
                </a:solidFill>
                <a:latin typeface="Corbel" charset="0"/>
                <a:ea typeface="ＭＳ Ｐゴシック" charset="0"/>
                <a:cs typeface="Arial" charset="0"/>
              </a:rPr>
              <a:t>Just  Do It!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Coding Is ALL Detail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Notice everything!</a:t>
            </a:r>
          </a:p>
        </p:txBody>
      </p:sp>
      <p:sp>
        <p:nvSpPr>
          <p:cNvPr id="26627" name="Date Placeholder 3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FFB2022-E740-492E-ACDE-7B112E34F3DF}" type="datetime1">
              <a:rPr lang="en-US" sz="1200" smtClean="0">
                <a:solidFill>
                  <a:srgbClr val="3F3F3F"/>
                </a:solidFill>
              </a:rPr>
              <a:t>10/11/2012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2010-2012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CB407E6-EF2E-4533-98C3-8DA3F1FB1284}" type="slidenum">
              <a:rPr lang="en-US" sz="1200">
                <a:solidFill>
                  <a:srgbClr val="3F3F3F"/>
                </a:solidFill>
              </a:rPr>
              <a:pPr eaLnBrk="1" hangingPunct="1"/>
              <a:t>9</a:t>
            </a:fld>
            <a:endParaRPr lang="en-US" sz="1200">
              <a:solidFill>
                <a:srgbClr val="3F3F3F"/>
              </a:solidFill>
            </a:endParaRPr>
          </a:p>
        </p:txBody>
      </p:sp>
      <p:pic>
        <p:nvPicPr>
          <p:cNvPr id="26630" name="Picture 6" descr="code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999" b="58704"/>
          <a:stretch>
            <a:fillRect/>
          </a:stretch>
        </p:blipFill>
        <p:spPr bwMode="auto">
          <a:xfrm>
            <a:off x="304800" y="1828800"/>
            <a:ext cx="694055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Box 7"/>
          <p:cNvSpPr txBox="1">
            <a:spLocks noChangeArrowheads="1"/>
          </p:cNvSpPr>
          <p:nvPr/>
        </p:nvSpPr>
        <p:spPr bwMode="auto">
          <a:xfrm>
            <a:off x="3505200" y="2133600"/>
            <a:ext cx="5486400" cy="3416300"/>
          </a:xfrm>
          <a:prstGeom prst="rect">
            <a:avLst/>
          </a:prstGeom>
          <a:solidFill>
            <a:srgbClr val="FFF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1800">
                <a:latin typeface="Wingdings" pitchFamily="2" charset="2"/>
              </a:rPr>
              <a:t></a:t>
            </a:r>
            <a:r>
              <a:rPr lang="en-US" sz="1800"/>
              <a:t> Two Functions, One Common Form:</a:t>
            </a:r>
          </a:p>
          <a:p>
            <a:pPr eaLnBrk="1" hangingPunct="1"/>
            <a:r>
              <a:rPr lang="en-US" sz="1800">
                <a:solidFill>
                  <a:srgbClr val="DD9191"/>
                </a:solidFill>
              </a:rPr>
              <a:t>void </a:t>
            </a:r>
            <a:r>
              <a:rPr lang="en-US" sz="1800"/>
              <a:t>&lt;</a:t>
            </a:r>
            <a:r>
              <a:rPr lang="en-US" sz="1800" i="1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n-US" sz="1800"/>
              <a:t>&gt; ( ) {</a:t>
            </a:r>
          </a:p>
          <a:p>
            <a:pPr eaLnBrk="1" hangingPunct="1"/>
            <a:r>
              <a:rPr lang="en-US" sz="1800"/>
              <a:t>}	             </a:t>
            </a:r>
            <a:r>
              <a:rPr lang="en-US" sz="1800" i="1"/>
              <a:t>all symbols + placement, matter</a:t>
            </a:r>
          </a:p>
          <a:p>
            <a:pPr eaLnBrk="1" hangingPunct="1"/>
            <a:r>
              <a:rPr lang="en-US" sz="1800">
                <a:latin typeface="Wingdings" pitchFamily="2" charset="2"/>
              </a:rPr>
              <a:t></a:t>
            </a:r>
            <a:r>
              <a:rPr lang="en-US" sz="1800"/>
              <a:t> Every statement ends with a semicolon (;)</a:t>
            </a:r>
          </a:p>
          <a:p>
            <a:pPr eaLnBrk="1" hangingPunct="1"/>
            <a:r>
              <a:rPr lang="en-US" sz="1800">
                <a:latin typeface="Wingdings" pitchFamily="2" charset="2"/>
              </a:rPr>
              <a:t></a:t>
            </a:r>
            <a:r>
              <a:rPr lang="en-US" sz="1800"/>
              <a:t> The software colors text it understands – helpful</a:t>
            </a:r>
          </a:p>
          <a:p>
            <a:pPr eaLnBrk="1" hangingPunct="1"/>
            <a:r>
              <a:rPr lang="en-US" sz="1800">
                <a:latin typeface="Wingdings" pitchFamily="2" charset="2"/>
              </a:rPr>
              <a:t></a:t>
            </a:r>
            <a:r>
              <a:rPr lang="en-US" sz="1800"/>
              <a:t> Some functions include stuff inside parentheses; these are called </a:t>
            </a:r>
            <a:r>
              <a:rPr lang="en-US" sz="1800" i="1"/>
              <a:t>arguments </a:t>
            </a:r>
          </a:p>
          <a:p>
            <a:pPr eaLnBrk="1" hangingPunct="1"/>
            <a:r>
              <a:rPr lang="en-US" sz="1800">
                <a:latin typeface="Wingdings" pitchFamily="2" charset="2"/>
              </a:rPr>
              <a:t></a:t>
            </a:r>
            <a:r>
              <a:rPr lang="en-US" sz="1800"/>
              <a:t> If a function has arguments, each position has a specific meaning: </a:t>
            </a:r>
            <a:r>
              <a:rPr lang="en-US" sz="1800">
                <a:solidFill>
                  <a:srgbClr val="DD9191"/>
                </a:solidFill>
              </a:rPr>
              <a:t>size</a:t>
            </a:r>
            <a:r>
              <a:rPr lang="en-US" sz="1800"/>
              <a:t>(&lt;</a:t>
            </a:r>
            <a:r>
              <a:rPr lang="en-US" sz="1800" i="1">
                <a:latin typeface="Times New Roman" pitchFamily="18" charset="0"/>
                <a:cs typeface="Times New Roman" pitchFamily="18" charset="0"/>
              </a:rPr>
              <a:t>width</a:t>
            </a:r>
            <a:r>
              <a:rPr lang="en-US" sz="1800"/>
              <a:t>&gt;, &lt;</a:t>
            </a:r>
            <a:r>
              <a:rPr lang="en-US" sz="1800" i="1">
                <a:latin typeface="Times New Roman" pitchFamily="18" charset="0"/>
                <a:cs typeface="Times New Roman" pitchFamily="18" charset="0"/>
              </a:rPr>
              <a:t>height</a:t>
            </a:r>
            <a:r>
              <a:rPr lang="en-US" sz="1800"/>
              <a:t>&gt;);</a:t>
            </a:r>
          </a:p>
          <a:p>
            <a:pPr eaLnBrk="1" hangingPunct="1"/>
            <a:r>
              <a:rPr lang="en-US" sz="1800">
                <a:solidFill>
                  <a:srgbClr val="DD9191"/>
                </a:solidFill>
              </a:rPr>
              <a:t>stroke</a:t>
            </a:r>
            <a:r>
              <a:rPr lang="en-US" sz="1800"/>
              <a:t>(&lt;</a:t>
            </a:r>
            <a:r>
              <a:rPr lang="en-US" sz="1800" i="1">
                <a:latin typeface="Times New Roman" pitchFamily="18" charset="0"/>
                <a:cs typeface="Times New Roman" pitchFamily="18" charset="0"/>
              </a:rPr>
              <a:t>red value</a:t>
            </a:r>
            <a:r>
              <a:rPr lang="en-US" sz="1800"/>
              <a:t>&gt;, &lt;</a:t>
            </a:r>
            <a:r>
              <a:rPr lang="en-US" sz="1800" i="1">
                <a:latin typeface="Times New Roman" pitchFamily="18" charset="0"/>
                <a:cs typeface="Times New Roman" pitchFamily="18" charset="0"/>
              </a:rPr>
              <a:t>green value</a:t>
            </a:r>
            <a:r>
              <a:rPr lang="en-US" sz="1800"/>
              <a:t>&gt;, &lt;</a:t>
            </a:r>
            <a:r>
              <a:rPr lang="en-US" sz="1800" i="1">
                <a:latin typeface="Times New Roman" pitchFamily="18" charset="0"/>
                <a:cs typeface="Times New Roman" pitchFamily="18" charset="0"/>
              </a:rPr>
              <a:t>blue value</a:t>
            </a:r>
            <a:r>
              <a:rPr lang="en-US" sz="1800"/>
              <a:t>&gt;);</a:t>
            </a:r>
          </a:p>
          <a:p>
            <a:pPr eaLnBrk="1" hangingPunct="1"/>
            <a:r>
              <a:rPr lang="en-US" sz="1800">
                <a:latin typeface="Wingdings" pitchFamily="2" charset="2"/>
              </a:rPr>
              <a:t></a:t>
            </a:r>
            <a:r>
              <a:rPr lang="en-US" sz="1800"/>
              <a:t> If your cursor is by a closing parenthesis or brace, the matching parenthesis or brace is highlighted</a:t>
            </a:r>
          </a:p>
        </p:txBody>
      </p:sp>
      <p:sp>
        <p:nvSpPr>
          <p:cNvPr id="26632" name="TextBox 8"/>
          <p:cNvSpPr txBox="1">
            <a:spLocks noChangeArrowheads="1"/>
          </p:cNvSpPr>
          <p:nvPr/>
        </p:nvSpPr>
        <p:spPr bwMode="auto">
          <a:xfrm>
            <a:off x="4495800" y="5638800"/>
            <a:ext cx="4495800" cy="646113"/>
          </a:xfrm>
          <a:prstGeom prst="rect">
            <a:avLst/>
          </a:prstGeom>
          <a:solidFill>
            <a:srgbClr val="FFF0C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buFont typeface="Wingdings" pitchFamily="2" charset="2"/>
              <a:buChar char="w"/>
            </a:pPr>
            <a:r>
              <a:rPr lang="en-US" sz="1800"/>
              <a:t> Keywords are highlighted in blue</a:t>
            </a:r>
          </a:p>
          <a:p>
            <a:pPr eaLnBrk="1" hangingPunct="1">
              <a:buFont typeface="Wingdings" pitchFamily="2" charset="2"/>
              <a:buChar char="w"/>
            </a:pPr>
            <a:r>
              <a:rPr lang="en-US" sz="1800"/>
              <a:t> Processing is case sensitive; notice!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4425</TotalTime>
  <Words>739</Words>
  <Application>Microsoft Office PowerPoint</Application>
  <PresentationFormat>On-screen Show (4:3)</PresentationFormat>
  <Paragraphs>142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Basic Processing …</vt:lpstr>
      <vt:lpstr>Review from Last Time …</vt:lpstr>
      <vt:lpstr>Processing … </vt:lpstr>
      <vt:lpstr>Short Interrupt: Grab Processing</vt:lpstr>
      <vt:lpstr>What You See</vt:lpstr>
      <vt:lpstr>Add Some Code</vt:lpstr>
      <vt:lpstr>Looking At Simpler Code</vt:lpstr>
      <vt:lpstr>Looking At Simpler Code</vt:lpstr>
      <vt:lpstr>Coding Is ALL Detail</vt:lpstr>
      <vt:lpstr>The Color Purple</vt:lpstr>
      <vt:lpstr>Questions about “Iron Rich Snow”</vt:lpstr>
      <vt:lpstr>It’s All The Same</vt:lpstr>
      <vt:lpstr>Simple Shapes Make Robots</vt:lpstr>
      <vt:lpstr>Robot Code, 1</vt:lpstr>
      <vt:lpstr>Robot Code, 2</vt:lpstr>
      <vt:lpstr>Knowing Only About Color …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Local Admin</cp:lastModifiedBy>
  <cp:revision>87</cp:revision>
  <dcterms:created xsi:type="dcterms:W3CDTF">2011-01-11T17:43:09Z</dcterms:created>
  <dcterms:modified xsi:type="dcterms:W3CDTF">2012-10-11T19:58:20Z</dcterms:modified>
</cp:coreProperties>
</file>