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8"/>
  </p:notesMasterIdLst>
  <p:handoutMasterIdLst>
    <p:handoutMasterId r:id="rId29"/>
  </p:handoutMasterIdLst>
  <p:sldIdLst>
    <p:sldId id="378" r:id="rId2"/>
    <p:sldId id="303" r:id="rId3"/>
    <p:sldId id="391" r:id="rId4"/>
    <p:sldId id="373" r:id="rId5"/>
    <p:sldId id="389" r:id="rId6"/>
    <p:sldId id="390" r:id="rId7"/>
    <p:sldId id="406" r:id="rId8"/>
    <p:sldId id="392" r:id="rId9"/>
    <p:sldId id="393" r:id="rId10"/>
    <p:sldId id="394" r:id="rId11"/>
    <p:sldId id="395" r:id="rId12"/>
    <p:sldId id="397" r:id="rId13"/>
    <p:sldId id="398" r:id="rId14"/>
    <p:sldId id="396" r:id="rId15"/>
    <p:sldId id="399" r:id="rId16"/>
    <p:sldId id="400" r:id="rId17"/>
    <p:sldId id="401" r:id="rId18"/>
    <p:sldId id="402" r:id="rId19"/>
    <p:sldId id="403" r:id="rId20"/>
    <p:sldId id="404" r:id="rId21"/>
    <p:sldId id="407" r:id="rId22"/>
    <p:sldId id="408" r:id="rId23"/>
    <p:sldId id="409" r:id="rId24"/>
    <p:sldId id="411" r:id="rId25"/>
    <p:sldId id="410" r:id="rId26"/>
    <p:sldId id="405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80"/>
    <a:srgbClr val="882389"/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62BACA2-0625-4758-8AC5-2E8649FD0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42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0349537-6341-4EC9-B172-2948F5B740A4}" type="datetime1">
              <a:rPr lang="en-US"/>
              <a:pPr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5ADD3CE-CD28-4427-BF4E-10DEF5066F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FC4C35-56FF-4368-B96A-5837DE4357EE}" type="datetime1">
              <a:rPr lang="en-US" smtClean="0"/>
              <a:t>10/16/2012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5D7610-550A-4DE7-B0CF-13947A59A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55506-8698-448D-BA20-400329EB57D4}" type="datetime1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4FE6-2FC7-4184-A926-A02C73176C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42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B2227-0426-494E-B840-39FF99EB5236}" type="datetime1">
              <a:rPr lang="en-US" smtClean="0"/>
              <a:t>10/16/2012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B0D5-B002-4D05-8AC6-7A2516943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607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ED5F5-9CD7-42F0-8DC8-E26AAE50EC07}" type="datetime1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2D22-D355-4430-A55E-588A89B8B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99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500A9-9ABD-4452-B06A-6FE651EDA5F2}" type="datetime1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7B2EB-9700-4143-8ED7-57CAA9282B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8212C-5699-4DED-A627-5D4DC62BC734}" type="datetime1">
              <a:rPr lang="en-US" smtClean="0"/>
              <a:t>10/16/2012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B71BA-FE21-4908-9CBF-DA26C5B4EE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2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1A9027-F629-443A-9233-BFD0E0AE3717}" type="datetime1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98F89-9CA0-4B63-AA5F-6A5074BC9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349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124C39-BDD1-4096-947E-AA54D1230894}" type="datetime1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11571-D0C3-404E-9B78-75E9D84E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88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22FF3A-92B3-4558-8F30-F94FFFE58FF0}" type="datetime1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D4424-6C05-44F7-BCD9-F736EBB8F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80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E16A3-03B3-44A8-8E82-B6FD18D49541}" type="datetime1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2600-975C-4CF6-88AE-4DAD6CE4A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350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3B00A-DAC7-4851-B559-2E039D69A2B1}" type="datetime1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D3592-8D4F-4A29-8F7D-E7B883368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47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D6652AE7-8ABA-4B61-8714-67DE6835B3B8}" type="datetime1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ABCED0BC-94F0-4AC7-9181-05FB7C6AE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1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6FC3FFB8-E563-4980-8D18-DBA078E006F6}" type="datetime1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68510FBA-1A7A-457E-9179-0DCD52A6E1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98" r:id="rId2"/>
    <p:sldLayoutId id="2147484205" r:id="rId3"/>
    <p:sldLayoutId id="2147484199" r:id="rId4"/>
    <p:sldLayoutId id="2147484200" r:id="rId5"/>
    <p:sldLayoutId id="2147484201" r:id="rId6"/>
    <p:sldLayoutId id="2147484206" r:id="rId7"/>
    <p:sldLayoutId id="2147484207" r:id="rId8"/>
    <p:sldLayoutId id="2147484208" r:id="rId9"/>
    <p:sldLayoutId id="2147484202" r:id="rId10"/>
    <p:sldLayoutId id="2147484209" r:id="rId11"/>
    <p:sldLayoutId id="2147484203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How to save your work?</a:t>
            </a:r>
          </a:p>
          <a:p>
            <a:r>
              <a:rPr lang="en-US" dirty="0" smtClean="0">
                <a:ea typeface="ＭＳ Ｐゴシック" pitchFamily="34" charset="-128"/>
              </a:rPr>
              <a:t>Quiz solution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F71360-5944-4E04-BF37-C97B612C288D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B23E417-C594-498A-A23F-56458D99F856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So, We Try It Out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95037E6-73BD-4EA5-9497-3D7BF6F5C22C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D9FB86E-2378-4F4E-AEB2-49E099E330D1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4582" name="Picture 7" descr="quadtex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3914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So, We Try It Out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6BED2F8-008B-46C8-A171-BB815A60EF70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EF204F3-FF29-4D2F-ADED-0376CB89C38F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5606" name="Picture 7" descr="quadtex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3914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8" descr="quad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2672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So, We Try It Out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D6B9B19-9ADE-4191-9DF2-025750313AE7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F1D5BCE-E057-4024-B067-54D54B44C275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6630" name="Picture 7" descr="quadtex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3914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8" descr="quad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2672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4648200"/>
            <a:ext cx="1158875" cy="64611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Just Do </a:t>
            </a: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It</a:t>
            </a:r>
          </a:p>
          <a:p>
            <a:pPr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    (kite)</a:t>
            </a: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setup( ) and draw( )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functions setup( ) and draw( ) allow the Processing computations to be dynamic</a:t>
            </a:r>
          </a:p>
          <a:p>
            <a:r>
              <a:rPr lang="en-US" smtClean="0">
                <a:ea typeface="ＭＳ Ｐゴシック" pitchFamily="34" charset="-128"/>
              </a:rPr>
              <a:t>Recall that they work as follows: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Make the Kite dynamic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B587830-A714-4A32-B2A9-52A273BE00BF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4A03EA7-1B2F-484B-940F-6832E6494710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7654" name="Group 26"/>
          <p:cNvGrpSpPr>
            <a:grpSpLocks/>
          </p:cNvGrpSpPr>
          <p:nvPr/>
        </p:nvGrpSpPr>
        <p:grpSpPr bwMode="auto">
          <a:xfrm>
            <a:off x="3276600" y="3048000"/>
            <a:ext cx="1676400" cy="1676400"/>
            <a:chOff x="3276600" y="3048000"/>
            <a:chExt cx="1676400" cy="1676400"/>
          </a:xfrm>
        </p:grpSpPr>
        <p:sp>
          <p:nvSpPr>
            <p:cNvPr id="27655" name="TextBox 6"/>
            <p:cNvSpPr txBox="1">
              <a:spLocks noChangeArrowheads="1"/>
            </p:cNvSpPr>
            <p:nvPr/>
          </p:nvSpPr>
          <p:spPr bwMode="auto">
            <a:xfrm>
              <a:off x="3276600" y="3048000"/>
              <a:ext cx="14019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setup( )</a:t>
              </a:r>
            </a:p>
          </p:txBody>
        </p:sp>
        <p:sp>
          <p:nvSpPr>
            <p:cNvPr id="27656" name="TextBox 7"/>
            <p:cNvSpPr txBox="1">
              <a:spLocks noChangeArrowheads="1"/>
            </p:cNvSpPr>
            <p:nvPr/>
          </p:nvSpPr>
          <p:spPr bwMode="auto">
            <a:xfrm>
              <a:off x="3276600" y="3886200"/>
              <a:ext cx="13018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draw( )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>
              <a:off x="3886200" y="3505200"/>
              <a:ext cx="0" cy="53340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3886200" y="4419600"/>
              <a:ext cx="0" cy="304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>
              <a:off x="3886200" y="4724400"/>
              <a:ext cx="1066800" cy="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flipV="1">
              <a:off x="4953000" y="3657600"/>
              <a:ext cx="0" cy="1066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19"/>
            <p:cNvCxnSpPr>
              <a:cxnSpLocks noChangeShapeType="1"/>
            </p:cNvCxnSpPr>
            <p:nvPr/>
          </p:nvCxnSpPr>
          <p:spPr bwMode="auto">
            <a:xfrm flipH="1">
              <a:off x="3886200" y="3657600"/>
              <a:ext cx="1066800" cy="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Kite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… but it doesn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t move!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49149E7-80F0-42AA-A737-BDCBCFD1E551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5B4DA2-2AE5-4E02-BDE6-AB7E065CA0AE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8678" name="Picture 6" descr="kitetex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76" t="-66" r="2876" b="40588"/>
          <a:stretch>
            <a:fillRect/>
          </a:stretch>
        </p:blipFill>
        <p:spPr bwMode="auto">
          <a:xfrm>
            <a:off x="838200" y="1981200"/>
            <a:ext cx="57150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kite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4138613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Introduce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Variables are a key computer idea</a:t>
            </a:r>
          </a:p>
          <a:p>
            <a:r>
              <a:rPr lang="en-US" smtClean="0">
                <a:ea typeface="ＭＳ Ｐゴシック" pitchFamily="34" charset="-128"/>
              </a:rPr>
              <a:t>They look like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unknowns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in math, but they are (really) very different … more on that later</a:t>
            </a:r>
          </a:p>
          <a:p>
            <a:r>
              <a:rPr lang="en-US" smtClean="0">
                <a:ea typeface="ＭＳ Ｐゴシック" pitchFamily="34" charset="-128"/>
              </a:rPr>
              <a:t>Variables must be declared, as in</a:t>
            </a: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int i=0;   //declare i, an integer, and set value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Once declared, a variable can be used as if 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number, like in pixel positions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C7989A-659B-4B2A-8935-FC83C28D7125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FB4967-F166-4DDA-A410-3F7CC4C501D7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Using Variables w/ setup( ) draw( )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strategy to use a variable i  …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38E849-3407-4691-91F5-1B9DEED24C41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302FB9F-74FE-48B2-9542-788E552DB681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371600" y="1752600"/>
            <a:ext cx="2209800" cy="4267200"/>
            <a:chOff x="2971800" y="1752600"/>
            <a:chExt cx="2209800" cy="4267200"/>
          </a:xfrm>
        </p:grpSpPr>
        <p:sp>
          <p:nvSpPr>
            <p:cNvPr id="30727" name="TextBox 7"/>
            <p:cNvSpPr txBox="1">
              <a:spLocks noChangeArrowheads="1"/>
            </p:cNvSpPr>
            <p:nvPr/>
          </p:nvSpPr>
          <p:spPr bwMode="auto">
            <a:xfrm>
              <a:off x="2971800" y="1752600"/>
              <a:ext cx="162165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int i = 0;</a:t>
              </a:r>
            </a:p>
            <a:p>
              <a:pPr eaLnBrk="1" hangingPunct="1"/>
              <a:r>
                <a:rPr lang="en-US" sz="2800"/>
                <a:t>setup(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} </a:t>
              </a:r>
            </a:p>
          </p:txBody>
        </p:sp>
        <p:sp>
          <p:nvSpPr>
            <p:cNvPr id="30728" name="TextBox 8"/>
            <p:cNvSpPr txBox="1">
              <a:spLocks noChangeArrowheads="1"/>
            </p:cNvSpPr>
            <p:nvPr/>
          </p:nvSpPr>
          <p:spPr bwMode="auto">
            <a:xfrm>
              <a:off x="2971800" y="4038600"/>
              <a:ext cx="22098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draw(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   i = i + 1;</a:t>
              </a:r>
            </a:p>
            <a:p>
              <a:pPr eaLnBrk="1" hangingPunct="1"/>
              <a:r>
                <a:rPr lang="en-US" sz="2800"/>
                <a:t>}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0" cy="60960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3657600" y="5715000"/>
              <a:ext cx="0" cy="304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3657600" y="6019800"/>
              <a:ext cx="1143000" cy="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flipV="1">
              <a:off x="4800600" y="3657600"/>
              <a:ext cx="0" cy="23622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3657600" y="3657600"/>
              <a:ext cx="1143000" cy="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Using Variables w/ setup( ) &amp; draw( )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strategy to a variable i  …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0030507-FD4D-4FBD-BB97-466CF2FC1B2C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F382F0-E05C-4C2F-BAA7-D908E1834FBC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31750" name="Group 21"/>
          <p:cNvGrpSpPr>
            <a:grpSpLocks/>
          </p:cNvGrpSpPr>
          <p:nvPr/>
        </p:nvGrpSpPr>
        <p:grpSpPr bwMode="auto">
          <a:xfrm>
            <a:off x="1371600" y="1752600"/>
            <a:ext cx="2209800" cy="4267200"/>
            <a:chOff x="2971800" y="1752600"/>
            <a:chExt cx="2209800" cy="4267200"/>
          </a:xfrm>
        </p:grpSpPr>
        <p:sp>
          <p:nvSpPr>
            <p:cNvPr id="31754" name="TextBox 7"/>
            <p:cNvSpPr txBox="1">
              <a:spLocks noChangeArrowheads="1"/>
            </p:cNvSpPr>
            <p:nvPr/>
          </p:nvSpPr>
          <p:spPr bwMode="auto">
            <a:xfrm>
              <a:off x="2971800" y="1752600"/>
              <a:ext cx="162165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int i = 0;</a:t>
              </a:r>
            </a:p>
            <a:p>
              <a:pPr eaLnBrk="1" hangingPunct="1"/>
              <a:r>
                <a:rPr lang="en-US" sz="2800"/>
                <a:t>setup(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} </a:t>
              </a:r>
            </a:p>
          </p:txBody>
        </p:sp>
        <p:sp>
          <p:nvSpPr>
            <p:cNvPr id="31755" name="TextBox 8"/>
            <p:cNvSpPr txBox="1">
              <a:spLocks noChangeArrowheads="1"/>
            </p:cNvSpPr>
            <p:nvPr/>
          </p:nvSpPr>
          <p:spPr bwMode="auto">
            <a:xfrm>
              <a:off x="2971800" y="4038600"/>
              <a:ext cx="22098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draw(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   i = i + 1;</a:t>
              </a:r>
            </a:p>
            <a:p>
              <a:pPr eaLnBrk="1" hangingPunct="1"/>
              <a:r>
                <a:rPr lang="en-US" sz="2800"/>
                <a:t>}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0" cy="60960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3657600" y="5715000"/>
              <a:ext cx="0" cy="304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3657600" y="6019800"/>
              <a:ext cx="1143000" cy="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flipV="1">
              <a:off x="4800600" y="3657600"/>
              <a:ext cx="0" cy="23622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3657600" y="3657600"/>
              <a:ext cx="1143000" cy="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3429000" y="3200400"/>
            <a:ext cx="5029200" cy="0"/>
          </a:xfrm>
          <a:prstGeom prst="straightConnector1">
            <a:avLst/>
          </a:prstGeom>
          <a:noFill/>
          <a:ln w="48500" cmpd="thickThin">
            <a:solidFill>
              <a:srgbClr val="C64847"/>
            </a:solidFill>
            <a:round/>
            <a:headEnd/>
            <a:tailEnd type="arrow" w="med" len="med"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2" name="TextBox 15"/>
          <p:cNvSpPr txBox="1">
            <a:spLocks noChangeArrowheads="1"/>
          </p:cNvSpPr>
          <p:nvPr/>
        </p:nvSpPr>
        <p:spPr bwMode="auto">
          <a:xfrm>
            <a:off x="4800600" y="2743200"/>
            <a:ext cx="404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Value of i : 0   1   2   3   4   5   6   7  …</a:t>
            </a:r>
          </a:p>
        </p:txBody>
      </p:sp>
      <p:sp>
        <p:nvSpPr>
          <p:cNvPr id="31753" name="TextBox 17"/>
          <p:cNvSpPr txBox="1">
            <a:spLocks noChangeArrowheads="1"/>
          </p:cNvSpPr>
          <p:nvPr/>
        </p:nvSpPr>
        <p:spPr bwMode="auto">
          <a:xfrm>
            <a:off x="3124200" y="3200400"/>
            <a:ext cx="579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Times around draw </a:t>
            </a:r>
            <a:r>
              <a:rPr lang="en-US" altLang="en-US" sz="1800"/>
              <a:t>“</a:t>
            </a:r>
            <a:r>
              <a:rPr lang="en-US" sz="1800"/>
              <a:t>loop</a:t>
            </a:r>
            <a:r>
              <a:rPr lang="en-US" altLang="en-US" sz="1800"/>
              <a:t>”</a:t>
            </a:r>
            <a:r>
              <a:rPr lang="en-US" sz="1800"/>
              <a:t>:   0   1   2   3   4   5   6   7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Using Variables w/ setup( ) &amp; draw( )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strategy to a variable i  …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C2CCEA9-E94E-4254-B235-1AC4549F60A6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37D8A38-DD22-4D06-BB4E-05B2F3F74700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32774" name="Group 21"/>
          <p:cNvGrpSpPr>
            <a:grpSpLocks/>
          </p:cNvGrpSpPr>
          <p:nvPr/>
        </p:nvGrpSpPr>
        <p:grpSpPr bwMode="auto">
          <a:xfrm>
            <a:off x="1371600" y="1752600"/>
            <a:ext cx="2209800" cy="4267200"/>
            <a:chOff x="2971800" y="1752600"/>
            <a:chExt cx="2209800" cy="4267200"/>
          </a:xfrm>
        </p:grpSpPr>
        <p:sp>
          <p:nvSpPr>
            <p:cNvPr id="32781" name="TextBox 7"/>
            <p:cNvSpPr txBox="1">
              <a:spLocks noChangeArrowheads="1"/>
            </p:cNvSpPr>
            <p:nvPr/>
          </p:nvSpPr>
          <p:spPr bwMode="auto">
            <a:xfrm>
              <a:off x="2971800" y="1752600"/>
              <a:ext cx="162165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int i = 0;</a:t>
              </a:r>
            </a:p>
            <a:p>
              <a:pPr eaLnBrk="1" hangingPunct="1"/>
              <a:r>
                <a:rPr lang="en-US" sz="2800"/>
                <a:t>setup(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} </a:t>
              </a:r>
            </a:p>
          </p:txBody>
        </p:sp>
        <p:sp>
          <p:nvSpPr>
            <p:cNvPr id="32782" name="TextBox 8"/>
            <p:cNvSpPr txBox="1">
              <a:spLocks noChangeArrowheads="1"/>
            </p:cNvSpPr>
            <p:nvPr/>
          </p:nvSpPr>
          <p:spPr bwMode="auto">
            <a:xfrm>
              <a:off x="2971800" y="4038600"/>
              <a:ext cx="22098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draw(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   i = i + 1;</a:t>
              </a:r>
            </a:p>
            <a:p>
              <a:pPr eaLnBrk="1" hangingPunct="1"/>
              <a:r>
                <a:rPr lang="en-US" sz="2800"/>
                <a:t>}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0" cy="60960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3657600" y="5715000"/>
              <a:ext cx="0" cy="304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3657600" y="6019800"/>
              <a:ext cx="1143000" cy="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flipV="1">
              <a:off x="4800600" y="3657600"/>
              <a:ext cx="0" cy="23622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3657600" y="3657600"/>
              <a:ext cx="1143000" cy="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3429000" y="3200400"/>
            <a:ext cx="5029200" cy="0"/>
          </a:xfrm>
          <a:prstGeom prst="straightConnector1">
            <a:avLst/>
          </a:prstGeom>
          <a:noFill/>
          <a:ln w="48500" cmpd="thickThin">
            <a:solidFill>
              <a:srgbClr val="C64847"/>
            </a:solidFill>
            <a:round/>
            <a:headEnd/>
            <a:tailEnd type="arrow" w="med" len="med"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TextBox 15"/>
          <p:cNvSpPr txBox="1">
            <a:spLocks noChangeArrowheads="1"/>
          </p:cNvSpPr>
          <p:nvPr/>
        </p:nvSpPr>
        <p:spPr bwMode="auto">
          <a:xfrm>
            <a:off x="4800600" y="2743200"/>
            <a:ext cx="404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Value of i : 0   1   2   3   4   5   6   7  …</a:t>
            </a:r>
          </a:p>
        </p:txBody>
      </p:sp>
      <p:sp>
        <p:nvSpPr>
          <p:cNvPr id="32777" name="TextBox 17"/>
          <p:cNvSpPr txBox="1">
            <a:spLocks noChangeArrowheads="1"/>
          </p:cNvSpPr>
          <p:nvPr/>
        </p:nvSpPr>
        <p:spPr bwMode="auto">
          <a:xfrm>
            <a:off x="3124200" y="3200400"/>
            <a:ext cx="579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Times around draw </a:t>
            </a:r>
            <a:r>
              <a:rPr lang="en-US" altLang="en-US" sz="1800"/>
              <a:t>“</a:t>
            </a:r>
            <a:r>
              <a:rPr lang="en-US" sz="1800"/>
              <a:t>loop</a:t>
            </a:r>
            <a:r>
              <a:rPr lang="en-US" altLang="en-US" sz="1800"/>
              <a:t>”</a:t>
            </a:r>
            <a:r>
              <a:rPr lang="en-US" sz="1800"/>
              <a:t>:   0   1   2   3   4   5   6   7 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800" y="3810000"/>
            <a:ext cx="48768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pitchFamily="34" charset="0"/>
              </a:rPr>
              <a:t>i is changing each time the draw( ) function is performed … if we add it to one of the shape positions, it will be in a different position each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Using Variables w/ setup( ) &amp; draw( )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strategy to a variable i  …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4A00479-970A-415E-B025-C52E5287D5B5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DC0B16F-3075-41A2-B807-685B10CCD28A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33798" name="Group 21"/>
          <p:cNvGrpSpPr>
            <a:grpSpLocks/>
          </p:cNvGrpSpPr>
          <p:nvPr/>
        </p:nvGrpSpPr>
        <p:grpSpPr bwMode="auto">
          <a:xfrm>
            <a:off x="1371600" y="1752600"/>
            <a:ext cx="2209800" cy="4267200"/>
            <a:chOff x="2971800" y="1752600"/>
            <a:chExt cx="2209800" cy="4267200"/>
          </a:xfrm>
        </p:grpSpPr>
        <p:sp>
          <p:nvSpPr>
            <p:cNvPr id="33806" name="TextBox 7"/>
            <p:cNvSpPr txBox="1">
              <a:spLocks noChangeArrowheads="1"/>
            </p:cNvSpPr>
            <p:nvPr/>
          </p:nvSpPr>
          <p:spPr bwMode="auto">
            <a:xfrm>
              <a:off x="2971800" y="1752600"/>
              <a:ext cx="1621658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int i = 0;</a:t>
              </a:r>
            </a:p>
            <a:p>
              <a:pPr eaLnBrk="1" hangingPunct="1"/>
              <a:r>
                <a:rPr lang="en-US" sz="2800"/>
                <a:t>setup(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} </a:t>
              </a:r>
            </a:p>
          </p:txBody>
        </p:sp>
        <p:sp>
          <p:nvSpPr>
            <p:cNvPr id="33807" name="TextBox 8"/>
            <p:cNvSpPr txBox="1">
              <a:spLocks noChangeArrowheads="1"/>
            </p:cNvSpPr>
            <p:nvPr/>
          </p:nvSpPr>
          <p:spPr bwMode="auto">
            <a:xfrm>
              <a:off x="2971800" y="4038600"/>
              <a:ext cx="22098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800"/>
                <a:t>draw( ) {</a:t>
              </a:r>
            </a:p>
            <a:p>
              <a:pPr eaLnBrk="1" hangingPunct="1"/>
              <a:r>
                <a:rPr lang="en-US" sz="2800"/>
                <a:t>   …</a:t>
              </a:r>
            </a:p>
            <a:p>
              <a:pPr eaLnBrk="1" hangingPunct="1"/>
              <a:r>
                <a:rPr lang="en-US" sz="2800"/>
                <a:t>   i = i + 1;</a:t>
              </a:r>
            </a:p>
            <a:p>
              <a:pPr eaLnBrk="1" hangingPunct="1"/>
              <a:r>
                <a:rPr lang="en-US" sz="2800"/>
                <a:t>}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0" cy="60960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3657600" y="5715000"/>
              <a:ext cx="0" cy="3048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3657600" y="6019800"/>
              <a:ext cx="1143000" cy="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flipV="1">
              <a:off x="4800600" y="3657600"/>
              <a:ext cx="0" cy="2362200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3657600" y="3657600"/>
              <a:ext cx="1143000" cy="0"/>
            </a:xfrm>
            <a:prstGeom prst="straightConnector1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3429000" y="3200400"/>
            <a:ext cx="5029200" cy="0"/>
          </a:xfrm>
          <a:prstGeom prst="straightConnector1">
            <a:avLst/>
          </a:prstGeom>
          <a:noFill/>
          <a:ln w="48500" cmpd="thickThin">
            <a:solidFill>
              <a:srgbClr val="C64847"/>
            </a:solidFill>
            <a:round/>
            <a:headEnd/>
            <a:tailEnd type="arrow" w="med" len="med"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0" name="TextBox 15"/>
          <p:cNvSpPr txBox="1">
            <a:spLocks noChangeArrowheads="1"/>
          </p:cNvSpPr>
          <p:nvPr/>
        </p:nvSpPr>
        <p:spPr bwMode="auto">
          <a:xfrm>
            <a:off x="4800600" y="2743200"/>
            <a:ext cx="404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Value of i : 0   1   2   3   4   5   6   7  …</a:t>
            </a:r>
          </a:p>
        </p:txBody>
      </p:sp>
      <p:sp>
        <p:nvSpPr>
          <p:cNvPr id="33801" name="TextBox 17"/>
          <p:cNvSpPr txBox="1">
            <a:spLocks noChangeArrowheads="1"/>
          </p:cNvSpPr>
          <p:nvPr/>
        </p:nvSpPr>
        <p:spPr bwMode="auto">
          <a:xfrm>
            <a:off x="3124200" y="3200400"/>
            <a:ext cx="579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Times around draw </a:t>
            </a:r>
            <a:r>
              <a:rPr lang="en-US" altLang="en-US" sz="1800"/>
              <a:t>“</a:t>
            </a:r>
            <a:r>
              <a:rPr lang="en-US" sz="1800"/>
              <a:t>loop</a:t>
            </a:r>
            <a:r>
              <a:rPr lang="en-US" altLang="en-US" sz="1800"/>
              <a:t>”</a:t>
            </a:r>
            <a:r>
              <a:rPr lang="en-US" sz="1800"/>
              <a:t>:   0   1   2   3   4   5   6   7 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800" y="3810000"/>
            <a:ext cx="48768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pitchFamily="34" charset="0"/>
              </a:rPr>
              <a:t>i is changing each time the draw( ) function is performed … if we add it to one of the shape positions, it will be in a different position each time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81800" y="5791200"/>
            <a:ext cx="1752600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ea typeface="+mn-ea"/>
              </a:rPr>
              <a:t>Just Do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More On Processing …</a:t>
            </a:r>
            <a:endParaRPr lang="en-US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294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What</a:t>
            </a:r>
            <a:r>
              <a:rPr lang="en-US" altLang="en-US"/>
              <a:t>’</a:t>
            </a:r>
            <a:r>
              <a:rPr lang="en-US"/>
              <a:t>s In It For Me?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F0AD00"/>
              </a:buClr>
            </a:pPr>
            <a:r>
              <a:rPr lang="en-US" i="1" dirty="0" smtClean="0"/>
              <a:t>Kelvin Sung</a:t>
            </a:r>
          </a:p>
          <a:p>
            <a:pPr eaLnBrk="1" hangingPunct="1">
              <a:buClr>
                <a:srgbClr val="F0AD00"/>
              </a:buClr>
            </a:pPr>
            <a:r>
              <a:rPr lang="en-US" i="1" dirty="0" smtClean="0"/>
              <a:t>University of Washington, Bothell</a:t>
            </a:r>
          </a:p>
          <a:p>
            <a:pPr eaLnBrk="1" hangingPunct="1">
              <a:buClr>
                <a:srgbClr val="F0AD00"/>
              </a:buClr>
            </a:pPr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</a:t>
            </a:r>
            <a:r>
              <a:rPr lang="en-US" sz="1200" i="1" dirty="0" smtClean="0"/>
              <a:t>)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Kite Moves Right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Each redrawing positions kite one more pixel R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4E6D36A-E45A-4C8A-94BE-CCAAEF2990AB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3A9A7E-8C02-4EFA-ABC1-8C05E3F90287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4822" name="Picture 6" descr="kitest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060825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9" descr="kiteOf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998913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4419600" y="3581400"/>
            <a:ext cx="533400" cy="45720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The “Logo Lab”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Yesterday in lab you drew UW logos in Processing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66FE796-D696-4155-B177-4750C9D690F4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975600" y="6477000"/>
            <a:ext cx="7334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B5C374-947A-4BA9-91A5-2400432B1E69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4038" name="Picture 6" descr="logo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3434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2743200"/>
            <a:ext cx="3810000" cy="2862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These columns were created as follows:</a:t>
            </a:r>
          </a:p>
          <a:p>
            <a:pPr eaLnBrk="1" hangingPunct="1">
              <a:buFontTx/>
              <a:buAutoNum type="arabicParenR"/>
            </a:pPr>
            <a:r>
              <a:rPr lang="en-US" sz="1800"/>
              <a:t>Draw the first column</a:t>
            </a:r>
          </a:p>
          <a:p>
            <a:pPr eaLnBrk="1" hangingPunct="1">
              <a:buFontTx/>
              <a:buAutoNum type="arabicParenR"/>
            </a:pPr>
            <a:r>
              <a:rPr lang="en-US" sz="1800"/>
              <a:t>Copy and paste 3 more instances into the program </a:t>
            </a:r>
          </a:p>
          <a:p>
            <a:pPr eaLnBrk="1" hangingPunct="1">
              <a:buFontTx/>
              <a:buAutoNum type="arabicParenR"/>
            </a:pPr>
            <a:r>
              <a:rPr lang="en-US" sz="1800"/>
              <a:t>Change the x-coordinate of each copy by an amount (100, 200, 300) to draw them in different (and proper) positions</a:t>
            </a:r>
          </a:p>
          <a:p>
            <a:pPr eaLnBrk="1" hangingPunct="1">
              <a:buFontTx/>
              <a:buAutoNum type="arabicParenR"/>
            </a:pPr>
            <a:endParaRPr lang="en-US" sz="1800"/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5943600" y="5791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7086600" y="5791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8229600" y="5791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3" name="TextBox 15"/>
          <p:cNvSpPr txBox="1">
            <a:spLocks noChangeArrowheads="1"/>
          </p:cNvSpPr>
          <p:nvPr/>
        </p:nvSpPr>
        <p:spPr bwMode="auto">
          <a:xfrm>
            <a:off x="5943600" y="6019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+100</a:t>
            </a:r>
          </a:p>
        </p:txBody>
      </p:sp>
      <p:sp>
        <p:nvSpPr>
          <p:cNvPr id="44044" name="TextBox 16"/>
          <p:cNvSpPr txBox="1">
            <a:spLocks noChangeArrowheads="1"/>
          </p:cNvSpPr>
          <p:nvPr/>
        </p:nvSpPr>
        <p:spPr bwMode="auto">
          <a:xfrm>
            <a:off x="7162800" y="6019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+200</a:t>
            </a:r>
          </a:p>
        </p:txBody>
      </p:sp>
      <p:sp>
        <p:nvSpPr>
          <p:cNvPr id="44045" name="TextBox 17"/>
          <p:cNvSpPr txBox="1">
            <a:spLocks noChangeArrowheads="1"/>
          </p:cNvSpPr>
          <p:nvPr/>
        </p:nvSpPr>
        <p:spPr bwMode="auto">
          <a:xfrm>
            <a:off x="8239125" y="6019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Program Code</a:t>
            </a:r>
            <a:endParaRPr lang="en-US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column is a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concept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…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9655A6F-E2A9-4B44-8069-3E39C457610C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9D0826-2D36-4F19-A58A-B4C6C8BF8BD4}" type="slidenum">
              <a:rPr lang="en-US" sz="1200">
                <a:solidFill>
                  <a:srgbClr val="3F3F3F"/>
                </a:solidFill>
              </a:rPr>
              <a:pPr eaLnBrk="1" hangingPunct="1"/>
              <a:t>22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5062" name="Picture 6" descr="column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70" t="-3162" r="28555" b="24374"/>
          <a:stretch>
            <a:fillRect/>
          </a:stretch>
        </p:blipFill>
        <p:spPr bwMode="auto">
          <a:xfrm>
            <a:off x="5019675" y="1143000"/>
            <a:ext cx="39036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13" descr="logo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1"/>
          <a:stretch>
            <a:fillRect/>
          </a:stretch>
        </p:blipFill>
        <p:spPr bwMode="auto">
          <a:xfrm>
            <a:off x="685800" y="1981200"/>
            <a:ext cx="43434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2200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343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486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2200275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+100</a:t>
            </a:r>
          </a:p>
        </p:txBody>
      </p:sp>
      <p:sp>
        <p:nvSpPr>
          <p:cNvPr id="45068" name="TextBox 11"/>
          <p:cNvSpPr txBox="1">
            <a:spLocks noChangeArrowheads="1"/>
          </p:cNvSpPr>
          <p:nvPr/>
        </p:nvSpPr>
        <p:spPr bwMode="auto">
          <a:xfrm>
            <a:off x="3419475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+200</a:t>
            </a:r>
          </a:p>
        </p:txBody>
      </p:sp>
      <p:sp>
        <p:nvSpPr>
          <p:cNvPr id="45069" name="TextBox 12"/>
          <p:cNvSpPr txBox="1">
            <a:spLocks noChangeArrowheads="1"/>
          </p:cNvSpPr>
          <p:nvPr/>
        </p:nvSpPr>
        <p:spPr bwMode="auto">
          <a:xfrm>
            <a:off x="4495800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+300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1066800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Program Code</a:t>
            </a:r>
            <a:endParaRPr lang="en-US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column is a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concept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…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Abstract! Think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function!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1C12D50-D016-43FF-A049-AB3CE85B7A6D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F9AC75-775B-42E9-81F3-FD5ECE3BFB3C}" type="slidenum">
              <a:rPr lang="en-US" sz="1200">
                <a:solidFill>
                  <a:srgbClr val="3F3F3F"/>
                </a:solidFill>
              </a:rPr>
              <a:pPr eaLnBrk="1" hangingPunct="1"/>
              <a:t>23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6086" name="Picture 6" descr="column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70" t="-3162" r="28555" b="24374"/>
          <a:stretch>
            <a:fillRect/>
          </a:stretch>
        </p:blipFill>
        <p:spPr bwMode="auto">
          <a:xfrm>
            <a:off x="5019675" y="1143000"/>
            <a:ext cx="39036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13" descr="logo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1"/>
          <a:stretch>
            <a:fillRect/>
          </a:stretch>
        </p:blipFill>
        <p:spPr bwMode="auto">
          <a:xfrm>
            <a:off x="685800" y="1981200"/>
            <a:ext cx="43434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2200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343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486275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2200275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+100</a:t>
            </a:r>
          </a:p>
        </p:txBody>
      </p:sp>
      <p:sp>
        <p:nvSpPr>
          <p:cNvPr id="46092" name="TextBox 11"/>
          <p:cNvSpPr txBox="1">
            <a:spLocks noChangeArrowheads="1"/>
          </p:cNvSpPr>
          <p:nvPr/>
        </p:nvSpPr>
        <p:spPr bwMode="auto">
          <a:xfrm>
            <a:off x="3419475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+200</a:t>
            </a:r>
          </a:p>
        </p:txBody>
      </p:sp>
      <p:sp>
        <p:nvSpPr>
          <p:cNvPr id="46093" name="TextBox 12"/>
          <p:cNvSpPr txBox="1">
            <a:spLocks noChangeArrowheads="1"/>
          </p:cNvSpPr>
          <p:nvPr/>
        </p:nvSpPr>
        <p:spPr bwMode="auto">
          <a:xfrm>
            <a:off x="4495800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+300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1066800" y="31242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5" name="TextBox 16"/>
          <p:cNvSpPr txBox="1">
            <a:spLocks noChangeArrowheads="1"/>
          </p:cNvSpPr>
          <p:nvPr/>
        </p:nvSpPr>
        <p:spPr bwMode="auto">
          <a:xfrm>
            <a:off x="1524000" y="4648200"/>
            <a:ext cx="3084513" cy="1477963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fill(255);</a:t>
            </a:r>
          </a:p>
          <a:p>
            <a:pPr eaLnBrk="1" hangingPunct="1"/>
            <a:r>
              <a:rPr lang="en-US" sz="1800"/>
              <a:t>draw_column(     0 ); // Col 1</a:t>
            </a:r>
          </a:p>
          <a:p>
            <a:pPr eaLnBrk="1" hangingPunct="1"/>
            <a:r>
              <a:rPr lang="en-US" sz="1800"/>
              <a:t>draw_column( 100 ); // Col 2</a:t>
            </a:r>
          </a:p>
          <a:p>
            <a:pPr eaLnBrk="1" hangingPunct="1"/>
            <a:r>
              <a:rPr lang="en-US" sz="1800"/>
              <a:t>draw_column( 200 ); // Col 3</a:t>
            </a:r>
          </a:p>
          <a:p>
            <a:pPr eaLnBrk="1" hangingPunct="1"/>
            <a:r>
              <a:rPr lang="en-US" sz="1800"/>
              <a:t>draw_column( 300 ); // Col 4</a:t>
            </a:r>
          </a:p>
        </p:txBody>
      </p:sp>
      <p:sp>
        <p:nvSpPr>
          <p:cNvPr id="46096" name="TextBox 17"/>
          <p:cNvSpPr txBox="1">
            <a:spLocks noChangeArrowheads="1"/>
          </p:cNvSpPr>
          <p:nvPr/>
        </p:nvSpPr>
        <p:spPr bwMode="auto">
          <a:xfrm>
            <a:off x="1066800" y="33528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+0</a:t>
            </a:r>
          </a:p>
        </p:txBody>
      </p:sp>
      <p:sp>
        <p:nvSpPr>
          <p:cNvPr id="19" name="Left Brace 18"/>
          <p:cNvSpPr>
            <a:spLocks/>
          </p:cNvSpPr>
          <p:nvPr/>
        </p:nvSpPr>
        <p:spPr bwMode="auto">
          <a:xfrm>
            <a:off x="5257800" y="2209800"/>
            <a:ext cx="381000" cy="4114800"/>
          </a:xfrm>
          <a:prstGeom prst="leftBrace">
            <a:avLst>
              <a:gd name="adj1" fmla="val 0"/>
              <a:gd name="adj2" fmla="val 50000"/>
            </a:avLst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b="0" dirty="0" err="1" smtClean="0">
                <a:latin typeface="Helvetica"/>
                <a:cs typeface="Helvetica"/>
              </a:rPr>
              <a:t>draw_column</a:t>
            </a:r>
            <a:r>
              <a:rPr lang="en-US" b="0" dirty="0" smtClean="0">
                <a:latin typeface="Helvetica"/>
                <a:cs typeface="Helvetica"/>
              </a:rPr>
              <a:t>( )</a:t>
            </a:r>
            <a:r>
              <a:rPr lang="en-US" b="0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5105400" cy="51816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Code that draws a column becomes the function … </a:t>
            </a:r>
            <a:r>
              <a:rPr lang="en-US" altLang="en-US" sz="2400" smtClean="0">
                <a:ea typeface="ＭＳ Ｐゴシック" pitchFamily="34" charset="-128"/>
              </a:rPr>
              <a:t>“</a:t>
            </a:r>
            <a:r>
              <a:rPr lang="en-US" sz="2400" smtClean="0">
                <a:ea typeface="ＭＳ Ｐゴシック" pitchFamily="34" charset="-128"/>
              </a:rPr>
              <a:t>package</a:t>
            </a:r>
            <a:r>
              <a:rPr lang="en-US" altLang="en-US" sz="2400" smtClean="0">
                <a:ea typeface="ＭＳ Ｐゴシック" pitchFamily="34" charset="-128"/>
              </a:rPr>
              <a:t>”</a:t>
            </a:r>
            <a:r>
              <a:rPr lang="en-US" sz="2400" smtClean="0">
                <a:ea typeface="ＭＳ Ｐゴシック" pitchFamily="34" charset="-128"/>
              </a:rPr>
              <a:t> it (below) and change the </a:t>
            </a:r>
            <a:r>
              <a:rPr lang="en-US" altLang="en-US" sz="2400" smtClean="0">
                <a:ea typeface="ＭＳ Ｐゴシック" pitchFamily="34" charset="-128"/>
              </a:rPr>
              <a:t>“</a:t>
            </a:r>
            <a:r>
              <a:rPr lang="en-US" sz="2400" smtClean="0">
                <a:ea typeface="ＭＳ Ｐゴシック" pitchFamily="34" charset="-128"/>
              </a:rPr>
              <a:t>hundreds</a:t>
            </a:r>
            <a:r>
              <a:rPr lang="en-US" altLang="en-US" sz="2400" smtClean="0">
                <a:ea typeface="ＭＳ Ｐゴシック" pitchFamily="34" charset="-128"/>
              </a:rPr>
              <a:t>”</a:t>
            </a:r>
            <a:r>
              <a:rPr lang="en-US" sz="2400" smtClean="0">
                <a:ea typeface="ＭＳ Ｐゴシック" pitchFamily="34" charset="-128"/>
              </a:rPr>
              <a:t> to a </a:t>
            </a:r>
            <a:r>
              <a:rPr lang="en-US" sz="2400" b="1" smtClean="0">
                <a:ea typeface="ＭＳ Ｐゴシック" pitchFamily="34" charset="-128"/>
              </a:rPr>
              <a:t>variable</a:t>
            </a:r>
            <a:r>
              <a:rPr lang="en-US" sz="2400" smtClean="0">
                <a:ea typeface="ＭＳ Ｐゴシック" pitchFamily="34" charset="-128"/>
              </a:rPr>
              <a:t>, </a:t>
            </a:r>
            <a:r>
              <a:rPr lang="en-US" sz="2400" smtClean="0">
                <a:latin typeface="Helvetica" charset="0"/>
                <a:ea typeface="ＭＳ Ｐゴシック" pitchFamily="34" charset="-128"/>
              </a:rPr>
              <a:t>x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EAA7B52-B3E2-40FB-A7CB-8CF273F72E8C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7939488-DCAD-4A59-B6A6-A56CDB8190DB}" type="slidenum">
              <a:rPr lang="en-US" sz="1200">
                <a:solidFill>
                  <a:srgbClr val="3F3F3F"/>
                </a:solidFill>
              </a:rPr>
              <a:pPr eaLnBrk="1" hangingPunct="1"/>
              <a:t>24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7110" name="Picture 13" descr="logo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1"/>
          <a:stretch>
            <a:fillRect/>
          </a:stretch>
        </p:blipFill>
        <p:spPr bwMode="auto">
          <a:xfrm>
            <a:off x="685800" y="2667000"/>
            <a:ext cx="43434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2200275" y="38100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343275" y="38100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486275" y="38100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TextBox 10"/>
          <p:cNvSpPr txBox="1">
            <a:spLocks noChangeArrowheads="1"/>
          </p:cNvSpPr>
          <p:nvPr/>
        </p:nvSpPr>
        <p:spPr bwMode="auto">
          <a:xfrm>
            <a:off x="2200275" y="40386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+100</a:t>
            </a:r>
          </a:p>
        </p:txBody>
      </p:sp>
      <p:sp>
        <p:nvSpPr>
          <p:cNvPr id="47115" name="TextBox 11"/>
          <p:cNvSpPr txBox="1">
            <a:spLocks noChangeArrowheads="1"/>
          </p:cNvSpPr>
          <p:nvPr/>
        </p:nvSpPr>
        <p:spPr bwMode="auto">
          <a:xfrm>
            <a:off x="3419475" y="40386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+200</a:t>
            </a:r>
          </a:p>
        </p:txBody>
      </p:sp>
      <p:sp>
        <p:nvSpPr>
          <p:cNvPr id="47116" name="TextBox 12"/>
          <p:cNvSpPr txBox="1">
            <a:spLocks noChangeArrowheads="1"/>
          </p:cNvSpPr>
          <p:nvPr/>
        </p:nvSpPr>
        <p:spPr bwMode="auto">
          <a:xfrm>
            <a:off x="4495800" y="40386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+300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1066800" y="3810000"/>
            <a:ext cx="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8" name="TextBox 17"/>
          <p:cNvSpPr txBox="1">
            <a:spLocks noChangeArrowheads="1"/>
          </p:cNvSpPr>
          <p:nvPr/>
        </p:nvSpPr>
        <p:spPr bwMode="auto">
          <a:xfrm>
            <a:off x="1066800" y="40386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+0</a:t>
            </a:r>
          </a:p>
        </p:txBody>
      </p:sp>
      <p:pic>
        <p:nvPicPr>
          <p:cNvPr id="47119" name="Picture 19" descr="draw_colFcn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94" r="42815" b="36664"/>
          <a:stretch>
            <a:fillRect/>
          </a:stretch>
        </p:blipFill>
        <p:spPr bwMode="auto">
          <a:xfrm>
            <a:off x="685800" y="4572000"/>
            <a:ext cx="47021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0" name="Picture 15" descr="withFCNcalls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2" r="36784" b="25418"/>
          <a:stretch>
            <a:fillRect/>
          </a:stretch>
        </p:blipFill>
        <p:spPr bwMode="auto">
          <a:xfrm>
            <a:off x="5562600" y="1371600"/>
            <a:ext cx="33528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21" name="Group 29"/>
          <p:cNvGrpSpPr>
            <a:grpSpLocks/>
          </p:cNvGrpSpPr>
          <p:nvPr/>
        </p:nvGrpSpPr>
        <p:grpSpPr bwMode="auto">
          <a:xfrm>
            <a:off x="5562600" y="2362200"/>
            <a:ext cx="2133600" cy="838200"/>
            <a:chOff x="5562600" y="2362200"/>
            <a:chExt cx="2133600" cy="838200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562600" y="2362200"/>
              <a:ext cx="2133600" cy="838200"/>
            </a:xfrm>
            <a:prstGeom prst="rect">
              <a:avLst/>
            </a:prstGeom>
            <a:gradFill rotWithShape="1">
              <a:gsLst>
                <a:gs pos="0">
                  <a:srgbClr val="DC302F">
                    <a:alpha val="29999"/>
                  </a:srgbClr>
                </a:gs>
                <a:gs pos="45000">
                  <a:srgbClr val="BC2827">
                    <a:alpha val="29999"/>
                  </a:srgbClr>
                </a:gs>
                <a:gs pos="100000">
                  <a:srgbClr val="9F201F">
                    <a:alpha val="29999"/>
                  </a:srgbClr>
                </a:gs>
              </a:gsLst>
              <a:lin ang="5400000"/>
            </a:gradFill>
            <a:ln w="6350" cap="rnd">
              <a:solidFill>
                <a:srgbClr val="C54342"/>
              </a:solidFill>
              <a:miter lim="800000"/>
              <a:headEnd/>
              <a:tailEnd/>
            </a:ln>
            <a:effectLst>
              <a:outerShdw blurRad="39000"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5638800" y="2438400"/>
              <a:ext cx="19050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 flipH="1">
              <a:off x="5791200" y="2438400"/>
              <a:ext cx="17526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122" name="Group 30"/>
          <p:cNvGrpSpPr>
            <a:grpSpLocks/>
          </p:cNvGrpSpPr>
          <p:nvPr/>
        </p:nvGrpSpPr>
        <p:grpSpPr bwMode="auto">
          <a:xfrm>
            <a:off x="5562600" y="3429000"/>
            <a:ext cx="2133600" cy="838200"/>
            <a:chOff x="5562600" y="2362200"/>
            <a:chExt cx="2133600" cy="838200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62600" y="2362200"/>
              <a:ext cx="2133600" cy="838200"/>
            </a:xfrm>
            <a:prstGeom prst="rect">
              <a:avLst/>
            </a:prstGeom>
            <a:gradFill rotWithShape="1">
              <a:gsLst>
                <a:gs pos="0">
                  <a:srgbClr val="DC302F">
                    <a:alpha val="29999"/>
                  </a:srgbClr>
                </a:gs>
                <a:gs pos="45000">
                  <a:srgbClr val="BC2827">
                    <a:alpha val="29999"/>
                  </a:srgbClr>
                </a:gs>
                <a:gs pos="100000">
                  <a:srgbClr val="9F201F">
                    <a:alpha val="29999"/>
                  </a:srgbClr>
                </a:gs>
              </a:gsLst>
              <a:lin ang="5400000"/>
            </a:gradFill>
            <a:ln w="6350" cap="rnd">
              <a:solidFill>
                <a:srgbClr val="C54342"/>
              </a:solidFill>
              <a:miter lim="800000"/>
              <a:headEnd/>
              <a:tailEnd/>
            </a:ln>
            <a:effectLst>
              <a:outerShdw blurRad="39000"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>
              <a:off x="5638800" y="2438400"/>
              <a:ext cx="19050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33"/>
            <p:cNvCxnSpPr>
              <a:cxnSpLocks noChangeShapeType="1"/>
            </p:cNvCxnSpPr>
            <p:nvPr/>
          </p:nvCxnSpPr>
          <p:spPr bwMode="auto">
            <a:xfrm flipH="1">
              <a:off x="5791200" y="2438400"/>
              <a:ext cx="17526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123" name="Group 34"/>
          <p:cNvGrpSpPr>
            <a:grpSpLocks/>
          </p:cNvGrpSpPr>
          <p:nvPr/>
        </p:nvGrpSpPr>
        <p:grpSpPr bwMode="auto">
          <a:xfrm>
            <a:off x="5562600" y="4419600"/>
            <a:ext cx="2133600" cy="838200"/>
            <a:chOff x="5562600" y="2362200"/>
            <a:chExt cx="2133600" cy="838200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562600" y="2362200"/>
              <a:ext cx="2133600" cy="838200"/>
            </a:xfrm>
            <a:prstGeom prst="rect">
              <a:avLst/>
            </a:prstGeom>
            <a:gradFill rotWithShape="1">
              <a:gsLst>
                <a:gs pos="0">
                  <a:srgbClr val="DC302F">
                    <a:alpha val="29999"/>
                  </a:srgbClr>
                </a:gs>
                <a:gs pos="45000">
                  <a:srgbClr val="BC2827">
                    <a:alpha val="29999"/>
                  </a:srgbClr>
                </a:gs>
                <a:gs pos="100000">
                  <a:srgbClr val="9F201F">
                    <a:alpha val="29999"/>
                  </a:srgbClr>
                </a:gs>
              </a:gsLst>
              <a:lin ang="5400000"/>
            </a:gradFill>
            <a:ln w="6350" cap="rnd">
              <a:solidFill>
                <a:srgbClr val="C54342"/>
              </a:solidFill>
              <a:miter lim="800000"/>
              <a:headEnd/>
              <a:tailEnd/>
            </a:ln>
            <a:effectLst>
              <a:outerShdw blurRad="39000"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cxnSp>
          <p:nvCxnSpPr>
            <p:cNvPr id="37" name="Straight Connector 36"/>
            <p:cNvCxnSpPr>
              <a:cxnSpLocks noChangeShapeType="1"/>
            </p:cNvCxnSpPr>
            <p:nvPr/>
          </p:nvCxnSpPr>
          <p:spPr bwMode="auto">
            <a:xfrm>
              <a:off x="5638800" y="2438400"/>
              <a:ext cx="19050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37"/>
            <p:cNvCxnSpPr>
              <a:cxnSpLocks noChangeShapeType="1"/>
            </p:cNvCxnSpPr>
            <p:nvPr/>
          </p:nvCxnSpPr>
          <p:spPr bwMode="auto">
            <a:xfrm flipH="1">
              <a:off x="5791200" y="2438400"/>
              <a:ext cx="17526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124" name="Group 38"/>
          <p:cNvGrpSpPr>
            <a:grpSpLocks/>
          </p:cNvGrpSpPr>
          <p:nvPr/>
        </p:nvGrpSpPr>
        <p:grpSpPr bwMode="auto">
          <a:xfrm>
            <a:off x="5562600" y="5410200"/>
            <a:ext cx="2133600" cy="838200"/>
            <a:chOff x="5562600" y="2362200"/>
            <a:chExt cx="2133600" cy="838200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5562600" y="2362200"/>
              <a:ext cx="2133600" cy="838200"/>
            </a:xfrm>
            <a:prstGeom prst="rect">
              <a:avLst/>
            </a:prstGeom>
            <a:gradFill rotWithShape="1">
              <a:gsLst>
                <a:gs pos="0">
                  <a:srgbClr val="DC302F">
                    <a:alpha val="29999"/>
                  </a:srgbClr>
                </a:gs>
                <a:gs pos="45000">
                  <a:srgbClr val="BC2827">
                    <a:alpha val="29999"/>
                  </a:srgbClr>
                </a:gs>
                <a:gs pos="100000">
                  <a:srgbClr val="9F201F">
                    <a:alpha val="29999"/>
                  </a:srgbClr>
                </a:gs>
              </a:gsLst>
              <a:lin ang="5400000"/>
            </a:gradFill>
            <a:ln w="6350" cap="rnd">
              <a:solidFill>
                <a:srgbClr val="C54342"/>
              </a:solidFill>
              <a:miter lim="800000"/>
              <a:headEnd/>
              <a:tailEnd/>
            </a:ln>
            <a:effectLst>
              <a:outerShdw blurRad="39000"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cxnSp>
          <p:nvCxnSpPr>
            <p:cNvPr id="41" name="Straight Connector 40"/>
            <p:cNvCxnSpPr>
              <a:cxnSpLocks noChangeShapeType="1"/>
            </p:cNvCxnSpPr>
            <p:nvPr/>
          </p:nvCxnSpPr>
          <p:spPr bwMode="auto">
            <a:xfrm>
              <a:off x="5638800" y="2438400"/>
              <a:ext cx="19050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41"/>
            <p:cNvCxnSpPr>
              <a:cxnSpLocks noChangeShapeType="1"/>
            </p:cNvCxnSpPr>
            <p:nvPr/>
          </p:nvCxnSpPr>
          <p:spPr bwMode="auto">
            <a:xfrm flipH="1">
              <a:off x="5791200" y="2438400"/>
              <a:ext cx="1752600" cy="685800"/>
            </a:xfrm>
            <a:prstGeom prst="line">
              <a:avLst/>
            </a:prstGeom>
            <a:noFill/>
            <a:ln w="48000" cmpd="thickThin">
              <a:solidFill>
                <a:srgbClr val="C64847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b="0" dirty="0" err="1" smtClean="0">
                <a:latin typeface="Helvetica"/>
                <a:cs typeface="Helvetica"/>
              </a:rPr>
              <a:t>draw_column</a:t>
            </a:r>
            <a:r>
              <a:rPr lang="en-US" b="0" dirty="0" smtClean="0">
                <a:latin typeface="Helvetica"/>
                <a:cs typeface="Helvetica"/>
              </a:rPr>
              <a:t>( )</a:t>
            </a:r>
            <a:r>
              <a:rPr lang="en-US" b="0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>
                <a:latin typeface="Helvetica" charset="0"/>
                <a:ea typeface="ＭＳ Ｐゴシック" pitchFamily="34" charset="-128"/>
              </a:rPr>
              <a:t>Like Lightbot, </a:t>
            </a:r>
          </a:p>
          <a:p>
            <a:pPr lvl="1"/>
            <a:r>
              <a:rPr lang="en-US" smtClean="0">
                <a:latin typeface="Helvetica" charset="0"/>
                <a:ea typeface="ＭＳ Ｐゴシック" pitchFamily="34" charset="-128"/>
              </a:rPr>
              <a:t>The function </a:t>
            </a:r>
            <a:r>
              <a:rPr lang="en-US" i="1" smtClean="0">
                <a:solidFill>
                  <a:srgbClr val="FF0000"/>
                </a:solidFill>
                <a:latin typeface="Helvetica" charset="0"/>
                <a:ea typeface="ＭＳ Ｐゴシック" pitchFamily="34" charset="-128"/>
              </a:rPr>
              <a:t>declaration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 defines the function</a:t>
            </a:r>
          </a:p>
          <a:p>
            <a:pPr lvl="1"/>
            <a:r>
              <a:rPr lang="en-US" smtClean="0">
                <a:latin typeface="Helvetica" charset="0"/>
                <a:ea typeface="ＭＳ Ｐゴシック" pitchFamily="34" charset="-128"/>
              </a:rPr>
              <a:t>The function </a:t>
            </a:r>
            <a:r>
              <a:rPr lang="en-US" i="1" smtClean="0">
                <a:solidFill>
                  <a:srgbClr val="FF0000"/>
                </a:solidFill>
                <a:latin typeface="Helvetica" charset="0"/>
                <a:ea typeface="ＭＳ Ｐゴシック" pitchFamily="34" charset="-128"/>
              </a:rPr>
              <a:t>call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 runs the function</a:t>
            </a:r>
          </a:p>
          <a:p>
            <a:pPr lvl="1"/>
            <a:r>
              <a:rPr lang="en-US" smtClean="0">
                <a:latin typeface="Helvetica" charset="0"/>
                <a:ea typeface="ＭＳ Ｐゴシック" pitchFamily="34" charset="-128"/>
              </a:rPr>
              <a:t>Both parts are needed</a:t>
            </a:r>
          </a:p>
          <a:p>
            <a:endParaRPr lang="en-US" smtClean="0">
              <a:latin typeface="Helvetica" charset="0"/>
              <a:ea typeface="ＭＳ Ｐゴシック" pitchFamily="34" charset="-128"/>
            </a:endParaRPr>
          </a:p>
          <a:p>
            <a:endParaRPr lang="en-US" smtClean="0">
              <a:latin typeface="Helvetica" charset="0"/>
              <a:ea typeface="ＭＳ Ｐゴシック" pitchFamily="34" charset="-128"/>
            </a:endParaRPr>
          </a:p>
          <a:p>
            <a:endParaRPr lang="en-US" smtClean="0">
              <a:latin typeface="Helvetica" charset="0"/>
              <a:ea typeface="ＭＳ Ｐゴシック" pitchFamily="34" charset="-128"/>
            </a:endParaRPr>
          </a:p>
          <a:p>
            <a:endParaRPr lang="en-US" smtClean="0">
              <a:latin typeface="Helvetica" charset="0"/>
              <a:ea typeface="ＭＳ Ｐゴシック" pitchFamily="34" charset="-128"/>
            </a:endParaRPr>
          </a:p>
          <a:p>
            <a:endParaRPr lang="en-US" smtClean="0">
              <a:latin typeface="Helvetica" charset="0"/>
              <a:ea typeface="ＭＳ Ｐゴシック" pitchFamily="34" charset="-128"/>
            </a:endParaRPr>
          </a:p>
          <a:p>
            <a:r>
              <a:rPr lang="en-US" smtClean="0">
                <a:latin typeface="Helvetica" charset="0"/>
                <a:ea typeface="ＭＳ Ｐゴシック" pitchFamily="34" charset="-128"/>
              </a:rPr>
              <a:t>More on functions later …</a:t>
            </a:r>
          </a:p>
        </p:txBody>
      </p:sp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5A1F5D-28DA-4060-8A4B-3B706E5B458C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D21A2F-03A5-40FF-8FE4-2C1D6D742186}" type="slidenum">
              <a:rPr lang="en-US" sz="1200">
                <a:solidFill>
                  <a:srgbClr val="3F3F3F"/>
                </a:solidFill>
              </a:rPr>
              <a:pPr eaLnBrk="1" hangingPunct="1"/>
              <a:t>25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8134" name="Picture 7" descr="tempFcnCall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97" r="66959" b="54517"/>
          <a:stretch>
            <a:fillRect/>
          </a:stretch>
        </p:blipFill>
        <p:spPr bwMode="auto">
          <a:xfrm>
            <a:off x="5638800" y="3352800"/>
            <a:ext cx="28749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8" descr="tempFcnCall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20" r="36513" b="27090"/>
          <a:stretch>
            <a:fillRect/>
          </a:stretch>
        </p:blipFill>
        <p:spPr bwMode="auto">
          <a:xfrm>
            <a:off x="457200" y="3352800"/>
            <a:ext cx="49974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TextBox 9"/>
          <p:cNvSpPr txBox="1">
            <a:spLocks noChangeArrowheads="1"/>
          </p:cNvSpPr>
          <p:nvPr/>
        </p:nvSpPr>
        <p:spPr bwMode="auto">
          <a:xfrm>
            <a:off x="1143000" y="5257800"/>
            <a:ext cx="230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Function Declaration</a:t>
            </a:r>
          </a:p>
        </p:txBody>
      </p:sp>
      <p:sp>
        <p:nvSpPr>
          <p:cNvPr id="48137" name="TextBox 10"/>
          <p:cNvSpPr txBox="1">
            <a:spLocks noChangeArrowheads="1"/>
          </p:cNvSpPr>
          <p:nvPr/>
        </p:nvSpPr>
        <p:spPr bwMode="auto">
          <a:xfrm>
            <a:off x="6019800" y="5257800"/>
            <a:ext cx="183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4 Function Calls</a:t>
            </a:r>
          </a:p>
        </p:txBody>
      </p:sp>
      <p:pic>
        <p:nvPicPr>
          <p:cNvPr id="48138" name="Picture 11" descr="logo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1"/>
          <a:stretch>
            <a:fillRect/>
          </a:stretch>
        </p:blipFill>
        <p:spPr bwMode="auto">
          <a:xfrm>
            <a:off x="5867400" y="1066800"/>
            <a:ext cx="236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idea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in this lecture is a </a:t>
            </a:r>
            <a:r>
              <a:rPr lang="en-US" i="1" smtClean="0">
                <a:ea typeface="ＭＳ Ｐゴシック" pitchFamily="34" charset="-128"/>
              </a:rPr>
              <a:t>variable</a:t>
            </a:r>
          </a:p>
          <a:p>
            <a:r>
              <a:rPr lang="en-US" smtClean="0">
                <a:ea typeface="ＭＳ Ｐゴシック" pitchFamily="34" charset="-128"/>
              </a:rPr>
              <a:t>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name, like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x</a:t>
            </a:r>
            <a:r>
              <a:rPr lang="en-US" smtClean="0">
                <a:ea typeface="ＭＳ Ｐゴシック" pitchFamily="34" charset="-128"/>
              </a:rPr>
              <a:t> or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i</a:t>
            </a:r>
            <a:r>
              <a:rPr lang="en-US" smtClean="0">
                <a:ea typeface="ＭＳ Ｐゴシック" pitchFamily="34" charset="-128"/>
              </a:rPr>
              <a:t> or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radius</a:t>
            </a:r>
            <a:r>
              <a:rPr lang="en-US" smtClean="0">
                <a:ea typeface="ＭＳ Ｐゴシック" pitchFamily="34" charset="-128"/>
              </a:rPr>
              <a:t>, that has a value</a:t>
            </a:r>
          </a:p>
          <a:p>
            <a:r>
              <a:rPr lang="en-US" smtClean="0">
                <a:ea typeface="ＭＳ Ｐゴシック" pitchFamily="34" charset="-128"/>
              </a:rPr>
              <a:t>Variables must be declared –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int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float</a:t>
            </a:r>
            <a:r>
              <a:rPr lang="en-US" smtClean="0">
                <a:ea typeface="ＭＳ Ｐゴシック" pitchFamily="34" charset="-128"/>
              </a:rPr>
              <a:t> are two kinds of variables</a:t>
            </a:r>
          </a:p>
          <a:p>
            <a:r>
              <a:rPr lang="en-US" smtClean="0">
                <a:ea typeface="ＭＳ Ｐゴシック" pitchFamily="34" charset="-128"/>
              </a:rPr>
              <a:t>The best, meaning the most powerful, part is variables can be changed … </a:t>
            </a:r>
            <a:r>
              <a:rPr lang="en-US" i="1" smtClean="0">
                <a:ea typeface="ＭＳ Ｐゴシック" pitchFamily="34" charset="-128"/>
              </a:rPr>
              <a:t>they vary</a:t>
            </a:r>
            <a:r>
              <a:rPr lang="en-US" smtClean="0">
                <a:ea typeface="ＭＳ Ｐゴシック" pitchFamily="34" charset="-128"/>
              </a:rPr>
              <a:t>!</a:t>
            </a:r>
          </a:p>
          <a:p>
            <a:r>
              <a:rPr lang="en-US" smtClean="0">
                <a:ea typeface="ＭＳ Ｐゴシック" pitchFamily="34" charset="-128"/>
              </a:rPr>
              <a:t>We change them by giving them a new value</a:t>
            </a:r>
          </a:p>
          <a:p>
            <a:r>
              <a:rPr lang="en-US" smtClean="0">
                <a:latin typeface="Helvetica" charset="0"/>
                <a:ea typeface="ＭＳ Ｐゴシック" pitchFamily="34" charset="-128"/>
              </a:rPr>
              <a:t>i = i + 1  </a:t>
            </a:r>
            <a:r>
              <a:rPr lang="en-US" smtClean="0">
                <a:ea typeface="ＭＳ Ｐゴシック" pitchFamily="34" charset="-128"/>
              </a:rPr>
              <a:t>says, give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i</a:t>
            </a:r>
            <a:r>
              <a:rPr lang="en-US" smtClean="0">
                <a:ea typeface="ＭＳ Ｐゴシック" pitchFamily="34" charset="-128"/>
              </a:rPr>
              <a:t> its old value plus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1</a:t>
            </a:r>
          </a:p>
          <a:p>
            <a:r>
              <a:rPr lang="en-US" smtClean="0">
                <a:ea typeface="ＭＳ Ｐゴシック" pitchFamily="34" charset="-128"/>
              </a:rPr>
              <a:t>We use variables just like we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d use numbers, say in pixel positions or function parameters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23D07A-84D6-4757-80ED-89E413A81B56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CAB28C-5BE3-496E-9018-2C4EFB9D185F}" type="slidenum">
              <a:rPr lang="en-US" sz="1200">
                <a:solidFill>
                  <a:srgbClr val="3F3F3F"/>
                </a:solidFill>
              </a:rPr>
              <a:pPr eaLnBrk="1" hangingPunct="1"/>
              <a:t>26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Programming, So Far …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From the </a:t>
            </a:r>
            <a:r>
              <a:rPr lang="en-US" dirty="0" err="1" smtClean="0">
                <a:ea typeface="ＭＳ Ｐゴシック" pitchFamily="34" charset="-128"/>
              </a:rPr>
              <a:t>Lightbot</a:t>
            </a:r>
            <a:r>
              <a:rPr lang="en-US" dirty="0" smtClean="0">
                <a:ea typeface="ＭＳ Ｐゴシック" pitchFamily="34" charset="-128"/>
              </a:rPr>
              <a:t> 2.0, we</a:t>
            </a:r>
            <a:r>
              <a:rPr lang="en-US" altLang="en-US" dirty="0" smtClean="0">
                <a:ea typeface="ＭＳ Ｐゴシック" pitchFamily="34" charset="-128"/>
              </a:rPr>
              <a:t>’</a:t>
            </a:r>
            <a:r>
              <a:rPr lang="en-US" dirty="0" smtClean="0">
                <a:ea typeface="ＭＳ Ｐゴシック" pitchFamily="34" charset="-128"/>
              </a:rPr>
              <a:t>ve learned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Programming is giving instructions to an agent so he, she, it can perform the operations themselves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Instructions are given in sequence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Instructions are followed in sequence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Instructions come from a limited repertoire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Programs mix instructions and function calls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Programs are written first, and run later (without intervention of the programmer)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 last point means, programming = planning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E05E9AF-DC39-4E20-8B79-13C7DB08D8E6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DE83E9-F35D-4AF1-ADF6-D47EACE30773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Processing, So Far  …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 have seen that Processing is …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 programming language that does graphics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That means, there are many functions for shapes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give the positions of shapes in pixel units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To be successful, we must give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The window (a/k/a canvas) size, as in </a:t>
            </a:r>
            <a:r>
              <a:rPr lang="en-US" smtClean="0">
                <a:solidFill>
                  <a:srgbClr val="D9253E"/>
                </a:solidFill>
                <a:ea typeface="ＭＳ Ｐゴシック" pitchFamily="34" charset="-128"/>
              </a:rPr>
              <a:t>size</a:t>
            </a:r>
            <a:r>
              <a:rPr lang="en-US" smtClean="0">
                <a:ea typeface="ＭＳ Ｐゴシック" pitchFamily="34" charset="-128"/>
              </a:rPr>
              <a:t>(400,400);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The background color, as in </a:t>
            </a:r>
            <a:r>
              <a:rPr lang="en-US" smtClean="0">
                <a:solidFill>
                  <a:srgbClr val="D9253E"/>
                </a:solidFill>
                <a:ea typeface="ＭＳ Ｐゴシック" pitchFamily="34" charset="-128"/>
              </a:rPr>
              <a:t>background</a:t>
            </a:r>
            <a:r>
              <a:rPr lang="en-US" smtClean="0">
                <a:ea typeface="ＭＳ Ｐゴシック" pitchFamily="34" charset="-128"/>
              </a:rPr>
              <a:t>(0, 200, 0);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Correct punctuation, like matching parens, semicolons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 Processing IDE (interactive development environment) is easy to use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E57DF3E-6826-4E14-9433-9BA8F4FE582B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2216D91-7528-4230-8A0B-F8E24D43F6FB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And, We’ve Modified Some Code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Angel 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 Robot 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B93447-3791-4364-84B4-904DE68F0D59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A7F825A-0BD3-431A-8550-042A8A2FD6C1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0486" name="Picture 8" descr="snowangle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0"/>
            <a:ext cx="23622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colorRobo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9363" r="35001" b="6972"/>
          <a:stretch>
            <a:fillRect/>
          </a:stretch>
        </p:blipFill>
        <p:spPr bwMode="auto">
          <a:xfrm>
            <a:off x="3124200" y="3810000"/>
            <a:ext cx="2133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19800" y="4419600"/>
            <a:ext cx="2514600" cy="17543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latin typeface="Corbel" pitchFamily="34" charset="0"/>
              </a:rPr>
              <a:t>We</a:t>
            </a:r>
            <a:r>
              <a:rPr lang="en-US" altLang="en-US" sz="1800">
                <a:latin typeface="Corbel" pitchFamily="34" charset="0"/>
              </a:rPr>
              <a:t>’</a:t>
            </a:r>
            <a:r>
              <a:rPr lang="en-US" sz="1800">
                <a:latin typeface="Corbel" pitchFamily="34" charset="0"/>
              </a:rPr>
              <a:t>ve also located the Reference page, where all known facts about Processing are stored &amp; accessible to help us create a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So, 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plenty to learn, but we only learn what we need to know – 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standard computing idea: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Programmers don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t remember all the detail – they either look it up, or they experiment to figure it out … you should, too.</a:t>
            </a:r>
          </a:p>
          <a:p>
            <a:r>
              <a:rPr lang="en-US" smtClean="0">
                <a:ea typeface="ＭＳ Ｐゴシック" pitchFamily="34" charset="-128"/>
              </a:rPr>
              <a:t>Instead we focus on the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idea,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not specifics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5FD779D-BE07-4D25-A46A-1B3ACF17B740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C5FECEF-DC5B-4977-A7EF-0B826354DB5E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743200"/>
            <a:ext cx="6934200" cy="1200150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pitchFamily="34" charset="0"/>
              </a:rPr>
              <a:t>Computing is ALL about getting the details right. That</a:t>
            </a:r>
            <a:r>
              <a:rPr lang="en-US" altLang="en-US">
                <a:solidFill>
                  <a:srgbClr val="000000"/>
                </a:solidFill>
                <a:latin typeface="Corbel" pitchFamily="34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Corbel" pitchFamily="34" charset="0"/>
              </a:rPr>
              <a:t>s true for most things, of course, but it is especially true when you</a:t>
            </a:r>
            <a:r>
              <a:rPr lang="en-US" altLang="en-US">
                <a:solidFill>
                  <a:srgbClr val="000000"/>
                </a:solidFill>
                <a:latin typeface="Corbel" pitchFamily="34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Corbel" pitchFamily="34" charset="0"/>
              </a:rPr>
              <a:t>re programming computers.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Today …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 introduce two important ideas … you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re familiar with them both: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Variables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Functions</a:t>
            </a: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B5F616A-8DBF-4469-AAA8-72E80C858CB6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DEB6F43-05BA-46FF-8F4A-97AA452BB527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Checking Out The References …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Need an explanation? The Ref Page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got it!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264437C-8C3E-4581-A713-389018BE3196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D9F6AA-5B75-420A-9D71-53A721EF97A0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2534" name="Picture 6" descr="referencelis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001000" cy="3322638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referencelis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4" r="43146"/>
          <a:stretch>
            <a:fillRect/>
          </a:stretch>
        </p:blipFill>
        <p:spPr bwMode="auto">
          <a:xfrm>
            <a:off x="3124200" y="1676400"/>
            <a:ext cx="2362200" cy="4691063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Looking At The Quad</a:t>
            </a:r>
            <a:endParaRPr lang="en-US" dirty="0"/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1FB8D0C-703C-450E-B826-3D4D044249C8}" type="datetime1">
              <a:rPr lang="en-US" sz="1200" smtClean="0">
                <a:solidFill>
                  <a:srgbClr val="3F3F3F"/>
                </a:solidFill>
              </a:rPr>
              <a:t>10/16/2012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DA69B04-B9B6-43C8-AE79-35B787A10C0B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pic>
        <p:nvPicPr>
          <p:cNvPr id="23558" name="Picture 9" descr="qua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2963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3651</TotalTime>
  <Words>1561</Words>
  <Application>Microsoft Office PowerPoint</Application>
  <PresentationFormat>On-screen Show (4:3)</PresentationFormat>
  <Paragraphs>267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ＭＳ Ｐゴシック</vt:lpstr>
      <vt:lpstr>Corbel</vt:lpstr>
      <vt:lpstr>Wingdings 2</vt:lpstr>
      <vt:lpstr>Wingdings</vt:lpstr>
      <vt:lpstr>Wingdings 3</vt:lpstr>
      <vt:lpstr>Calibri</vt:lpstr>
      <vt:lpstr>Helvetica</vt:lpstr>
      <vt:lpstr>Module</vt:lpstr>
      <vt:lpstr>Announcements</vt:lpstr>
      <vt:lpstr>More On Processing …</vt:lpstr>
      <vt:lpstr>Programming, So Far …</vt:lpstr>
      <vt:lpstr>Processing, So Far  …</vt:lpstr>
      <vt:lpstr>And, We’ve Modified Some Code</vt:lpstr>
      <vt:lpstr>So, What Else?</vt:lpstr>
      <vt:lpstr>Today …</vt:lpstr>
      <vt:lpstr>Checking Out The References …</vt:lpstr>
      <vt:lpstr>Looking At The Quad</vt:lpstr>
      <vt:lpstr>So, We Try It Out</vt:lpstr>
      <vt:lpstr>So, We Try It Out</vt:lpstr>
      <vt:lpstr>So, We Try It Out</vt:lpstr>
      <vt:lpstr>Recall setup( ) and draw( )</vt:lpstr>
      <vt:lpstr>Dynamic Kite</vt:lpstr>
      <vt:lpstr>Introduce A Variable</vt:lpstr>
      <vt:lpstr>Using Variables w/ setup( ) draw( )</vt:lpstr>
      <vt:lpstr>Using Variables w/ setup( ) &amp; draw( )</vt:lpstr>
      <vt:lpstr>Using Variables w/ setup( ) &amp; draw( )</vt:lpstr>
      <vt:lpstr>Using Variables w/ setup( ) &amp; draw( )</vt:lpstr>
      <vt:lpstr>Kite Moves Right</vt:lpstr>
      <vt:lpstr>Recall The “Logo Lab”</vt:lpstr>
      <vt:lpstr>The Program Code</vt:lpstr>
      <vt:lpstr>The Program Code</vt:lpstr>
      <vt:lpstr>The draw_column( ) Function</vt:lpstr>
      <vt:lpstr>The draw_column( ) Function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110</cp:revision>
  <dcterms:created xsi:type="dcterms:W3CDTF">2011-01-11T17:43:09Z</dcterms:created>
  <dcterms:modified xsi:type="dcterms:W3CDTF">2012-10-16T13:38:28Z</dcterms:modified>
</cp:coreProperties>
</file>