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71" r:id="rId4"/>
    <p:sldId id="284" r:id="rId5"/>
    <p:sldId id="268" r:id="rId6"/>
    <p:sldId id="285" r:id="rId7"/>
    <p:sldId id="272" r:id="rId8"/>
    <p:sldId id="270" r:id="rId9"/>
    <p:sldId id="260" r:id="rId10"/>
    <p:sldId id="273" r:id="rId11"/>
    <p:sldId id="277" r:id="rId12"/>
    <p:sldId id="289" r:id="rId13"/>
    <p:sldId id="276" r:id="rId14"/>
    <p:sldId id="278" r:id="rId15"/>
    <p:sldId id="282" r:id="rId16"/>
    <p:sldId id="281" r:id="rId17"/>
    <p:sldId id="274" r:id="rId18"/>
    <p:sldId id="287" r:id="rId19"/>
    <p:sldId id="275" r:id="rId20"/>
    <p:sldId id="269" r:id="rId21"/>
    <p:sldId id="279" r:id="rId22"/>
    <p:sldId id="288" r:id="rId23"/>
    <p:sldId id="266" r:id="rId24"/>
    <p:sldId id="265" r:id="rId25"/>
    <p:sldId id="286" r:id="rId26"/>
    <p:sldId id="267" r:id="rId27"/>
    <p:sldId id="291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77950" autoAdjust="0"/>
  </p:normalViewPr>
  <p:slideViewPr>
    <p:cSldViewPr snapToGrid="0">
      <p:cViewPr varScale="1">
        <p:scale>
          <a:sx n="62" d="100"/>
          <a:sy n="62" d="100"/>
        </p:scale>
        <p:origin x="79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B28706-01CB-4F9E-9C1A-D8CEB452B7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2BFAF-C106-4D88-A237-41A402C7A3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14DB3-822C-45DD-99D0-8316F9FC8C23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5AFA5-B961-4020-BA2A-FB4E1EDE32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F5DBA-C1DA-4857-AF33-740843C454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3205-2FED-4823-B7FC-FB905ECF6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75FC-2374-4546-8E58-FAF5C984BC95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F463-E836-4D18-9D29-FF4DB6CE03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64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0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56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9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33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97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30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31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9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7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7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9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9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6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6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463-E836-4D18-9D29-FF4DB6CE03A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1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980A-3258-4C44-B981-9FDA137A88E2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8D9-B465-47E6-898E-4926F6800425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6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F707-3D1E-496D-9609-F5DA9021AB4D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7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C457-D1A1-4743-9E3C-567138E1CD99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53B2-1635-40E0-962E-AD36CC124094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4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70BB-C8A7-44A8-8E64-40CE9FAECFAE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1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2E2-9602-410B-8E11-06907A8B84AF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0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4C46-C7DD-41CB-A715-0D6D1EE1A9C3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2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38F9-FF1F-419E-A3E3-14A5DCC801AC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0C94-5FD7-462E-BF2D-B08BFAD7FEF2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8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BB9-F93C-4408-82D0-35ED7D9B738E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1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00126-D3E9-4E4F-A1A1-A809586D63C1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>
    <p:fade thruBlk="1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taltalk.org/guides/covid-19-communication-skill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5C00-D407-453B-8614-B5FCD8541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21853"/>
          </a:xfrm>
        </p:spPr>
        <p:txBody>
          <a:bodyPr/>
          <a:lstStyle/>
          <a:p>
            <a:r>
              <a:rPr lang="en-US" dirty="0"/>
              <a:t>COVID-19 Ethics FAQ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52269-83CC-47D1-9C09-B0213385D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482" y="4124636"/>
            <a:ext cx="7315200" cy="12304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Denise M. Dudzinski, PhD MTS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Chair, Department of Bioethics &amp; Humanities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Chief, UW Medicine Ethics Consultation Service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UW Medicine, Seattle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F5280-D0FF-452B-AB90-73781E63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439" y="5046796"/>
            <a:ext cx="2650236" cy="10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BF81-ABBC-4A5C-9D9C-2D884F69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we conserving?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C9C4D-E7D8-4520-9FD9-3B29A8D0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251A24-C06F-4A09-BD35-F01AB4BE0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04482"/>
              </p:ext>
            </p:extLst>
          </p:nvPr>
        </p:nvGraphicFramePr>
        <p:xfrm>
          <a:off x="3582945" y="2492895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847793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126631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91476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Supplies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9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Cancel elective surgeries &amp;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Protect health of our workforce; priority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Efforts to conserve PPE, including limiting people who enter &amp; bundling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95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Convert to negative airflow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 &amp; deploy staff in areas outside their regular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3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88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ADAF-EC6E-4D83-8114-49AAE3A7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standard of care should I be using now,  before we hit crisis capacity?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4330-19ED-4C57-9F2F-42C5239FE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Strive for usual standard of care</a:t>
            </a:r>
          </a:p>
          <a:p>
            <a:r>
              <a:rPr lang="en-US" dirty="0"/>
              <a:t>Do what you think is best for your patient</a:t>
            </a:r>
          </a:p>
          <a:p>
            <a:r>
              <a:rPr lang="en-US" dirty="0"/>
              <a:t>For pts who are critically or terminally ill, </a:t>
            </a:r>
          </a:p>
          <a:p>
            <a:pPr lvl="1"/>
            <a:r>
              <a:rPr lang="en-US" dirty="0"/>
              <a:t>have goals of care discussions early  </a:t>
            </a:r>
          </a:p>
          <a:p>
            <a:pPr lvl="1"/>
            <a:r>
              <a:rPr lang="en-US" dirty="0"/>
              <a:t>recommend/write DNR if CPR is unlikely to be beneficial/effective (which is our usual standard of care)</a:t>
            </a:r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r>
              <a:rPr lang="en-US" dirty="0">
                <a:highlight>
                  <a:srgbClr val="FFFF00"/>
                </a:highlight>
              </a:rPr>
              <a:t>Add links to any documents you have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2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7604-DB9B-4B4E-AF26-00F857B1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feel like we’re abandoning patients when we  have to restrict visitors.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F1112-7C12-4451-BC18-CC7C684E3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Restricting visitors </a:t>
            </a:r>
            <a:r>
              <a:rPr lang="en-US" i="1" dirty="0"/>
              <a:t>does</a:t>
            </a:r>
            <a:r>
              <a:rPr lang="en-US" dirty="0"/>
              <a:t> feel like abandonment.  The only reason we are doing this is to prevent the spread of a deadly infection.  </a:t>
            </a:r>
          </a:p>
          <a:p>
            <a:r>
              <a:rPr lang="en-US" dirty="0"/>
              <a:t>We are not freely choosing to restrict visitors.  Patient and staff safety require it now.  </a:t>
            </a:r>
          </a:p>
          <a:p>
            <a:r>
              <a:rPr lang="en-US" dirty="0"/>
              <a:t>As soon as we can safely relax the restriction, we will.</a:t>
            </a:r>
          </a:p>
        </p:txBody>
      </p:sp>
    </p:spTree>
    <p:extLst>
      <p:ext uri="{BB962C8B-B14F-4D97-AF65-F5344CB8AC3E}">
        <p14:creationId xmlns:p14="http://schemas.microsoft.com/office/powerpoint/2010/main" val="349263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8B3009-D13E-4432-912F-4C2B24A5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priorities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AFBE40-1F01-47AC-8B12-2ECD718E4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Usual standards of care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A4666C-1F25-4675-A6A1-16D9B9402F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Respect for </a:t>
            </a:r>
            <a:r>
              <a:rPr lang="en-US" dirty="0" err="1"/>
              <a:t>pt</a:t>
            </a:r>
            <a:r>
              <a:rPr lang="en-US" dirty="0"/>
              <a:t> autonomy</a:t>
            </a:r>
          </a:p>
          <a:p>
            <a:r>
              <a:rPr lang="en-US" dirty="0"/>
              <a:t>Maximize benefit to each of your patients</a:t>
            </a:r>
          </a:p>
          <a:p>
            <a:r>
              <a:rPr lang="en-US" dirty="0"/>
              <a:t>Fidelity/allegiance to each patient</a:t>
            </a:r>
          </a:p>
          <a:p>
            <a:r>
              <a:rPr lang="en-US" dirty="0"/>
              <a:t>Not all who could benefit receive treatment (due to lack of access/insurance)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36C770-155B-40D3-B2A4-D85D8F05A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Public Health Crisis/</a:t>
            </a:r>
          </a:p>
          <a:p>
            <a:r>
              <a:rPr lang="en-US" sz="2400" dirty="0"/>
              <a:t>Crisis Standards of Care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C3777F5-AA77-4D8F-B010-FA4423CDB9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Respect for common good, not individual autonomy </a:t>
            </a:r>
          </a:p>
          <a:p>
            <a:r>
              <a:rPr lang="en-US" dirty="0"/>
              <a:t>Less autonomy for practitioners</a:t>
            </a:r>
          </a:p>
          <a:p>
            <a:r>
              <a:rPr lang="en-US" dirty="0"/>
              <a:t>Maximize benefit to the greatest number of people</a:t>
            </a:r>
          </a:p>
          <a:p>
            <a:r>
              <a:rPr lang="en-US" dirty="0"/>
              <a:t>Allocate scarce resources responsibly</a:t>
            </a:r>
          </a:p>
          <a:p>
            <a:r>
              <a:rPr lang="en-US" dirty="0"/>
              <a:t>Not all who could benefit receive treatment (due to scarcity)</a:t>
            </a:r>
          </a:p>
        </p:txBody>
      </p:sp>
    </p:spTree>
    <p:extLst>
      <p:ext uri="{BB962C8B-B14F-4D97-AF65-F5344CB8AC3E}">
        <p14:creationId xmlns:p14="http://schemas.microsoft.com/office/powerpoint/2010/main" val="379568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F5A5-FBF5-4B54-B7FF-632E8AC6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will I know when/if we reach crisis standards of care?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18558E-5BBD-4CB3-85EC-6EBB4B510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 </a:t>
            </a:r>
            <a:r>
              <a:rPr lang="en-US" b="1" dirty="0">
                <a:highlight>
                  <a:srgbClr val="FFFF00"/>
                </a:highlight>
              </a:rPr>
              <a:t>Local Health Officer </a:t>
            </a:r>
            <a:r>
              <a:rPr lang="en-US" b="1" dirty="0"/>
              <a:t>declares a crisis which activates crisis standards of care</a:t>
            </a:r>
          </a:p>
          <a:p>
            <a:r>
              <a:rPr lang="en-US" b="1" dirty="0"/>
              <a:t>Faculty &amp; staff are then informed by our </a:t>
            </a:r>
            <a:r>
              <a:rPr lang="en-US" b="1" dirty="0">
                <a:highlight>
                  <a:srgbClr val="FFFF00"/>
                </a:highlight>
              </a:rPr>
              <a:t>XXX </a:t>
            </a:r>
          </a:p>
          <a:p>
            <a:r>
              <a:rPr lang="en-US" dirty="0"/>
              <a:t>This should only happen after healthcare organizations have worked together to allocate resources in a coordinated fashion across the region and the state or regional health care authorities have declared that crisis standards of care apply.</a:t>
            </a:r>
          </a:p>
          <a:p>
            <a:r>
              <a:rPr lang="en-US" dirty="0"/>
              <a:t>We reach crisis standards of care as a community, not an institution.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0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335B-F27A-41A4-B631-759E0968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Caring continues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98D2C-8134-4AB2-9EF9-180717B02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single patient who could benefit from a scarce resource (ICU bed, ventilator) DESERVES the resource.</a:t>
            </a:r>
          </a:p>
          <a:p>
            <a:r>
              <a:rPr lang="en-US" dirty="0"/>
              <a:t>Due to scarcity, we may not be able to provide helpful treatments to everyone, but that does NOT mean that any patient is more or less deserving than another. </a:t>
            </a:r>
          </a:p>
          <a:p>
            <a:r>
              <a:rPr lang="en-US" dirty="0"/>
              <a:t>We will continue to </a:t>
            </a:r>
            <a:r>
              <a:rPr lang="en-US" u="sng" dirty="0"/>
              <a:t>care for </a:t>
            </a:r>
            <a:r>
              <a:rPr lang="en-US" dirty="0"/>
              <a:t>every patient who does not receive the resource.  </a:t>
            </a:r>
          </a:p>
          <a:p>
            <a:r>
              <a:rPr lang="en-US" dirty="0"/>
              <a:t>We will continue to </a:t>
            </a:r>
            <a:r>
              <a:rPr lang="en-US" u="sng" dirty="0"/>
              <a:t>care about </a:t>
            </a:r>
            <a:r>
              <a:rPr lang="en-US" dirty="0"/>
              <a:t>every one of our patients.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82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8031-93D3-4486-9DFE-B4453A08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Anguishing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448E-0CE6-42D7-BE23-82C3EDBF9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804" y="1226621"/>
            <a:ext cx="7315200" cy="5120640"/>
          </a:xfrm>
        </p:spPr>
        <p:txBody>
          <a:bodyPr/>
          <a:lstStyle/>
          <a:p>
            <a:r>
              <a:rPr lang="en-US" dirty="0"/>
              <a:t>It will be VERY difficult for practitioners to switch from providing all the care your patient needs to diverting resources to a patient you’ve never met. </a:t>
            </a:r>
          </a:p>
          <a:p>
            <a:r>
              <a:rPr lang="en-US" dirty="0"/>
              <a:t>You will have fewer choices for your own patients due to scarcity of resources. </a:t>
            </a:r>
          </a:p>
          <a:p>
            <a:r>
              <a:rPr lang="en-US" dirty="0"/>
              <a:t>We will have to say No when we want to say Yes.  </a:t>
            </a:r>
          </a:p>
          <a:p>
            <a:r>
              <a:rPr lang="en-US" dirty="0"/>
              <a:t>It will feel wrong, but ethically it is RIGHT because the scarcity of critical resources changes how we have to practice.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0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807C-84F5-45A7-B089-A68DB22D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Should we just make everyone with COVID-19 “no code”?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052F-A7BC-4C1F-B34E-F3F81A6C3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</a:t>
            </a:r>
          </a:p>
          <a:p>
            <a:r>
              <a:rPr lang="en-US" dirty="0"/>
              <a:t>DNRs should continue to be written based on CPR’s likelihood of benefit</a:t>
            </a:r>
          </a:p>
          <a:p>
            <a:pPr lvl="1"/>
            <a:r>
              <a:rPr lang="en-US" dirty="0"/>
              <a:t> A middle-aged, otherwise healthy patient with COVID-19 with good prognosis would remain full code</a:t>
            </a:r>
          </a:p>
          <a:p>
            <a:pPr lvl="1"/>
            <a:r>
              <a:rPr lang="en-US" dirty="0"/>
              <a:t>A middle-aged COVID-19 </a:t>
            </a:r>
            <a:r>
              <a:rPr lang="en-US" dirty="0" err="1"/>
              <a:t>pt</a:t>
            </a:r>
            <a:r>
              <a:rPr lang="en-US" dirty="0"/>
              <a:t> with multiple comorbidities and poor overall prognosis would be DNR </a:t>
            </a:r>
          </a:p>
          <a:p>
            <a:pPr lvl="1"/>
            <a:r>
              <a:rPr lang="en-US" dirty="0"/>
              <a:t>A middle-aged patient </a:t>
            </a:r>
            <a:r>
              <a:rPr lang="en-US" i="1" dirty="0"/>
              <a:t>without</a:t>
            </a:r>
            <a:r>
              <a:rPr lang="en-US" dirty="0"/>
              <a:t> COVID-19 with multiple comorbidities and poor overall prognosis would be DNR</a:t>
            </a:r>
          </a:p>
          <a:p>
            <a:r>
              <a:rPr lang="en-US" dirty="0"/>
              <a:t>Continue to follow our </a:t>
            </a:r>
            <a:r>
              <a:rPr lang="en-US" dirty="0">
                <a:highlight>
                  <a:srgbClr val="FFFF00"/>
                </a:highlight>
              </a:rPr>
              <a:t>DNR and Withholding/Withdrawal </a:t>
            </a:r>
            <a:r>
              <a:rPr lang="en-US" dirty="0"/>
              <a:t>policies</a:t>
            </a:r>
          </a:p>
          <a:p>
            <a:r>
              <a:rPr lang="en-US" dirty="0">
                <a:highlight>
                  <a:srgbClr val="FFFF00"/>
                </a:highlight>
              </a:rPr>
              <a:t>Link to pertinent documents</a:t>
            </a:r>
          </a:p>
        </p:txBody>
      </p:sp>
    </p:spTree>
    <p:extLst>
      <p:ext uri="{BB962C8B-B14F-4D97-AF65-F5344CB8AC3E}">
        <p14:creationId xmlns:p14="http://schemas.microsoft.com/office/powerpoint/2010/main" val="222555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419D-5E99-432D-BEDE-A9713724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need help talking with patients &amp; families about this.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4D8569-D71A-4798-9C0D-2C16F0DE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exact words to use at </a:t>
            </a:r>
            <a:r>
              <a:rPr lang="en-US" dirty="0" err="1"/>
              <a:t>VitalTalk</a:t>
            </a:r>
            <a:endParaRPr lang="en-US" dirty="0"/>
          </a:p>
          <a:p>
            <a:r>
              <a:rPr lang="en-US" dirty="0">
                <a:hlinkClick r:id="rId2"/>
              </a:rPr>
              <a:t>https://www.vitaltalk.org/guides/covid-19-communication-skills/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82D6AA-E35A-4D64-81F8-7D6A3D0B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of Resources &amp; Fairness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ABDF5C-4AA8-4A7B-BF07-46029E55A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1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ADD0-A613-4AA8-A332-C1588C59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Altruism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567CE-FF47-4B03-95F4-540D6DF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306533"/>
          </a:xfrm>
        </p:spPr>
        <p:txBody>
          <a:bodyPr/>
          <a:lstStyle/>
          <a:p>
            <a:r>
              <a:rPr lang="en-US" dirty="0"/>
              <a:t>The world knows the sacrifices you are making for all of us.</a:t>
            </a:r>
          </a:p>
          <a:p>
            <a:r>
              <a:rPr lang="en-US" dirty="0"/>
              <a:t>We clap for you from balconies.</a:t>
            </a:r>
          </a:p>
          <a:p>
            <a:r>
              <a:rPr lang="en-US" dirty="0"/>
              <a:t>THANK YOU!</a:t>
            </a:r>
          </a:p>
        </p:txBody>
      </p:sp>
      <p:pic>
        <p:nvPicPr>
          <p:cNvPr id="1028" name="Picture 4" descr="Laurie Kuypers, a registered nurse, takes a sample from a patient at a University of Washington drive-thru coronavirus testing site.">
            <a:extLst>
              <a:ext uri="{FF2B5EF4-FFF2-40B4-BE49-F238E27FC236}">
                <a16:creationId xmlns:a16="http://schemas.microsoft.com/office/drawing/2014/main" id="{0E5B78CA-19A1-4264-9F14-45A93CE0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80" y="2522023"/>
            <a:ext cx="4700588" cy="35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4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939B-B01C-434C-8752-A5AC3A90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happens when we run out of staff, ICU beds, or ventilators?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5FFB-4614-4681-8C50-ED77914F9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receive guidance from Incident Command and UW Medicine Leadership</a:t>
            </a:r>
          </a:p>
          <a:p>
            <a:r>
              <a:rPr lang="en-US" dirty="0"/>
              <a:t>Triage teams throughout the region will go into effect when we reach crisis capacity</a:t>
            </a:r>
          </a:p>
          <a:p>
            <a:r>
              <a:rPr lang="en-US" b="1" dirty="0"/>
              <a:t>Resources will be shared within the region</a:t>
            </a:r>
          </a:p>
          <a:p>
            <a:pPr lvl="1"/>
            <a:r>
              <a:rPr lang="en-US" dirty="0"/>
              <a:t>so if there’s no bed at a </a:t>
            </a:r>
            <a:r>
              <a:rPr lang="en-US" dirty="0">
                <a:highlight>
                  <a:srgbClr val="FFFF00"/>
                </a:highlight>
              </a:rPr>
              <a:t>XXX</a:t>
            </a:r>
            <a:r>
              <a:rPr lang="en-US" dirty="0"/>
              <a:t> hospital, we’ll look to for beds at other hospitals, and other hospitals will do the same</a:t>
            </a:r>
          </a:p>
        </p:txBody>
      </p:sp>
    </p:spTree>
    <p:extLst>
      <p:ext uri="{BB962C8B-B14F-4D97-AF65-F5344CB8AC3E}">
        <p14:creationId xmlns:p14="http://schemas.microsoft.com/office/powerpoint/2010/main" val="55013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59A7-9D9F-4B4E-9FE2-7827D462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Triage Teams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45B4E-BAA5-4C0B-B881-81C87BBAF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252" y="930890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Treating clinicians will NOT be asked to make allocation decisions for their patients. That responsibility falls to Triage Teams.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Once in crisis capacity, triage teams will be tasked with deciding which patients will be allocated scare ICU beds and equipment like ventilators and ECMO machines.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3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9850-D166-4F08-9D95-EF84ECC8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Triage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FF912-D4DA-48A3-A1EB-E6DAC99B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XXX </a:t>
            </a:r>
            <a:r>
              <a:rPr lang="en-US" dirty="0">
                <a:solidFill>
                  <a:schemeClr val="tx1"/>
                </a:solidFill>
              </a:rPr>
              <a:t>has already created Triage Teams who will coordinate with Incident Command at all of our hospitals.  Teams consist of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2-3 senior clinicians (doctors &amp; nurses) in critical care, emergency medicine, trauma surgery &amp; a designated lead triage officer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1 medical ethicist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Specialists </a:t>
            </a:r>
            <a:r>
              <a:rPr lang="en-US" dirty="0">
                <a:solidFill>
                  <a:schemeClr val="tx1"/>
                </a:solidFill>
              </a:rPr>
              <a:t>called as needed (burn, pediatrics,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34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E44F4D-CC92-49BA-AF4E-DE600D65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steps will we take to minimize discrimination in the allocation process?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7E5478-1289-4CA7-9910-F41C046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645" y="-30309"/>
            <a:ext cx="7315200" cy="5120640"/>
          </a:xfrm>
        </p:spPr>
        <p:txBody>
          <a:bodyPr/>
          <a:lstStyle/>
          <a:p>
            <a:r>
              <a:rPr lang="en-US" dirty="0"/>
              <a:t>The triage algorithm stipulates that </a:t>
            </a:r>
            <a:r>
              <a:rPr lang="en-US" b="1" dirty="0"/>
              <a:t>no personal information be shared with the triage team,</a:t>
            </a:r>
            <a:r>
              <a:rPr lang="en-US" dirty="0"/>
              <a:t> only clinical data below</a:t>
            </a:r>
          </a:p>
          <a:p>
            <a:r>
              <a:rPr lang="en-US" dirty="0"/>
              <a:t>Social worth criteria will NOT be used to determine allocation of scarce resources</a:t>
            </a:r>
          </a:p>
          <a:p>
            <a:r>
              <a:rPr lang="en-US" dirty="0">
                <a:highlight>
                  <a:srgbClr val="FFFF00"/>
                </a:highlight>
              </a:rPr>
              <a:t>Insert triage scheme here</a:t>
            </a:r>
          </a:p>
        </p:txBody>
      </p:sp>
    </p:spTree>
    <p:extLst>
      <p:ext uri="{BB962C8B-B14F-4D97-AF65-F5344CB8AC3E}">
        <p14:creationId xmlns:p14="http://schemas.microsoft.com/office/powerpoint/2010/main" val="2669986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E705-54D6-4418-87AF-4B763B6E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Accountability:</a:t>
            </a:r>
            <a:br>
              <a:rPr lang="en-US" dirty="0"/>
            </a:br>
            <a:r>
              <a:rPr lang="en-US" dirty="0"/>
              <a:t>Reevaluation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87B9C-1879-47AF-8F34-1197B30B1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Explain how triage team decisions can be appealed</a:t>
            </a:r>
          </a:p>
        </p:txBody>
      </p:sp>
    </p:spTree>
    <p:extLst>
      <p:ext uri="{BB962C8B-B14F-4D97-AF65-F5344CB8AC3E}">
        <p14:creationId xmlns:p14="http://schemas.microsoft.com/office/powerpoint/2010/main" val="370651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BFF4-883D-4D14-A378-69F3A870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&amp;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A0D40-5C97-4572-B625-06FE41DB9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Who oversees the Triage Teams?</a:t>
            </a:r>
          </a:p>
          <a:p>
            <a:r>
              <a:rPr lang="en-US" dirty="0"/>
              <a:t>Hospital &amp; Hospital System Triage team decisions reviewed by Triage Team Oversight Committee </a:t>
            </a:r>
          </a:p>
          <a:p>
            <a:pPr lvl="1"/>
            <a:r>
              <a:rPr lang="en-US" dirty="0"/>
              <a:t>Ensures fairness, consistency, equity</a:t>
            </a:r>
          </a:p>
          <a:p>
            <a:r>
              <a:rPr lang="en-US" dirty="0"/>
              <a:t>Oversight committee reviews all triage team decisions periodically for consistency &amp; appropriate use of clinical considerations</a:t>
            </a:r>
          </a:p>
          <a:p>
            <a:r>
              <a:rPr lang="en-US" dirty="0">
                <a:highlight>
                  <a:srgbClr val="FFFF00"/>
                </a:highlight>
              </a:rPr>
              <a:t>Provide link </a:t>
            </a:r>
          </a:p>
        </p:txBody>
      </p:sp>
    </p:spTree>
    <p:extLst>
      <p:ext uri="{BB962C8B-B14F-4D97-AF65-F5344CB8AC3E}">
        <p14:creationId xmlns:p14="http://schemas.microsoft.com/office/powerpoint/2010/main" val="1946438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1F2780-0C7B-460B-9A08-535E1066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Should</a:t>
            </a:r>
            <a:br>
              <a:rPr lang="en-US" sz="2800" dirty="0"/>
            </a:br>
            <a:r>
              <a:rPr lang="en-US" sz="2800" dirty="0"/>
              <a:t>healthcare professionals have preferential access to scarce medical resources?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This is debated.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091C3F-B50F-406F-B2A6-FAECFE0BE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F768E-9C90-4D3F-BBF8-DC696CB216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are owed care since they have cared for others and risked their health/lives doing so (compensatory justice; reciprocity)</a:t>
            </a:r>
          </a:p>
          <a:p>
            <a:r>
              <a:rPr lang="en-US" dirty="0"/>
              <a:t>Healthcare providers have instrumental value – saving them saves others</a:t>
            </a:r>
          </a:p>
          <a:p>
            <a:pPr marL="502920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3B49B-FDFD-4712-B5FB-19B98739E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89155-7AEA-4538-8088-B608F7C03D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triage algorithms should be used consistently for all patients – a carve-out for anyone is unfair;</a:t>
            </a:r>
          </a:p>
          <a:p>
            <a:pPr lvl="1"/>
            <a:r>
              <a:rPr lang="en-US" dirty="0"/>
              <a:t>instrumental value makes sense if there are effective treatments, which does not apply to COVID-19; </a:t>
            </a:r>
          </a:p>
          <a:p>
            <a:pPr lvl="1"/>
            <a:r>
              <a:rPr lang="en-US" dirty="0"/>
              <a:t>those ill enough to need ICU level care often face poor chances of survival and are unlikely to return quickly to patient care;</a:t>
            </a:r>
          </a:p>
          <a:p>
            <a:pPr lvl="1"/>
            <a:r>
              <a:rPr lang="en-US" dirty="0"/>
              <a:t>compensatory justice is achieved through preferential access to vaccines, effective treatments.</a:t>
            </a:r>
          </a:p>
        </p:txBody>
      </p:sp>
    </p:spTree>
    <p:extLst>
      <p:ext uri="{BB962C8B-B14F-4D97-AF65-F5344CB8AC3E}">
        <p14:creationId xmlns:p14="http://schemas.microsoft.com/office/powerpoint/2010/main" val="406706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84DF-BE13-4E5E-8B8C-59E82CAE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support faculty &amp;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4D93-65B8-4A2A-AC62-5A1EE953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Include a link to resources</a:t>
            </a:r>
          </a:p>
        </p:txBody>
      </p:sp>
    </p:spTree>
    <p:extLst>
      <p:ext uri="{BB962C8B-B14F-4D97-AF65-F5344CB8AC3E}">
        <p14:creationId xmlns:p14="http://schemas.microsoft.com/office/powerpoint/2010/main" val="2985403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1333-2DD3-4E10-AD3D-29D81D45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Gratitude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442F3C-99A0-411F-99B6-55DDD751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Book Fair Thank You">
            <a:extLst>
              <a:ext uri="{FF2B5EF4-FFF2-40B4-BE49-F238E27FC236}">
                <a16:creationId xmlns:a16="http://schemas.microsoft.com/office/drawing/2014/main" id="{F702BD0E-FCC2-4EE4-BD00-8836559E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23" y="1930364"/>
            <a:ext cx="79057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8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D4B3-6CDF-474D-8C9F-38BCF8AB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ethical principles guide us in this public health crisis?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1A05DA-02A9-4C1F-890A-AC741D78A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9739" y="1365599"/>
            <a:ext cx="8314372" cy="3980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4E1E4-6441-44F2-9482-1ECBF7480517}"/>
              </a:ext>
            </a:extLst>
          </p:cNvPr>
          <p:cNvSpPr txBox="1"/>
          <p:nvPr/>
        </p:nvSpPr>
        <p:spPr>
          <a:xfrm>
            <a:off x="60623" y="6140942"/>
            <a:ext cx="1157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Academy of Medicine, </a:t>
            </a:r>
            <a:r>
              <a:rPr lang="en-US" i="1" dirty="0"/>
              <a:t>Guidance for Establishing Crisis Standards of Care for Use in Disaster Situation:</a:t>
            </a:r>
          </a:p>
          <a:p>
            <a:r>
              <a:rPr lang="en-US" i="1" dirty="0"/>
              <a:t> A Letter Report</a:t>
            </a:r>
            <a:r>
              <a:rPr lang="en-US" dirty="0"/>
              <a:t>,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3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ABFF-016B-4614-9F23-9C5BD7B1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52CBA-1836-4A16-9485-43CDF716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where your staff can find information</a:t>
            </a:r>
          </a:p>
        </p:txBody>
      </p:sp>
    </p:spTree>
    <p:extLst>
      <p:ext uri="{BB962C8B-B14F-4D97-AF65-F5344CB8AC3E}">
        <p14:creationId xmlns:p14="http://schemas.microsoft.com/office/powerpoint/2010/main" val="64589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A449-A3C9-4246-AE73-AA992C5C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HCP’s duty to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B45A-6E72-4274-AA50-56E45461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dirty="0"/>
              <a:t>Why do we expect healthcare professionals (HCP’s) and first responders to risk their health/lives in this pandemic?  They have families, too.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Promise to care</a:t>
            </a:r>
            <a:r>
              <a:rPr lang="en-US" dirty="0"/>
              <a:t>: promise to provide medical care to those in need</a:t>
            </a:r>
          </a:p>
          <a:p>
            <a:pPr marL="0" indent="0">
              <a:buNone/>
            </a:pPr>
            <a:r>
              <a:rPr lang="en-US" dirty="0"/>
              <a:t>Few in our community have medical/nursing and other HCP skills</a:t>
            </a:r>
          </a:p>
          <a:p>
            <a:pPr marL="0" indent="0">
              <a:buNone/>
            </a:pPr>
            <a:r>
              <a:rPr lang="en-US" dirty="0"/>
              <a:t>Skills are not transferrable –HCPs cannot easily be replaced by others who lack appropriate training</a:t>
            </a:r>
          </a:p>
          <a:p>
            <a:pPr marL="0" indent="0">
              <a:buNone/>
            </a:pPr>
            <a:r>
              <a:rPr lang="en-US" dirty="0"/>
              <a:t>Healthcare workers voluntarily assume some risk, knowing they will need to help in emergencies and pandemics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3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5C58-F44F-45B8-BE35-0CB1E35A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Duty to protect HCPs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B7148-582A-49FA-B7B1-06CA5F54B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YOUR ORG has a reciprocal duty to protect HCPs  and keep them safe to the best of their ability.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UW Medicine testing station">
            <a:extLst>
              <a:ext uri="{FF2B5EF4-FFF2-40B4-BE49-F238E27FC236}">
                <a16:creationId xmlns:a16="http://schemas.microsoft.com/office/drawing/2014/main" id="{58378CD9-A02A-4F9B-B3D5-CFD524B63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7" y="3340873"/>
            <a:ext cx="4920615" cy="33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9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E2D6-99E3-4DD3-8D8F-3CCA6DE9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Conventional,</a:t>
            </a:r>
            <a:br>
              <a:rPr lang="en-US" dirty="0"/>
            </a:br>
            <a:r>
              <a:rPr lang="en-US" dirty="0"/>
              <a:t>Contingency,</a:t>
            </a:r>
            <a:br>
              <a:rPr lang="en-US" dirty="0"/>
            </a:br>
            <a:r>
              <a:rPr lang="en-US" dirty="0"/>
              <a:t>Crisis Capacity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99ADA12-DF6D-4D33-928E-1844E4919659}"/>
              </a:ext>
            </a:extLst>
          </p:cNvPr>
          <p:cNvSpPr>
            <a:spLocks noChangeAspect="1"/>
          </p:cNvSpPr>
          <p:nvPr/>
        </p:nvSpPr>
        <p:spPr>
          <a:xfrm>
            <a:off x="3157700" y="2652118"/>
            <a:ext cx="711568" cy="276179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F3699F-8EB5-4F12-B614-F43D6066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Conventional Capacity</a:t>
            </a:r>
            <a:r>
              <a:rPr lang="en-US" dirty="0"/>
              <a:t>: Ordinary use of resources (spaces, staff, and supplies) and standard of care</a:t>
            </a:r>
          </a:p>
          <a:p>
            <a:r>
              <a:rPr lang="en-US" b="1" dirty="0"/>
              <a:t>Contingency Capacity</a:t>
            </a:r>
            <a:r>
              <a:rPr lang="en-US" dirty="0"/>
              <a:t>: Disruption of ordinary use of resources and practices, but care provided is functionally equivalent to usual standards</a:t>
            </a:r>
          </a:p>
          <a:p>
            <a:r>
              <a:rPr lang="en-US" b="1" dirty="0"/>
              <a:t>Crisis Capacity</a:t>
            </a:r>
            <a:r>
              <a:rPr lang="en-US" dirty="0"/>
              <a:t>: Disruption to standard of care due to inadequate resources, but goal is sufficiency of care (provide the best possible care given the circumstances)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4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1267-727D-42D0-BFFA-7B29CE0D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Conventional,</a:t>
            </a:r>
            <a:br>
              <a:rPr lang="en-US" sz="3200" dirty="0"/>
            </a:br>
            <a:r>
              <a:rPr lang="en-US" sz="3200" dirty="0"/>
              <a:t>Contingency,</a:t>
            </a:r>
            <a:br>
              <a:rPr lang="en-US" sz="3200" dirty="0"/>
            </a:br>
            <a:r>
              <a:rPr lang="en-US" sz="3200" dirty="0"/>
              <a:t>Crisis Capacity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5C7C06-4E9C-4D86-98D4-169B23916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A0B67C-5F31-4A34-B7E4-76A418BF9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367" y="1000286"/>
            <a:ext cx="8146447" cy="4765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02CF97-1084-4647-B0F9-CDD281AD0E55}"/>
              </a:ext>
            </a:extLst>
          </p:cNvPr>
          <p:cNvSpPr txBox="1"/>
          <p:nvPr/>
        </p:nvSpPr>
        <p:spPr>
          <a:xfrm>
            <a:off x="5764572" y="6120926"/>
            <a:ext cx="373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CHEST 2014; 146 ( 4_Suppl ): 8S - 34S</a:t>
            </a:r>
          </a:p>
        </p:txBody>
      </p:sp>
    </p:spTree>
    <p:extLst>
      <p:ext uri="{BB962C8B-B14F-4D97-AF65-F5344CB8AC3E}">
        <p14:creationId xmlns:p14="http://schemas.microsoft.com/office/powerpoint/2010/main" val="363951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6084-1D84-4D2D-A7C1-1803EF48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9857-CBED-4AC4-AD60-5677F489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any medical surge,</a:t>
            </a:r>
            <a:r>
              <a:rPr lang="en-US" b="1" dirty="0"/>
              <a:t> the primary goal is to prevent or limit the amount of time in Crisis stage </a:t>
            </a:r>
          </a:p>
          <a:p>
            <a:r>
              <a:rPr lang="en-US" dirty="0"/>
              <a:t>To avoid the Crisis stage, we try to prolong the Contingency stage by:</a:t>
            </a:r>
          </a:p>
          <a:p>
            <a:pPr lvl="1"/>
            <a:r>
              <a:rPr lang="en-US" b="1" dirty="0"/>
              <a:t>Conserving</a:t>
            </a:r>
            <a:r>
              <a:rPr lang="en-US" dirty="0"/>
              <a:t>: canceling elective procedures to preserve PPE</a:t>
            </a:r>
          </a:p>
          <a:p>
            <a:pPr lvl="1"/>
            <a:r>
              <a:rPr lang="en-US" b="1" dirty="0"/>
              <a:t>Substituting</a:t>
            </a:r>
            <a:r>
              <a:rPr lang="en-US" dirty="0"/>
              <a:t>: telehealth instead of in-person clinic appointments</a:t>
            </a:r>
          </a:p>
          <a:p>
            <a:pPr lvl="1"/>
            <a:r>
              <a:rPr lang="en-US" b="1" dirty="0"/>
              <a:t>Adapting</a:t>
            </a:r>
            <a:r>
              <a:rPr lang="en-US" dirty="0"/>
              <a:t>: Cleaning PPE for re-use rather than disposing each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8686D-CF3B-4A26-B3C3-BDF0A4AF3583}"/>
              </a:ext>
            </a:extLst>
          </p:cNvPr>
          <p:cNvSpPr txBox="1"/>
          <p:nvPr/>
        </p:nvSpPr>
        <p:spPr>
          <a:xfrm>
            <a:off x="654205" y="6393366"/>
            <a:ext cx="956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NW Healthcare Response Network. Scarce Resource Management  &amp; Crisis Standards of Care. 2019</a:t>
            </a:r>
          </a:p>
        </p:txBody>
      </p:sp>
    </p:spTree>
    <p:extLst>
      <p:ext uri="{BB962C8B-B14F-4D97-AF65-F5344CB8AC3E}">
        <p14:creationId xmlns:p14="http://schemas.microsoft.com/office/powerpoint/2010/main" val="388308927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1486</TotalTime>
  <Words>1474</Words>
  <Application>Microsoft Office PowerPoint</Application>
  <PresentationFormat>Widescreen</PresentationFormat>
  <Paragraphs>171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Corbel</vt:lpstr>
      <vt:lpstr>Wingdings 2</vt:lpstr>
      <vt:lpstr>Frame</vt:lpstr>
      <vt:lpstr>COVID-19 Ethics FAQ</vt:lpstr>
      <vt:lpstr>Altruism</vt:lpstr>
      <vt:lpstr>What ethical principles guide us in this public health crisis?</vt:lpstr>
      <vt:lpstr>Transparency</vt:lpstr>
      <vt:lpstr>HCP’s duty to care</vt:lpstr>
      <vt:lpstr>Duty to protect HCPs</vt:lpstr>
      <vt:lpstr>Conventional, Contingency, Crisis Capacity</vt:lpstr>
      <vt:lpstr>Conventional, Contingency, Crisis Capacity</vt:lpstr>
      <vt:lpstr>Contingency</vt:lpstr>
      <vt:lpstr>What are we conserving?  Examples</vt:lpstr>
      <vt:lpstr>What standard of care should I be using now,  before we hit crisis capacity?</vt:lpstr>
      <vt:lpstr>I feel like we’re abandoning patients when we  have to restrict visitors.</vt:lpstr>
      <vt:lpstr>Ethical priorities</vt:lpstr>
      <vt:lpstr>How will I know when/if we reach crisis standards of care? </vt:lpstr>
      <vt:lpstr>Caring continues</vt:lpstr>
      <vt:lpstr>Anguishing transition</vt:lpstr>
      <vt:lpstr>Should we just make everyone with COVID-19 “no code”?</vt:lpstr>
      <vt:lpstr>I need help talking with patients &amp; families about this.</vt:lpstr>
      <vt:lpstr>Stewardship of Resources &amp; Fairness</vt:lpstr>
      <vt:lpstr>What happens when we run out of staff, ICU beds, or ventilators?</vt:lpstr>
      <vt:lpstr>Triage Teams</vt:lpstr>
      <vt:lpstr>Triage Team</vt:lpstr>
      <vt:lpstr>What steps will we take to minimize discrimination in the allocation process?</vt:lpstr>
      <vt:lpstr>Accountability: Reevaluation</vt:lpstr>
      <vt:lpstr>Fairness &amp; Oversight</vt:lpstr>
      <vt:lpstr>Should healthcare professionals have preferential access to scarce medical resources?  This is debated.   </vt:lpstr>
      <vt:lpstr>Resources to support faculty &amp; staff</vt:lpstr>
      <vt:lpstr>Gratitude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Dudzinski, Denise</dc:creator>
  <cp:lastModifiedBy>Dudzinski, Denise</cp:lastModifiedBy>
  <cp:revision>221</cp:revision>
  <dcterms:created xsi:type="dcterms:W3CDTF">2020-03-24T17:14:18Z</dcterms:created>
  <dcterms:modified xsi:type="dcterms:W3CDTF">2020-04-10T16:30:24Z</dcterms:modified>
</cp:coreProperties>
</file>