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1" r:id="rId4"/>
    <p:sldId id="270" r:id="rId5"/>
    <p:sldId id="272" r:id="rId6"/>
    <p:sldId id="271" r:id="rId7"/>
    <p:sldId id="273" r:id="rId8"/>
    <p:sldId id="27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7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DCD82A3-8DC1-40B4-9614-EBF3900B5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28800"/>
            <a:ext cx="8229600" cy="474573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82A3-8DC1-40B4-9614-EBF3900B5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685800"/>
            <a:ext cx="1905000" cy="5943600"/>
          </a:xfrm>
        </p:spPr>
        <p:txBody>
          <a:bodyPr vert="eaVert"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248400" cy="5943600"/>
          </a:xfrm>
        </p:spPr>
        <p:txBody>
          <a:bodyPr vert="eaVert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82A3-8DC1-40B4-9614-EBF3900B5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7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82A3-8DC1-40B4-9614-EBF3900B5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82A3-8DC1-40B4-9614-EBF3900B5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502278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502278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82A3-8DC1-40B4-9614-EBF3900B5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2752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75260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175260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209800"/>
            <a:ext cx="4041648" cy="438491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209800"/>
            <a:ext cx="4041775" cy="438491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CD82A3-8DC1-40B4-9614-EBF3900B5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DCD82A3-8DC1-40B4-9614-EBF3900B5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82A3-8DC1-40B4-9614-EBF3900B5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76200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676400"/>
            <a:ext cx="3383280" cy="4952047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82A3-8DC1-40B4-9614-EBF3900B5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82A3-8DC1-40B4-9614-EBF3900B5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0A74EE8-927A-484D-9EC1-564346310DB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DCD82A3-8DC1-40B4-9614-EBF3900B5C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1752600"/>
          </a:xfrm>
        </p:spPr>
        <p:txBody>
          <a:bodyPr/>
          <a:lstStyle/>
          <a:p>
            <a:r>
              <a:rPr lang="en-US" sz="5400" dirty="0" smtClean="0"/>
              <a:t>Economics-Epidemiology Collaboration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38600"/>
            <a:ext cx="7772400" cy="2057400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accent2"/>
                </a:solidFill>
              </a:rPr>
              <a:t>James G. Kahn, MD, MPH</a:t>
            </a:r>
          </a:p>
          <a:p>
            <a:r>
              <a:rPr lang="en-US" sz="2200" dirty="0" smtClean="0"/>
              <a:t>Professor of Health Policy, Epidemiology, &amp; Global Health</a:t>
            </a:r>
          </a:p>
          <a:p>
            <a:r>
              <a:rPr lang="en-US" sz="2200" dirty="0" smtClean="0"/>
              <a:t>University of California, San F</a:t>
            </a:r>
            <a:r>
              <a:rPr lang="en-US" sz="2200" dirty="0"/>
              <a:t>rancisco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5562600"/>
            <a:ext cx="3146806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3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dirty="0" smtClean="0"/>
              <a:t>Why collaborate?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dirty="0" smtClean="0"/>
              <a:t>Examples from my work</a:t>
            </a:r>
            <a:endParaRPr lang="en-US" sz="32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3200" dirty="0" smtClean="0"/>
              <a:t>Funding &amp; timing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dirty="0" smtClean="0"/>
              <a:t>Challenges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dirty="0" smtClean="0"/>
              <a:t>Useful practices</a:t>
            </a:r>
          </a:p>
        </p:txBody>
      </p:sp>
    </p:spTree>
    <p:extLst>
      <p:ext uri="{BB962C8B-B14F-4D97-AF65-F5344CB8AC3E}">
        <p14:creationId xmlns:p14="http://schemas.microsoft.com/office/powerpoint/2010/main" val="35806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collaborate?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Regardless of timing - amplify impact of epidemiologic study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2200" dirty="0" smtClean="0"/>
              <a:t>Descriptive &amp; interventional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b="1" i="1" dirty="0" smtClean="0"/>
              <a:t>If prospective: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Influence </a:t>
            </a:r>
            <a:r>
              <a:rPr lang="en-US" sz="2400" dirty="0"/>
              <a:t>epidemiologic design as member of </a:t>
            </a:r>
            <a:r>
              <a:rPr lang="en-US" sz="2400" dirty="0" smtClean="0"/>
              <a:t>team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Fully </a:t>
            </a:r>
            <a:r>
              <a:rPr lang="en-US" sz="2400" dirty="0"/>
              <a:t>explore and refine economic </a:t>
            </a:r>
            <a:r>
              <a:rPr lang="en-US" sz="2400" dirty="0" smtClean="0"/>
              <a:t>question(s)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Better measurement of: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costs </a:t>
            </a:r>
            <a:r>
              <a:rPr lang="en-US" sz="2200" dirty="0"/>
              <a:t>- </a:t>
            </a:r>
            <a:r>
              <a:rPr lang="en-US" sz="2200" dirty="0" smtClean="0"/>
              <a:t>for program (concurrent costing, time and motion) </a:t>
            </a:r>
            <a:r>
              <a:rPr lang="en-US" sz="2200" dirty="0"/>
              <a:t>and </a:t>
            </a:r>
            <a:r>
              <a:rPr lang="en-US" sz="2200" dirty="0" smtClean="0"/>
              <a:t>household (interviews)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health events and associated medical utilization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Accelerate economics </a:t>
            </a:r>
            <a:r>
              <a:rPr lang="en-US" sz="2400" dirty="0"/>
              <a:t>results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00652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Collaboration examples from my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PETRA </a:t>
            </a:r>
            <a:r>
              <a:rPr lang="en-US" sz="2400" dirty="0" smtClean="0"/>
              <a:t>PMTCT studies, via UNAIDS (coordinating unit)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err="1" smtClean="0"/>
              <a:t>Tororo</a:t>
            </a:r>
            <a:r>
              <a:rPr lang="en-US" sz="2400" dirty="0" smtClean="0"/>
              <a:t> HBAC (Home-Based AIDS Care), with CDC Kenya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Community Integrated Prevention Campaign, with Vestergaard </a:t>
            </a:r>
            <a:r>
              <a:rPr lang="en-US" sz="2400" dirty="0" err="1" smtClean="0"/>
              <a:t>Frandsen</a:t>
            </a:r>
            <a:r>
              <a:rPr lang="en-US" sz="2400" dirty="0" smtClean="0"/>
              <a:t> &amp; Kenya partners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SEARCH </a:t>
            </a:r>
            <a:r>
              <a:rPr lang="en-US" sz="2400" dirty="0"/>
              <a:t>and </a:t>
            </a:r>
            <a:r>
              <a:rPr lang="en-US" sz="2400" dirty="0" smtClean="0"/>
              <a:t>related studies of ART expansion in Uganda and Kenya, with UCSF AIDS Program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HOPE – keeping IDUs in ART care (U.S.), NIDA-funded research, U. of Miami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08259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dirty="0" smtClean="0"/>
              <a:t>Funding and timing of economics portion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/>
              <a:t>Part of original award:</a:t>
            </a:r>
            <a:r>
              <a:rPr lang="en-US" sz="2400" dirty="0" smtClean="0"/>
              <a:t> more timely, can strengthen initial proposal, </a:t>
            </a:r>
            <a:r>
              <a:rPr lang="en-US" sz="2400" b="1" i="1" dirty="0" smtClean="0"/>
              <a:t>but</a:t>
            </a:r>
            <a:r>
              <a:rPr lang="en-US" sz="2400" dirty="0" smtClean="0"/>
              <a:t> often limited amount, may be questioned prior to efficacy data.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b="1" dirty="0"/>
              <a:t>Supplement to original award:</a:t>
            </a:r>
            <a:r>
              <a:rPr lang="en-US" sz="2400" dirty="0"/>
              <a:t> Can occur once efficacy known, larger amount, </a:t>
            </a:r>
            <a:r>
              <a:rPr lang="en-US" sz="2400" b="1" i="1" dirty="0"/>
              <a:t>but</a:t>
            </a:r>
            <a:r>
              <a:rPr lang="en-US" sz="2400" dirty="0"/>
              <a:t> missed chance for parallel data collection.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/>
              <a:t>Separate flexible economics funding</a:t>
            </a:r>
            <a:r>
              <a:rPr lang="en-US" sz="2400" dirty="0" smtClean="0"/>
              <a:t>: wonderful if possible.</a:t>
            </a:r>
          </a:p>
        </p:txBody>
      </p:sp>
    </p:spTree>
    <p:extLst>
      <p:ext uri="{BB962C8B-B14F-4D97-AF65-F5344CB8AC3E}">
        <p14:creationId xmlns:p14="http://schemas.microsoft.com/office/powerpoint/2010/main" val="359004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Education on economics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2200" dirty="0" smtClean="0"/>
              <a:t>terms </a:t>
            </a:r>
            <a:r>
              <a:rPr lang="en-US" sz="2200" dirty="0"/>
              <a:t>&amp; concepts (</a:t>
            </a:r>
            <a:r>
              <a:rPr lang="en-US" sz="2200" dirty="0" err="1"/>
              <a:t>eg</a:t>
            </a:r>
            <a:r>
              <a:rPr lang="en-US" sz="2200" dirty="0"/>
              <a:t> </a:t>
            </a:r>
            <a:r>
              <a:rPr lang="en-US" sz="2200" dirty="0" smtClean="0"/>
              <a:t>economic vs </a:t>
            </a:r>
            <a:r>
              <a:rPr lang="en-US" sz="2200" dirty="0" smtClean="0"/>
              <a:t>financial costs, </a:t>
            </a:r>
            <a:r>
              <a:rPr lang="en-US" sz="2200" dirty="0" smtClean="0"/>
              <a:t>time and motion, sensitivity </a:t>
            </a:r>
            <a:r>
              <a:rPr lang="en-US" sz="2200" dirty="0" smtClean="0"/>
              <a:t>analyses, </a:t>
            </a:r>
            <a:r>
              <a:rPr lang="en-US" sz="2200" dirty="0"/>
              <a:t>ICERs), </a:t>
            </a:r>
            <a:endParaRPr lang="en-US" sz="2200" dirty="0" smtClean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2200" dirty="0" smtClean="0"/>
              <a:t>methods (</a:t>
            </a:r>
            <a:r>
              <a:rPr lang="en-US" sz="2200" dirty="0" err="1"/>
              <a:t>eg</a:t>
            </a:r>
            <a:r>
              <a:rPr lang="en-US" sz="2200" dirty="0"/>
              <a:t> survey approaches, forest / trees</a:t>
            </a:r>
            <a:r>
              <a:rPr lang="en-US" sz="2200" dirty="0" smtClean="0"/>
              <a:t>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Education on epidemiology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2200" dirty="0" smtClean="0"/>
              <a:t>My </a:t>
            </a:r>
            <a:r>
              <a:rPr lang="en-US" sz="2200" dirty="0"/>
              <a:t>perspective </a:t>
            </a:r>
            <a:r>
              <a:rPr lang="en-US" sz="2200" dirty="0" smtClean="0"/>
              <a:t>as MD/epidemiologist is atypical … health economists </a:t>
            </a:r>
            <a:r>
              <a:rPr lang="en-US" sz="2200" dirty="0"/>
              <a:t>might </a:t>
            </a:r>
            <a:r>
              <a:rPr lang="en-US" sz="2200" dirty="0" smtClean="0"/>
              <a:t>require more assistance on epidemiology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Occasional temptation to: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2200" dirty="0" smtClean="0"/>
              <a:t>treat </a:t>
            </a:r>
            <a:r>
              <a:rPr lang="en-US" sz="2200" b="1" dirty="0" smtClean="0"/>
              <a:t>preliminary </a:t>
            </a:r>
            <a:r>
              <a:rPr lang="en-US" sz="2200" dirty="0" smtClean="0"/>
              <a:t>favorable results </a:t>
            </a:r>
            <a:r>
              <a:rPr lang="en-US" sz="2200" dirty="0"/>
              <a:t>(which may have order-of-magnitude errors) as </a:t>
            </a:r>
            <a:r>
              <a:rPr lang="en-US" sz="2200" dirty="0" smtClean="0"/>
              <a:t>meaningful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2200" dirty="0"/>
              <a:t>t</a:t>
            </a:r>
            <a:r>
              <a:rPr lang="en-US" sz="2200" dirty="0" smtClean="0"/>
              <a:t>weak decisions </a:t>
            </a:r>
            <a:r>
              <a:rPr lang="en-US" sz="2200" dirty="0" err="1" smtClean="0"/>
              <a:t>eg</a:t>
            </a:r>
            <a:r>
              <a:rPr lang="en-US" sz="2200" dirty="0" smtClean="0"/>
              <a:t> on program implementation to low cost</a:t>
            </a:r>
            <a:endParaRPr lang="en-US" sz="2200" dirty="0" smtClean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2200" dirty="0" smtClean="0"/>
              <a:t>treat high (unattractive) final ICERs </a:t>
            </a:r>
            <a:r>
              <a:rPr lang="en-US" sz="2200" dirty="0"/>
              <a:t>as inconsequential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2582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Useful collaboration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/>
              <a:t>Participate</a:t>
            </a:r>
            <a:r>
              <a:rPr lang="en-US" sz="2400" dirty="0" smtClean="0"/>
              <a:t> </a:t>
            </a:r>
            <a:r>
              <a:rPr lang="en-US" sz="2400" dirty="0"/>
              <a:t>in protocol </a:t>
            </a:r>
            <a:r>
              <a:rPr lang="en-US" sz="2400" dirty="0" smtClean="0"/>
              <a:t>&amp; operational manual development, and work with data &amp; statistics teams.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Lots of team and economics </a:t>
            </a:r>
            <a:r>
              <a:rPr lang="en-US" sz="2400" b="1" dirty="0"/>
              <a:t>meetings</a:t>
            </a:r>
            <a:r>
              <a:rPr lang="en-US" sz="2400" dirty="0"/>
              <a:t>, and joint </a:t>
            </a:r>
            <a:r>
              <a:rPr lang="en-US" sz="2400" b="1" dirty="0"/>
              <a:t>travel</a:t>
            </a:r>
            <a:r>
              <a:rPr lang="en-US" sz="2400" dirty="0"/>
              <a:t> to the field.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Hire </a:t>
            </a:r>
            <a:r>
              <a:rPr lang="en-US" sz="2400" b="1" dirty="0" smtClean="0"/>
              <a:t>dedicated economics RA(s)</a:t>
            </a:r>
            <a:r>
              <a:rPr lang="en-US" sz="2400" dirty="0" smtClean="0"/>
              <a:t>, on site and at home (within constraints) –  for expertise and focus</a:t>
            </a:r>
            <a:r>
              <a:rPr lang="en-US" sz="2400" dirty="0" smtClean="0"/>
              <a:t>. Use an </a:t>
            </a:r>
            <a:r>
              <a:rPr lang="en-US" sz="2400" b="1" dirty="0" smtClean="0"/>
              <a:t>economics knowledge / skills tes</a:t>
            </a:r>
            <a:r>
              <a:rPr lang="en-US" sz="2400" b="1" dirty="0" smtClean="0"/>
              <a:t>t</a:t>
            </a:r>
            <a:r>
              <a:rPr lang="en-US" sz="2400" dirty="0"/>
              <a:t> </a:t>
            </a:r>
            <a:r>
              <a:rPr lang="en-US" sz="2400" dirty="0" smtClean="0"/>
              <a:t>to assess candidates.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Specify </a:t>
            </a:r>
            <a:r>
              <a:rPr lang="en-US" sz="2400" b="1" dirty="0" smtClean="0"/>
              <a:t>reasonable expectations</a:t>
            </a:r>
            <a:r>
              <a:rPr lang="en-US" sz="2400" dirty="0" smtClean="0"/>
              <a:t> &amp; priorities given available resources.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Repeatedly</a:t>
            </a:r>
            <a:r>
              <a:rPr lang="en-US" sz="2400" b="1" dirty="0" smtClean="0"/>
              <a:t> describe and illustrate</a:t>
            </a:r>
            <a:r>
              <a:rPr lang="en-US" sz="2400" dirty="0" smtClean="0"/>
              <a:t> economics … develop </a:t>
            </a:r>
            <a:r>
              <a:rPr lang="en-US" sz="2400" b="1" dirty="0" smtClean="0"/>
              <a:t>facility to clearly explain</a:t>
            </a:r>
            <a:r>
              <a:rPr lang="en-US" sz="2400" dirty="0" smtClean="0"/>
              <a:t>  key concepts, methods, and </a:t>
            </a:r>
            <a:r>
              <a:rPr lang="en-US" sz="2400" dirty="0" smtClean="0"/>
              <a:t>results (</a:t>
            </a:r>
            <a:r>
              <a:rPr lang="en-US" sz="2400" dirty="0" smtClean="0"/>
              <a:t>oral and written</a:t>
            </a:r>
            <a:r>
              <a:rPr lang="en-US" sz="2400" dirty="0" smtClean="0"/>
              <a:t>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/>
              <a:t>Sensitivity analyses</a:t>
            </a:r>
            <a:r>
              <a:rPr lang="en-US" sz="2400" dirty="0" smtClean="0"/>
              <a:t> (more than usual) for persistently divergent or uncertain program costing visions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929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Presentations at team meetings</a:t>
            </a:r>
            <a:endParaRPr lang="en-US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Abstracts &amp; talks at professional meetings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b="1" dirty="0" smtClean="0"/>
              <a:t>Papers</a:t>
            </a:r>
            <a:r>
              <a:rPr lang="en-US" dirty="0" smtClean="0"/>
              <a:t> – nothing compares for formality, comprehensiveness, shared ownership, finality. 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Collective </a:t>
            </a:r>
            <a:r>
              <a:rPr lang="en-US" dirty="0" smtClean="0"/>
              <a:t>scrutiny of methods, findings, conclusions. 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Creation </a:t>
            </a:r>
            <a:r>
              <a:rPr lang="en-US" dirty="0" smtClean="0"/>
              <a:t>of common voice. 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Sometimes </a:t>
            </a:r>
            <a:r>
              <a:rPr lang="en-US" dirty="0" smtClean="0"/>
              <a:t>intense process, always excellent resolution and product.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10974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pPr algn="l"/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6473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jgkahn@ucsf.edu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5562600"/>
            <a:ext cx="3146806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18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411</TotalTime>
  <Words>482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Economics-Epidemiology Collaboration</vt:lpstr>
      <vt:lpstr>Overview</vt:lpstr>
      <vt:lpstr>Why collaborate?</vt:lpstr>
      <vt:lpstr>Collaboration examples from my work</vt:lpstr>
      <vt:lpstr>Funding and timing of economics portion</vt:lpstr>
      <vt:lpstr>Challenges</vt:lpstr>
      <vt:lpstr>Useful collaboration practices</vt:lpstr>
      <vt:lpstr>Products</vt:lpstr>
      <vt:lpstr>Contact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 Core</dc:title>
  <dc:creator>middlemj</dc:creator>
  <cp:lastModifiedBy>JGK</cp:lastModifiedBy>
  <cp:revision>39</cp:revision>
  <dcterms:created xsi:type="dcterms:W3CDTF">2012-01-31T22:01:10Z</dcterms:created>
  <dcterms:modified xsi:type="dcterms:W3CDTF">2015-05-06T14:40:33Z</dcterms:modified>
</cp:coreProperties>
</file>