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notesSlides/notesSlide29.xml" ContentType="application/vnd.openxmlformats-officedocument.presentationml.notesSlide+xml"/>
  <Override PartName="/ppt/charts/chart11.xml" ContentType="application/vnd.openxmlformats-officedocument.drawingml.chart+xml"/>
  <Override PartName="/ppt/notesSlides/notesSlide30.xml" ContentType="application/vnd.openxmlformats-officedocument.presentationml.notesSlide+xml"/>
  <Override PartName="/ppt/charts/chart1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60" r:id="rId4"/>
    <p:sldId id="261" r:id="rId5"/>
    <p:sldId id="262" r:id="rId6"/>
    <p:sldId id="291" r:id="rId7"/>
    <p:sldId id="292" r:id="rId8"/>
    <p:sldId id="293" r:id="rId9"/>
    <p:sldId id="294" r:id="rId10"/>
    <p:sldId id="295" r:id="rId11"/>
    <p:sldId id="287" r:id="rId12"/>
    <p:sldId id="264" r:id="rId13"/>
    <p:sldId id="265" r:id="rId14"/>
    <p:sldId id="283" r:id="rId15"/>
    <p:sldId id="284" r:id="rId16"/>
    <p:sldId id="290" r:id="rId17"/>
    <p:sldId id="288" r:id="rId18"/>
    <p:sldId id="272" r:id="rId19"/>
    <p:sldId id="276" r:id="rId20"/>
    <p:sldId id="278" r:id="rId21"/>
    <p:sldId id="279" r:id="rId22"/>
    <p:sldId id="281" r:id="rId23"/>
    <p:sldId id="282" r:id="rId24"/>
    <p:sldId id="277" r:id="rId25"/>
    <p:sldId id="303" r:id="rId26"/>
    <p:sldId id="309" r:id="rId27"/>
    <p:sldId id="304" r:id="rId28"/>
    <p:sldId id="289" r:id="rId29"/>
    <p:sldId id="296" r:id="rId30"/>
    <p:sldId id="297" r:id="rId31"/>
    <p:sldId id="298" r:id="rId32"/>
    <p:sldId id="299" r:id="rId33"/>
    <p:sldId id="300" r:id="rId34"/>
    <p:sldId id="301" r:id="rId35"/>
    <p:sldId id="302" r:id="rId36"/>
    <p:sldId id="280" r:id="rId37"/>
    <p:sldId id="305" r:id="rId38"/>
    <p:sldId id="306" r:id="rId39"/>
    <p:sldId id="307" r:id="rId40"/>
    <p:sldId id="3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3F7"/>
    <a:srgbClr val="DCE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00" autoAdjust="0"/>
  </p:normalViewPr>
  <p:slideViewPr>
    <p:cSldViewPr>
      <p:cViewPr varScale="1">
        <p:scale>
          <a:sx n="102" d="100"/>
          <a:sy n="102" d="100"/>
        </p:scale>
        <p:origin x="-18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dkatz7\My%20Documents\Model\Results\Home_testing_model_2012-12-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1"/>
              </a:solidFill>
            </c:spPr>
          </c:dPt>
          <c:dPt>
            <c:idx val="2"/>
            <c:bubble3D val="0"/>
            <c:spPr>
              <a:solidFill>
                <a:schemeClr val="accent1">
                  <a:lumMod val="75000"/>
                </a:schemeClr>
              </a:solidFill>
            </c:spPr>
          </c:dPt>
          <c:dLbls>
            <c:txPr>
              <a:bodyPr/>
              <a:lstStyle/>
              <a:p>
                <a:pPr>
                  <a:defRPr>
                    <a:latin typeface="Calibri" pitchFamily="34" charset="0"/>
                    <a:cs typeface="Calibri" pitchFamily="34" charset="0"/>
                  </a:defRPr>
                </a:pPr>
                <a:endParaRPr lang="en-US"/>
              </a:p>
            </c:txPr>
            <c:showLegendKey val="0"/>
            <c:showVal val="1"/>
            <c:showCatName val="0"/>
            <c:showSerName val="0"/>
            <c:showPercent val="0"/>
            <c:showBubbleSize val="0"/>
            <c:showLeaderLines val="1"/>
          </c:dLbls>
          <c:cat>
            <c:strRef>
              <c:f>Sheet1!$A$2:$A$4</c:f>
              <c:strCache>
                <c:ptCount val="3"/>
                <c:pt idx="0">
                  <c:v>Less often</c:v>
                </c:pt>
                <c:pt idx="1">
                  <c:v>As often</c:v>
                </c:pt>
                <c:pt idx="2">
                  <c:v>More often</c:v>
                </c:pt>
              </c:strCache>
            </c:strRef>
          </c:cat>
          <c:val>
            <c:numRef>
              <c:f>Sheet1!$B$2:$B$4</c:f>
              <c:numCache>
                <c:formatCode>0%</c:formatCode>
                <c:ptCount val="3"/>
                <c:pt idx="0">
                  <c:v>6.3291139240506493E-3</c:v>
                </c:pt>
                <c:pt idx="1">
                  <c:v>0.15189873417721597</c:v>
                </c:pt>
                <c:pt idx="2">
                  <c:v>0.84177215189873422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Series 1</c:v>
                </c:pt>
              </c:strCache>
            </c:strRef>
          </c:tx>
          <c:invertIfNegative val="0"/>
          <c:dLbls>
            <c:spPr>
              <a:solidFill>
                <a:schemeClr val="bg1"/>
              </a:solidFill>
            </c:spPr>
            <c:txPr>
              <a:bodyPr/>
              <a:lstStyle/>
              <a:p>
                <a:pPr>
                  <a:defRPr>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Only use if free</c:v>
                </c:pt>
                <c:pt idx="1">
                  <c:v>&lt;$10</c:v>
                </c:pt>
                <c:pt idx="2">
                  <c:v>$10-$20</c:v>
                </c:pt>
                <c:pt idx="3">
                  <c:v>$20-$40</c:v>
                </c:pt>
                <c:pt idx="4">
                  <c:v>$40-$60</c:v>
                </c:pt>
                <c:pt idx="5">
                  <c:v>≥$60</c:v>
                </c:pt>
              </c:strCache>
            </c:strRef>
          </c:cat>
          <c:val>
            <c:numRef>
              <c:f>Sheet1!$B$2:$B$7</c:f>
              <c:numCache>
                <c:formatCode>0%</c:formatCode>
                <c:ptCount val="6"/>
                <c:pt idx="0">
                  <c:v>0.11</c:v>
                </c:pt>
                <c:pt idx="1">
                  <c:v>0.14000000000000001</c:v>
                </c:pt>
                <c:pt idx="2">
                  <c:v>0.31000000000000066</c:v>
                </c:pt>
                <c:pt idx="3">
                  <c:v>0.27</c:v>
                </c:pt>
                <c:pt idx="4">
                  <c:v>0.13</c:v>
                </c:pt>
                <c:pt idx="5">
                  <c:v>4.0000000000000022E-2</c:v>
                </c:pt>
              </c:numCache>
            </c:numRef>
          </c:val>
        </c:ser>
        <c:dLbls>
          <c:showLegendKey val="0"/>
          <c:showVal val="0"/>
          <c:showCatName val="0"/>
          <c:showSerName val="0"/>
          <c:showPercent val="0"/>
          <c:showBubbleSize val="0"/>
        </c:dLbls>
        <c:gapWidth val="150"/>
        <c:axId val="114140288"/>
        <c:axId val="114141824"/>
      </c:barChart>
      <c:catAx>
        <c:axId val="114140288"/>
        <c:scaling>
          <c:orientation val="minMax"/>
        </c:scaling>
        <c:delete val="0"/>
        <c:axPos val="b"/>
        <c:numFmt formatCode="General" sourceLinked="1"/>
        <c:majorTickMark val="out"/>
        <c:minorTickMark val="none"/>
        <c:tickLblPos val="nextTo"/>
        <c:txPr>
          <a:bodyPr/>
          <a:lstStyle/>
          <a:p>
            <a:pPr>
              <a:defRPr>
                <a:latin typeface="Calibri" pitchFamily="34" charset="0"/>
                <a:cs typeface="Calibri" pitchFamily="34" charset="0"/>
              </a:defRPr>
            </a:pPr>
            <a:endParaRPr lang="en-US"/>
          </a:p>
        </c:txPr>
        <c:crossAx val="114141824"/>
        <c:crosses val="autoZero"/>
        <c:auto val="1"/>
        <c:lblAlgn val="ctr"/>
        <c:lblOffset val="100"/>
        <c:noMultiLvlLbl val="0"/>
      </c:catAx>
      <c:valAx>
        <c:axId val="114141824"/>
        <c:scaling>
          <c:orientation val="minMax"/>
        </c:scaling>
        <c:delete val="0"/>
        <c:axPos val="l"/>
        <c:majorGridlines/>
        <c:numFmt formatCode="0%" sourceLinked="1"/>
        <c:majorTickMark val="out"/>
        <c:minorTickMark val="none"/>
        <c:tickLblPos val="nextTo"/>
        <c:txPr>
          <a:bodyPr/>
          <a:lstStyle/>
          <a:p>
            <a:pPr>
              <a:defRPr>
                <a:latin typeface="Calibri" pitchFamily="34" charset="0"/>
                <a:cs typeface="Calibri" pitchFamily="34" charset="0"/>
              </a:defRPr>
            </a:pPr>
            <a:endParaRPr lang="en-US"/>
          </a:p>
        </c:txPr>
        <c:crossAx val="114140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Proportion of MSM reporting being 'very likely' to use a home-use HIV test with a sex partner, by situation</a:t>
            </a:r>
          </a:p>
        </c:rich>
      </c:tx>
      <c:overlay val="0"/>
    </c:title>
    <c:autoTitleDeleted val="0"/>
    <c:plotArea>
      <c:layout/>
      <c:barChart>
        <c:barDir val="bar"/>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rgbClr val="FF0000"/>
              </a:solidFill>
              <a:ln>
                <a:solidFill>
                  <a:schemeClr val="tx1"/>
                </a:solidFill>
              </a:ln>
            </c:spPr>
          </c:dPt>
          <c:dPt>
            <c:idx val="1"/>
            <c:invertIfNegative val="0"/>
            <c:bubble3D val="0"/>
            <c:spPr>
              <a:solidFill>
                <a:srgbClr val="FF9900"/>
              </a:solidFill>
              <a:ln>
                <a:solidFill>
                  <a:schemeClr val="tx1"/>
                </a:solidFill>
              </a:ln>
            </c:spPr>
          </c:dPt>
          <c:dPt>
            <c:idx val="2"/>
            <c:invertIfNegative val="0"/>
            <c:bubble3D val="0"/>
            <c:spPr>
              <a:solidFill>
                <a:srgbClr val="FFFF00"/>
              </a:solidFill>
              <a:ln>
                <a:solidFill>
                  <a:schemeClr val="tx1"/>
                </a:solidFill>
              </a:ln>
            </c:spPr>
          </c:dPt>
          <c:dPt>
            <c:idx val="3"/>
            <c:invertIfNegative val="0"/>
            <c:bubble3D val="0"/>
            <c:spPr>
              <a:solidFill>
                <a:srgbClr val="99CC00"/>
              </a:solidFill>
              <a:ln>
                <a:solidFill>
                  <a:schemeClr val="tx1"/>
                </a:solidFill>
              </a:ln>
            </c:spPr>
          </c:dPt>
          <c:dPt>
            <c:idx val="4"/>
            <c:invertIfNegative val="0"/>
            <c:bubble3D val="0"/>
            <c:spPr>
              <a:solidFill>
                <a:srgbClr val="00B0F0"/>
              </a:solidFill>
              <a:ln>
                <a:solidFill>
                  <a:schemeClr val="tx1"/>
                </a:solidFill>
              </a:ln>
            </c:spPr>
          </c:dPt>
          <c:dPt>
            <c:idx val="5"/>
            <c:invertIfNegative val="0"/>
            <c:bubble3D val="0"/>
            <c:spPr>
              <a:solidFill>
                <a:srgbClr val="CC00FF"/>
              </a:solidFill>
              <a:ln>
                <a:solidFill>
                  <a:schemeClr val="tx1"/>
                </a:solidFill>
              </a:ln>
            </c:spPr>
          </c:dPt>
          <c:dPt>
            <c:idx val="6"/>
            <c:invertIfNegative val="0"/>
            <c:bubble3D val="0"/>
            <c:spPr>
              <a:solidFill>
                <a:srgbClr val="003366"/>
              </a:solidFill>
              <a:ln>
                <a:solidFill>
                  <a:schemeClr val="tx1"/>
                </a:solidFill>
              </a:ln>
            </c:spPr>
          </c:dPt>
          <c:dLbls>
            <c:showLegendKey val="0"/>
            <c:showVal val="1"/>
            <c:showCatName val="0"/>
            <c:showSerName val="0"/>
            <c:showPercent val="0"/>
            <c:showBubbleSize val="0"/>
            <c:showLeaderLines val="0"/>
          </c:dLbls>
          <c:cat>
            <c:strRef>
              <c:f>Sheet1!$A$2:$A$6</c:f>
              <c:strCache>
                <c:ptCount val="5"/>
                <c:pt idx="0">
                  <c:v>At the beginning of a new relationship</c:v>
                </c:pt>
                <c:pt idx="1">
                  <c:v>With a guy I have been having sex with for awhile if one/both of us have sex with other people</c:v>
                </c:pt>
                <c:pt idx="2">
                  <c:v>I am worried that a guy I am going to have sex with has HIV</c:v>
                </c:pt>
                <c:pt idx="3">
                  <c:v>I am deciding whether or not to use condoms with someone I am going to have sex with</c:v>
                </c:pt>
                <c:pt idx="4">
                  <c:v>I am going to have sex with someone I met for the first time that day/night</c:v>
                </c:pt>
              </c:strCache>
            </c:strRef>
          </c:cat>
          <c:val>
            <c:numRef>
              <c:f>Sheet1!$B$2:$B$6</c:f>
              <c:numCache>
                <c:formatCode>0%</c:formatCode>
                <c:ptCount val="5"/>
                <c:pt idx="0">
                  <c:v>0.67500000000000082</c:v>
                </c:pt>
                <c:pt idx="1">
                  <c:v>0.63750000000000051</c:v>
                </c:pt>
                <c:pt idx="2">
                  <c:v>0.63750000000000051</c:v>
                </c:pt>
                <c:pt idx="3">
                  <c:v>0.67950000000000055</c:v>
                </c:pt>
                <c:pt idx="4">
                  <c:v>0.35000000000000026</c:v>
                </c:pt>
              </c:numCache>
            </c:numRef>
          </c:val>
        </c:ser>
        <c:dLbls>
          <c:showLegendKey val="0"/>
          <c:showVal val="0"/>
          <c:showCatName val="0"/>
          <c:showSerName val="0"/>
          <c:showPercent val="0"/>
          <c:showBubbleSize val="0"/>
        </c:dLbls>
        <c:gapWidth val="150"/>
        <c:axId val="125919616"/>
        <c:axId val="125921152"/>
      </c:barChart>
      <c:catAx>
        <c:axId val="125919616"/>
        <c:scaling>
          <c:orientation val="maxMin"/>
        </c:scaling>
        <c:delete val="0"/>
        <c:axPos val="l"/>
        <c:majorTickMark val="out"/>
        <c:minorTickMark val="none"/>
        <c:tickLblPos val="nextTo"/>
        <c:crossAx val="125921152"/>
        <c:crosses val="autoZero"/>
        <c:auto val="1"/>
        <c:lblAlgn val="ctr"/>
        <c:lblOffset val="100"/>
        <c:noMultiLvlLbl val="0"/>
      </c:catAx>
      <c:valAx>
        <c:axId val="125921152"/>
        <c:scaling>
          <c:orientation val="minMax"/>
        </c:scaling>
        <c:delete val="0"/>
        <c:axPos val="t"/>
        <c:majorGridlines/>
        <c:numFmt formatCode="0%" sourceLinked="1"/>
        <c:majorTickMark val="out"/>
        <c:minorTickMark val="none"/>
        <c:tickLblPos val="nextTo"/>
        <c:crossAx val="125919616"/>
        <c:crosses val="autoZero"/>
        <c:crossBetween val="between"/>
        <c:majorUnit val="0.2"/>
      </c:valAx>
    </c:plotArea>
    <c:plotVisOnly val="1"/>
    <c:dispBlanksAs val="gap"/>
    <c:showDLblsOverMax val="0"/>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Calibri" pitchFamily="34" charset="0"/>
                <a:cs typeface="Calibri" pitchFamily="34" charset="0"/>
              </a:defRPr>
            </a:pPr>
            <a:r>
              <a:rPr lang="en-US" dirty="0" smtClean="0">
                <a:latin typeface="Calibri" pitchFamily="34" charset="0"/>
                <a:cs typeface="Calibri" pitchFamily="34" charset="0"/>
              </a:rPr>
              <a:t>Likelihood of</a:t>
            </a:r>
            <a:r>
              <a:rPr lang="en-US" baseline="0" dirty="0" smtClean="0">
                <a:latin typeface="Calibri" pitchFamily="34" charset="0"/>
                <a:cs typeface="Calibri" pitchFamily="34" charset="0"/>
              </a:rPr>
              <a:t> unprotected anal sex with a new sex partner based on how HIV status was learned</a:t>
            </a:r>
            <a:endParaRPr lang="en-US" dirty="0">
              <a:latin typeface="Calibri" pitchFamily="34" charset="0"/>
              <a:cs typeface="Calibri" pitchFamily="34" charset="0"/>
            </a:endParaRPr>
          </a:p>
        </c:rich>
      </c:tx>
      <c:overlay val="0"/>
    </c:title>
    <c:autoTitleDeleted val="0"/>
    <c:plotArea>
      <c:layout/>
      <c:barChart>
        <c:barDir val="col"/>
        <c:grouping val="clustered"/>
        <c:varyColors val="0"/>
        <c:ser>
          <c:idx val="0"/>
          <c:order val="0"/>
          <c:tx>
            <c:strRef>
              <c:f>Sheet1!$B$1</c:f>
              <c:strCache>
                <c:ptCount val="1"/>
                <c:pt idx="0">
                  <c:v>Tested together at home &amp; both HIV-negative</c:v>
                </c:pt>
              </c:strCache>
            </c:strRef>
          </c:tx>
          <c:spPr>
            <a:solidFill>
              <a:schemeClr val="accent1">
                <a:lumMod val="75000"/>
              </a:schemeClr>
            </a:solidFill>
          </c:spPr>
          <c:invertIfNegative val="0"/>
          <c:cat>
            <c:strRef>
              <c:f>Sheet1!$A$2:$A$5</c:f>
              <c:strCache>
                <c:ptCount val="4"/>
                <c:pt idx="0">
                  <c:v>Very unlikely</c:v>
                </c:pt>
                <c:pt idx="1">
                  <c:v>Somewhat unlikely</c:v>
                </c:pt>
                <c:pt idx="2">
                  <c:v>Somewhat likely</c:v>
                </c:pt>
                <c:pt idx="3">
                  <c:v>Very likely</c:v>
                </c:pt>
              </c:strCache>
            </c:strRef>
          </c:cat>
          <c:val>
            <c:numRef>
              <c:f>Sheet1!$B$2:$B$5</c:f>
              <c:numCache>
                <c:formatCode>0%</c:formatCode>
                <c:ptCount val="4"/>
                <c:pt idx="0">
                  <c:v>0.29000000000000015</c:v>
                </c:pt>
                <c:pt idx="1">
                  <c:v>0.2</c:v>
                </c:pt>
                <c:pt idx="2">
                  <c:v>0.22</c:v>
                </c:pt>
                <c:pt idx="3">
                  <c:v>0.29000000000000015</c:v>
                </c:pt>
              </c:numCache>
            </c:numRef>
          </c:val>
        </c:ser>
        <c:ser>
          <c:idx val="1"/>
          <c:order val="1"/>
          <c:tx>
            <c:strRef>
              <c:f>Sheet1!$C$1</c:f>
              <c:strCache>
                <c:ptCount val="1"/>
                <c:pt idx="0">
                  <c:v>Partner discloses that he is HIV-negative</c:v>
                </c:pt>
              </c:strCache>
            </c:strRef>
          </c:tx>
          <c:spPr>
            <a:solidFill>
              <a:schemeClr val="accent2">
                <a:lumMod val="75000"/>
              </a:schemeClr>
            </a:solidFill>
          </c:spPr>
          <c:invertIfNegative val="0"/>
          <c:cat>
            <c:strRef>
              <c:f>Sheet1!$A$2:$A$5</c:f>
              <c:strCache>
                <c:ptCount val="4"/>
                <c:pt idx="0">
                  <c:v>Very unlikely</c:v>
                </c:pt>
                <c:pt idx="1">
                  <c:v>Somewhat unlikely</c:v>
                </c:pt>
                <c:pt idx="2">
                  <c:v>Somewhat likely</c:v>
                </c:pt>
                <c:pt idx="3">
                  <c:v>Very likely</c:v>
                </c:pt>
              </c:strCache>
            </c:strRef>
          </c:cat>
          <c:val>
            <c:numRef>
              <c:f>Sheet1!$C$2:$C$5</c:f>
              <c:numCache>
                <c:formatCode>0%</c:formatCode>
                <c:ptCount val="4"/>
                <c:pt idx="0">
                  <c:v>0.39000000000000018</c:v>
                </c:pt>
                <c:pt idx="1">
                  <c:v>0.27</c:v>
                </c:pt>
                <c:pt idx="2">
                  <c:v>0.2</c:v>
                </c:pt>
                <c:pt idx="3">
                  <c:v>0.14000000000000001</c:v>
                </c:pt>
              </c:numCache>
            </c:numRef>
          </c:val>
        </c:ser>
        <c:dLbls>
          <c:showLegendKey val="0"/>
          <c:showVal val="0"/>
          <c:showCatName val="0"/>
          <c:showSerName val="0"/>
          <c:showPercent val="0"/>
          <c:showBubbleSize val="0"/>
        </c:dLbls>
        <c:gapWidth val="150"/>
        <c:axId val="126023936"/>
        <c:axId val="126033920"/>
      </c:barChart>
      <c:catAx>
        <c:axId val="126023936"/>
        <c:scaling>
          <c:orientation val="minMax"/>
        </c:scaling>
        <c:delete val="0"/>
        <c:axPos val="b"/>
        <c:majorTickMark val="out"/>
        <c:minorTickMark val="none"/>
        <c:tickLblPos val="nextTo"/>
        <c:txPr>
          <a:bodyPr/>
          <a:lstStyle/>
          <a:p>
            <a:pPr>
              <a:defRPr>
                <a:latin typeface="Calibri" pitchFamily="34" charset="0"/>
                <a:cs typeface="Calibri" pitchFamily="34" charset="0"/>
              </a:defRPr>
            </a:pPr>
            <a:endParaRPr lang="en-US"/>
          </a:p>
        </c:txPr>
        <c:crossAx val="126033920"/>
        <c:crosses val="autoZero"/>
        <c:auto val="1"/>
        <c:lblAlgn val="ctr"/>
        <c:lblOffset val="100"/>
        <c:noMultiLvlLbl val="0"/>
      </c:catAx>
      <c:valAx>
        <c:axId val="126033920"/>
        <c:scaling>
          <c:orientation val="minMax"/>
        </c:scaling>
        <c:delete val="0"/>
        <c:axPos val="l"/>
        <c:majorGridlines/>
        <c:numFmt formatCode="0%" sourceLinked="1"/>
        <c:majorTickMark val="out"/>
        <c:minorTickMark val="none"/>
        <c:tickLblPos val="nextTo"/>
        <c:txPr>
          <a:bodyPr/>
          <a:lstStyle/>
          <a:p>
            <a:pPr>
              <a:defRPr>
                <a:latin typeface="Calibri" pitchFamily="34" charset="0"/>
                <a:cs typeface="Calibri" pitchFamily="34" charset="0"/>
              </a:defRPr>
            </a:pPr>
            <a:endParaRPr lang="en-US"/>
          </a:p>
        </c:txPr>
        <c:crossAx val="126023936"/>
        <c:crosses val="autoZero"/>
        <c:crossBetween val="between"/>
      </c:valAx>
    </c:plotArea>
    <c:legend>
      <c:legendPos val="b"/>
      <c:overlay val="0"/>
      <c:txPr>
        <a:bodyPr/>
        <a:lstStyle/>
        <a:p>
          <a:pPr>
            <a:defRPr>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Calibri" pitchFamily="34" charset="0"/>
                <a:cs typeface="Calibri" pitchFamily="34" charset="0"/>
              </a:defRPr>
            </a:pPr>
            <a:r>
              <a:rPr lang="en-US" dirty="0" smtClean="0">
                <a:latin typeface="Calibri" pitchFamily="34" charset="0"/>
                <a:cs typeface="Calibri" pitchFamily="34" charset="0"/>
              </a:rPr>
              <a:t>How easy</a:t>
            </a:r>
            <a:r>
              <a:rPr lang="en-US" baseline="0" dirty="0" smtClean="0">
                <a:latin typeface="Calibri" pitchFamily="34" charset="0"/>
                <a:cs typeface="Calibri" pitchFamily="34" charset="0"/>
              </a:rPr>
              <a:t> was it to use the home self-testing kit?</a:t>
            </a:r>
            <a:endParaRPr lang="en-US" dirty="0">
              <a:latin typeface="Calibri" pitchFamily="34" charset="0"/>
              <a:cs typeface="Calibri" pitchFamily="34" charset="0"/>
            </a:endParaRPr>
          </a:p>
        </c:rich>
      </c:tx>
      <c:overlay val="0"/>
    </c:title>
    <c:autoTitleDeleted val="0"/>
    <c:plotArea>
      <c:layout>
        <c:manualLayout>
          <c:layoutTarget val="inner"/>
          <c:xMode val="edge"/>
          <c:yMode val="edge"/>
          <c:x val="0.18534022616331841"/>
          <c:y val="0.18723074869878553"/>
          <c:w val="0.43894964064071434"/>
          <c:h val="0.7960612126873996"/>
        </c:manualLayout>
      </c:layout>
      <c:pieChart>
        <c:varyColors val="1"/>
        <c:ser>
          <c:idx val="0"/>
          <c:order val="0"/>
          <c:tx>
            <c:strRef>
              <c:f>Sheet1!$B$1</c:f>
              <c:strCache>
                <c:ptCount val="1"/>
                <c:pt idx="0">
                  <c:v>Column1</c:v>
                </c:pt>
              </c:strCache>
            </c:strRef>
          </c:tx>
          <c:dPt>
            <c:idx val="0"/>
            <c:bubble3D val="0"/>
            <c:spPr>
              <a:solidFill>
                <a:schemeClr val="accent1">
                  <a:lumMod val="75000"/>
                </a:schemeClr>
              </a:solidFill>
            </c:spPr>
          </c:dPt>
          <c:dPt>
            <c:idx val="1"/>
            <c:bubble3D val="0"/>
            <c:spPr>
              <a:solidFill>
                <a:schemeClr val="accent2">
                  <a:lumMod val="75000"/>
                </a:schemeClr>
              </a:solidFill>
            </c:spPr>
          </c:dPt>
          <c:dLbls>
            <c:dLbl>
              <c:idx val="0"/>
              <c:showLegendKey val="0"/>
              <c:showVal val="1"/>
              <c:showCatName val="0"/>
              <c:showSerName val="0"/>
              <c:showPercent val="0"/>
              <c:showBubbleSize val="0"/>
            </c:dLbl>
            <c:dLbl>
              <c:idx val="1"/>
              <c:showLegendKey val="0"/>
              <c:showVal val="1"/>
              <c:showCatName val="0"/>
              <c:showSerName val="0"/>
              <c:showPercent val="0"/>
              <c:showBubbleSize val="0"/>
            </c:dLbl>
            <c:txPr>
              <a:bodyPr/>
              <a:lstStyle/>
              <a:p>
                <a:pPr>
                  <a:defRPr>
                    <a:latin typeface="Calibri" pitchFamily="34" charset="0"/>
                    <a:cs typeface="Calibri" pitchFamily="34" charset="0"/>
                  </a:defRPr>
                </a:pPr>
                <a:endParaRPr lang="en-US"/>
              </a:p>
            </c:txPr>
            <c:showLegendKey val="0"/>
            <c:showVal val="0"/>
            <c:showCatName val="0"/>
            <c:showSerName val="0"/>
            <c:showPercent val="0"/>
            <c:showBubbleSize val="0"/>
          </c:dLbls>
          <c:cat>
            <c:strRef>
              <c:f>Sheet1!$A$2:$A$5</c:f>
              <c:strCache>
                <c:ptCount val="4"/>
                <c:pt idx="0">
                  <c:v>Very easy</c:v>
                </c:pt>
                <c:pt idx="1">
                  <c:v>Somewhat easy</c:v>
                </c:pt>
                <c:pt idx="2">
                  <c:v>Somewhat hard</c:v>
                </c:pt>
                <c:pt idx="3">
                  <c:v>Very hard</c:v>
                </c:pt>
              </c:strCache>
            </c:strRef>
          </c:cat>
          <c:val>
            <c:numRef>
              <c:f>Sheet1!$B$2:$B$5</c:f>
              <c:numCache>
                <c:formatCode>0%</c:formatCode>
                <c:ptCount val="4"/>
                <c:pt idx="0">
                  <c:v>0.9633027522935812</c:v>
                </c:pt>
                <c:pt idx="1">
                  <c:v>3.6697247706422222E-2</c:v>
                </c:pt>
                <c:pt idx="2">
                  <c:v>0</c:v>
                </c:pt>
                <c:pt idx="3">
                  <c:v>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20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$50 </c:v>
                </c:pt>
              </c:strCache>
            </c:strRef>
          </c:tx>
          <c:spPr>
            <a:solidFill>
              <a:schemeClr val="accent1">
                <a:lumMod val="75000"/>
              </a:schemeClr>
            </a:solidFill>
          </c:spPr>
          <c:invertIfNegative val="0"/>
          <c:cat>
            <c:strRef>
              <c:f>Sheet1!$A$2:$A$8</c:f>
              <c:strCache>
                <c:ptCount val="7"/>
                <c:pt idx="0">
                  <c:v>&lt; Once/yr</c:v>
                </c:pt>
                <c:pt idx="1">
                  <c:v>Once/yr</c:v>
                </c:pt>
                <c:pt idx="2">
                  <c:v>Twice/yr</c:v>
                </c:pt>
                <c:pt idx="3">
                  <c:v>3 times/yr</c:v>
                </c:pt>
                <c:pt idx="4">
                  <c:v>≥4 times/yr</c:v>
                </c:pt>
                <c:pt idx="5">
                  <c:v>Only use if free</c:v>
                </c:pt>
                <c:pt idx="6">
                  <c:v>Not willing to use</c:v>
                </c:pt>
              </c:strCache>
            </c:strRef>
          </c:cat>
          <c:val>
            <c:numRef>
              <c:f>Sheet1!$B$2:$B$8</c:f>
              <c:numCache>
                <c:formatCode>0%</c:formatCode>
                <c:ptCount val="7"/>
                <c:pt idx="0">
                  <c:v>8.3870967741935504E-2</c:v>
                </c:pt>
                <c:pt idx="1">
                  <c:v>0.18064516129032296</c:v>
                </c:pt>
                <c:pt idx="2">
                  <c:v>0.19354838709677463</c:v>
                </c:pt>
                <c:pt idx="3">
                  <c:v>9.6774193548387247E-2</c:v>
                </c:pt>
                <c:pt idx="4">
                  <c:v>0.28387096774193638</c:v>
                </c:pt>
                <c:pt idx="5">
                  <c:v>0.10322580645161325</c:v>
                </c:pt>
                <c:pt idx="6">
                  <c:v>5.8064516129032358E-2</c:v>
                </c:pt>
              </c:numCache>
            </c:numRef>
          </c:val>
        </c:ser>
        <c:ser>
          <c:idx val="1"/>
          <c:order val="1"/>
          <c:tx>
            <c:strRef>
              <c:f>Sheet1!$C$1</c:f>
              <c:strCache>
                <c:ptCount val="1"/>
                <c:pt idx="0">
                  <c:v>$5 </c:v>
                </c:pt>
              </c:strCache>
            </c:strRef>
          </c:tx>
          <c:spPr>
            <a:solidFill>
              <a:schemeClr val="accent2">
                <a:lumMod val="75000"/>
              </a:schemeClr>
            </a:solidFill>
          </c:spPr>
          <c:invertIfNegative val="0"/>
          <c:cat>
            <c:strRef>
              <c:f>Sheet1!$A$2:$A$8</c:f>
              <c:strCache>
                <c:ptCount val="7"/>
                <c:pt idx="0">
                  <c:v>&lt; Once/yr</c:v>
                </c:pt>
                <c:pt idx="1">
                  <c:v>Once/yr</c:v>
                </c:pt>
                <c:pt idx="2">
                  <c:v>Twice/yr</c:v>
                </c:pt>
                <c:pt idx="3">
                  <c:v>3 times/yr</c:v>
                </c:pt>
                <c:pt idx="4">
                  <c:v>≥4 times/yr</c:v>
                </c:pt>
                <c:pt idx="5">
                  <c:v>Only use if free</c:v>
                </c:pt>
                <c:pt idx="6">
                  <c:v>Not willing to use</c:v>
                </c:pt>
              </c:strCache>
            </c:strRef>
          </c:cat>
          <c:val>
            <c:numRef>
              <c:f>Sheet1!$C$2:$C$8</c:f>
              <c:numCache>
                <c:formatCode>0%</c:formatCode>
                <c:ptCount val="7"/>
                <c:pt idx="0">
                  <c:v>6.3291139240506424E-3</c:v>
                </c:pt>
                <c:pt idx="1">
                  <c:v>6.3291139240506424E-3</c:v>
                </c:pt>
                <c:pt idx="2">
                  <c:v>5.0632911392405132E-2</c:v>
                </c:pt>
                <c:pt idx="3">
                  <c:v>3.7974683544303806E-2</c:v>
                </c:pt>
                <c:pt idx="4">
                  <c:v>0.86708860759493767</c:v>
                </c:pt>
                <c:pt idx="5">
                  <c:v>3.1645569620253243E-2</c:v>
                </c:pt>
                <c:pt idx="6">
                  <c:v>0</c:v>
                </c:pt>
              </c:numCache>
            </c:numRef>
          </c:val>
        </c:ser>
        <c:dLbls>
          <c:showLegendKey val="0"/>
          <c:showVal val="0"/>
          <c:showCatName val="0"/>
          <c:showSerName val="0"/>
          <c:showPercent val="0"/>
          <c:showBubbleSize val="0"/>
        </c:dLbls>
        <c:gapWidth val="150"/>
        <c:axId val="28593152"/>
        <c:axId val="28594944"/>
      </c:barChart>
      <c:catAx>
        <c:axId val="28593152"/>
        <c:scaling>
          <c:orientation val="minMax"/>
        </c:scaling>
        <c:delete val="0"/>
        <c:axPos val="b"/>
        <c:majorTickMark val="out"/>
        <c:minorTickMark val="none"/>
        <c:tickLblPos val="nextTo"/>
        <c:txPr>
          <a:bodyPr rot="-2700000"/>
          <a:lstStyle/>
          <a:p>
            <a:pPr>
              <a:defRPr>
                <a:latin typeface="Calibri" pitchFamily="34" charset="0"/>
                <a:cs typeface="Calibri" pitchFamily="34" charset="0"/>
              </a:defRPr>
            </a:pPr>
            <a:endParaRPr lang="en-US"/>
          </a:p>
        </c:txPr>
        <c:crossAx val="28594944"/>
        <c:crosses val="autoZero"/>
        <c:auto val="1"/>
        <c:lblAlgn val="ctr"/>
        <c:lblOffset val="100"/>
        <c:noMultiLvlLbl val="0"/>
      </c:catAx>
      <c:valAx>
        <c:axId val="28594944"/>
        <c:scaling>
          <c:orientation val="minMax"/>
        </c:scaling>
        <c:delete val="0"/>
        <c:axPos val="l"/>
        <c:majorGridlines/>
        <c:numFmt formatCode="0%" sourceLinked="1"/>
        <c:majorTickMark val="out"/>
        <c:minorTickMark val="none"/>
        <c:tickLblPos val="nextTo"/>
        <c:txPr>
          <a:bodyPr/>
          <a:lstStyle/>
          <a:p>
            <a:pPr>
              <a:defRPr>
                <a:latin typeface="Calibri" pitchFamily="34" charset="0"/>
                <a:cs typeface="Calibri" pitchFamily="34" charset="0"/>
              </a:defRPr>
            </a:pPr>
            <a:endParaRPr lang="en-US"/>
          </a:p>
        </c:txPr>
        <c:crossAx val="28593152"/>
        <c:crosses val="autoZero"/>
        <c:crossBetween val="between"/>
      </c:valAx>
    </c:plotArea>
    <c:legend>
      <c:legendPos val="r"/>
      <c:layout>
        <c:manualLayout>
          <c:xMode val="edge"/>
          <c:yMode val="edge"/>
          <c:x val="0.8957967228395517"/>
          <c:y val="0.29643024114173222"/>
          <c:w val="9.7972747565432824E-2"/>
          <c:h val="0.15713951771653542"/>
        </c:manualLayout>
      </c:layout>
      <c:overlay val="0"/>
      <c:txPr>
        <a:bodyPr/>
        <a:lstStyle/>
        <a:p>
          <a:pPr>
            <a:defRPr sz="2000">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Calibri" pitchFamily="34" charset="0"/>
                <a:cs typeface="Calibri" pitchFamily="34" charset="0"/>
              </a:defRPr>
            </a:pPr>
            <a:r>
              <a:rPr lang="en-US" dirty="0" smtClean="0">
                <a:latin typeface="Calibri" pitchFamily="34" charset="0"/>
                <a:cs typeface="Calibri" pitchFamily="34" charset="0"/>
              </a:rPr>
              <a:t>In general, where would MSM</a:t>
            </a:r>
            <a:r>
              <a:rPr lang="en-US" baseline="0" dirty="0" smtClean="0">
                <a:latin typeface="Calibri" pitchFamily="34" charset="0"/>
                <a:cs typeface="Calibri" pitchFamily="34" charset="0"/>
              </a:rPr>
              <a:t> prefer to test? </a:t>
            </a:r>
            <a:endParaRPr lang="en-US" dirty="0">
              <a:latin typeface="Calibri" pitchFamily="34" charset="0"/>
              <a:cs typeface="Calibri" pitchFamily="34" charset="0"/>
            </a:endParaRPr>
          </a:p>
        </c:rich>
      </c:tx>
      <c:layout/>
      <c:overlay val="0"/>
    </c:title>
    <c:autoTitleDeleted val="0"/>
    <c:plotArea>
      <c:layout/>
      <c:pieChart>
        <c:varyColors val="1"/>
        <c:ser>
          <c:idx val="0"/>
          <c:order val="0"/>
          <c:tx>
            <c:strRef>
              <c:f>Sheet1!$B$1</c:f>
              <c:strCache>
                <c:ptCount val="1"/>
                <c:pt idx="0">
                  <c:v>Column1</c:v>
                </c:pt>
              </c:strCache>
            </c:strRef>
          </c:tx>
          <c:dPt>
            <c:idx val="0"/>
            <c:bubble3D val="0"/>
            <c:spPr>
              <a:solidFill>
                <a:schemeClr val="accent1">
                  <a:lumMod val="75000"/>
                </a:schemeClr>
              </a:solidFill>
            </c:spPr>
          </c:dPt>
          <c:dLbls>
            <c:txPr>
              <a:bodyPr/>
              <a:lstStyle/>
              <a:p>
                <a:pPr>
                  <a:defRPr>
                    <a:latin typeface="Calibri" pitchFamily="34" charset="0"/>
                    <a:cs typeface="Calibri" pitchFamily="34" charset="0"/>
                  </a:defRPr>
                </a:pPr>
                <a:endParaRPr lang="en-US"/>
              </a:p>
            </c:txPr>
            <c:showLegendKey val="0"/>
            <c:showVal val="1"/>
            <c:showCatName val="0"/>
            <c:showSerName val="0"/>
            <c:showPercent val="0"/>
            <c:showBubbleSize val="0"/>
            <c:showLeaderLines val="1"/>
          </c:dLbls>
          <c:cat>
            <c:strRef>
              <c:f>Sheet1!$A$2:$A$5</c:f>
              <c:strCache>
                <c:ptCount val="4"/>
                <c:pt idx="0">
                  <c:v>Home</c:v>
                </c:pt>
                <c:pt idx="1">
                  <c:v>Clinic</c:v>
                </c:pt>
                <c:pt idx="2">
                  <c:v>Depends on situation</c:v>
                </c:pt>
                <c:pt idx="3">
                  <c:v>No preference</c:v>
                </c:pt>
              </c:strCache>
            </c:strRef>
          </c:cat>
          <c:val>
            <c:numRef>
              <c:f>Sheet1!$B$2:$B$5</c:f>
              <c:numCache>
                <c:formatCode>0%</c:formatCode>
                <c:ptCount val="4"/>
                <c:pt idx="0">
                  <c:v>0.57500000000000062</c:v>
                </c:pt>
                <c:pt idx="1">
                  <c:v>6.25E-2</c:v>
                </c:pt>
                <c:pt idx="2">
                  <c:v>0.31250000000000089</c:v>
                </c:pt>
                <c:pt idx="3">
                  <c:v>0.05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a:latin typeface="Calibri" pitchFamily="34" charset="0"/>
              <a:cs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Calibri" pitchFamily="34" charset="0"/>
                <a:cs typeface="Calibri" pitchFamily="34" charset="0"/>
              </a:defRPr>
            </a:pPr>
            <a:r>
              <a:rPr lang="en-US" dirty="0" smtClean="0">
                <a:latin typeface="Calibri" pitchFamily="34" charset="0"/>
                <a:cs typeface="Calibri" pitchFamily="34" charset="0"/>
              </a:rPr>
              <a:t>%</a:t>
            </a:r>
            <a:r>
              <a:rPr lang="en-US" baseline="0" dirty="0" smtClean="0">
                <a:latin typeface="Calibri" pitchFamily="34" charset="0"/>
                <a:cs typeface="Calibri" pitchFamily="34" charset="0"/>
              </a:rPr>
              <a:t> of MSM who would prefer to test at home, by situation</a:t>
            </a:r>
            <a:endParaRPr lang="en-US" dirty="0">
              <a:latin typeface="Calibri" pitchFamily="34" charset="0"/>
              <a:cs typeface="Calibri" pitchFamily="34" charset="0"/>
            </a:endParaRPr>
          </a:p>
        </c:rich>
      </c:tx>
      <c:layout/>
      <c:overlay val="0"/>
    </c:title>
    <c:autoTitleDeleted val="0"/>
    <c:plotArea>
      <c:layout/>
      <c:barChart>
        <c:barDir val="bar"/>
        <c:grouping val="clustered"/>
        <c:varyColors val="0"/>
        <c:ser>
          <c:idx val="0"/>
          <c:order val="0"/>
          <c:tx>
            <c:strRef>
              <c:f>Sheet1!$B$1</c:f>
              <c:strCache>
                <c:ptCount val="1"/>
                <c:pt idx="0">
                  <c:v>Series 1</c:v>
                </c:pt>
              </c:strCache>
            </c:strRef>
          </c:tx>
          <c:spPr>
            <a:ln>
              <a:solidFill>
                <a:prstClr val="black"/>
              </a:solidFill>
            </a:ln>
          </c:spPr>
          <c:invertIfNegative val="0"/>
          <c:dPt>
            <c:idx val="0"/>
            <c:invertIfNegative val="0"/>
            <c:bubble3D val="0"/>
            <c:spPr>
              <a:solidFill>
                <a:srgbClr val="FF0000"/>
              </a:solidFill>
              <a:ln>
                <a:solidFill>
                  <a:prstClr val="black"/>
                </a:solidFill>
              </a:ln>
            </c:spPr>
          </c:dPt>
          <c:dPt>
            <c:idx val="1"/>
            <c:invertIfNegative val="0"/>
            <c:bubble3D val="0"/>
            <c:spPr>
              <a:solidFill>
                <a:srgbClr val="FF9900"/>
              </a:solidFill>
              <a:ln>
                <a:solidFill>
                  <a:prstClr val="black"/>
                </a:solidFill>
              </a:ln>
            </c:spPr>
          </c:dPt>
          <c:dPt>
            <c:idx val="2"/>
            <c:invertIfNegative val="0"/>
            <c:bubble3D val="0"/>
            <c:spPr>
              <a:solidFill>
                <a:srgbClr val="FFFF00"/>
              </a:solidFill>
              <a:ln>
                <a:solidFill>
                  <a:prstClr val="black"/>
                </a:solidFill>
              </a:ln>
            </c:spPr>
          </c:dPt>
          <c:dPt>
            <c:idx val="3"/>
            <c:invertIfNegative val="0"/>
            <c:bubble3D val="0"/>
            <c:spPr>
              <a:solidFill>
                <a:srgbClr val="99CC00"/>
              </a:solidFill>
              <a:ln>
                <a:solidFill>
                  <a:prstClr val="black"/>
                </a:solidFill>
              </a:ln>
            </c:spPr>
          </c:dPt>
          <c:dPt>
            <c:idx val="4"/>
            <c:invertIfNegative val="0"/>
            <c:bubble3D val="0"/>
            <c:spPr>
              <a:solidFill>
                <a:srgbClr val="00B0F0"/>
              </a:solidFill>
              <a:ln>
                <a:solidFill>
                  <a:prstClr val="black"/>
                </a:solidFill>
              </a:ln>
            </c:spPr>
          </c:dPt>
          <c:dPt>
            <c:idx val="5"/>
            <c:invertIfNegative val="0"/>
            <c:bubble3D val="0"/>
            <c:spPr>
              <a:solidFill>
                <a:srgbClr val="CC00FF"/>
              </a:solidFill>
              <a:ln>
                <a:solidFill>
                  <a:prstClr val="black"/>
                </a:solidFill>
              </a:ln>
            </c:spPr>
          </c:dPt>
          <c:dLbls>
            <c:txPr>
              <a:bodyPr/>
              <a:lstStyle/>
              <a:p>
                <a:pPr>
                  <a:defRPr>
                    <a:latin typeface="Calibri" pitchFamily="34" charset="0"/>
                    <a:cs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Had unprotected anal sex or shared needles with an HIV-infected person</c:v>
                </c:pt>
                <c:pt idx="1">
                  <c:v>Notified by a sex partner or health dept that I had been exposed</c:v>
                </c:pt>
                <c:pt idx="2">
                  <c:v>Had symptoms and thought they might be symptoms of HIV</c:v>
                </c:pt>
                <c:pt idx="3">
                  <c:v>When I get my regularly scheduled HIV test</c:v>
                </c:pt>
                <c:pt idx="4">
                  <c:v>Wanted to know my status before having sex with a new partner</c:v>
                </c:pt>
                <c:pt idx="5">
                  <c:v>Deciding whether to use condoms with a partner and wanted to know my status</c:v>
                </c:pt>
              </c:strCache>
            </c:strRef>
          </c:cat>
          <c:val>
            <c:numRef>
              <c:f>Sheet1!$B$2:$B$7</c:f>
              <c:numCache>
                <c:formatCode>0%</c:formatCode>
                <c:ptCount val="6"/>
                <c:pt idx="0">
                  <c:v>0.31430000000000113</c:v>
                </c:pt>
                <c:pt idx="1">
                  <c:v>0.27029999999999998</c:v>
                </c:pt>
                <c:pt idx="2">
                  <c:v>0.50649999999999951</c:v>
                </c:pt>
                <c:pt idx="3">
                  <c:v>0.75320000000000065</c:v>
                </c:pt>
                <c:pt idx="4">
                  <c:v>0.8841</c:v>
                </c:pt>
                <c:pt idx="5">
                  <c:v>0.78790000000000004</c:v>
                </c:pt>
              </c:numCache>
            </c:numRef>
          </c:val>
        </c:ser>
        <c:dLbls>
          <c:showLegendKey val="0"/>
          <c:showVal val="0"/>
          <c:showCatName val="0"/>
          <c:showSerName val="0"/>
          <c:showPercent val="0"/>
          <c:showBubbleSize val="0"/>
        </c:dLbls>
        <c:gapWidth val="150"/>
        <c:axId val="113867776"/>
        <c:axId val="113873664"/>
      </c:barChart>
      <c:catAx>
        <c:axId val="113867776"/>
        <c:scaling>
          <c:orientation val="maxMin"/>
        </c:scaling>
        <c:delete val="0"/>
        <c:axPos val="l"/>
        <c:majorTickMark val="out"/>
        <c:minorTickMark val="none"/>
        <c:tickLblPos val="nextTo"/>
        <c:txPr>
          <a:bodyPr/>
          <a:lstStyle/>
          <a:p>
            <a:pPr>
              <a:defRPr>
                <a:latin typeface="Calibri" pitchFamily="34" charset="0"/>
                <a:cs typeface="Calibri" pitchFamily="34" charset="0"/>
              </a:defRPr>
            </a:pPr>
            <a:endParaRPr lang="en-US"/>
          </a:p>
        </c:txPr>
        <c:crossAx val="113873664"/>
        <c:crosses val="autoZero"/>
        <c:auto val="1"/>
        <c:lblAlgn val="ctr"/>
        <c:lblOffset val="100"/>
        <c:noMultiLvlLbl val="0"/>
      </c:catAx>
      <c:valAx>
        <c:axId val="113873664"/>
        <c:scaling>
          <c:orientation val="minMax"/>
        </c:scaling>
        <c:delete val="0"/>
        <c:axPos val="t"/>
        <c:majorGridlines/>
        <c:numFmt formatCode="0%" sourceLinked="1"/>
        <c:majorTickMark val="out"/>
        <c:minorTickMark val="none"/>
        <c:tickLblPos val="nextTo"/>
        <c:txPr>
          <a:bodyPr/>
          <a:lstStyle/>
          <a:p>
            <a:pPr>
              <a:defRPr>
                <a:latin typeface="Calibri" pitchFamily="34" charset="0"/>
                <a:cs typeface="Calibri" pitchFamily="34" charset="0"/>
              </a:defRPr>
            </a:pPr>
            <a:endParaRPr lang="en-US"/>
          </a:p>
        </c:txPr>
        <c:crossAx val="113867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42963671597126"/>
          <c:y val="4.5162373771075223E-2"/>
          <c:w val="0.82363185910172465"/>
          <c:h val="0.78562391565461165"/>
        </c:manualLayout>
      </c:layout>
      <c:scatterChart>
        <c:scatterStyle val="smoothMarker"/>
        <c:varyColors val="0"/>
        <c:ser>
          <c:idx val="0"/>
          <c:order val="0"/>
          <c:tx>
            <c:strRef>
              <c:f>Sheet1!$B$1</c:f>
              <c:strCache>
                <c:ptCount val="1"/>
                <c:pt idx="0">
                  <c:v>Column2</c:v>
                </c:pt>
              </c:strCache>
            </c:strRef>
          </c:tx>
          <c:spPr>
            <a:ln w="44450">
              <a:solidFill>
                <a:schemeClr val="accent1">
                  <a:lumMod val="75000"/>
                </a:schemeClr>
              </a:solidFill>
            </a:ln>
          </c:spPr>
          <c:marker>
            <c:symbol val="none"/>
          </c:marker>
          <c:xVal>
            <c:numRef>
              <c:f>Sheet1!$A$2:$A$12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Sheet1!$B$2:$B$12</c:f>
              <c:numCache>
                <c:formatCode>0%</c:formatCode>
                <c:ptCount val="11"/>
                <c:pt idx="0">
                  <c:v>0.186</c:v>
                </c:pt>
                <c:pt idx="1">
                  <c:v>0.19600000000000001</c:v>
                </c:pt>
                <c:pt idx="2">
                  <c:v>0.20699999999999999</c:v>
                </c:pt>
                <c:pt idx="3">
                  <c:v>0.217</c:v>
                </c:pt>
                <c:pt idx="4">
                  <c:v>0.22700000000000001</c:v>
                </c:pt>
                <c:pt idx="5">
                  <c:v>0.23599999999999999</c:v>
                </c:pt>
                <c:pt idx="6">
                  <c:v>0.245</c:v>
                </c:pt>
                <c:pt idx="7">
                  <c:v>0.253</c:v>
                </c:pt>
                <c:pt idx="8">
                  <c:v>0.26100000000000001</c:v>
                </c:pt>
                <c:pt idx="9">
                  <c:v>0.26800000000000002</c:v>
                </c:pt>
                <c:pt idx="10">
                  <c:v>0.27500000000000002</c:v>
                </c:pt>
              </c:numCache>
            </c:numRef>
          </c:yVal>
          <c:smooth val="1"/>
        </c:ser>
        <c:ser>
          <c:idx val="1"/>
          <c:order val="1"/>
          <c:tx>
            <c:strRef>
              <c:f>Sheet1!$C$1</c:f>
              <c:strCache>
                <c:ptCount val="1"/>
              </c:strCache>
            </c:strRef>
          </c:tx>
          <c:spPr>
            <a:ln w="44450">
              <a:solidFill>
                <a:srgbClr val="0070C0"/>
              </a:solidFill>
            </a:ln>
          </c:spPr>
          <c:marker>
            <c:symbol val="none"/>
          </c:marker>
          <c:xVal>
            <c:numRef>
              <c:f>Sheet1!$A$2:$A$12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Sheet1!$C$2:$C$12</c:f>
              <c:numCache>
                <c:formatCode>General</c:formatCode>
                <c:ptCount val="11"/>
              </c:numCache>
            </c:numRef>
          </c:yVal>
          <c:smooth val="1"/>
        </c:ser>
        <c:ser>
          <c:idx val="2"/>
          <c:order val="2"/>
          <c:tx>
            <c:strRef>
              <c:f>Sheet1!$D$1</c:f>
              <c:strCache>
                <c:ptCount val="1"/>
              </c:strCache>
            </c:strRef>
          </c:tx>
          <c:spPr>
            <a:ln w="44450">
              <a:solidFill>
                <a:srgbClr val="00B050"/>
              </a:solidFill>
            </a:ln>
          </c:spPr>
          <c:marker>
            <c:symbol val="none"/>
          </c:marker>
          <c:xVal>
            <c:numRef>
              <c:f>Sheet1!$A$2:$A$12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Sheet1!$D$2:$D$12</c:f>
              <c:numCache>
                <c:formatCode>General</c:formatCode>
                <c:ptCount val="11"/>
              </c:numCache>
            </c:numRef>
          </c:yVal>
          <c:smooth val="1"/>
        </c:ser>
        <c:ser>
          <c:idx val="4"/>
          <c:order val="3"/>
          <c:tx>
            <c:strRef>
              <c:f>Sheet1!$F$1</c:f>
              <c:strCache>
                <c:ptCount val="1"/>
              </c:strCache>
            </c:strRef>
          </c:tx>
          <c:spPr>
            <a:ln w="44450">
              <a:solidFill>
                <a:srgbClr val="6600CC"/>
              </a:solidFill>
            </a:ln>
          </c:spPr>
          <c:marker>
            <c:symbol val="none"/>
          </c:marker>
          <c:xVal>
            <c:numRef>
              <c:f>Sheet1!$A$2:$A$12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Sheet1!$F$2:$F$12</c:f>
              <c:numCache>
                <c:formatCode>General</c:formatCode>
                <c:ptCount val="11"/>
              </c:numCache>
            </c:numRef>
          </c:yVal>
          <c:smooth val="1"/>
        </c:ser>
        <c:dLbls>
          <c:showLegendKey val="0"/>
          <c:showVal val="0"/>
          <c:showCatName val="0"/>
          <c:showSerName val="0"/>
          <c:showPercent val="0"/>
          <c:showBubbleSize val="0"/>
        </c:dLbls>
        <c:axId val="113623424"/>
        <c:axId val="113625344"/>
      </c:scatterChart>
      <c:valAx>
        <c:axId val="113623424"/>
        <c:scaling>
          <c:orientation val="minMax"/>
          <c:max val="1"/>
        </c:scaling>
        <c:delete val="0"/>
        <c:axPos val="b"/>
        <c:title>
          <c:tx>
            <c:rich>
              <a:bodyPr/>
              <a:lstStyle/>
              <a:p>
                <a:pPr>
                  <a:defRPr/>
                </a:pPr>
                <a:r>
                  <a:rPr lang="en-US" sz="1800" b="1" i="0" baseline="0" dirty="0" smtClean="0"/>
                  <a:t>Proportion of population testing at home (vs. clinic)</a:t>
                </a:r>
                <a:endParaRPr lang="en-US" sz="1800" b="1" i="0" baseline="0" dirty="0"/>
              </a:p>
            </c:rich>
          </c:tx>
          <c:layout/>
          <c:overlay val="0"/>
        </c:title>
        <c:numFmt formatCode="0%" sourceLinked="1"/>
        <c:majorTickMark val="out"/>
        <c:minorTickMark val="none"/>
        <c:tickLblPos val="nextTo"/>
        <c:crossAx val="113625344"/>
        <c:crosses val="autoZero"/>
        <c:crossBetween val="midCat"/>
      </c:valAx>
      <c:valAx>
        <c:axId val="113625344"/>
        <c:scaling>
          <c:orientation val="minMax"/>
          <c:max val="0.29000000000000031"/>
          <c:min val="0.15000000000000024"/>
        </c:scaling>
        <c:delete val="0"/>
        <c:axPos val="l"/>
        <c:majorGridlines/>
        <c:title>
          <c:tx>
            <c:rich>
              <a:bodyPr rot="-5400000" vert="horz"/>
              <a:lstStyle/>
              <a:p>
                <a:pPr>
                  <a:defRPr/>
                </a:pPr>
                <a:r>
                  <a:rPr lang="en-US" sz="1800" b="1" i="0" baseline="0" dirty="0" smtClean="0"/>
                  <a:t>Equilibrium HIV prevalence</a:t>
                </a:r>
                <a:endParaRPr lang="en-US" dirty="0"/>
              </a:p>
            </c:rich>
          </c:tx>
          <c:layout/>
          <c:overlay val="0"/>
        </c:title>
        <c:numFmt formatCode="0%" sourceLinked="1"/>
        <c:majorTickMark val="out"/>
        <c:minorTickMark val="none"/>
        <c:tickLblPos val="nextTo"/>
        <c:crossAx val="113623424"/>
        <c:crosses val="autoZero"/>
        <c:crossBetween val="midCat"/>
      </c:valAx>
    </c:plotArea>
    <c:plotVisOnly val="1"/>
    <c:dispBlanksAs val="gap"/>
    <c:showDLblsOverMax val="0"/>
  </c:chart>
  <c:txPr>
    <a:bodyPr/>
    <a:lstStyle/>
    <a:p>
      <a:pPr>
        <a:defRPr sz="1800">
          <a:latin typeface="Calibri" pitchFamily="34" charset="0"/>
          <a:cs typeface="Calibri"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42963671597126"/>
          <c:y val="4.5162373771075223E-2"/>
          <c:w val="0.69279073760640009"/>
          <c:h val="0.78562391565461165"/>
        </c:manualLayout>
      </c:layout>
      <c:scatterChart>
        <c:scatterStyle val="smoothMarker"/>
        <c:varyColors val="0"/>
        <c:ser>
          <c:idx val="0"/>
          <c:order val="0"/>
          <c:tx>
            <c:strRef>
              <c:f>Sheet1!$B$1</c:f>
              <c:strCache>
                <c:ptCount val="1"/>
                <c:pt idx="0">
                  <c:v>1</c:v>
                </c:pt>
              </c:strCache>
            </c:strRef>
          </c:tx>
          <c:spPr>
            <a:ln w="44450">
              <a:solidFill>
                <a:schemeClr val="accent1">
                  <a:lumMod val="75000"/>
                </a:schemeClr>
              </a:solidFill>
            </a:ln>
          </c:spPr>
          <c:marker>
            <c:symbol val="none"/>
          </c:marker>
          <c:xVal>
            <c:numRef>
              <c:f>Sheet1!$A$2:$A$12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Sheet1!$B$2:$B$12</c:f>
              <c:numCache>
                <c:formatCode>0%</c:formatCode>
                <c:ptCount val="11"/>
                <c:pt idx="0">
                  <c:v>0.186</c:v>
                </c:pt>
                <c:pt idx="1">
                  <c:v>0.19600000000000001</c:v>
                </c:pt>
                <c:pt idx="2">
                  <c:v>0.20699999999999999</c:v>
                </c:pt>
                <c:pt idx="3">
                  <c:v>0.217</c:v>
                </c:pt>
                <c:pt idx="4">
                  <c:v>0.22700000000000001</c:v>
                </c:pt>
                <c:pt idx="5">
                  <c:v>0.23599999999999999</c:v>
                </c:pt>
                <c:pt idx="6">
                  <c:v>0.245</c:v>
                </c:pt>
                <c:pt idx="7">
                  <c:v>0.253</c:v>
                </c:pt>
                <c:pt idx="8">
                  <c:v>0.26100000000000001</c:v>
                </c:pt>
                <c:pt idx="9">
                  <c:v>0.26800000000000002</c:v>
                </c:pt>
                <c:pt idx="10">
                  <c:v>0.27500000000000002</c:v>
                </c:pt>
              </c:numCache>
            </c:numRef>
          </c:yVal>
          <c:smooth val="1"/>
        </c:ser>
        <c:ser>
          <c:idx val="1"/>
          <c:order val="1"/>
          <c:tx>
            <c:strRef>
              <c:f>Sheet1!$C$1</c:f>
              <c:strCache>
                <c:ptCount val="1"/>
                <c:pt idx="0">
                  <c:v>1.5</c:v>
                </c:pt>
              </c:strCache>
            </c:strRef>
          </c:tx>
          <c:spPr>
            <a:ln w="44450">
              <a:solidFill>
                <a:schemeClr val="accent2">
                  <a:lumMod val="75000"/>
                </a:schemeClr>
              </a:solidFill>
            </a:ln>
          </c:spPr>
          <c:marker>
            <c:symbol val="none"/>
          </c:marker>
          <c:xVal>
            <c:numRef>
              <c:f>Sheet1!$A$2:$A$12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Sheet1!$C$2:$C$12</c:f>
              <c:numCache>
                <c:formatCode>0%</c:formatCode>
                <c:ptCount val="11"/>
                <c:pt idx="0">
                  <c:v>0.186</c:v>
                </c:pt>
                <c:pt idx="1">
                  <c:v>0.193</c:v>
                </c:pt>
                <c:pt idx="2">
                  <c:v>0.2</c:v>
                </c:pt>
                <c:pt idx="3">
                  <c:v>0.20799999999999999</c:v>
                </c:pt>
                <c:pt idx="4">
                  <c:v>0.215</c:v>
                </c:pt>
                <c:pt idx="5">
                  <c:v>0.221</c:v>
                </c:pt>
                <c:pt idx="6">
                  <c:v>0.22800000000000001</c:v>
                </c:pt>
                <c:pt idx="7">
                  <c:v>0.23499999999999999</c:v>
                </c:pt>
                <c:pt idx="8">
                  <c:v>0.24099999999999999</c:v>
                </c:pt>
                <c:pt idx="9">
                  <c:v>0.247</c:v>
                </c:pt>
                <c:pt idx="10">
                  <c:v>0.253</c:v>
                </c:pt>
              </c:numCache>
            </c:numRef>
          </c:yVal>
          <c:smooth val="1"/>
        </c:ser>
        <c:ser>
          <c:idx val="2"/>
          <c:order val="2"/>
          <c:tx>
            <c:strRef>
              <c:f>Sheet1!$D$1</c:f>
              <c:strCache>
                <c:ptCount val="1"/>
                <c:pt idx="0">
                  <c:v>2</c:v>
                </c:pt>
              </c:strCache>
            </c:strRef>
          </c:tx>
          <c:spPr>
            <a:ln w="44450">
              <a:solidFill>
                <a:schemeClr val="accent3">
                  <a:lumMod val="75000"/>
                </a:schemeClr>
              </a:solidFill>
            </a:ln>
          </c:spPr>
          <c:marker>
            <c:symbol val="none"/>
          </c:marker>
          <c:xVal>
            <c:numRef>
              <c:f>Sheet1!$A$2:$A$12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Sheet1!$D$2:$D$12</c:f>
              <c:numCache>
                <c:formatCode>0%</c:formatCode>
                <c:ptCount val="11"/>
                <c:pt idx="0">
                  <c:v>0.186</c:v>
                </c:pt>
                <c:pt idx="1">
                  <c:v>0.191</c:v>
                </c:pt>
                <c:pt idx="2">
                  <c:v>0.19700000000000001</c:v>
                </c:pt>
                <c:pt idx="3">
                  <c:v>0.20200000000000001</c:v>
                </c:pt>
                <c:pt idx="4">
                  <c:v>0.20799999999999999</c:v>
                </c:pt>
                <c:pt idx="5">
                  <c:v>0.21299999999999999</c:v>
                </c:pt>
                <c:pt idx="6">
                  <c:v>0.219</c:v>
                </c:pt>
                <c:pt idx="7">
                  <c:v>0.224</c:v>
                </c:pt>
                <c:pt idx="8">
                  <c:v>0.22900000000000001</c:v>
                </c:pt>
                <c:pt idx="9">
                  <c:v>0.23400000000000001</c:v>
                </c:pt>
                <c:pt idx="10">
                  <c:v>0.23899999999999999</c:v>
                </c:pt>
              </c:numCache>
            </c:numRef>
          </c:yVal>
          <c:smooth val="1"/>
        </c:ser>
        <c:ser>
          <c:idx val="4"/>
          <c:order val="3"/>
          <c:tx>
            <c:strRef>
              <c:f>Sheet1!$F$1</c:f>
              <c:strCache>
                <c:ptCount val="1"/>
                <c:pt idx="0">
                  <c:v>3</c:v>
                </c:pt>
              </c:strCache>
            </c:strRef>
          </c:tx>
          <c:spPr>
            <a:ln w="44450">
              <a:solidFill>
                <a:schemeClr val="tx1"/>
              </a:solidFill>
            </a:ln>
          </c:spPr>
          <c:marker>
            <c:symbol val="none"/>
          </c:marker>
          <c:xVal>
            <c:numRef>
              <c:f>Sheet1!$A$2:$A$12</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Sheet1!$F$2:$F$12</c:f>
              <c:numCache>
                <c:formatCode>0%</c:formatCode>
                <c:ptCount val="11"/>
                <c:pt idx="0">
                  <c:v>0.186</c:v>
                </c:pt>
                <c:pt idx="1">
                  <c:v>0.189</c:v>
                </c:pt>
                <c:pt idx="2">
                  <c:v>0.193</c:v>
                </c:pt>
                <c:pt idx="3">
                  <c:v>0.19700000000000001</c:v>
                </c:pt>
                <c:pt idx="4">
                  <c:v>0.20100000000000001</c:v>
                </c:pt>
                <c:pt idx="5">
                  <c:v>0.20499999999999999</c:v>
                </c:pt>
                <c:pt idx="6">
                  <c:v>0.20899999999999999</c:v>
                </c:pt>
                <c:pt idx="7">
                  <c:v>0.21199999999999999</c:v>
                </c:pt>
                <c:pt idx="8">
                  <c:v>0.216</c:v>
                </c:pt>
                <c:pt idx="9">
                  <c:v>0.22</c:v>
                </c:pt>
                <c:pt idx="10">
                  <c:v>0.224</c:v>
                </c:pt>
              </c:numCache>
            </c:numRef>
          </c:yVal>
          <c:smooth val="1"/>
        </c:ser>
        <c:dLbls>
          <c:showLegendKey val="0"/>
          <c:showVal val="0"/>
          <c:showCatName val="0"/>
          <c:showSerName val="0"/>
          <c:showPercent val="0"/>
          <c:showBubbleSize val="0"/>
        </c:dLbls>
        <c:axId val="113699840"/>
        <c:axId val="113714304"/>
      </c:scatterChart>
      <c:valAx>
        <c:axId val="113699840"/>
        <c:scaling>
          <c:orientation val="minMax"/>
          <c:max val="1"/>
        </c:scaling>
        <c:delete val="0"/>
        <c:axPos val="b"/>
        <c:title>
          <c:tx>
            <c:rich>
              <a:bodyPr/>
              <a:lstStyle/>
              <a:p>
                <a:pPr>
                  <a:defRPr/>
                </a:pPr>
                <a:r>
                  <a:rPr lang="en-US" sz="1800" b="1" i="0" baseline="0" dirty="0" smtClean="0"/>
                  <a:t>Proportion of population testing at home (vs. clinic)</a:t>
                </a:r>
                <a:endParaRPr lang="en-US" sz="1800" b="1" i="0" baseline="0" dirty="0"/>
              </a:p>
            </c:rich>
          </c:tx>
          <c:layout/>
          <c:overlay val="0"/>
        </c:title>
        <c:numFmt formatCode="0%" sourceLinked="1"/>
        <c:majorTickMark val="out"/>
        <c:minorTickMark val="none"/>
        <c:tickLblPos val="nextTo"/>
        <c:crossAx val="113714304"/>
        <c:crosses val="autoZero"/>
        <c:crossBetween val="midCat"/>
      </c:valAx>
      <c:valAx>
        <c:axId val="113714304"/>
        <c:scaling>
          <c:orientation val="minMax"/>
          <c:max val="0.29000000000000031"/>
          <c:min val="0.15000000000000024"/>
        </c:scaling>
        <c:delete val="0"/>
        <c:axPos val="l"/>
        <c:majorGridlines/>
        <c:title>
          <c:tx>
            <c:rich>
              <a:bodyPr rot="-5400000" vert="horz"/>
              <a:lstStyle/>
              <a:p>
                <a:pPr>
                  <a:defRPr/>
                </a:pPr>
                <a:r>
                  <a:rPr lang="en-US" sz="1800" b="1" i="0" baseline="0" dirty="0" smtClean="0"/>
                  <a:t>Equilibrium HIV prevalence</a:t>
                </a:r>
                <a:endParaRPr lang="en-US" dirty="0"/>
              </a:p>
            </c:rich>
          </c:tx>
          <c:layout/>
          <c:overlay val="0"/>
        </c:title>
        <c:numFmt formatCode="0%" sourceLinked="1"/>
        <c:majorTickMark val="out"/>
        <c:minorTickMark val="none"/>
        <c:tickLblPos val="nextTo"/>
        <c:crossAx val="113699840"/>
        <c:crosses val="autoZero"/>
        <c:crossBetween val="midCat"/>
      </c:valAx>
    </c:plotArea>
    <c:legend>
      <c:legendPos val="r"/>
      <c:layout>
        <c:manualLayout>
          <c:xMode val="edge"/>
          <c:yMode val="edge"/>
          <c:x val="0.82897968945470779"/>
          <c:y val="0.28986431780773286"/>
          <c:w val="0.14921345696274027"/>
          <c:h val="0.39202255438409378"/>
        </c:manualLayout>
      </c:layout>
      <c:overlay val="0"/>
    </c:legend>
    <c:plotVisOnly val="1"/>
    <c:dispBlanksAs val="gap"/>
    <c:showDLblsOverMax val="0"/>
  </c:chart>
  <c:txPr>
    <a:bodyPr/>
    <a:lstStyle/>
    <a:p>
      <a:pPr>
        <a:defRPr sz="1800">
          <a:latin typeface="Calibri" pitchFamily="34" charset="0"/>
          <a:cs typeface="Calibri"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85193906836412"/>
          <c:y val="4.5162373771075223E-2"/>
          <c:w val="0.73988169909234047"/>
          <c:h val="0.75462097958094221"/>
        </c:manualLayout>
      </c:layout>
      <c:scatterChart>
        <c:scatterStyle val="smoothMarker"/>
        <c:varyColors val="0"/>
        <c:ser>
          <c:idx val="0"/>
          <c:order val="0"/>
          <c:tx>
            <c:strRef>
              <c:f>Sheet1!$B$1</c:f>
              <c:strCache>
                <c:ptCount val="1"/>
                <c:pt idx="0">
                  <c:v>90</c:v>
                </c:pt>
              </c:strCache>
            </c:strRef>
          </c:tx>
          <c:spPr>
            <a:ln w="44450">
              <a:solidFill>
                <a:schemeClr val="accent1">
                  <a:lumMod val="75000"/>
                </a:schemeClr>
              </a:solidFill>
            </a:ln>
          </c:spPr>
          <c:marker>
            <c:symbol val="none"/>
          </c:marker>
          <c:xVal>
            <c:numRef>
              <c:f>Sheet1!$A$2:$A$11</c:f>
              <c:numCache>
                <c:formatCode>General</c:formatCode>
                <c:ptCount val="10"/>
                <c:pt idx="0">
                  <c:v>1</c:v>
                </c:pt>
                <c:pt idx="1">
                  <c:v>1.25</c:v>
                </c:pt>
                <c:pt idx="2">
                  <c:v>1.5</c:v>
                </c:pt>
                <c:pt idx="3">
                  <c:v>1.75</c:v>
                </c:pt>
                <c:pt idx="4">
                  <c:v>2</c:v>
                </c:pt>
                <c:pt idx="5">
                  <c:v>2.5</c:v>
                </c:pt>
                <c:pt idx="6">
                  <c:v>3</c:v>
                </c:pt>
                <c:pt idx="7">
                  <c:v>4</c:v>
                </c:pt>
                <c:pt idx="8">
                  <c:v>5</c:v>
                </c:pt>
                <c:pt idx="9">
                  <c:v>6</c:v>
                </c:pt>
              </c:numCache>
            </c:numRef>
          </c:xVal>
          <c:yVal>
            <c:numRef>
              <c:f>Sheet1!$B$2:$B$11</c:f>
              <c:numCache>
                <c:formatCode>0%</c:formatCode>
                <c:ptCount val="10"/>
                <c:pt idx="0">
                  <c:v>0.27400000000000002</c:v>
                </c:pt>
                <c:pt idx="1">
                  <c:v>0.26200000000000001</c:v>
                </c:pt>
                <c:pt idx="2">
                  <c:v>0.252</c:v>
                </c:pt>
                <c:pt idx="3">
                  <c:v>0.2447</c:v>
                </c:pt>
                <c:pt idx="4">
                  <c:v>0.23899999999999999</c:v>
                </c:pt>
                <c:pt idx="5">
                  <c:v>0.22969999999999999</c:v>
                </c:pt>
                <c:pt idx="6">
                  <c:v>0.223</c:v>
                </c:pt>
                <c:pt idx="7">
                  <c:v>0.21490000000000001</c:v>
                </c:pt>
                <c:pt idx="8">
                  <c:v>0.21</c:v>
                </c:pt>
                <c:pt idx="9">
                  <c:v>0.20599999999999999</c:v>
                </c:pt>
              </c:numCache>
            </c:numRef>
          </c:yVal>
          <c:smooth val="1"/>
        </c:ser>
        <c:ser>
          <c:idx val="1"/>
          <c:order val="1"/>
          <c:tx>
            <c:strRef>
              <c:f>Sheet1!$C$1</c:f>
              <c:strCache>
                <c:ptCount val="1"/>
                <c:pt idx="0">
                  <c:v>Clinic-based</c:v>
                </c:pt>
              </c:strCache>
            </c:strRef>
          </c:tx>
          <c:spPr>
            <a:ln w="44450">
              <a:solidFill>
                <a:schemeClr val="tx1"/>
              </a:solidFill>
            </a:ln>
          </c:spPr>
          <c:marker>
            <c:symbol val="none"/>
          </c:marker>
          <c:xVal>
            <c:numRef>
              <c:f>Sheet1!$A$2:$A$11</c:f>
              <c:numCache>
                <c:formatCode>General</c:formatCode>
                <c:ptCount val="10"/>
                <c:pt idx="0">
                  <c:v>1</c:v>
                </c:pt>
                <c:pt idx="1">
                  <c:v>1.25</c:v>
                </c:pt>
                <c:pt idx="2">
                  <c:v>1.5</c:v>
                </c:pt>
                <c:pt idx="3">
                  <c:v>1.75</c:v>
                </c:pt>
                <c:pt idx="4">
                  <c:v>2</c:v>
                </c:pt>
                <c:pt idx="5">
                  <c:v>2.5</c:v>
                </c:pt>
                <c:pt idx="6">
                  <c:v>3</c:v>
                </c:pt>
                <c:pt idx="7">
                  <c:v>4</c:v>
                </c:pt>
                <c:pt idx="8">
                  <c:v>5</c:v>
                </c:pt>
                <c:pt idx="9">
                  <c:v>6</c:v>
                </c:pt>
              </c:numCache>
            </c:numRef>
          </c:xVal>
          <c:yVal>
            <c:numRef>
              <c:f>Sheet1!$C$2:$C$11</c:f>
              <c:numCache>
                <c:formatCode>0%</c:formatCode>
                <c:ptCount val="10"/>
                <c:pt idx="0">
                  <c:v>0.186</c:v>
                </c:pt>
                <c:pt idx="1">
                  <c:v>0.186</c:v>
                </c:pt>
                <c:pt idx="2">
                  <c:v>0.186</c:v>
                </c:pt>
                <c:pt idx="3">
                  <c:v>0.186</c:v>
                </c:pt>
                <c:pt idx="4">
                  <c:v>0.186</c:v>
                </c:pt>
                <c:pt idx="5">
                  <c:v>0.186</c:v>
                </c:pt>
                <c:pt idx="6">
                  <c:v>0.186</c:v>
                </c:pt>
                <c:pt idx="7">
                  <c:v>0.186</c:v>
                </c:pt>
                <c:pt idx="8">
                  <c:v>0.186</c:v>
                </c:pt>
                <c:pt idx="9">
                  <c:v>0.186</c:v>
                </c:pt>
              </c:numCache>
            </c:numRef>
          </c:yVal>
          <c:smooth val="1"/>
        </c:ser>
        <c:ser>
          <c:idx val="2"/>
          <c:order val="2"/>
          <c:tx>
            <c:strRef>
              <c:f>Sheet1!$D$1</c:f>
              <c:strCache>
                <c:ptCount val="1"/>
                <c:pt idx="0">
                  <c:v>60</c:v>
                </c:pt>
              </c:strCache>
            </c:strRef>
          </c:tx>
          <c:spPr>
            <a:ln w="44450">
              <a:solidFill>
                <a:schemeClr val="accent2">
                  <a:lumMod val="75000"/>
                </a:schemeClr>
              </a:solidFill>
            </a:ln>
          </c:spPr>
          <c:marker>
            <c:symbol val="none"/>
          </c:marker>
          <c:xVal>
            <c:numRef>
              <c:f>Sheet1!$A$2:$A$11</c:f>
              <c:numCache>
                <c:formatCode>General</c:formatCode>
                <c:ptCount val="10"/>
                <c:pt idx="0">
                  <c:v>1</c:v>
                </c:pt>
                <c:pt idx="1">
                  <c:v>1.25</c:v>
                </c:pt>
                <c:pt idx="2">
                  <c:v>1.5</c:v>
                </c:pt>
                <c:pt idx="3">
                  <c:v>1.75</c:v>
                </c:pt>
                <c:pt idx="4">
                  <c:v>2</c:v>
                </c:pt>
                <c:pt idx="5">
                  <c:v>2.5</c:v>
                </c:pt>
                <c:pt idx="6">
                  <c:v>3</c:v>
                </c:pt>
                <c:pt idx="7">
                  <c:v>4</c:v>
                </c:pt>
                <c:pt idx="8">
                  <c:v>5</c:v>
                </c:pt>
                <c:pt idx="9">
                  <c:v>6</c:v>
                </c:pt>
              </c:numCache>
            </c:numRef>
          </c:xVal>
          <c:yVal>
            <c:numRef>
              <c:f>Sheet1!$D$2:$D$11</c:f>
              <c:numCache>
                <c:formatCode>0%</c:formatCode>
                <c:ptCount val="10"/>
                <c:pt idx="0">
                  <c:v>0.255</c:v>
                </c:pt>
                <c:pt idx="1">
                  <c:v>0.2374</c:v>
                </c:pt>
                <c:pt idx="2">
                  <c:v>0.223</c:v>
                </c:pt>
                <c:pt idx="3">
                  <c:v>0.21179999999999999</c:v>
                </c:pt>
                <c:pt idx="4">
                  <c:v>0.20200000000000001</c:v>
                </c:pt>
                <c:pt idx="5">
                  <c:v>0.18720000000000001</c:v>
                </c:pt>
                <c:pt idx="6">
                  <c:v>0.17599999999999999</c:v>
                </c:pt>
                <c:pt idx="7">
                  <c:v>0.15939999999999999</c:v>
                </c:pt>
                <c:pt idx="8">
                  <c:v>0.14810000000000001</c:v>
                </c:pt>
                <c:pt idx="9">
                  <c:v>0.13969999999999999</c:v>
                </c:pt>
              </c:numCache>
            </c:numRef>
          </c:yVal>
          <c:smooth val="1"/>
        </c:ser>
        <c:ser>
          <c:idx val="3"/>
          <c:order val="3"/>
          <c:tx>
            <c:strRef>
              <c:f>Sheet1!$E$1</c:f>
              <c:strCache>
                <c:ptCount val="1"/>
                <c:pt idx="0">
                  <c:v>42</c:v>
                </c:pt>
              </c:strCache>
            </c:strRef>
          </c:tx>
          <c:spPr>
            <a:ln w="44450">
              <a:solidFill>
                <a:schemeClr val="accent3">
                  <a:lumMod val="75000"/>
                </a:schemeClr>
              </a:solidFill>
            </a:ln>
          </c:spPr>
          <c:marker>
            <c:symbol val="none"/>
          </c:marker>
          <c:xVal>
            <c:numRef>
              <c:f>Sheet1!$A$2:$A$11</c:f>
              <c:numCache>
                <c:formatCode>General</c:formatCode>
                <c:ptCount val="10"/>
                <c:pt idx="0">
                  <c:v>1</c:v>
                </c:pt>
                <c:pt idx="1">
                  <c:v>1.25</c:v>
                </c:pt>
                <c:pt idx="2">
                  <c:v>1.5</c:v>
                </c:pt>
                <c:pt idx="3">
                  <c:v>1.75</c:v>
                </c:pt>
                <c:pt idx="4">
                  <c:v>2</c:v>
                </c:pt>
                <c:pt idx="5">
                  <c:v>2.5</c:v>
                </c:pt>
                <c:pt idx="6">
                  <c:v>3</c:v>
                </c:pt>
                <c:pt idx="7">
                  <c:v>4</c:v>
                </c:pt>
                <c:pt idx="8">
                  <c:v>5</c:v>
                </c:pt>
                <c:pt idx="9">
                  <c:v>6</c:v>
                </c:pt>
              </c:numCache>
            </c:numRef>
          </c:xVal>
          <c:yVal>
            <c:numRef>
              <c:f>Sheet1!$E$2:$E$11</c:f>
              <c:numCache>
                <c:formatCode>0%</c:formatCode>
                <c:ptCount val="10"/>
                <c:pt idx="0">
                  <c:v>0.23300000000000001</c:v>
                </c:pt>
                <c:pt idx="1">
                  <c:v>0.2097</c:v>
                </c:pt>
                <c:pt idx="2">
                  <c:v>0.191</c:v>
                </c:pt>
                <c:pt idx="3">
                  <c:v>0.17530000000000001</c:v>
                </c:pt>
                <c:pt idx="4">
                  <c:v>0.16300000000000001</c:v>
                </c:pt>
                <c:pt idx="5">
                  <c:v>0.1429</c:v>
                </c:pt>
                <c:pt idx="6">
                  <c:v>0.1285</c:v>
                </c:pt>
                <c:pt idx="7">
                  <c:v>0.10879999999999999</c:v>
                </c:pt>
                <c:pt idx="8">
                  <c:v>9.6000000000000002E-2</c:v>
                </c:pt>
                <c:pt idx="9">
                  <c:v>8.6999999999999994E-2</c:v>
                </c:pt>
              </c:numCache>
            </c:numRef>
          </c:yVal>
          <c:smooth val="1"/>
        </c:ser>
        <c:ser>
          <c:idx val="5"/>
          <c:order val="4"/>
          <c:tx>
            <c:strRef>
              <c:f>Sheet1!$G$1</c:f>
              <c:strCache>
                <c:ptCount val="1"/>
                <c:pt idx="0">
                  <c:v>15</c:v>
                </c:pt>
              </c:strCache>
            </c:strRef>
          </c:tx>
          <c:spPr>
            <a:ln w="44450">
              <a:solidFill>
                <a:srgbClr val="876868"/>
              </a:solidFill>
            </a:ln>
          </c:spPr>
          <c:marker>
            <c:symbol val="none"/>
          </c:marker>
          <c:xVal>
            <c:numRef>
              <c:f>Sheet1!$A$2:$A$11</c:f>
              <c:numCache>
                <c:formatCode>General</c:formatCode>
                <c:ptCount val="10"/>
                <c:pt idx="0">
                  <c:v>1</c:v>
                </c:pt>
                <c:pt idx="1">
                  <c:v>1.25</c:v>
                </c:pt>
                <c:pt idx="2">
                  <c:v>1.5</c:v>
                </c:pt>
                <c:pt idx="3">
                  <c:v>1.75</c:v>
                </c:pt>
                <c:pt idx="4">
                  <c:v>2</c:v>
                </c:pt>
                <c:pt idx="5">
                  <c:v>2.5</c:v>
                </c:pt>
                <c:pt idx="6">
                  <c:v>3</c:v>
                </c:pt>
                <c:pt idx="7">
                  <c:v>4</c:v>
                </c:pt>
                <c:pt idx="8">
                  <c:v>5</c:v>
                </c:pt>
                <c:pt idx="9">
                  <c:v>6</c:v>
                </c:pt>
              </c:numCache>
            </c:numRef>
          </c:xVal>
          <c:yVal>
            <c:numRef>
              <c:f>Sheet1!$G$2:$G$11</c:f>
              <c:numCache>
                <c:formatCode>0%</c:formatCode>
                <c:ptCount val="10"/>
                <c:pt idx="0">
                  <c:v>0.19600000000000001</c:v>
                </c:pt>
                <c:pt idx="1">
                  <c:v>0.1641</c:v>
                </c:pt>
                <c:pt idx="2">
                  <c:v>0.14000000000000001</c:v>
                </c:pt>
                <c:pt idx="3">
                  <c:v>0.1207</c:v>
                </c:pt>
                <c:pt idx="4">
                  <c:v>0.106</c:v>
                </c:pt>
                <c:pt idx="5">
                  <c:v>8.4599999999999995E-2</c:v>
                </c:pt>
                <c:pt idx="6">
                  <c:v>7.0400000000000004E-2</c:v>
                </c:pt>
                <c:pt idx="7">
                  <c:v>5.2999999999999999E-2</c:v>
                </c:pt>
                <c:pt idx="8">
                  <c:v>4.2799999999999998E-2</c:v>
                </c:pt>
                <c:pt idx="9">
                  <c:v>3.6299999999999999E-2</c:v>
                </c:pt>
              </c:numCache>
            </c:numRef>
          </c:yVal>
          <c:smooth val="1"/>
        </c:ser>
        <c:dLbls>
          <c:showLegendKey val="0"/>
          <c:showVal val="0"/>
          <c:showCatName val="0"/>
          <c:showSerName val="0"/>
          <c:showPercent val="0"/>
          <c:showBubbleSize val="0"/>
        </c:dLbls>
        <c:axId val="113815552"/>
        <c:axId val="113817472"/>
      </c:scatterChart>
      <c:valAx>
        <c:axId val="113815552"/>
        <c:scaling>
          <c:orientation val="minMax"/>
          <c:max val="6"/>
          <c:min val="1"/>
        </c:scaling>
        <c:delete val="0"/>
        <c:axPos val="b"/>
        <c:title>
          <c:tx>
            <c:rich>
              <a:bodyPr/>
              <a:lstStyle/>
              <a:p>
                <a:pPr>
                  <a:defRPr/>
                </a:pPr>
                <a:r>
                  <a:rPr lang="en-US" sz="1800" b="1" i="0" kern="1200" baseline="0" dirty="0" smtClean="0">
                    <a:solidFill>
                      <a:srgbClr val="000000"/>
                    </a:solidFill>
                    <a:effectLst/>
                    <a:latin typeface="Calibri"/>
                    <a:cs typeface="Calibri"/>
                  </a:rPr>
                  <a:t>Fold increase in testing frequency among men testing at home</a:t>
                </a:r>
                <a:endParaRPr lang="en-US" dirty="0">
                  <a:effectLst/>
                </a:endParaRPr>
              </a:p>
            </c:rich>
          </c:tx>
          <c:layout/>
          <c:overlay val="0"/>
        </c:title>
        <c:numFmt formatCode="General" sourceLinked="1"/>
        <c:majorTickMark val="out"/>
        <c:minorTickMark val="none"/>
        <c:tickLblPos val="nextTo"/>
        <c:crossAx val="113817472"/>
        <c:crosses val="autoZero"/>
        <c:crossBetween val="midCat"/>
      </c:valAx>
      <c:valAx>
        <c:axId val="113817472"/>
        <c:scaling>
          <c:orientation val="minMax"/>
        </c:scaling>
        <c:delete val="0"/>
        <c:axPos val="l"/>
        <c:majorGridlines/>
        <c:title>
          <c:tx>
            <c:rich>
              <a:bodyPr rot="-5400000" vert="horz"/>
              <a:lstStyle/>
              <a:p>
                <a:pPr>
                  <a:defRPr/>
                </a:pPr>
                <a:r>
                  <a:rPr lang="en-US" sz="1800" b="1" i="0" kern="1200" baseline="0" dirty="0" smtClean="0">
                    <a:solidFill>
                      <a:srgbClr val="000000"/>
                    </a:solidFill>
                    <a:effectLst/>
                    <a:latin typeface="Calibri"/>
                    <a:cs typeface="Calibri"/>
                  </a:rPr>
                  <a:t>Equilibrium HIV prevalence</a:t>
                </a:r>
                <a:endParaRPr lang="en-US" dirty="0">
                  <a:effectLst/>
                </a:endParaRPr>
              </a:p>
            </c:rich>
          </c:tx>
          <c:layout/>
          <c:overlay val="0"/>
        </c:title>
        <c:numFmt formatCode="0%" sourceLinked="1"/>
        <c:majorTickMark val="out"/>
        <c:minorTickMark val="none"/>
        <c:tickLblPos val="nextTo"/>
        <c:crossAx val="113815552"/>
        <c:crosses val="autoZero"/>
        <c:crossBetween val="midCat"/>
      </c:valAx>
    </c:plotArea>
    <c:legend>
      <c:legendPos val="r"/>
      <c:legendEntry>
        <c:idx val="1"/>
        <c:delete val="1"/>
      </c:legendEntry>
      <c:layout>
        <c:manualLayout>
          <c:xMode val="edge"/>
          <c:yMode val="edge"/>
          <c:x val="0.89048841463392803"/>
          <c:y val="0.29833889407891812"/>
          <c:w val="9.1322829764585708E-2"/>
          <c:h val="0.39202255438409184"/>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1929011210047"/>
          <c:y val="4.2294921468149817E-2"/>
          <c:w val="0.85204675350160675"/>
          <c:h val="0.57822715342400377"/>
        </c:manualLayout>
      </c:layout>
      <c:barChart>
        <c:barDir val="col"/>
        <c:grouping val="clustered"/>
        <c:varyColors val="1"/>
        <c:ser>
          <c:idx val="0"/>
          <c:order val="0"/>
          <c:tx>
            <c:strRef>
              <c:f>Sheet1!$B$1</c:f>
              <c:strCache>
                <c:ptCount val="1"/>
                <c:pt idx="0">
                  <c:v>Series 1</c:v>
                </c:pt>
              </c:strCache>
            </c:strRef>
          </c:tx>
          <c:invertIfNegative val="0"/>
          <c:dLbls>
            <c:spPr>
              <a:noFill/>
            </c:spPr>
            <c:txPr>
              <a:bodyPr/>
              <a:lstStyle/>
              <a:p>
                <a:pPr>
                  <a:defRPr sz="1600"/>
                </a:pPr>
                <a:endParaRPr lang="en-US"/>
              </a:p>
            </c:txPr>
            <c:dLblPos val="ctr"/>
            <c:showLegendKey val="0"/>
            <c:showVal val="1"/>
            <c:showCatName val="0"/>
            <c:showSerName val="0"/>
            <c:showPercent val="0"/>
            <c:showBubbleSize val="0"/>
            <c:showLeaderLines val="0"/>
          </c:dLbls>
          <c:cat>
            <c:strRef>
              <c:f>Sheet1!$A$2:$A$5</c:f>
              <c:strCache>
                <c:ptCount val="4"/>
                <c:pt idx="0">
                  <c:v>95%CI upper bound: 96%</c:v>
                </c:pt>
                <c:pt idx="1">
                  <c:v>Point estimate: 
92%</c:v>
                </c:pt>
                <c:pt idx="2">
                  <c:v>95%CI lower bound: 84%</c:v>
                </c:pt>
                <c:pt idx="3">
                  <c:v>75%</c:v>
                </c:pt>
              </c:strCache>
            </c:strRef>
          </c:cat>
          <c:val>
            <c:numRef>
              <c:f>Sheet1!$B$2:$B$5</c:f>
              <c:numCache>
                <c:formatCode>0.0%</c:formatCode>
                <c:ptCount val="4"/>
                <c:pt idx="0">
                  <c:v>0.27200000000000002</c:v>
                </c:pt>
                <c:pt idx="1">
                  <c:v>0.27500000000000002</c:v>
                </c:pt>
                <c:pt idx="2">
                  <c:v>0.28000000000000003</c:v>
                </c:pt>
                <c:pt idx="3">
                  <c:v>0.28499999999999998</c:v>
                </c:pt>
              </c:numCache>
            </c:numRef>
          </c:val>
        </c:ser>
        <c:dLbls>
          <c:showLegendKey val="0"/>
          <c:showVal val="0"/>
          <c:showCatName val="0"/>
          <c:showSerName val="0"/>
          <c:showPercent val="0"/>
          <c:showBubbleSize val="0"/>
        </c:dLbls>
        <c:gapWidth val="150"/>
        <c:axId val="114211072"/>
        <c:axId val="114213248"/>
      </c:barChart>
      <c:catAx>
        <c:axId val="114211072"/>
        <c:scaling>
          <c:orientation val="minMax"/>
        </c:scaling>
        <c:delete val="0"/>
        <c:axPos val="b"/>
        <c:title>
          <c:tx>
            <c:rich>
              <a:bodyPr/>
              <a:lstStyle/>
              <a:p>
                <a:pPr>
                  <a:defRPr/>
                </a:pPr>
                <a:r>
                  <a:rPr lang="en-US" dirty="0" smtClean="0"/>
                  <a:t>Sensitivity of home-use test after window period</a:t>
                </a:r>
                <a:endParaRPr lang="en-US" dirty="0"/>
              </a:p>
            </c:rich>
          </c:tx>
          <c:layout>
            <c:manualLayout>
              <c:xMode val="edge"/>
              <c:yMode val="edge"/>
              <c:x val="0.23478659209654867"/>
              <c:y val="0.84915215143561595"/>
            </c:manualLayout>
          </c:layout>
          <c:overlay val="0"/>
        </c:title>
        <c:numFmt formatCode="0.00%" sourceLinked="1"/>
        <c:majorTickMark val="out"/>
        <c:minorTickMark val="none"/>
        <c:tickLblPos val="nextTo"/>
        <c:txPr>
          <a:bodyPr/>
          <a:lstStyle/>
          <a:p>
            <a:pPr>
              <a:defRPr sz="1600"/>
            </a:pPr>
            <a:endParaRPr lang="en-US"/>
          </a:p>
        </c:txPr>
        <c:crossAx val="114213248"/>
        <c:crosses val="autoZero"/>
        <c:auto val="1"/>
        <c:lblAlgn val="ctr"/>
        <c:lblOffset val="100"/>
        <c:noMultiLvlLbl val="0"/>
      </c:catAx>
      <c:valAx>
        <c:axId val="114213248"/>
        <c:scaling>
          <c:orientation val="minMax"/>
        </c:scaling>
        <c:delete val="0"/>
        <c:axPos val="l"/>
        <c:majorGridlines/>
        <c:title>
          <c:tx>
            <c:rich>
              <a:bodyPr rot="-5400000" vert="horz"/>
              <a:lstStyle/>
              <a:p>
                <a:pPr>
                  <a:defRPr/>
                </a:pPr>
                <a:r>
                  <a:rPr lang="en-US" dirty="0" smtClean="0"/>
                  <a:t>Equilibrium HIV prevalence</a:t>
                </a:r>
                <a:endParaRPr lang="en-US" dirty="0"/>
              </a:p>
            </c:rich>
          </c:tx>
          <c:layout/>
          <c:overlay val="0"/>
        </c:title>
        <c:numFmt formatCode="0.0%" sourceLinked="1"/>
        <c:majorTickMark val="out"/>
        <c:minorTickMark val="none"/>
        <c:tickLblPos val="nextTo"/>
        <c:txPr>
          <a:bodyPr/>
          <a:lstStyle/>
          <a:p>
            <a:pPr>
              <a:defRPr sz="1600"/>
            </a:pPr>
            <a:endParaRPr lang="en-US"/>
          </a:p>
        </c:txPr>
        <c:crossAx val="1142110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91680667274671"/>
          <c:y val="3.09208289825556E-2"/>
          <c:w val="0.70228834388983941"/>
          <c:h val="0.78534492702106118"/>
        </c:manualLayout>
      </c:layout>
      <c:lineChart>
        <c:grouping val="standard"/>
        <c:varyColors val="0"/>
        <c:ser>
          <c:idx val="0"/>
          <c:order val="0"/>
          <c:tx>
            <c:strRef>
              <c:f>'Fig 4'!$B$24</c:f>
              <c:strCache>
                <c:ptCount val="1"/>
                <c:pt idx="0">
                  <c:v>15</c:v>
                </c:pt>
              </c:strCache>
            </c:strRef>
          </c:tx>
          <c:spPr>
            <a:ln w="44450">
              <a:solidFill>
                <a:schemeClr val="accent1">
                  <a:lumMod val="75000"/>
                </a:schemeClr>
              </a:solidFill>
            </a:ln>
          </c:spPr>
          <c:marker>
            <c:symbol val="none"/>
          </c:marker>
          <c:dPt>
            <c:idx val="3"/>
            <c:bubble3D val="0"/>
          </c:dPt>
          <c:cat>
            <c:strRef>
              <c:f>'Fig 4'!$A$25:$A$29</c:f>
              <c:strCache>
                <c:ptCount val="5"/>
                <c:pt idx="0">
                  <c:v>0.5; 0.5</c:v>
                </c:pt>
                <c:pt idx="1">
                  <c:v>0.5; 1</c:v>
                </c:pt>
                <c:pt idx="2">
                  <c:v>1; 1</c:v>
                </c:pt>
                <c:pt idx="3">
                  <c:v>1; 2</c:v>
                </c:pt>
                <c:pt idx="4">
                  <c:v>1; 4</c:v>
                </c:pt>
              </c:strCache>
            </c:strRef>
          </c:cat>
          <c:val>
            <c:numRef>
              <c:f>'Fig 4'!$B$25:$B$29</c:f>
              <c:numCache>
                <c:formatCode>0%</c:formatCode>
                <c:ptCount val="5"/>
                <c:pt idx="0">
                  <c:v>1.3999999999999957E-2</c:v>
                </c:pt>
                <c:pt idx="1">
                  <c:v>3.5999999999999976E-2</c:v>
                </c:pt>
                <c:pt idx="2">
                  <c:v>3.7999999999999985E-2</c:v>
                </c:pt>
                <c:pt idx="3">
                  <c:v>8.9000000000000037E-2</c:v>
                </c:pt>
                <c:pt idx="4">
                  <c:v>0.14000000000000001</c:v>
                </c:pt>
              </c:numCache>
            </c:numRef>
          </c:val>
          <c:smooth val="0"/>
        </c:ser>
        <c:ser>
          <c:idx val="1"/>
          <c:order val="1"/>
          <c:tx>
            <c:strRef>
              <c:f>'Fig 4'!$C$24</c:f>
              <c:strCache>
                <c:ptCount val="1"/>
                <c:pt idx="0">
                  <c:v>28</c:v>
                </c:pt>
              </c:strCache>
            </c:strRef>
          </c:tx>
          <c:spPr>
            <a:ln w="44450">
              <a:solidFill>
                <a:schemeClr val="accent2">
                  <a:lumMod val="75000"/>
                </a:schemeClr>
              </a:solidFill>
              <a:prstDash val="solid"/>
            </a:ln>
          </c:spPr>
          <c:marker>
            <c:symbol val="none"/>
          </c:marker>
          <c:dPt>
            <c:idx val="2"/>
            <c:bubble3D val="0"/>
          </c:dPt>
          <c:cat>
            <c:strRef>
              <c:f>'Fig 4'!$A$25:$A$29</c:f>
              <c:strCache>
                <c:ptCount val="5"/>
                <c:pt idx="0">
                  <c:v>0.5; 0.5</c:v>
                </c:pt>
                <c:pt idx="1">
                  <c:v>0.5; 1</c:v>
                </c:pt>
                <c:pt idx="2">
                  <c:v>1; 1</c:v>
                </c:pt>
                <c:pt idx="3">
                  <c:v>1; 2</c:v>
                </c:pt>
                <c:pt idx="4">
                  <c:v>1; 4</c:v>
                </c:pt>
              </c:strCache>
            </c:strRef>
          </c:cat>
          <c:val>
            <c:numRef>
              <c:f>'Fig 4'!$C$25:$C$29</c:f>
              <c:numCache>
                <c:formatCode>0%</c:formatCode>
                <c:ptCount val="5"/>
                <c:pt idx="0">
                  <c:v>1.1999999999999953E-2</c:v>
                </c:pt>
                <c:pt idx="1">
                  <c:v>2.8000000000000028E-2</c:v>
                </c:pt>
                <c:pt idx="2">
                  <c:v>2.9000000000000029E-2</c:v>
                </c:pt>
                <c:pt idx="3">
                  <c:v>6.8000000000000033E-2</c:v>
                </c:pt>
                <c:pt idx="4">
                  <c:v>0.11099999999999997</c:v>
                </c:pt>
              </c:numCache>
            </c:numRef>
          </c:val>
          <c:smooth val="0"/>
        </c:ser>
        <c:ser>
          <c:idx val="2"/>
          <c:order val="2"/>
          <c:tx>
            <c:strRef>
              <c:f>'Fig 4'!$D$24</c:f>
              <c:strCache>
                <c:ptCount val="1"/>
                <c:pt idx="0">
                  <c:v>42</c:v>
                </c:pt>
              </c:strCache>
            </c:strRef>
          </c:tx>
          <c:spPr>
            <a:ln w="44450">
              <a:solidFill>
                <a:schemeClr val="accent3">
                  <a:lumMod val="75000"/>
                </a:schemeClr>
              </a:solidFill>
              <a:prstDash val="solid"/>
            </a:ln>
          </c:spPr>
          <c:marker>
            <c:symbol val="none"/>
          </c:marker>
          <c:dPt>
            <c:idx val="0"/>
            <c:bubble3D val="0"/>
          </c:dPt>
          <c:cat>
            <c:strRef>
              <c:f>'Fig 4'!$A$25:$A$29</c:f>
              <c:strCache>
                <c:ptCount val="5"/>
                <c:pt idx="0">
                  <c:v>0.5; 0.5</c:v>
                </c:pt>
                <c:pt idx="1">
                  <c:v>0.5; 1</c:v>
                </c:pt>
                <c:pt idx="2">
                  <c:v>1; 1</c:v>
                </c:pt>
                <c:pt idx="3">
                  <c:v>1; 2</c:v>
                </c:pt>
                <c:pt idx="4">
                  <c:v>1; 4</c:v>
                </c:pt>
              </c:strCache>
            </c:strRef>
          </c:cat>
          <c:val>
            <c:numRef>
              <c:f>'Fig 4'!$D$25:$D$29</c:f>
              <c:numCache>
                <c:formatCode>0%</c:formatCode>
                <c:ptCount val="5"/>
                <c:pt idx="0">
                  <c:v>9.9999999999999568E-3</c:v>
                </c:pt>
                <c:pt idx="1">
                  <c:v>2.1000000000000022E-2</c:v>
                </c:pt>
                <c:pt idx="2">
                  <c:v>2.2000000000000026E-2</c:v>
                </c:pt>
                <c:pt idx="3">
                  <c:v>4.900000000000003E-2</c:v>
                </c:pt>
                <c:pt idx="4">
                  <c:v>8.3000000000000018E-2</c:v>
                </c:pt>
              </c:numCache>
            </c:numRef>
          </c:val>
          <c:smooth val="0"/>
        </c:ser>
        <c:dLbls>
          <c:showLegendKey val="0"/>
          <c:showVal val="0"/>
          <c:showCatName val="0"/>
          <c:showSerName val="0"/>
          <c:showPercent val="0"/>
          <c:showBubbleSize val="0"/>
        </c:dLbls>
        <c:marker val="1"/>
        <c:smooth val="0"/>
        <c:axId val="101422976"/>
        <c:axId val="101433344"/>
      </c:lineChart>
      <c:catAx>
        <c:axId val="101422976"/>
        <c:scaling>
          <c:orientation val="minMax"/>
        </c:scaling>
        <c:delete val="0"/>
        <c:axPos val="b"/>
        <c:title>
          <c:tx>
            <c:rich>
              <a:bodyPr/>
              <a:lstStyle/>
              <a:p>
                <a:pPr>
                  <a:defRPr sz="1800">
                    <a:latin typeface="+mj-lt"/>
                    <a:cs typeface="Arial" pitchFamily="34" charset="0"/>
                  </a:defRPr>
                </a:pPr>
                <a:r>
                  <a:rPr lang="en-US" sz="1800" dirty="0">
                    <a:latin typeface="+mj-lt"/>
                    <a:cs typeface="Arial" pitchFamily="34" charset="0"/>
                  </a:rPr>
                  <a:t>Tests per year (low-activity; high-activity)</a:t>
                </a:r>
              </a:p>
            </c:rich>
          </c:tx>
          <c:overlay val="0"/>
        </c:title>
        <c:majorTickMark val="out"/>
        <c:minorTickMark val="none"/>
        <c:tickLblPos val="nextTo"/>
        <c:txPr>
          <a:bodyPr/>
          <a:lstStyle/>
          <a:p>
            <a:pPr>
              <a:defRPr sz="1800">
                <a:latin typeface="+mj-lt"/>
                <a:cs typeface="Arial" pitchFamily="34" charset="0"/>
              </a:defRPr>
            </a:pPr>
            <a:endParaRPr lang="en-US"/>
          </a:p>
        </c:txPr>
        <c:crossAx val="101433344"/>
        <c:crosses val="autoZero"/>
        <c:auto val="1"/>
        <c:lblAlgn val="ctr"/>
        <c:lblOffset val="100"/>
        <c:noMultiLvlLbl val="0"/>
      </c:catAx>
      <c:valAx>
        <c:axId val="101433344"/>
        <c:scaling>
          <c:orientation val="minMax"/>
        </c:scaling>
        <c:delete val="0"/>
        <c:axPos val="l"/>
        <c:majorGridlines/>
        <c:title>
          <c:tx>
            <c:rich>
              <a:bodyPr rot="-5400000" vert="horz"/>
              <a:lstStyle/>
              <a:p>
                <a:pPr>
                  <a:defRPr sz="1800">
                    <a:latin typeface="+mj-lt"/>
                    <a:cs typeface="Arial" pitchFamily="34" charset="0"/>
                  </a:defRPr>
                </a:pPr>
                <a:r>
                  <a:rPr lang="en-US" sz="1800" dirty="0">
                    <a:latin typeface="+mj-lt"/>
                    <a:cs typeface="Arial" pitchFamily="34" charset="0"/>
                  </a:rPr>
                  <a:t>Increase in HIV prevalence</a:t>
                </a:r>
              </a:p>
            </c:rich>
          </c:tx>
          <c:overlay val="0"/>
        </c:title>
        <c:numFmt formatCode="0%" sourceLinked="1"/>
        <c:majorTickMark val="out"/>
        <c:minorTickMark val="none"/>
        <c:tickLblPos val="nextTo"/>
        <c:txPr>
          <a:bodyPr/>
          <a:lstStyle/>
          <a:p>
            <a:pPr>
              <a:defRPr sz="1800">
                <a:latin typeface="+mj-lt"/>
                <a:cs typeface="Arial" pitchFamily="34" charset="0"/>
              </a:defRPr>
            </a:pPr>
            <a:endParaRPr lang="en-US"/>
          </a:p>
        </c:txPr>
        <c:crossAx val="101422976"/>
        <c:crosses val="autoZero"/>
        <c:crossBetween val="between"/>
      </c:valAx>
    </c:plotArea>
    <c:legend>
      <c:legendPos val="r"/>
      <c:layout>
        <c:manualLayout>
          <c:xMode val="edge"/>
          <c:yMode val="edge"/>
          <c:x val="0.84842102681090092"/>
          <c:y val="0.28346354166666665"/>
          <c:w val="0.11892572979800234"/>
          <c:h val="0.27858267716535434"/>
        </c:manualLayout>
      </c:layout>
      <c:overlay val="0"/>
      <c:txPr>
        <a:bodyPr/>
        <a:lstStyle/>
        <a:p>
          <a:pPr>
            <a:defRPr sz="1800">
              <a:latin typeface="+mj-lt"/>
              <a:cs typeface="Arial" pitchFamily="34" charset="0"/>
            </a:defRPr>
          </a:pPr>
          <a:endParaRPr lang="en-US"/>
        </a:p>
      </c:txPr>
    </c:legend>
    <c:plotVisOnly val="1"/>
    <c:dispBlanksAs val="gap"/>
    <c:showDLblsOverMax val="0"/>
  </c:chart>
  <c:spPr>
    <a:solidFill>
      <a:schemeClr val="bg1"/>
    </a:solidFill>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0.35475</cdr:x>
      <cdr:y>0.25683</cdr:y>
    </cdr:from>
    <cdr:to>
      <cdr:x>0.39213</cdr:x>
      <cdr:y>0.31845</cdr:y>
    </cdr:to>
    <cdr:sp macro="" textlink="">
      <cdr:nvSpPr>
        <cdr:cNvPr id="3" name="TextBox 7"/>
        <cdr:cNvSpPr txBox="1"/>
      </cdr:nvSpPr>
      <cdr:spPr>
        <a:xfrm xmlns:a="http://schemas.openxmlformats.org/drawingml/2006/main">
          <a:off x="2892425" y="1154668"/>
          <a:ext cx="304800" cy="276999"/>
        </a:xfrm>
        <a:prstGeom xmlns:a="http://schemas.openxmlformats.org/drawingml/2006/main" prst="rect">
          <a:avLst/>
        </a:prstGeom>
        <a:solidFill xmlns:a="http://schemas.openxmlformats.org/drawingml/2006/main">
          <a:prstClr val="white"/>
        </a:solidFill>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latin typeface="Calibri" pitchFamily="34" charset="0"/>
              <a:cs typeface="Calibri" pitchFamily="34" charset="0"/>
            </a:rPr>
            <a:t>2.5</a:t>
          </a:r>
          <a:endParaRPr lang="en-US" dirty="0">
            <a:latin typeface="Calibri" pitchFamily="34" charset="0"/>
            <a:cs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0.13045</cdr:x>
      <cdr:y>0.75758</cdr:y>
    </cdr:from>
    <cdr:to>
      <cdr:x>0.76597</cdr:x>
      <cdr:y>0.83333</cdr:y>
    </cdr:to>
    <cdr:grpSp>
      <cdr:nvGrpSpPr>
        <cdr:cNvPr id="19" name="Group 18"/>
        <cdr:cNvGrpSpPr/>
      </cdr:nvGrpSpPr>
      <cdr:grpSpPr>
        <a:xfrm xmlns:a="http://schemas.openxmlformats.org/drawingml/2006/main">
          <a:off x="1063611" y="3810021"/>
          <a:ext cx="5181649" cy="380962"/>
          <a:chOff x="911225" y="3886179"/>
          <a:chExt cx="4194048" cy="381000"/>
        </a:xfrm>
      </cdr:grpSpPr>
      <cdr:sp macro="" textlink="">
        <cdr:nvSpPr>
          <cdr:cNvPr id="2" name="TextBox 1"/>
          <cdr:cNvSpPr txBox="1"/>
        </cdr:nvSpPr>
        <cdr:spPr>
          <a:xfrm xmlns:a="http://schemas.openxmlformats.org/drawingml/2006/main">
            <a:off x="1975388" y="3886179"/>
            <a:ext cx="2065725"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err="1" smtClean="0"/>
              <a:t>OraQuick</a:t>
            </a:r>
            <a:r>
              <a:rPr lang="en-US" sz="1600" b="1" dirty="0" smtClean="0"/>
              <a:t> In-Home HIV Test</a:t>
            </a:r>
            <a:endParaRPr lang="en-US" sz="1600" b="1" dirty="0"/>
          </a:p>
        </cdr:txBody>
      </cdr:sp>
      <cdr:cxnSp macro="">
        <cdr:nvCxnSpPr>
          <cdr:cNvPr id="4" name="Straight Connector 3"/>
          <cdr:cNvCxnSpPr/>
        </cdr:nvCxnSpPr>
        <cdr:spPr>
          <a:xfrm xmlns:a="http://schemas.openxmlformats.org/drawingml/2006/main" flipV="1">
            <a:off x="911225" y="4038594"/>
            <a:ext cx="1064162" cy="6"/>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6" name="Straight Connector 5"/>
          <cdr:cNvCxnSpPr/>
        </cdr:nvCxnSpPr>
        <cdr:spPr>
          <a:xfrm xmlns:a="http://schemas.openxmlformats.org/drawingml/2006/main">
            <a:off x="3966889" y="4038594"/>
            <a:ext cx="1138384" cy="6"/>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6" name="Straight Connector 15"/>
          <cdr:cNvCxnSpPr/>
        </cdr:nvCxnSpPr>
        <cdr:spPr>
          <a:xfrm xmlns:a="http://schemas.openxmlformats.org/drawingml/2006/main" flipH="1">
            <a:off x="911225" y="3886200"/>
            <a:ext cx="0" cy="18288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8" name="Straight Connector 17"/>
          <cdr:cNvCxnSpPr/>
        </cdr:nvCxnSpPr>
        <cdr:spPr>
          <a:xfrm xmlns:a="http://schemas.openxmlformats.org/drawingml/2006/main" flipH="1">
            <a:off x="5102225" y="3886200"/>
            <a:ext cx="0" cy="18288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3.xml><?xml version="1.0" encoding="utf-8"?>
<c:userShapes xmlns:c="http://schemas.openxmlformats.org/drawingml/2006/chart">
  <cdr:relSizeAnchor xmlns:cdr="http://schemas.openxmlformats.org/drawingml/2006/chartDrawing">
    <cdr:from>
      <cdr:x>0.83082</cdr:x>
      <cdr:y>0.04688</cdr:y>
    </cdr:from>
    <cdr:to>
      <cdr:x>0.99953</cdr:x>
      <cdr:y>0.42781</cdr:y>
    </cdr:to>
    <cdr:sp macro="" textlink="">
      <cdr:nvSpPr>
        <cdr:cNvPr id="2" name="TextBox 2"/>
        <cdr:cNvSpPr txBox="1"/>
      </cdr:nvSpPr>
      <cdr:spPr>
        <a:xfrm xmlns:a="http://schemas.openxmlformats.org/drawingml/2006/main">
          <a:off x="6774008" y="228601"/>
          <a:ext cx="1375560" cy="1857744"/>
        </a:xfrm>
        <a:prstGeom xmlns:a="http://schemas.openxmlformats.org/drawingml/2006/main" prst="rect">
          <a:avLst/>
        </a:prstGeom>
        <a:solidFill xmlns:a="http://schemas.openxmlformats.org/drawingml/2006/main">
          <a:sysClr val="window" lastClr="FFFFFF">
            <a:alpha val="0"/>
          </a:sysClr>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600" b="1" dirty="0">
              <a:latin typeface="+mj-lt"/>
              <a:cs typeface="Arial" pitchFamily="34" charset="0"/>
            </a:rPr>
            <a:t>Window period of clinic-based test (in days)</a:t>
          </a:r>
        </a:p>
      </cdr:txBody>
    </cdr:sp>
  </cdr:relSizeAnchor>
</c:userShapes>
</file>

<file path=ppt/drawings/drawing4.xml><?xml version="1.0" encoding="utf-8"?>
<c:userShapes xmlns:c="http://schemas.openxmlformats.org/drawingml/2006/chart">
  <cdr:relSizeAnchor xmlns:cdr="http://schemas.openxmlformats.org/drawingml/2006/chartDrawing">
    <cdr:from>
      <cdr:x>0.6912</cdr:x>
      <cdr:y>0.15254</cdr:y>
    </cdr:from>
    <cdr:to>
      <cdr:x>0.99961</cdr:x>
      <cdr:y>0.37846</cdr:y>
    </cdr:to>
    <cdr:sp macro="" textlink="">
      <cdr:nvSpPr>
        <cdr:cNvPr id="2" name="TextBox 19"/>
        <cdr:cNvSpPr txBox="1"/>
      </cdr:nvSpPr>
      <cdr:spPr>
        <a:xfrm xmlns:a="http://schemas.openxmlformats.org/drawingml/2006/main">
          <a:off x="5635625" y="685800"/>
          <a:ext cx="2514600"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spcAft>
              <a:spcPts val="400"/>
            </a:spcAft>
          </a:pPr>
          <a:r>
            <a:rPr lang="en-US" sz="2000" dirty="0" smtClean="0"/>
            <a:t>From 109 post-testing surveys reporting home self-testing: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12DF4-4182-49A5-B770-7DA5C14A56BD}" type="datetimeFigureOut">
              <a:rPr lang="en-US" smtClean="0"/>
              <a:t>10/6/2014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C33FE-FDC1-4F19-92BD-1F54BF57C427}" type="slidenum">
              <a:rPr lang="en-US" smtClean="0"/>
              <a:t>‹#›</a:t>
            </a:fld>
            <a:endParaRPr lang="en-US"/>
          </a:p>
        </p:txBody>
      </p:sp>
    </p:spTree>
    <p:extLst>
      <p:ext uri="{BB962C8B-B14F-4D97-AF65-F5344CB8AC3E}">
        <p14:creationId xmlns:p14="http://schemas.microsoft.com/office/powerpoint/2010/main" val="272653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1</a:t>
            </a:fld>
            <a:endParaRPr lang="en-US"/>
          </a:p>
        </p:txBody>
      </p:sp>
    </p:spTree>
    <p:extLst>
      <p:ext uri="{BB962C8B-B14F-4D97-AF65-F5344CB8AC3E}">
        <p14:creationId xmlns:p14="http://schemas.microsoft.com/office/powerpoint/2010/main" val="148407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a:t>
            </a:r>
          </a:p>
          <a:p>
            <a:r>
              <a:rPr lang="en-US" dirty="0" smtClean="0"/>
              <a:t>Monitor</a:t>
            </a:r>
            <a:r>
              <a:rPr lang="en-US" baseline="0" dirty="0" smtClean="0"/>
              <a:t> use of home HIV tests</a:t>
            </a:r>
          </a:p>
          <a:p>
            <a:r>
              <a:rPr lang="en-US" baseline="0" dirty="0" smtClean="0"/>
              <a:t>Determine whether home HIV tests are resulting in case-finding or missed diagnoses</a:t>
            </a:r>
          </a:p>
          <a:p>
            <a:r>
              <a:rPr lang="en-US" baseline="0" dirty="0" smtClean="0"/>
              <a:t>Be able to assess issues with linkage to care and surveillance</a:t>
            </a:r>
          </a:p>
          <a:p>
            <a:r>
              <a:rPr lang="en-US" dirty="0" smtClean="0"/>
              <a:t>Evaluate home</a:t>
            </a:r>
            <a:r>
              <a:rPr lang="en-US" baseline="0" dirty="0" smtClean="0"/>
              <a:t> test interventions like Big Gay 5K</a:t>
            </a:r>
            <a:endParaRPr lang="en-US" dirty="0"/>
          </a:p>
        </p:txBody>
      </p:sp>
      <p:sp>
        <p:nvSpPr>
          <p:cNvPr id="4" name="Slide Number Placeholder 3"/>
          <p:cNvSpPr>
            <a:spLocks noGrp="1"/>
          </p:cNvSpPr>
          <p:nvPr>
            <p:ph type="sldNum" sz="quarter" idx="10"/>
          </p:nvPr>
        </p:nvSpPr>
        <p:spPr/>
        <p:txBody>
          <a:bodyPr/>
          <a:lstStyle/>
          <a:p>
            <a:fld id="{1A3C33FE-FDC1-4F19-92BD-1F54BF57C427}" type="slidenum">
              <a:rPr lang="en-US" smtClean="0"/>
              <a:t>16</a:t>
            </a:fld>
            <a:endParaRPr lang="en-US"/>
          </a:p>
        </p:txBody>
      </p:sp>
    </p:spTree>
    <p:extLst>
      <p:ext uri="{BB962C8B-B14F-4D97-AF65-F5344CB8AC3E}">
        <p14:creationId xmlns:p14="http://schemas.microsoft.com/office/powerpoint/2010/main" val="1650366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BD82F-F589-4871-ACEC-DF866D6CE73E}"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C33FE-FDC1-4F19-92BD-1F54BF57C427}" type="slidenum">
              <a:rPr lang="en-US" smtClean="0"/>
              <a:t>19</a:t>
            </a:fld>
            <a:endParaRPr lang="en-US"/>
          </a:p>
        </p:txBody>
      </p:sp>
    </p:spTree>
    <p:extLst>
      <p:ext uri="{BB962C8B-B14F-4D97-AF65-F5344CB8AC3E}">
        <p14:creationId xmlns:p14="http://schemas.microsoft.com/office/powerpoint/2010/main" val="223699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baseline and end of study questionnaires ask participants several questions about how they might use home-use tests.  </a:t>
            </a:r>
            <a:r>
              <a:rPr lang="en-US" sz="1200" kern="1200" dirty="0" smtClean="0">
                <a:solidFill>
                  <a:schemeClr val="tx1"/>
                </a:solidFill>
                <a:latin typeface="+mn-lt"/>
                <a:ea typeface="+mn-ea"/>
                <a:cs typeface="+mn-cs"/>
              </a:rPr>
              <a:t>In the baselin</a:t>
            </a:r>
            <a:r>
              <a:rPr lang="en-US" sz="1200" kern="1200" baseline="0" dirty="0" smtClean="0">
                <a:solidFill>
                  <a:schemeClr val="tx1"/>
                </a:solidFill>
                <a:latin typeface="+mn-lt"/>
                <a:ea typeface="+mn-ea"/>
                <a:cs typeface="+mn-cs"/>
              </a:rPr>
              <a:t>e survey</a:t>
            </a:r>
            <a:r>
              <a:rPr lang="en-US" sz="1200" kern="1200" dirty="0" smtClean="0">
                <a:solidFill>
                  <a:schemeClr val="tx1"/>
                </a:solidFill>
                <a:latin typeface="+mn-lt"/>
                <a:ea typeface="+mn-ea"/>
                <a:cs typeface="+mn-cs"/>
              </a:rPr>
              <a:t>, 84% of all men in the trial predicted that they would test more often if home self-testing were available.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could test yourself for HIV at home using an oral swab and know the results in about 25 minutes, do you think you would test less often, about as often, or more often than you do now?</a:t>
            </a:r>
          </a:p>
          <a:p>
            <a:endParaRPr lang="en-US" dirty="0" smtClean="0"/>
          </a:p>
        </p:txBody>
      </p:sp>
      <p:sp>
        <p:nvSpPr>
          <p:cNvPr id="4" name="Slide Number Placeholder 3"/>
          <p:cNvSpPr>
            <a:spLocks noGrp="1"/>
          </p:cNvSpPr>
          <p:nvPr>
            <p:ph type="sldNum" sz="quarter" idx="10"/>
          </p:nvPr>
        </p:nvSpPr>
        <p:spPr/>
        <p:txBody>
          <a:bodyPr/>
          <a:lstStyle/>
          <a:p>
            <a:fld id="{A554FD8A-8115-42BD-9518-9EF782C1546A}"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However, when we asked men</a:t>
            </a:r>
            <a:r>
              <a:rPr lang="en-US" sz="1200" kern="1200" baseline="0" dirty="0" smtClean="0">
                <a:solidFill>
                  <a:schemeClr val="tx1"/>
                </a:solidFill>
                <a:latin typeface="+mn-lt"/>
                <a:ea typeface="+mn-ea"/>
                <a:cs typeface="+mn-cs"/>
              </a:rPr>
              <a:t> how often they would test if the kit cost $50 (shown in blue) or $5 (in orange), anticipated testing frequency depended significantly on the cost of the test.  87% of men said they would test 4 or more times per year if the kit cost $5, whereas only 28% would test 4 or more times per year if it cost $50.  Given that the kits cost $40 over-the-counter, the $50 picture will probably be closer to reality.</a:t>
            </a:r>
            <a:endParaRPr lang="en-US" sz="1200" kern="1200" dirty="0" smtClean="0">
              <a:solidFill>
                <a:schemeClr val="tx1"/>
              </a:solidFill>
              <a:latin typeface="+mn-lt"/>
              <a:ea typeface="+mn-ea"/>
              <a:cs typeface="+mn-cs"/>
            </a:endParaRPr>
          </a:p>
          <a:p>
            <a:endParaRPr lang="en-US" dirty="0" smtClean="0"/>
          </a:p>
          <a:p>
            <a:r>
              <a:rPr lang="en-US" dirty="0" smtClean="0"/>
              <a:t>If you could buy an HIV test kit that would let you test yourself at home using an oral swab and know the result in about 25 minutes for $50/$5, how often do you think you would test yourself for HIV at home?</a:t>
            </a:r>
          </a:p>
          <a:p>
            <a:endParaRPr lang="en-US" dirty="0" smtClean="0"/>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991BD82F-F589-4871-ACEC-DF866D6CE73E}"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the end of study visit, we asked men where they would prefer to test in general and found that slightly more than half would prefer to test at home, very few men would prefer to test at a clinic, and about a third said it would depend on the situation.</a:t>
            </a:r>
          </a:p>
          <a:p>
            <a:endParaRPr lang="en-US" baseline="0" dirty="0" smtClean="0"/>
          </a:p>
          <a:p>
            <a:r>
              <a:rPr lang="en-US" dirty="0" smtClean="0"/>
              <a:t>In general, would you prefer to test yourself for HIV at</a:t>
            </a:r>
            <a:r>
              <a:rPr lang="en-US" baseline="0" dirty="0" smtClean="0"/>
              <a:t> </a:t>
            </a:r>
            <a:r>
              <a:rPr lang="en-US" dirty="0" smtClean="0"/>
              <a:t>home using a home HIV self-testing kit OR to get tested at a clinic or other HIV testing site?</a:t>
            </a:r>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then asked men whether</a:t>
            </a:r>
            <a:r>
              <a:rPr lang="en-US" baseline="0" dirty="0" smtClean="0"/>
              <a:t> they would prefer to test at home or a clinic in various situations.  The figure shows the proportion of men who would prefer to test at home in specific situations and demonstrates that preferences vary widely.   Men preferred clinic-based testing in the context of specific exposures, were about 50:50 if they were experiencing symptoms of HIV, and preferred home testing for regular tests or when testing with sex partners.</a:t>
            </a:r>
            <a:endParaRPr lang="en-US" dirty="0" smtClean="0"/>
          </a:p>
          <a:p>
            <a:endParaRPr lang="en-US" dirty="0" smtClean="0"/>
          </a:p>
          <a:p>
            <a:r>
              <a:rPr lang="en-US" dirty="0" smtClean="0"/>
              <a:t>For each of the following situations, would you prefer to test yourself for HIV at home OR to get tested at a clinic or other HIV testing site?</a:t>
            </a:r>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4FD8A-8115-42BD-9518-9EF782C1546A}"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ym typeface="Wingdings" pitchFamily="2" charset="2"/>
              </a:rPr>
              <a:t>Home testing has the potential to increase testing because of its convenience, anonymity, and the control it gives individuals over their health.  It might appeal to those who have never tested ….</a:t>
            </a:r>
          </a:p>
          <a:p>
            <a:endParaRPr lang="en-US" baseline="0" dirty="0" smtClean="0">
              <a:sym typeface="Wingdings" pitchFamily="2" charset="2"/>
            </a:endParaRPr>
          </a:p>
          <a:p>
            <a:r>
              <a:rPr lang="en-US" baseline="0" dirty="0" smtClean="0">
                <a:sym typeface="Wingdings" pitchFamily="2" charset="2"/>
              </a:rPr>
              <a:t>The first home test, Home Access, was licensed in 1996.  It is a ‘home collection’ kit that allows consumers to collect a dried blood spot from a </a:t>
            </a:r>
            <a:r>
              <a:rPr lang="en-US" baseline="0" dirty="0" err="1" smtClean="0">
                <a:sym typeface="Wingdings" pitchFamily="2" charset="2"/>
              </a:rPr>
              <a:t>fingerstick</a:t>
            </a:r>
            <a:r>
              <a:rPr lang="en-US" baseline="0" dirty="0" smtClean="0">
                <a:sym typeface="Wingdings" pitchFamily="2" charset="2"/>
              </a:rPr>
              <a:t>, mail the specimen to a lab, and call in for the results.  In 1</a:t>
            </a:r>
            <a:r>
              <a:rPr lang="en-US" baseline="30000" dirty="0" smtClean="0">
                <a:sym typeface="Wingdings" pitchFamily="2" charset="2"/>
              </a:rPr>
              <a:t>st</a:t>
            </a:r>
            <a:r>
              <a:rPr lang="en-US" baseline="0" dirty="0" smtClean="0">
                <a:sym typeface="Wingdings" pitchFamily="2" charset="2"/>
              </a:rPr>
              <a:t> year: 174316 tests were sold, 0.9% were +, of whom 49% had never tested before.  However, there were concerns about confidentiality , accuracy, collecting one’s own blood, and cost.</a:t>
            </a:r>
          </a:p>
          <a:p>
            <a:endParaRPr lang="en-US" baseline="0" dirty="0" smtClean="0">
              <a:sym typeface="Wingdings" pitchFamily="2" charset="2"/>
            </a:endParaRPr>
          </a:p>
          <a:p>
            <a:endParaRPr lang="en-US" baseline="0" dirty="0" smtClean="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991BD82F-F589-4871-ACEC-DF866D6CE73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BD82F-F589-4871-ACEC-DF866D6CE73E}" type="slidenum">
              <a:rPr lang="en-US" smtClean="0"/>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554FD8A-8115-42BD-9518-9EF782C1546A}"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Second, because home-use tests are expected to increase testing, we looked at the impact of increasing testing frequency among men testing at home.  The blue line represents equilibrium prevalence if men test at the same rate, regardless of where they test, which is what we saw in the previous slide.  The orange line represents equilibrium prevalence if home testing increases testing frequency by 1.5-fold, the green line 2-fold, and the black line 3-fold.  Increases in testing frequency among men testing at home did reduce the impact of replacing clinic testing with home testing, but could not negate it completely.  Even if home-use tests increased testing by 3-fold, which would mean an average of 6 tests per year among high activity men and 3 tests per year among low activity men, HIV prevalence increased almost 4% when all men tested at home.  </a:t>
            </a:r>
            <a:endParaRPr lang="en-US" baseline="0" dirty="0" smtClean="0"/>
          </a:p>
        </p:txBody>
      </p:sp>
      <p:sp>
        <p:nvSpPr>
          <p:cNvPr id="4" name="Slide Number Placeholder 3"/>
          <p:cNvSpPr>
            <a:spLocks noGrp="1"/>
          </p:cNvSpPr>
          <p:nvPr>
            <p:ph type="sldNum" sz="quarter" idx="10"/>
          </p:nvPr>
        </p:nvSpPr>
        <p:spPr/>
        <p:txBody>
          <a:bodyPr/>
          <a:lstStyle/>
          <a:p>
            <a:fld id="{A554FD8A-8115-42BD-9518-9EF782C1546A}"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31</a:t>
            </a:fld>
            <a:endParaRPr lang="en-US"/>
          </a:p>
        </p:txBody>
      </p:sp>
    </p:spTree>
    <p:extLst>
      <p:ext uri="{BB962C8B-B14F-4D97-AF65-F5344CB8AC3E}">
        <p14:creationId xmlns:p14="http://schemas.microsoft.com/office/powerpoint/2010/main" val="1434754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examined the impact of the sensitivity of the home-use test.  In orange, as we’ve seen before, equilibrium prevalence is 27.5% at 100% home testing using the 92% point estimate for </a:t>
            </a:r>
            <a:r>
              <a:rPr lang="en-US" baseline="0" dirty="0" err="1" smtClean="0"/>
              <a:t>OraQuick</a:t>
            </a:r>
            <a:r>
              <a:rPr lang="en-US" baseline="0" dirty="0" smtClean="0"/>
              <a:t> test.  The blue and green bars represent </a:t>
            </a:r>
            <a:r>
              <a:rPr lang="en-US" baseline="0" dirty="0" err="1" smtClean="0"/>
              <a:t>prevalences</a:t>
            </a:r>
            <a:r>
              <a:rPr lang="en-US" baseline="0" dirty="0" smtClean="0"/>
              <a:t> for the 95% CI for the </a:t>
            </a:r>
            <a:r>
              <a:rPr lang="en-US" baseline="0" dirty="0" err="1" smtClean="0"/>
              <a:t>OraQuick</a:t>
            </a:r>
            <a:r>
              <a:rPr lang="en-US" baseline="0" dirty="0" smtClean="0"/>
              <a:t> test: 84-96%, and the yellow is for 75% sensitivity.  As this figure shows, the sensitivity of the test had little impact on equilibrium prevalence, suggesting that the window period of the test is far more important than its sensitivity, at least in a setting like Seattle.</a:t>
            </a:r>
          </a:p>
        </p:txBody>
      </p:sp>
      <p:sp>
        <p:nvSpPr>
          <p:cNvPr id="4" name="Slide Number Placeholder 3"/>
          <p:cNvSpPr>
            <a:spLocks noGrp="1"/>
          </p:cNvSpPr>
          <p:nvPr>
            <p:ph type="sldNum" sz="quarter" idx="10"/>
          </p:nvPr>
        </p:nvSpPr>
        <p:spPr/>
        <p:txBody>
          <a:bodyPr/>
          <a:lstStyle/>
          <a:p>
            <a:fld id="{A554FD8A-8115-42BD-9518-9EF782C1546A}"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33</a:t>
            </a:fld>
            <a:endParaRPr lang="en-US"/>
          </a:p>
        </p:txBody>
      </p:sp>
    </p:spTree>
    <p:extLst>
      <p:ext uri="{BB962C8B-B14F-4D97-AF65-F5344CB8AC3E}">
        <p14:creationId xmlns:p14="http://schemas.microsoft.com/office/powerpoint/2010/main" val="202306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54FD8A-8115-42BD-9518-9EF782C1546A}" type="slidenum">
              <a:rPr lang="en-US" smtClean="0"/>
              <a:pPr/>
              <a:t>34</a:t>
            </a:fld>
            <a:endParaRPr lang="en-US"/>
          </a:p>
        </p:txBody>
      </p:sp>
    </p:spTree>
    <p:extLst>
      <p:ext uri="{BB962C8B-B14F-4D97-AF65-F5344CB8AC3E}">
        <p14:creationId xmlns:p14="http://schemas.microsoft.com/office/powerpoint/2010/main" val="4265485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also asked me</a:t>
            </a:r>
            <a:r>
              <a:rPr lang="en-US" sz="1200" kern="1200" baseline="0" dirty="0" smtClean="0">
                <a:solidFill>
                  <a:schemeClr val="tx1"/>
                </a:solidFill>
                <a:latin typeface="+mn-lt"/>
                <a:ea typeface="+mn-ea"/>
                <a:cs typeface="+mn-cs"/>
              </a:rPr>
              <a:t>n what is the most they’d be willing to pay for a home-use test.  </a:t>
            </a:r>
            <a:r>
              <a:rPr lang="en-US" sz="1200" kern="1200" baseline="0" dirty="0" err="1" smtClean="0">
                <a:solidFill>
                  <a:schemeClr val="tx1"/>
                </a:solidFill>
                <a:latin typeface="+mn-lt"/>
                <a:ea typeface="+mn-ea"/>
                <a:cs typeface="+mn-cs"/>
              </a:rPr>
              <a:t>OraSure</a:t>
            </a:r>
            <a:r>
              <a:rPr lang="en-US" sz="1200" kern="1200" baseline="0" dirty="0" smtClean="0">
                <a:solidFill>
                  <a:schemeClr val="tx1"/>
                </a:solidFill>
                <a:latin typeface="+mn-lt"/>
                <a:ea typeface="+mn-ea"/>
                <a:cs typeface="+mn-cs"/>
              </a:rPr>
              <a:t> is selling the test for $40, a cost that 17-44% of men would be willing to pay.  About </a:t>
            </a:r>
            <a:r>
              <a:rPr lang="en-US" sz="1200" kern="1200" dirty="0" smtClean="0">
                <a:solidFill>
                  <a:schemeClr val="tx1"/>
                </a:solidFill>
                <a:latin typeface="+mn-lt"/>
                <a:ea typeface="+mn-ea"/>
                <a:cs typeface="+mn-cs"/>
              </a:rPr>
              <a:t>half would pay no more than $20 for a home-use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test.</a:t>
            </a:r>
            <a:r>
              <a:rPr lang="en-US" sz="1200" kern="1200" baseline="0" dirty="0" smtClean="0">
                <a:solidFill>
                  <a:schemeClr val="tx1"/>
                </a:solidFill>
                <a:latin typeface="+mn-lt"/>
                <a:ea typeface="+mn-ea"/>
                <a:cs typeface="+mn-cs"/>
              </a:rPr>
              <a:t>   So cost will clearly be an issue as we consider the potential impact of home-use tests.</a:t>
            </a:r>
            <a:endParaRPr lang="en-US" sz="1200" kern="1200" dirty="0" smtClean="0">
              <a:solidFill>
                <a:schemeClr val="tx1"/>
              </a:solidFill>
              <a:latin typeface="+mn-lt"/>
              <a:ea typeface="+mn-ea"/>
              <a:cs typeface="+mn-cs"/>
            </a:endParaRPr>
          </a:p>
          <a:p>
            <a:endParaRPr lang="en-US" dirty="0" smtClean="0"/>
          </a:p>
          <a:p>
            <a:r>
              <a:rPr lang="en-US" dirty="0" smtClean="0"/>
              <a:t>At</a:t>
            </a:r>
            <a:r>
              <a:rPr lang="en-US" baseline="0" dirty="0" smtClean="0"/>
              <a:t> Pride, $40+ was 37% (15% $40-59, 22% $60+), and 22% of potential users would pay &lt;$20. </a:t>
            </a:r>
          </a:p>
          <a:p>
            <a:endParaRPr lang="en-US" dirty="0" smtClean="0"/>
          </a:p>
          <a:p>
            <a:r>
              <a:rPr lang="en-US" dirty="0" smtClean="0"/>
              <a:t>What is the most you would be willing to pay for an HIV test kit that would let you test yourself at home using an oral swab and know the result in about 25 minutes?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1BD82F-F589-4871-ACEC-DF866D6CE73E}" type="slidenum">
              <a:rPr lang="en-US" smtClean="0"/>
              <a:pPr/>
              <a:t>36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554FD8A-8115-42BD-9518-9EF782C1546A}"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itchFamily="2" charset="2"/>
              </a:rPr>
              <a:t>Home-use HIV tests, which are rapid tests on self-collected oral fluid or blood, that allow consumers to learn their status at home have been proposed as a potentially more effective method for increasing testing. there are concerns about the potential for misinterpretation of test results, greater number of false-negative test results during the relatively long window period of available rapid tests, reduced access to risk-reduction counseling, decreased screening for sexually transmitted infections (STIs), missed opportunities to link HIV-infected persons into care or to perform partner services, and reduced accuracy of HIV surveillance.</a:t>
            </a:r>
          </a:p>
        </p:txBody>
      </p:sp>
      <p:sp>
        <p:nvSpPr>
          <p:cNvPr id="4" name="Slide Number Placeholder 3"/>
          <p:cNvSpPr>
            <a:spLocks noGrp="1"/>
          </p:cNvSpPr>
          <p:nvPr>
            <p:ph type="sldNum" sz="quarter" idx="10"/>
          </p:nvPr>
        </p:nvSpPr>
        <p:spPr/>
        <p:txBody>
          <a:bodyPr/>
          <a:lstStyle/>
          <a:p>
            <a:fld id="{991BD82F-F589-4871-ACEC-DF866D6CE73E}"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554FD8A-8115-42BD-9518-9EF782C1546A}"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July</a:t>
            </a:r>
            <a:r>
              <a:rPr lang="en-US" baseline="0" dirty="0" smtClean="0"/>
              <a:t> 2012, the FDA approved the first HIV self-test, the OraQuick In-Home HIV Test. It is a rapid antibody test on oral fluids that uses the same technology as the OraQuick  test that has been available for professional use since 2004.  It is packaged with counseling materials and instructions and became available for purchase for $39.99.  Based on results from pre-marketing studies, the window period of the test is 3 months, the sensitivity 91.7%, and specificity 99.98%.</a:t>
            </a:r>
          </a:p>
          <a:p>
            <a:endParaRPr lang="en-US" baseline="0" dirty="0" smtClean="0"/>
          </a:p>
          <a:p>
            <a:r>
              <a:rPr lang="en-US" dirty="0" smtClean="0"/>
              <a:t>Although</a:t>
            </a:r>
            <a:r>
              <a:rPr lang="en-US" baseline="0" dirty="0" smtClean="0"/>
              <a:t> reported sensitivity was 93%, </a:t>
            </a:r>
            <a:r>
              <a:rPr lang="en-US" baseline="0" dirty="0" err="1" smtClean="0"/>
              <a:t>OraSure</a:t>
            </a:r>
            <a:r>
              <a:rPr lang="en-US" baseline="0" dirty="0" smtClean="0"/>
              <a:t> appears to have been comparing this to a 1</a:t>
            </a:r>
            <a:r>
              <a:rPr lang="en-US" baseline="30000" dirty="0" smtClean="0"/>
              <a:t>st</a:t>
            </a:r>
            <a:r>
              <a:rPr lang="en-US" baseline="0" dirty="0" smtClean="0"/>
              <a:t> generation antibody test with a 6-8 week window period.  When compared to NAAT, which has a 10-15 day window period, in a high incidence population like Seattle MSM, the professional-use OraQuick test only detects about ¾ of infections, and that is in the hands of trained users.  That means that this home-use test is likely to miss a large proportion of infections at a time when individuals are highly infectious.</a:t>
            </a:r>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goals of increasing testing is to reduce HIV incidence.  </a:t>
            </a:r>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Using population-based behavioral surveillance data and mathematical modeling, we aimed to estimate the impact of replacing clinic-based tests with home-use tests on population-level HIV prevalence among MSM in Seattle.</a:t>
            </a:r>
            <a:r>
              <a:rPr lang="en-US" sz="1200" kern="1200" baseline="0" dirty="0" smtClean="0">
                <a:solidFill>
                  <a:schemeClr val="tx1"/>
                </a:solidFill>
                <a:latin typeface="+mn-lt"/>
                <a:ea typeface="+mn-ea"/>
                <a:cs typeface="+mn-cs"/>
              </a:rPr>
              <a:t>  We varied the sensitivity and window period of the tests men receive in a clinic vs. at home, the testing frequency of men testing at home, and (to address concerns about linkage to care) the rate of initiating antiretroviral therapy, or ART, among men testing at home.</a:t>
            </a:r>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Replacing …</a:t>
            </a:r>
            <a:r>
              <a:rPr lang="en-US" baseline="0" dirty="0" smtClean="0"/>
              <a:t> prevalence</a:t>
            </a:r>
          </a:p>
          <a:p>
            <a:endParaRPr lang="en-US" baseline="0" dirty="0" smtClean="0"/>
          </a:p>
          <a:p>
            <a:r>
              <a:rPr lang="en-US" baseline="0" dirty="0" smtClean="0"/>
              <a:t>Although there are many limitations to our model, the results suggest that the characteristics of the home-use test may limit its potential for benefit and that there is a need to evaluate where and how these tests can be used to increase </a:t>
            </a:r>
            <a:r>
              <a:rPr lang="en-US" baseline="0" dirty="0" err="1" smtClean="0"/>
              <a:t>serostatus</a:t>
            </a:r>
            <a:r>
              <a:rPr lang="en-US" baseline="0" dirty="0" smtClean="0"/>
              <a:t> awareness and reducing ongoing transmission.</a:t>
            </a:r>
            <a:endParaRPr lang="en-US" dirty="0" smtClean="0"/>
          </a:p>
        </p:txBody>
      </p:sp>
      <p:sp>
        <p:nvSpPr>
          <p:cNvPr id="4" name="Slide Number Placeholder 3"/>
          <p:cNvSpPr>
            <a:spLocks noGrp="1"/>
          </p:cNvSpPr>
          <p:nvPr>
            <p:ph type="sldNum" sz="quarter" idx="10"/>
          </p:nvPr>
        </p:nvSpPr>
        <p:spPr/>
        <p:txBody>
          <a:bodyPr/>
          <a:lstStyle/>
          <a:p>
            <a:fld id="{A554FD8A-8115-42BD-9518-9EF782C1546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9</a:t>
            </a:fld>
            <a:endParaRPr lang="en-US"/>
          </a:p>
        </p:txBody>
      </p:sp>
    </p:spTree>
    <p:extLst>
      <p:ext uri="{BB962C8B-B14F-4D97-AF65-F5344CB8AC3E}">
        <p14:creationId xmlns:p14="http://schemas.microsoft.com/office/powerpoint/2010/main" val="427244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4FD8A-8115-42BD-9518-9EF782C1546A}" type="slidenum">
              <a:rPr lang="en-US" smtClean="0"/>
              <a:pPr/>
              <a:t>10</a:t>
            </a:fld>
            <a:endParaRPr lang="en-US"/>
          </a:p>
        </p:txBody>
      </p:sp>
    </p:spTree>
    <p:extLst>
      <p:ext uri="{BB962C8B-B14F-4D97-AF65-F5344CB8AC3E}">
        <p14:creationId xmlns:p14="http://schemas.microsoft.com/office/powerpoint/2010/main" val="97443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8335CDE-456C-47D0-AA96-270171DC0443}" type="datetimeFigureOut">
              <a:rPr lang="en-US" smtClean="0"/>
              <a:t>10/6/2014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34F817C-36CF-4165-84D6-01C494B1F7B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335CDE-456C-47D0-AA96-270171DC0443}"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F817C-36CF-4165-84D6-01C494B1F7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8335CDE-456C-47D0-AA96-270171DC0443}" type="datetimeFigureOut">
              <a:rPr lang="en-US" smtClean="0"/>
              <a:t>10/6/2014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34F817C-36CF-4165-84D6-01C494B1F7B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8335CDE-456C-47D0-AA96-270171DC0443}"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34F817C-36CF-4165-84D6-01C494B1F7B3}"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8335CDE-456C-47D0-AA96-270171DC0443}" type="datetimeFigureOut">
              <a:rPr lang="en-US" smtClean="0"/>
              <a:t>10/6/2014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34F817C-36CF-4165-84D6-01C494B1F7B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8335CDE-456C-47D0-AA96-270171DC0443}" type="datetimeFigureOut">
              <a:rPr lang="en-US" smtClean="0"/>
              <a:t>10/6/2014</a:t>
            </a:fld>
            <a:endParaRPr lang="en-US"/>
          </a:p>
        </p:txBody>
      </p:sp>
      <p:sp>
        <p:nvSpPr>
          <p:cNvPr id="10" name="Slide Number Placeholder 9"/>
          <p:cNvSpPr>
            <a:spLocks noGrp="1"/>
          </p:cNvSpPr>
          <p:nvPr>
            <p:ph type="sldNum" sz="quarter" idx="16"/>
          </p:nvPr>
        </p:nvSpPr>
        <p:spPr/>
        <p:txBody>
          <a:bodyPr rtlCol="0"/>
          <a:lstStyle/>
          <a:p>
            <a:fld id="{534F817C-36CF-4165-84D6-01C494B1F7B3}"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8335CDE-456C-47D0-AA96-270171DC0443}" type="datetimeFigureOut">
              <a:rPr lang="en-US" smtClean="0"/>
              <a:t>10/6/2014</a:t>
            </a:fld>
            <a:endParaRPr lang="en-US"/>
          </a:p>
        </p:txBody>
      </p:sp>
      <p:sp>
        <p:nvSpPr>
          <p:cNvPr id="12" name="Slide Number Placeholder 11"/>
          <p:cNvSpPr>
            <a:spLocks noGrp="1"/>
          </p:cNvSpPr>
          <p:nvPr>
            <p:ph type="sldNum" sz="quarter" idx="16"/>
          </p:nvPr>
        </p:nvSpPr>
        <p:spPr/>
        <p:txBody>
          <a:bodyPr rtlCol="0"/>
          <a:lstStyle/>
          <a:p>
            <a:fld id="{534F817C-36CF-4165-84D6-01C494B1F7B3}"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335CDE-456C-47D0-AA96-270171DC0443}" type="datetimeFigureOut">
              <a:rPr lang="en-US" smtClean="0"/>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34F817C-36CF-4165-84D6-01C494B1F7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35CDE-456C-47D0-AA96-270171DC0443}" type="datetimeFigureOut">
              <a:rPr lang="en-US" smtClean="0"/>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34F817C-36CF-4165-84D6-01C494B1F7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8335CDE-456C-47D0-AA96-270171DC0443}"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34F817C-36CF-4165-84D6-01C494B1F7B3}"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8335CDE-456C-47D0-AA96-270171DC0443}" type="datetimeFigureOut">
              <a:rPr lang="en-US" smtClean="0"/>
              <a:t>10/6/2014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34F817C-36CF-4165-84D6-01C494B1F7B3}"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8335CDE-456C-47D0-AA96-270171DC0443}" type="datetimeFigureOut">
              <a:rPr lang="en-US" smtClean="0"/>
              <a:t>10/6/2014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34F817C-36CF-4165-84D6-01C494B1F7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343400"/>
            <a:ext cx="7772400" cy="1524000"/>
          </a:xfrm>
        </p:spPr>
        <p:txBody>
          <a:bodyPr>
            <a:normAutofit/>
          </a:bodyPr>
          <a:lstStyle/>
          <a:p>
            <a:pPr algn="ctr">
              <a:spcBef>
                <a:spcPts val="0"/>
              </a:spcBef>
              <a:spcAft>
                <a:spcPts val="300"/>
              </a:spcAft>
            </a:pPr>
            <a:r>
              <a:rPr lang="en-US" sz="2400" dirty="0" smtClean="0">
                <a:cs typeface="Arial" panose="020B0604020202020204" pitchFamily="34" charset="0"/>
              </a:rPr>
              <a:t>David A. Katz, PhD, MPH</a:t>
            </a:r>
          </a:p>
          <a:p>
            <a:pPr algn="ctr">
              <a:spcBef>
                <a:spcPts val="0"/>
              </a:spcBef>
              <a:spcAft>
                <a:spcPts val="300"/>
              </a:spcAft>
            </a:pPr>
            <a:r>
              <a:rPr lang="en-US" sz="2400" dirty="0" smtClean="0">
                <a:cs typeface="Arial" panose="020B0604020202020204" pitchFamily="34" charset="0"/>
              </a:rPr>
              <a:t>University of Washington</a:t>
            </a:r>
            <a:br>
              <a:rPr lang="en-US" sz="2400" dirty="0" smtClean="0">
                <a:cs typeface="Arial" panose="020B0604020202020204" pitchFamily="34" charset="0"/>
              </a:rPr>
            </a:br>
            <a:r>
              <a:rPr lang="en-US" sz="2400" dirty="0" smtClean="0">
                <a:cs typeface="Arial" panose="020B0604020202020204" pitchFamily="34" charset="0"/>
              </a:rPr>
              <a:t>Public Health – Seattle &amp; King County</a:t>
            </a:r>
            <a:endParaRPr lang="en-US" sz="2400" dirty="0">
              <a:cs typeface="Arial" panose="020B0604020202020204" pitchFamily="34" charset="0"/>
            </a:endParaRPr>
          </a:p>
        </p:txBody>
      </p:sp>
      <p:sp>
        <p:nvSpPr>
          <p:cNvPr id="4" name="TextBox 3"/>
          <p:cNvSpPr txBox="1"/>
          <p:nvPr/>
        </p:nvSpPr>
        <p:spPr>
          <a:xfrm>
            <a:off x="381000" y="1683603"/>
            <a:ext cx="8382000" cy="830997"/>
          </a:xfrm>
          <a:prstGeom prst="rect">
            <a:avLst/>
          </a:prstGeom>
          <a:noFill/>
        </p:spPr>
        <p:txBody>
          <a:bodyPr wrap="square" rtlCol="0">
            <a:spAutoFit/>
          </a:bodyPr>
          <a:lstStyle/>
          <a:p>
            <a:pPr algn="ctr"/>
            <a:r>
              <a:rPr lang="en-US" sz="4800" dirty="0" smtClean="0">
                <a:solidFill>
                  <a:schemeClr val="tx2"/>
                </a:solidFill>
                <a:cs typeface="Arial" panose="020B0604020202020204" pitchFamily="34" charset="0"/>
              </a:rPr>
              <a:t>Home HIV Testing</a:t>
            </a:r>
          </a:p>
        </p:txBody>
      </p:sp>
      <p:sp>
        <p:nvSpPr>
          <p:cNvPr id="2" name="TextBox 1"/>
          <p:cNvSpPr txBox="1"/>
          <p:nvPr/>
        </p:nvSpPr>
        <p:spPr>
          <a:xfrm>
            <a:off x="2362200" y="6035040"/>
            <a:ext cx="6705600" cy="707886"/>
          </a:xfrm>
          <a:prstGeom prst="rect">
            <a:avLst/>
          </a:prstGeom>
          <a:noFill/>
        </p:spPr>
        <p:txBody>
          <a:bodyPr wrap="square" rtlCol="0">
            <a:spAutoFit/>
          </a:bodyPr>
          <a:lstStyle/>
          <a:p>
            <a:r>
              <a:rPr lang="en-US" sz="2000" dirty="0" smtClean="0">
                <a:cs typeface="Arial" panose="020B0604020202020204" pitchFamily="34" charset="0"/>
              </a:rPr>
              <a:t>Northwest Health Department-UW </a:t>
            </a:r>
            <a:r>
              <a:rPr lang="en-US" sz="2000" dirty="0" err="1" smtClean="0">
                <a:cs typeface="Arial" panose="020B0604020202020204" pitchFamily="34" charset="0"/>
              </a:rPr>
              <a:t>CFAR</a:t>
            </a:r>
            <a:r>
              <a:rPr lang="en-US" sz="2000" dirty="0" smtClean="0">
                <a:cs typeface="Arial" panose="020B0604020202020204" pitchFamily="34" charset="0"/>
              </a:rPr>
              <a:t> Consortium</a:t>
            </a:r>
          </a:p>
          <a:p>
            <a:r>
              <a:rPr lang="en-US" sz="2000" dirty="0" smtClean="0">
                <a:cs typeface="Arial" panose="020B0604020202020204" pitchFamily="34" charset="0"/>
              </a:rPr>
              <a:t>October 7, 2014</a:t>
            </a:r>
            <a:endParaRPr lang="en-US" sz="2000" dirty="0">
              <a:cs typeface="Arial" panose="020B0604020202020204" pitchFamily="34" charset="0"/>
            </a:endParaRPr>
          </a:p>
        </p:txBody>
      </p:sp>
    </p:spTree>
    <p:extLst>
      <p:ext uri="{BB962C8B-B14F-4D97-AF65-F5344CB8AC3E}">
        <p14:creationId xmlns:p14="http://schemas.microsoft.com/office/powerpoint/2010/main" val="2128603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Implications for other settings</a:t>
            </a:r>
            <a:endParaRPr lang="en-US" dirty="0"/>
          </a:p>
        </p:txBody>
      </p:sp>
      <p:sp>
        <p:nvSpPr>
          <p:cNvPr id="3" name="Content Placeholder 2"/>
          <p:cNvSpPr>
            <a:spLocks noGrp="1"/>
          </p:cNvSpPr>
          <p:nvPr>
            <p:ph sz="quarter" idx="1"/>
          </p:nvPr>
        </p:nvSpPr>
        <p:spPr>
          <a:xfrm>
            <a:off x="533400" y="1600200"/>
            <a:ext cx="8305800" cy="4495800"/>
          </a:xfrm>
        </p:spPr>
        <p:txBody>
          <a:bodyPr>
            <a:normAutofit/>
          </a:bodyPr>
          <a:lstStyle/>
          <a:p>
            <a:pPr>
              <a:lnSpc>
                <a:spcPct val="120000"/>
              </a:lnSpc>
            </a:pPr>
            <a:r>
              <a:rPr lang="en-US" dirty="0" smtClean="0"/>
              <a:t>Home self-testing programs should consider:</a:t>
            </a:r>
          </a:p>
          <a:p>
            <a:pPr lvl="1">
              <a:lnSpc>
                <a:spcPct val="120000"/>
              </a:lnSpc>
            </a:pPr>
            <a:r>
              <a:rPr lang="en-US" dirty="0"/>
              <a:t>Tests available in clinical or outreach settings</a:t>
            </a:r>
          </a:p>
          <a:p>
            <a:pPr lvl="1">
              <a:lnSpc>
                <a:spcPct val="120000"/>
              </a:lnSpc>
            </a:pPr>
            <a:r>
              <a:rPr lang="en-US" dirty="0" smtClean="0"/>
              <a:t>Testing coverage and frequency</a:t>
            </a:r>
          </a:p>
          <a:p>
            <a:pPr lvl="1">
              <a:lnSpc>
                <a:spcPct val="120000"/>
              </a:lnSpc>
            </a:pPr>
            <a:r>
              <a:rPr lang="en-US" dirty="0" smtClean="0"/>
              <a:t>How </a:t>
            </a:r>
            <a:r>
              <a:rPr lang="en-US" dirty="0"/>
              <a:t>to ensure linkage to care</a:t>
            </a:r>
          </a:p>
          <a:p>
            <a:pPr lvl="1">
              <a:lnSpc>
                <a:spcPct val="120000"/>
              </a:lnSpc>
            </a:pPr>
            <a:r>
              <a:rPr lang="en-US" dirty="0" smtClean="0"/>
              <a:t>Populations </a:t>
            </a:r>
            <a:r>
              <a:rPr lang="en-US" dirty="0"/>
              <a:t>most likely to benefit</a:t>
            </a:r>
          </a:p>
          <a:p>
            <a:pPr lvl="1">
              <a:lnSpc>
                <a:spcPct val="120000"/>
              </a:lnSpc>
            </a:pPr>
            <a:endParaRPr lang="en-US" sz="1500" dirty="0"/>
          </a:p>
          <a:p>
            <a:pPr>
              <a:lnSpc>
                <a:spcPct val="120000"/>
              </a:lnSpc>
            </a:pPr>
            <a:r>
              <a:rPr lang="en-US" dirty="0" smtClean="0"/>
              <a:t>Consider whether clinic tests w/ shorter window periods or ↑ clinic testing may have greater impact</a:t>
            </a:r>
            <a:endParaRPr lang="en-US" dirty="0"/>
          </a:p>
          <a:p>
            <a:endParaRPr lang="en-US" dirty="0" smtClean="0"/>
          </a:p>
          <a:p>
            <a:pPr lvl="1"/>
            <a:endParaRPr lang="en-US" dirty="0"/>
          </a:p>
        </p:txBody>
      </p:sp>
    </p:spTree>
    <p:extLst>
      <p:ext uri="{BB962C8B-B14F-4D97-AF65-F5344CB8AC3E}">
        <p14:creationId xmlns:p14="http://schemas.microsoft.com/office/powerpoint/2010/main" val="2085094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latin typeface="Calibri" pitchFamily="34" charset="0"/>
                <a:cs typeface="Calibri" pitchFamily="34" charset="0"/>
              </a:rPr>
              <a:t>Distribution through STD Partner Services</a:t>
            </a:r>
          </a:p>
          <a:p>
            <a:r>
              <a:rPr lang="en-US" dirty="0" smtClean="0">
                <a:latin typeface="Calibri" pitchFamily="34" charset="0"/>
                <a:cs typeface="Calibri" pitchFamily="34" charset="0"/>
              </a:rPr>
              <a:t>Mass Distribution at Pride &amp; Related Events</a:t>
            </a:r>
          </a:p>
          <a:p>
            <a:r>
              <a:rPr lang="en-US" dirty="0" smtClean="0">
                <a:latin typeface="Calibri" pitchFamily="34" charset="0"/>
                <a:cs typeface="Calibri" pitchFamily="34" charset="0"/>
              </a:rPr>
              <a:t>HIV Surveillance</a:t>
            </a:r>
            <a:endParaRPr lang="en-US" dirty="0">
              <a:latin typeface="Calibri" pitchFamily="34" charset="0"/>
              <a:cs typeface="Calibri" pitchFamily="34" charset="0"/>
            </a:endParaRPr>
          </a:p>
        </p:txBody>
      </p:sp>
      <p:sp>
        <p:nvSpPr>
          <p:cNvPr id="4" name="Title 3"/>
          <p:cNvSpPr>
            <a:spLocks noGrp="1"/>
          </p:cNvSpPr>
          <p:nvPr>
            <p:ph type="title"/>
          </p:nvPr>
        </p:nvSpPr>
        <p:spPr/>
        <p:txBody>
          <a:bodyPr>
            <a:noAutofit/>
          </a:bodyPr>
          <a:lstStyle/>
          <a:p>
            <a:r>
              <a:rPr lang="en-US" sz="3800" dirty="0" smtClean="0">
                <a:latin typeface="Calibri" pitchFamily="34" charset="0"/>
                <a:cs typeface="Calibri" pitchFamily="34" charset="0"/>
              </a:rPr>
              <a:t>Health Departments &amp; Home Testing</a:t>
            </a:r>
            <a:endParaRPr lang="en-US" sz="3800" dirty="0">
              <a:latin typeface="Calibri" pitchFamily="34" charset="0"/>
              <a:cs typeface="Calibri" pitchFamily="34" charset="0"/>
            </a:endParaRPr>
          </a:p>
        </p:txBody>
      </p:sp>
    </p:spTree>
    <p:extLst>
      <p:ext uri="{BB962C8B-B14F-4D97-AF65-F5344CB8AC3E}">
        <p14:creationId xmlns:p14="http://schemas.microsoft.com/office/powerpoint/2010/main" val="2099007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STD Partner Services</a:t>
            </a:r>
            <a:endParaRPr lang="en-US" dirty="0"/>
          </a:p>
        </p:txBody>
      </p:sp>
      <p:sp>
        <p:nvSpPr>
          <p:cNvPr id="3" name="Content Placeholder 2"/>
          <p:cNvSpPr>
            <a:spLocks noGrp="1"/>
          </p:cNvSpPr>
          <p:nvPr>
            <p:ph sz="quarter" idx="1"/>
          </p:nvPr>
        </p:nvSpPr>
        <p:spPr>
          <a:xfrm>
            <a:off x="612648" y="1600200"/>
            <a:ext cx="8153400" cy="4724400"/>
          </a:xfrm>
        </p:spPr>
        <p:txBody>
          <a:bodyPr>
            <a:normAutofit/>
          </a:bodyPr>
          <a:lstStyle/>
          <a:p>
            <a:r>
              <a:rPr lang="en-US" dirty="0" smtClean="0"/>
              <a:t>In Washington:</a:t>
            </a:r>
          </a:p>
          <a:p>
            <a:pPr lvl="1"/>
            <a:r>
              <a:rPr lang="en-US" dirty="0" smtClean="0"/>
              <a:t>All </a:t>
            </a:r>
            <a:r>
              <a:rPr lang="en-US" dirty="0" err="1" smtClean="0"/>
              <a:t>MSM</a:t>
            </a:r>
            <a:r>
              <a:rPr lang="en-US" dirty="0" smtClean="0"/>
              <a:t> </a:t>
            </a:r>
            <a:r>
              <a:rPr lang="en-US" dirty="0" err="1" smtClean="0"/>
              <a:t>STI</a:t>
            </a:r>
            <a:r>
              <a:rPr lang="en-US" dirty="0" smtClean="0"/>
              <a:t> cases prioritized for PS</a:t>
            </a:r>
          </a:p>
          <a:p>
            <a:pPr lvl="1"/>
            <a:r>
              <a:rPr lang="en-US" dirty="0" smtClean="0"/>
              <a:t>HIV testing an explicit outcome for cases &amp; partners</a:t>
            </a:r>
          </a:p>
          <a:p>
            <a:r>
              <a:rPr lang="en-US" dirty="0" smtClean="0"/>
              <a:t>Home tests as last resort for HIV testing </a:t>
            </a:r>
          </a:p>
          <a:p>
            <a:pPr lvl="1"/>
            <a:r>
              <a:rPr lang="en-US" dirty="0" smtClean="0"/>
              <a:t>Eligible if:</a:t>
            </a:r>
          </a:p>
          <a:p>
            <a:pPr lvl="2"/>
            <a:r>
              <a:rPr lang="en-US" dirty="0" smtClean="0"/>
              <a:t>Index case not tested at time of </a:t>
            </a:r>
            <a:r>
              <a:rPr lang="en-US" dirty="0" err="1" smtClean="0"/>
              <a:t>STI</a:t>
            </a:r>
            <a:r>
              <a:rPr lang="en-US" dirty="0" smtClean="0"/>
              <a:t> diagnosis and refuses to attend clinic for HIV test</a:t>
            </a:r>
          </a:p>
          <a:p>
            <a:pPr lvl="2"/>
            <a:r>
              <a:rPr lang="en-US" dirty="0" smtClean="0"/>
              <a:t>Partner refuses to attend clinic for HIV test</a:t>
            </a:r>
          </a:p>
          <a:p>
            <a:pPr lvl="1"/>
            <a:r>
              <a:rPr lang="en-US" dirty="0" smtClean="0"/>
              <a:t>Offer Home Access and </a:t>
            </a:r>
            <a:r>
              <a:rPr lang="en-US" dirty="0" err="1" smtClean="0"/>
              <a:t>OraQuick</a:t>
            </a:r>
            <a:endParaRPr lang="en-US" dirty="0"/>
          </a:p>
          <a:p>
            <a:pPr lvl="2"/>
            <a:r>
              <a:rPr lang="en-US" dirty="0" smtClean="0"/>
              <a:t>Recommend Home Access due to shorter window period</a:t>
            </a:r>
            <a:endParaRPr lang="en-US" dirty="0"/>
          </a:p>
        </p:txBody>
      </p:sp>
    </p:spTree>
    <p:extLst>
      <p:ext uri="{BB962C8B-B14F-4D97-AF65-F5344CB8AC3E}">
        <p14:creationId xmlns:p14="http://schemas.microsoft.com/office/powerpoint/2010/main" val="3908496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STD Partner Services</a:t>
            </a:r>
            <a:endParaRPr lang="en-US" dirty="0"/>
          </a:p>
        </p:txBody>
      </p:sp>
      <p:sp>
        <p:nvSpPr>
          <p:cNvPr id="3" name="Content Placeholder 2"/>
          <p:cNvSpPr>
            <a:spLocks noGrp="1"/>
          </p:cNvSpPr>
          <p:nvPr>
            <p:ph sz="quarter" idx="1"/>
          </p:nvPr>
        </p:nvSpPr>
        <p:spPr/>
        <p:txBody>
          <a:bodyPr/>
          <a:lstStyle/>
          <a:p>
            <a:r>
              <a:rPr lang="en-US" dirty="0" smtClean="0"/>
              <a:t>From Nov 15, 2012 to Oct 1, 2014:</a:t>
            </a:r>
          </a:p>
          <a:p>
            <a:pPr lvl="1"/>
            <a:r>
              <a:rPr lang="en-US" dirty="0" smtClean="0"/>
              <a:t>Offered home tests to 169 index cases</a:t>
            </a:r>
          </a:p>
          <a:p>
            <a:pPr lvl="1"/>
            <a:r>
              <a:rPr lang="en-US" dirty="0" smtClean="0"/>
              <a:t>110 (59%) accepted</a:t>
            </a:r>
          </a:p>
          <a:p>
            <a:pPr lvl="1"/>
            <a:r>
              <a:rPr lang="en-US" dirty="0" smtClean="0"/>
              <a:t>Completed follow-up call on 87/110 (79%)</a:t>
            </a:r>
          </a:p>
          <a:p>
            <a:pPr lvl="1"/>
            <a:r>
              <a:rPr lang="en-US" dirty="0" smtClean="0"/>
              <a:t>Of those contacted:</a:t>
            </a:r>
          </a:p>
          <a:p>
            <a:pPr lvl="2"/>
            <a:r>
              <a:rPr lang="en-US" dirty="0" smtClean="0"/>
              <a:t>1 positive</a:t>
            </a:r>
          </a:p>
          <a:p>
            <a:pPr lvl="2"/>
            <a:r>
              <a:rPr lang="en-US" dirty="0" smtClean="0"/>
              <a:t>75 negatives</a:t>
            </a:r>
          </a:p>
          <a:p>
            <a:pPr lvl="2"/>
            <a:r>
              <a:rPr lang="en-US" dirty="0" smtClean="0"/>
              <a:t>10 did not use or did not receive</a:t>
            </a:r>
          </a:p>
          <a:p>
            <a:pPr lvl="1"/>
            <a:endParaRPr lang="en-US" dirty="0" smtClean="0"/>
          </a:p>
          <a:p>
            <a:pPr lvl="1"/>
            <a:endParaRPr lang="en-US" dirty="0"/>
          </a:p>
        </p:txBody>
      </p:sp>
    </p:spTree>
    <p:extLst>
      <p:ext uri="{BB962C8B-B14F-4D97-AF65-F5344CB8AC3E}">
        <p14:creationId xmlns:p14="http://schemas.microsoft.com/office/powerpoint/2010/main" val="3464482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Distribution</a:t>
            </a:r>
            <a:endParaRPr lang="en-US" dirty="0"/>
          </a:p>
        </p:txBody>
      </p:sp>
      <p:sp>
        <p:nvSpPr>
          <p:cNvPr id="3" name="Content Placeholder 2"/>
          <p:cNvSpPr>
            <a:spLocks noGrp="1"/>
          </p:cNvSpPr>
          <p:nvPr>
            <p:ph sz="quarter" idx="1"/>
          </p:nvPr>
        </p:nvSpPr>
        <p:spPr/>
        <p:txBody>
          <a:bodyPr/>
          <a:lstStyle/>
          <a:p>
            <a:r>
              <a:rPr lang="en-US" dirty="0" smtClean="0"/>
              <a:t>Mass distribution of </a:t>
            </a:r>
            <a:r>
              <a:rPr lang="en-US" dirty="0" err="1" smtClean="0"/>
              <a:t>OraQuick</a:t>
            </a:r>
            <a:r>
              <a:rPr lang="en-US" dirty="0" smtClean="0"/>
              <a:t> In-Home HIV Tests to </a:t>
            </a:r>
            <a:r>
              <a:rPr lang="en-US" dirty="0" err="1" smtClean="0"/>
              <a:t>MSM</a:t>
            </a:r>
            <a:r>
              <a:rPr lang="en-US" dirty="0" smtClean="0"/>
              <a:t> at Pride and other events in Summer 2013</a:t>
            </a:r>
          </a:p>
          <a:p>
            <a:r>
              <a:rPr lang="en-US" dirty="0" smtClean="0"/>
              <a:t>Continued targeted distribution at bathhouses, </a:t>
            </a:r>
            <a:r>
              <a:rPr lang="en-US" dirty="0" err="1" smtClean="0"/>
              <a:t>CBOs</a:t>
            </a:r>
            <a:r>
              <a:rPr lang="en-US" dirty="0" smtClean="0"/>
              <a:t>, and peer counseling program for meth users</a:t>
            </a:r>
          </a:p>
          <a:p>
            <a:r>
              <a:rPr lang="en-US" dirty="0" smtClean="0"/>
              <a:t>WA </a:t>
            </a:r>
            <a:r>
              <a:rPr lang="en-US" dirty="0" err="1" smtClean="0"/>
              <a:t>DOH</a:t>
            </a:r>
            <a:r>
              <a:rPr lang="en-US" dirty="0" smtClean="0"/>
              <a:t> funded 2 </a:t>
            </a:r>
            <a:r>
              <a:rPr lang="en-US" dirty="0" err="1" smtClean="0"/>
              <a:t>CBOs</a:t>
            </a:r>
            <a:r>
              <a:rPr lang="en-US" dirty="0" smtClean="0"/>
              <a:t> to implement</a:t>
            </a:r>
          </a:p>
          <a:p>
            <a:r>
              <a:rPr lang="en-US" dirty="0" smtClean="0"/>
              <a:t>http://itookit.org</a:t>
            </a:r>
          </a:p>
          <a:p>
            <a:endParaRPr lang="en-US" dirty="0"/>
          </a:p>
        </p:txBody>
      </p:sp>
      <p:pic>
        <p:nvPicPr>
          <p:cNvPr id="5" name="Picture 4" descr="Back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307633"/>
            <a:ext cx="3429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03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Distribution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Evaluation:</a:t>
            </a:r>
          </a:p>
          <a:p>
            <a:pPr lvl="1"/>
            <a:r>
              <a:rPr lang="en-US" dirty="0" smtClean="0"/>
              <a:t>Added Qs re: home HIV tests to HIV PS interviews</a:t>
            </a:r>
          </a:p>
          <a:p>
            <a:pPr lvl="1"/>
            <a:r>
              <a:rPr lang="en-US" dirty="0" smtClean="0"/>
              <a:t>Incentivized online survey of users </a:t>
            </a:r>
            <a:r>
              <a:rPr lang="en-US" dirty="0" smtClean="0">
                <a:sym typeface="Wingdings" panose="05000000000000000000" pitchFamily="2" charset="2"/>
              </a:rPr>
              <a:t> &lt;5% response</a:t>
            </a:r>
          </a:p>
          <a:p>
            <a:pPr lvl="1"/>
            <a:r>
              <a:rPr lang="en-US" dirty="0" smtClean="0"/>
              <a:t>Trends in clinic-based testing</a:t>
            </a:r>
          </a:p>
          <a:p>
            <a:r>
              <a:rPr lang="en-US" dirty="0" smtClean="0"/>
              <a:t>Outcomes:</a:t>
            </a:r>
          </a:p>
          <a:p>
            <a:pPr lvl="1"/>
            <a:r>
              <a:rPr lang="en-US" smtClean="0"/>
              <a:t>7500 </a:t>
            </a:r>
            <a:r>
              <a:rPr lang="en-US" dirty="0" smtClean="0"/>
              <a:t>tests distributed Jun-Nov 2013</a:t>
            </a:r>
          </a:p>
          <a:p>
            <a:pPr lvl="1"/>
            <a:r>
              <a:rPr lang="en-US" dirty="0" smtClean="0"/>
              <a:t>5 </a:t>
            </a:r>
            <a:r>
              <a:rPr lang="en-US" dirty="0" smtClean="0"/>
              <a:t>new HIV cases identified </a:t>
            </a:r>
            <a:r>
              <a:rPr lang="en-US" dirty="0" smtClean="0">
                <a:sym typeface="Wingdings" panose="05000000000000000000" pitchFamily="2" charset="2"/>
              </a:rPr>
              <a:t> </a:t>
            </a:r>
            <a:r>
              <a:rPr lang="en-US" dirty="0" smtClean="0"/>
              <a:t>All linked to care</a:t>
            </a:r>
          </a:p>
          <a:p>
            <a:pPr lvl="1"/>
            <a:r>
              <a:rPr lang="en-US" dirty="0" smtClean="0"/>
              <a:t>Test positivity: &lt;0.07%</a:t>
            </a:r>
          </a:p>
          <a:p>
            <a:pPr lvl="1"/>
            <a:r>
              <a:rPr lang="en-US" dirty="0" smtClean="0"/>
              <a:t>Estimated </a:t>
            </a:r>
            <a:r>
              <a:rPr lang="en-US" dirty="0" smtClean="0"/>
              <a:t>&gt;$</a:t>
            </a:r>
            <a:r>
              <a:rPr lang="en-US" dirty="0" smtClean="0"/>
              <a:t>60,000 per case identified</a:t>
            </a:r>
          </a:p>
          <a:p>
            <a:pPr lvl="1"/>
            <a:r>
              <a:rPr lang="en-US" dirty="0" smtClean="0"/>
              <a:t>Effectiveness of targeted distribution unknown</a:t>
            </a:r>
            <a:endParaRPr lang="en-US" dirty="0"/>
          </a:p>
        </p:txBody>
      </p:sp>
    </p:spTree>
    <p:extLst>
      <p:ext uri="{BB962C8B-B14F-4D97-AF65-F5344CB8AC3E}">
        <p14:creationId xmlns:p14="http://schemas.microsoft.com/office/powerpoint/2010/main" val="4087070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Surveillance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95683443"/>
              </p:ext>
            </p:extLst>
          </p:nvPr>
        </p:nvGraphicFramePr>
        <p:xfrm>
          <a:off x="609600" y="1600200"/>
          <a:ext cx="8171815" cy="4709160"/>
        </p:xfrm>
        <a:graphic>
          <a:graphicData uri="http://schemas.openxmlformats.org/drawingml/2006/table">
            <a:tbl>
              <a:tblPr firstRow="1" bandRow="1">
                <a:tableStyleId>{5C22544A-7EE6-4342-B048-85BDC9FD1C3A}</a:tableStyleId>
              </a:tblPr>
              <a:tblGrid>
                <a:gridCol w="301625"/>
                <a:gridCol w="3775075"/>
                <a:gridCol w="1863725"/>
                <a:gridCol w="2231390"/>
              </a:tblGrid>
              <a:tr h="370840">
                <a:tc rowSpan="2">
                  <a:txBody>
                    <a:bodyPr/>
                    <a:lstStyle/>
                    <a:p>
                      <a:pPr marL="0" marR="0" lvl="0" indent="0">
                        <a:spcBef>
                          <a:spcPts val="600"/>
                        </a:spcBef>
                        <a:spcAft>
                          <a:spcPts val="0"/>
                        </a:spcAft>
                        <a:buFont typeface="+mj-lt"/>
                        <a:buNone/>
                      </a:pPr>
                      <a:r>
                        <a:rPr lang="en-US" sz="1600" b="1" dirty="0" smtClean="0">
                          <a:solidFill>
                            <a:schemeClr val="tx1"/>
                          </a:solidFill>
                          <a:effectLst/>
                          <a:latin typeface="+mj-lt"/>
                          <a:ea typeface="Times New Roman"/>
                          <a:cs typeface="Arial" panose="020B0604020202020204" pitchFamily="34" charset="0"/>
                        </a:rPr>
                        <a:t>1</a:t>
                      </a:r>
                    </a:p>
                  </a:txBody>
                  <a:tcPr marL="68580" marR="68580" marT="0" marB="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5EE"/>
                    </a:solidFill>
                  </a:tcPr>
                </a:tc>
                <a:tc rowSpan="2">
                  <a:txBody>
                    <a:bodyPr/>
                    <a:lstStyle/>
                    <a:p>
                      <a:pPr marL="0" marR="0">
                        <a:spcBef>
                          <a:spcPts val="600"/>
                        </a:spcBef>
                        <a:spcAft>
                          <a:spcPts val="600"/>
                        </a:spcAft>
                      </a:pPr>
                      <a:r>
                        <a:rPr lang="en-US" sz="1600" b="1" dirty="0">
                          <a:solidFill>
                            <a:schemeClr val="tx1"/>
                          </a:solidFill>
                          <a:effectLst/>
                          <a:latin typeface="+mj-lt"/>
                          <a:ea typeface="Times New Roman"/>
                          <a:cs typeface="Arial" panose="020B0604020202020204" pitchFamily="34" charset="0"/>
                        </a:rPr>
                        <a:t>Have you ever used a home HIV test to test yourself?</a:t>
                      </a:r>
                      <a:endParaRPr lang="en-US" sz="1600" dirty="0">
                        <a:solidFill>
                          <a:schemeClr val="tx1"/>
                        </a:solidFill>
                        <a:effectLst/>
                        <a:latin typeface="+mj-lt"/>
                        <a:ea typeface="Times New Roman"/>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5EE"/>
                    </a:solidFill>
                  </a:tcPr>
                </a:tc>
                <a:tc>
                  <a:txBody>
                    <a:bodyPr/>
                    <a:lstStyle/>
                    <a:p>
                      <a:pPr marL="285750" indent="-285750">
                        <a:buSzPct val="60000"/>
                        <a:buFont typeface="Wingdings" panose="05000000000000000000" pitchFamily="2" charset="2"/>
                        <a:buChar char="q"/>
                      </a:pPr>
                      <a:r>
                        <a:rPr kumimoji="0" lang="en-US" sz="1400" b="0" kern="1200" dirty="0" smtClean="0">
                          <a:solidFill>
                            <a:schemeClr val="dk1"/>
                          </a:solidFill>
                          <a:effectLst/>
                          <a:latin typeface="+mn-lt"/>
                          <a:ea typeface="+mn-ea"/>
                          <a:cs typeface="+mn-cs"/>
                        </a:rPr>
                        <a:t>Yes</a:t>
                      </a:r>
                    </a:p>
                    <a:p>
                      <a:pPr marL="285750" indent="-285750">
                        <a:buSzPct val="60000"/>
                        <a:buFont typeface="Wingdings" panose="05000000000000000000" pitchFamily="2" charset="2"/>
                        <a:buChar char="q"/>
                      </a:pPr>
                      <a:r>
                        <a:rPr kumimoji="0" lang="en-US" sz="1400" b="0" kern="1200" dirty="0" smtClean="0">
                          <a:solidFill>
                            <a:schemeClr val="dk1"/>
                          </a:solidFill>
                          <a:effectLst/>
                          <a:latin typeface="+mn-lt"/>
                          <a:ea typeface="+mn-ea"/>
                          <a:cs typeface="+mn-cs"/>
                        </a:rPr>
                        <a:t>No</a:t>
                      </a:r>
                      <a:endParaRPr lang="en-US" sz="1400" b="0" dirty="0">
                        <a:latin typeface="Arial" panose="020B060402020202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5EE"/>
                    </a:solidFill>
                  </a:tcPr>
                </a:tc>
                <a:tc>
                  <a:txBody>
                    <a:bodyPr/>
                    <a:lstStyle/>
                    <a:p>
                      <a:pPr marL="285750" indent="-285750">
                        <a:buSzPct val="60000"/>
                        <a:buFont typeface="Wingdings" panose="05000000000000000000" pitchFamily="2" charset="2"/>
                        <a:buChar char="q"/>
                      </a:pPr>
                      <a:r>
                        <a:rPr kumimoji="0" lang="en-US" sz="1400" b="0" kern="1200" dirty="0" smtClean="0">
                          <a:solidFill>
                            <a:schemeClr val="dk1"/>
                          </a:solidFill>
                          <a:effectLst/>
                          <a:latin typeface="+mn-lt"/>
                          <a:ea typeface="+mn-ea"/>
                          <a:cs typeface="+mn-cs"/>
                        </a:rPr>
                        <a:t>Refused to answer</a:t>
                      </a:r>
                    </a:p>
                    <a:p>
                      <a:pPr marL="285750" indent="-285750">
                        <a:buSzPct val="60000"/>
                        <a:buFont typeface="Wingdings" panose="05000000000000000000" pitchFamily="2" charset="2"/>
                        <a:buChar char="q"/>
                      </a:pPr>
                      <a:r>
                        <a:rPr kumimoji="0" lang="en-US" sz="1400" b="0" kern="1200" dirty="0" smtClean="0">
                          <a:solidFill>
                            <a:schemeClr val="dk1"/>
                          </a:solidFill>
                          <a:effectLst/>
                          <a:latin typeface="+mn-lt"/>
                          <a:ea typeface="+mn-ea"/>
                          <a:cs typeface="+mn-cs"/>
                        </a:rPr>
                        <a:t>Unknown</a:t>
                      </a:r>
                      <a:endParaRPr lang="en-US" sz="1400" b="0" dirty="0"/>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5EE"/>
                    </a:solidFill>
                  </a:tcPr>
                </a:tc>
              </a:tr>
              <a:tr h="259080">
                <a:tc vMerge="1">
                  <a:txBody>
                    <a:bodyPr/>
                    <a:lstStyle/>
                    <a:p>
                      <a:endParaRPr lang="en-US"/>
                    </a:p>
                  </a:txBody>
                  <a:tcPr/>
                </a:tc>
                <a:tc vMerge="1">
                  <a:txBody>
                    <a:bodyPr/>
                    <a:lstStyle/>
                    <a:p>
                      <a:endParaRPr lang="en-US"/>
                    </a:p>
                  </a:txBody>
                  <a:tcPr/>
                </a:tc>
                <a:tc gridSpan="2">
                  <a:txBody>
                    <a:bodyPr/>
                    <a:lstStyle/>
                    <a:p>
                      <a:pPr marL="0" marR="0" algn="ctr">
                        <a:spcBef>
                          <a:spcPts val="600"/>
                        </a:spcBef>
                        <a:spcAft>
                          <a:spcPts val="600"/>
                        </a:spcAft>
                      </a:pPr>
                      <a:r>
                        <a:rPr lang="en-US" sz="1200" b="1" i="1" dirty="0">
                          <a:effectLst/>
                          <a:latin typeface="Arial" panose="020B0604020202020204" pitchFamily="34" charset="0"/>
                          <a:ea typeface="Times New Roman"/>
                          <a:cs typeface="Arial" panose="020B0604020202020204" pitchFamily="34" charset="0"/>
                        </a:rPr>
                        <a:t>If YES, ask Q2-Q5.  Otherwise, skip to Q7.</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CE5EE"/>
                    </a:solidFill>
                  </a:tcPr>
                </a:tc>
                <a:tc hMerge="1">
                  <a:txBody>
                    <a:bodyPr/>
                    <a:lstStyle/>
                    <a:p>
                      <a:endParaRPr lang="en-US"/>
                    </a:p>
                  </a:txBody>
                  <a:tcPr/>
                </a:tc>
              </a:tr>
              <a:tr h="370840">
                <a:tc>
                  <a:txBody>
                    <a:bodyPr/>
                    <a:lstStyle/>
                    <a:p>
                      <a:pPr marL="0" marR="0" lvl="0" indent="0">
                        <a:spcBef>
                          <a:spcPts val="600"/>
                        </a:spcBef>
                        <a:spcAft>
                          <a:spcPts val="0"/>
                        </a:spcAft>
                        <a:buFont typeface="+mj-lt"/>
                        <a:buNone/>
                      </a:pPr>
                      <a:r>
                        <a:rPr lang="en-US" sz="1600" b="1" dirty="0" smtClean="0">
                          <a:effectLst/>
                          <a:latin typeface="+mj-lt"/>
                          <a:ea typeface="Times New Roman"/>
                          <a:cs typeface="Arial" panose="020B0604020202020204" pitchFamily="34" charset="0"/>
                        </a:rPr>
                        <a:t>2</a:t>
                      </a:r>
                      <a:endParaRPr lang="en-US" sz="1600" dirty="0">
                        <a:effectLst/>
                        <a:latin typeface="+mj-lt"/>
                        <a:ea typeface="Times New Roman"/>
                        <a:cs typeface="Arial" panose="020B0604020202020204" pitchFamily="34" charset="0"/>
                      </a:endParaRPr>
                    </a:p>
                  </a:txBody>
                  <a:tcPr marL="68580" marR="68580" marT="0" marB="0">
                    <a:lnT w="12700" cap="flat" cmpd="sng" algn="ctr">
                      <a:solidFill>
                        <a:schemeClr val="bg1"/>
                      </a:solidFill>
                      <a:prstDash val="solid"/>
                      <a:round/>
                      <a:headEnd type="none" w="med" len="med"/>
                      <a:tailEnd type="none" w="med" len="med"/>
                    </a:lnT>
                    <a:solidFill>
                      <a:srgbClr val="EFF3F7"/>
                    </a:solidFill>
                  </a:tcPr>
                </a:tc>
                <a:tc>
                  <a:txBody>
                    <a:bodyPr/>
                    <a:lstStyle/>
                    <a:p>
                      <a:pPr marL="8890" marR="0" indent="-8890">
                        <a:spcBef>
                          <a:spcPts val="600"/>
                        </a:spcBef>
                        <a:spcAft>
                          <a:spcPts val="600"/>
                        </a:spcAft>
                      </a:pPr>
                      <a:r>
                        <a:rPr lang="en-US" sz="1600" b="1" dirty="0">
                          <a:effectLst/>
                          <a:latin typeface="+mj-lt"/>
                          <a:ea typeface="Times New Roman"/>
                          <a:cs typeface="Arial" panose="020B0604020202020204" pitchFamily="34" charset="0"/>
                        </a:rPr>
                        <a:t>When did you last use a home HIV test to test yourself?</a:t>
                      </a:r>
                      <a:endParaRPr lang="en-US" sz="1600" dirty="0">
                        <a:effectLst/>
                        <a:latin typeface="+mj-lt"/>
                        <a:ea typeface="Times New Roman"/>
                        <a:cs typeface="Arial" panose="020B0604020202020204" pitchFamily="34" charset="0"/>
                      </a:endParaRPr>
                    </a:p>
                    <a:p>
                      <a:pPr marL="8890" marR="0" indent="-8890">
                        <a:spcBef>
                          <a:spcPts val="600"/>
                        </a:spcBef>
                        <a:spcAft>
                          <a:spcPts val="600"/>
                        </a:spcAft>
                      </a:pPr>
                      <a:r>
                        <a:rPr lang="en-US" sz="1600" dirty="0">
                          <a:effectLst/>
                          <a:latin typeface="+mj-lt"/>
                          <a:ea typeface="Times New Roman"/>
                          <a:cs typeface="Arial" panose="020B0604020202020204" pitchFamily="34" charset="0"/>
                        </a:rPr>
                        <a:t>If date and/or month unknown, enter 99.</a:t>
                      </a:r>
                    </a:p>
                  </a:txBody>
                  <a:tcPr marL="68580" marR="68580" marT="0" marB="0">
                    <a:lnT w="12700" cap="flat" cmpd="sng" algn="ctr">
                      <a:solidFill>
                        <a:schemeClr val="bg1"/>
                      </a:solidFill>
                      <a:prstDash val="solid"/>
                      <a:round/>
                      <a:headEnd type="none" w="med" len="med"/>
                      <a:tailEnd type="none" w="med" len="med"/>
                    </a:lnT>
                    <a:solidFill>
                      <a:srgbClr val="EFF3F7"/>
                    </a:solidFill>
                  </a:tcPr>
                </a:tc>
                <a:tc>
                  <a:txBody>
                    <a:bodyPr/>
                    <a:lstStyle/>
                    <a:p>
                      <a:pPr marL="0" marR="0">
                        <a:spcBef>
                          <a:spcPts val="0"/>
                        </a:spcBef>
                        <a:spcAft>
                          <a:spcPts val="0"/>
                        </a:spcAft>
                      </a:pPr>
                      <a:r>
                        <a:rPr lang="en-US" sz="1400" dirty="0" smtClean="0">
                          <a:effectLst/>
                          <a:latin typeface="Arial" panose="020B0604020202020204" pitchFamily="34" charset="0"/>
                          <a:ea typeface="Times New Roman"/>
                          <a:cs typeface="Arial" panose="020B0604020202020204" pitchFamily="34" charset="0"/>
                        </a:rPr>
                        <a:t>MM/DD/</a:t>
                      </a:r>
                      <a:r>
                        <a:rPr lang="en-US" sz="1400" dirty="0" err="1" smtClean="0">
                          <a:effectLst/>
                          <a:latin typeface="Arial" panose="020B0604020202020204" pitchFamily="34" charset="0"/>
                          <a:ea typeface="Times New Roman"/>
                          <a:cs typeface="Arial" panose="020B0604020202020204" pitchFamily="34" charset="0"/>
                        </a:rPr>
                        <a:t>YYYY</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EFF3F7"/>
                    </a:solidFill>
                  </a:tcPr>
                </a:tc>
                <a:tc>
                  <a:txBody>
                    <a:bodyPr/>
                    <a:lstStyle/>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Refused to answer</a:t>
                      </a:r>
                    </a:p>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Unknown</a:t>
                      </a:r>
                      <a:endParaRPr lang="en-US" sz="1400" dirty="0"/>
                    </a:p>
                  </a:txBody>
                  <a:tcPr marL="68580" marR="68580" marT="0" marB="0" anchor="ctr">
                    <a:lnT w="12700" cap="flat" cmpd="sng" algn="ctr">
                      <a:solidFill>
                        <a:schemeClr val="bg1"/>
                      </a:solidFill>
                      <a:prstDash val="solid"/>
                      <a:round/>
                      <a:headEnd type="none" w="med" len="med"/>
                      <a:tailEnd type="none" w="med" len="med"/>
                    </a:lnT>
                    <a:solidFill>
                      <a:srgbClr val="EFF3F7"/>
                    </a:solidFill>
                  </a:tcPr>
                </a:tc>
              </a:tr>
              <a:tr h="370840">
                <a:tc>
                  <a:txBody>
                    <a:bodyPr/>
                    <a:lstStyle/>
                    <a:p>
                      <a:r>
                        <a:rPr lang="en-US" sz="1600" b="1" dirty="0" smtClean="0">
                          <a:latin typeface="+mj-lt"/>
                          <a:cs typeface="Arial" panose="020B0604020202020204" pitchFamily="34" charset="0"/>
                        </a:rPr>
                        <a:t>3</a:t>
                      </a:r>
                      <a:endParaRPr lang="en-US" sz="1600" b="1" dirty="0">
                        <a:latin typeface="+mj-lt"/>
                        <a:cs typeface="Arial" panose="020B0604020202020204" pitchFamily="34" charset="0"/>
                      </a:endParaRPr>
                    </a:p>
                  </a:txBody>
                  <a:tcPr>
                    <a:solidFill>
                      <a:srgbClr val="DCE5EE"/>
                    </a:solidFill>
                  </a:tcPr>
                </a:tc>
                <a:tc>
                  <a:txBody>
                    <a:bodyPr/>
                    <a:lstStyle/>
                    <a:p>
                      <a:r>
                        <a:rPr kumimoji="0" lang="en-US" sz="1600" b="1" kern="1200" dirty="0" smtClean="0">
                          <a:solidFill>
                            <a:schemeClr val="dk1"/>
                          </a:solidFill>
                          <a:effectLst/>
                          <a:latin typeface="+mj-lt"/>
                          <a:ea typeface="+mn-ea"/>
                          <a:cs typeface="+mn-cs"/>
                        </a:rPr>
                        <a:t>Did you pay for your last home HIV test?</a:t>
                      </a:r>
                      <a:endParaRPr lang="en-US" sz="1600" dirty="0">
                        <a:latin typeface="+mj-lt"/>
                        <a:cs typeface="Arial" panose="020B0604020202020204" pitchFamily="34" charset="0"/>
                      </a:endParaRPr>
                    </a:p>
                  </a:txBody>
                  <a:tcPr>
                    <a:solidFill>
                      <a:srgbClr val="DCE5EE"/>
                    </a:solidFill>
                  </a:tcPr>
                </a:tc>
                <a:tc>
                  <a:txBody>
                    <a:bodyPr/>
                    <a:lstStyle/>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Yes</a:t>
                      </a:r>
                    </a:p>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No</a:t>
                      </a:r>
                      <a:endParaRPr lang="en-US" sz="1400" dirty="0">
                        <a:latin typeface="Arial" panose="020B0604020202020204" pitchFamily="34" charset="0"/>
                        <a:cs typeface="Arial" panose="020B0604020202020204" pitchFamily="34" charset="0"/>
                      </a:endParaRPr>
                    </a:p>
                  </a:txBody>
                  <a:tcPr>
                    <a:solidFill>
                      <a:srgbClr val="DCE5EE"/>
                    </a:solidFill>
                  </a:tcPr>
                </a:tc>
                <a:tc>
                  <a:txBody>
                    <a:bodyPr/>
                    <a:lstStyle/>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Refused to answer</a:t>
                      </a:r>
                    </a:p>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Unknown</a:t>
                      </a:r>
                      <a:endParaRPr lang="en-US" sz="1400" dirty="0"/>
                    </a:p>
                  </a:txBody>
                  <a:tcPr>
                    <a:solidFill>
                      <a:srgbClr val="DCE5EE"/>
                    </a:solidFill>
                  </a:tcPr>
                </a:tc>
              </a:tr>
              <a:tr h="370840">
                <a:tc>
                  <a:txBody>
                    <a:bodyPr/>
                    <a:lstStyle/>
                    <a:p>
                      <a:r>
                        <a:rPr lang="en-US" sz="1600" b="1" dirty="0" smtClean="0">
                          <a:latin typeface="+mj-lt"/>
                          <a:cs typeface="Arial" panose="020B0604020202020204" pitchFamily="34" charset="0"/>
                        </a:rPr>
                        <a:t>4</a:t>
                      </a:r>
                      <a:endParaRPr lang="en-US" sz="1600" b="1" dirty="0">
                        <a:latin typeface="+mj-lt"/>
                        <a:cs typeface="Arial" panose="020B0604020202020204" pitchFamily="34" charset="0"/>
                      </a:endParaRPr>
                    </a:p>
                  </a:txBody>
                  <a:tcPr/>
                </a:tc>
                <a:tc>
                  <a:txBody>
                    <a:bodyPr/>
                    <a:lstStyle/>
                    <a:p>
                      <a:r>
                        <a:rPr lang="en-US" sz="1600" b="1" dirty="0" smtClean="0">
                          <a:latin typeface="+mj-lt"/>
                          <a:cs typeface="Arial" panose="020B0604020202020204" pitchFamily="34" charset="0"/>
                        </a:rPr>
                        <a:t>Where did you get your last home</a:t>
                      </a:r>
                      <a:r>
                        <a:rPr lang="en-US" sz="1600" b="1" baseline="0" dirty="0" smtClean="0">
                          <a:latin typeface="+mj-lt"/>
                          <a:cs typeface="Arial" panose="020B0604020202020204" pitchFamily="34" charset="0"/>
                        </a:rPr>
                        <a:t> HIV test?</a:t>
                      </a:r>
                      <a:endParaRPr lang="en-US" sz="1600" b="1" dirty="0">
                        <a:latin typeface="+mj-lt"/>
                        <a:cs typeface="Arial" panose="020B0604020202020204" pitchFamily="34" charset="0"/>
                      </a:endParaRPr>
                    </a:p>
                  </a:txBody>
                  <a:tcPr/>
                </a:tc>
                <a:tc>
                  <a:txBody>
                    <a:bodyPr/>
                    <a:lstStyle/>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An online store</a:t>
                      </a:r>
                    </a:p>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In person at a pharmacy or drug store</a:t>
                      </a:r>
                    </a:p>
                  </a:txBody>
                  <a:tcPr/>
                </a:tc>
                <a:tc>
                  <a:txBody>
                    <a:bodyPr/>
                    <a:lstStyle/>
                    <a:p>
                      <a:pPr marL="285750" marR="0" indent="-285750" algn="l" defTabSz="914400" rtl="0" eaLnBrk="1" fontAlgn="auto" latinLnBrk="0" hangingPunct="1">
                        <a:lnSpc>
                          <a:spcPct val="100000"/>
                        </a:lnSpc>
                        <a:spcBef>
                          <a:spcPts val="0"/>
                        </a:spcBef>
                        <a:spcAft>
                          <a:spcPts val="0"/>
                        </a:spcAft>
                        <a:buClrTx/>
                        <a:buSzPct val="60000"/>
                        <a:buFont typeface="Wingdings" panose="05000000000000000000" pitchFamily="2" charset="2"/>
                        <a:buChar char="q"/>
                        <a:tabLst/>
                        <a:defRPr/>
                      </a:pPr>
                      <a:r>
                        <a:rPr kumimoji="0" lang="en-US" sz="1400" kern="1200" dirty="0" smtClean="0">
                          <a:solidFill>
                            <a:schemeClr val="dk1"/>
                          </a:solidFill>
                          <a:effectLst/>
                          <a:latin typeface="+mn-lt"/>
                          <a:ea typeface="+mn-ea"/>
                          <a:cs typeface="+mn-cs"/>
                        </a:rPr>
                        <a:t>Big Gay 5K</a:t>
                      </a:r>
                      <a:endParaRPr lang="en-US" sz="1400" dirty="0" smtClean="0">
                        <a:latin typeface="Arial" panose="020B0604020202020204" pitchFamily="34" charset="0"/>
                        <a:cs typeface="Arial" panose="020B0604020202020204" pitchFamily="34" charset="0"/>
                      </a:endParaRPr>
                    </a:p>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Refused to answer</a:t>
                      </a:r>
                    </a:p>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Unknown</a:t>
                      </a:r>
                    </a:p>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Other, specify:</a:t>
                      </a:r>
                    </a:p>
                    <a:p>
                      <a:pPr marL="0" indent="0">
                        <a:buSzPct val="60000"/>
                        <a:buFont typeface="Wingdings" panose="05000000000000000000" pitchFamily="2" charset="2"/>
                        <a:buNone/>
                      </a:pPr>
                      <a:r>
                        <a:rPr kumimoji="0" lang="en-US" sz="1400" kern="1200" dirty="0" smtClean="0">
                          <a:solidFill>
                            <a:schemeClr val="dk1"/>
                          </a:solidFill>
                          <a:effectLst/>
                          <a:latin typeface="+mn-lt"/>
                          <a:ea typeface="+mn-ea"/>
                          <a:cs typeface="+mn-cs"/>
                        </a:rPr>
                        <a:t>_________________</a:t>
                      </a:r>
                      <a:endParaRPr lang="en-US" sz="1400" dirty="0"/>
                    </a:p>
                  </a:txBody>
                  <a:tcPr/>
                </a:tc>
              </a:tr>
              <a:tr h="370840">
                <a:tc rowSpan="2">
                  <a:txBody>
                    <a:bodyPr/>
                    <a:lstStyle/>
                    <a:p>
                      <a:r>
                        <a:rPr lang="en-US" sz="1600" b="1" dirty="0" smtClean="0">
                          <a:latin typeface="+mj-lt"/>
                          <a:cs typeface="Arial" panose="020B0604020202020204" pitchFamily="34" charset="0"/>
                        </a:rPr>
                        <a:t>5</a:t>
                      </a:r>
                      <a:endParaRPr lang="en-US" sz="1600" b="1" dirty="0">
                        <a:latin typeface="+mj-lt"/>
                        <a:cs typeface="Arial" panose="020B0604020202020204" pitchFamily="34" charset="0"/>
                      </a:endParaRPr>
                    </a:p>
                  </a:txBody>
                  <a:tcPr>
                    <a:solidFill>
                      <a:srgbClr val="DCE5EE"/>
                    </a:solidFill>
                  </a:tcPr>
                </a:tc>
                <a:tc rowSpan="2">
                  <a:txBody>
                    <a:bodyPr/>
                    <a:lstStyle/>
                    <a:p>
                      <a:pPr marL="8890" marR="0" indent="-8890">
                        <a:spcBef>
                          <a:spcPts val="600"/>
                        </a:spcBef>
                        <a:spcAft>
                          <a:spcPts val="600"/>
                        </a:spcAft>
                      </a:pPr>
                      <a:r>
                        <a:rPr lang="en-US" sz="1600" b="1" dirty="0">
                          <a:effectLst/>
                          <a:latin typeface="+mj-lt"/>
                          <a:ea typeface="Times New Roman"/>
                        </a:rPr>
                        <a:t>What was the result of your last home HIV test?</a:t>
                      </a:r>
                      <a:endParaRPr lang="en-US" sz="1600" dirty="0">
                        <a:effectLst/>
                        <a:latin typeface="+mj-lt"/>
                        <a:ea typeface="Times New Roman"/>
                      </a:endParaRPr>
                    </a:p>
                  </a:txBody>
                  <a:tcPr marL="68580" marR="68580" marT="0" marB="0">
                    <a:solidFill>
                      <a:srgbClr val="DCE5EE"/>
                    </a:solidFill>
                  </a:tcPr>
                </a:tc>
                <a:tc>
                  <a:txBody>
                    <a:bodyPr/>
                    <a:lstStyle/>
                    <a:p>
                      <a:pPr marL="171450" marR="0" indent="-171450">
                        <a:spcBef>
                          <a:spcPts val="600"/>
                        </a:spcBef>
                        <a:spcAft>
                          <a:spcPts val="0"/>
                        </a:spcAft>
                        <a:buSzPct val="60000"/>
                        <a:buFont typeface="Wingdings" panose="05000000000000000000" pitchFamily="2" charset="2"/>
                        <a:buChar char="q"/>
                      </a:pPr>
                      <a:r>
                        <a:rPr lang="en-US" sz="1400" dirty="0" smtClean="0">
                          <a:effectLst/>
                          <a:latin typeface="+mj-lt"/>
                          <a:ea typeface="Times New Roman"/>
                        </a:rPr>
                        <a:t>   Positive</a:t>
                      </a:r>
                    </a:p>
                    <a:p>
                      <a:pPr marL="171450" marR="0" indent="-171450">
                        <a:spcBef>
                          <a:spcPts val="0"/>
                        </a:spcBef>
                        <a:spcAft>
                          <a:spcPts val="0"/>
                        </a:spcAft>
                        <a:buSzPct val="60000"/>
                        <a:buFont typeface="Wingdings" panose="05000000000000000000" pitchFamily="2" charset="2"/>
                        <a:buChar char="q"/>
                      </a:pPr>
                      <a:r>
                        <a:rPr lang="en-US" sz="1400" dirty="0" smtClean="0">
                          <a:effectLst/>
                          <a:latin typeface="+mj-lt"/>
                          <a:ea typeface="Times New Roman"/>
                        </a:rPr>
                        <a:t>   Negative </a:t>
                      </a:r>
                    </a:p>
                    <a:p>
                      <a:pPr marL="171450" marR="0" indent="-171450">
                        <a:spcBef>
                          <a:spcPts val="0"/>
                        </a:spcBef>
                        <a:spcAft>
                          <a:spcPts val="0"/>
                        </a:spcAft>
                        <a:buSzPct val="60000"/>
                        <a:buFont typeface="Wingdings" panose="05000000000000000000" pitchFamily="2" charset="2"/>
                        <a:buChar char="q"/>
                      </a:pPr>
                      <a:r>
                        <a:rPr lang="en-US" sz="1400" dirty="0" smtClean="0">
                          <a:effectLst/>
                          <a:latin typeface="+mj-lt"/>
                          <a:ea typeface="Times New Roman"/>
                        </a:rPr>
                        <a:t>   Test didn’t work </a:t>
                      </a:r>
                      <a:endParaRPr lang="en-US" sz="1400" dirty="0">
                        <a:effectLst/>
                        <a:latin typeface="+mj-lt"/>
                        <a:ea typeface="Times New Roman"/>
                      </a:endParaRPr>
                    </a:p>
                  </a:txBody>
                  <a:tcPr marL="68580" marR="68580" marT="0" marB="0" anchor="ctr">
                    <a:solidFill>
                      <a:srgbClr val="DCE5EE"/>
                    </a:solidFill>
                  </a:tcPr>
                </a:tc>
                <a:tc>
                  <a:txBody>
                    <a:bodyPr/>
                    <a:lstStyle/>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Refused to answer</a:t>
                      </a:r>
                    </a:p>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Unknown</a:t>
                      </a:r>
                      <a:endParaRPr lang="en-US" sz="1400" dirty="0"/>
                    </a:p>
                  </a:txBody>
                  <a:tcPr marL="68580" marR="68580" marT="0" marB="0" anchor="ctr">
                    <a:solidFill>
                      <a:srgbClr val="DCE5EE"/>
                    </a:solidFill>
                  </a:tcPr>
                </a:tc>
              </a:tr>
              <a:tr h="304800">
                <a:tc vMerge="1">
                  <a:txBody>
                    <a:bodyPr/>
                    <a:lstStyle/>
                    <a:p>
                      <a:endParaRPr lang="en-US" sz="1600" dirty="0">
                        <a:latin typeface="Arial" panose="020B0604020202020204" pitchFamily="34" charset="0"/>
                        <a:cs typeface="Arial" panose="020B0604020202020204" pitchFamily="34" charset="0"/>
                      </a:endParaRPr>
                    </a:p>
                  </a:txBody>
                  <a:tcPr>
                    <a:solidFill>
                      <a:srgbClr val="EFF3F7"/>
                    </a:solidFill>
                  </a:tcPr>
                </a:tc>
                <a:tc vMerge="1">
                  <a:txBody>
                    <a:bodyPr/>
                    <a:lstStyle/>
                    <a:p>
                      <a:endParaRPr lang="en-US"/>
                    </a:p>
                  </a:txBody>
                  <a:tcPr/>
                </a:tc>
                <a:tc gridSpan="2">
                  <a:txBody>
                    <a:bodyPr/>
                    <a:lstStyle/>
                    <a:p>
                      <a:pPr marL="0" marR="0" algn="ctr">
                        <a:spcBef>
                          <a:spcPts val="0"/>
                        </a:spcBef>
                        <a:spcAft>
                          <a:spcPts val="0"/>
                        </a:spcAft>
                      </a:pPr>
                      <a:r>
                        <a:rPr lang="en-US" sz="1200" b="1" i="1" dirty="0">
                          <a:effectLst/>
                          <a:latin typeface="Arial"/>
                          <a:ea typeface="Times New Roman"/>
                        </a:rPr>
                        <a:t>If POSITIVE, ask </a:t>
                      </a:r>
                      <a:r>
                        <a:rPr lang="en-US" sz="1200" b="1" i="1" dirty="0" smtClean="0">
                          <a:effectLst/>
                          <a:latin typeface="Arial"/>
                          <a:ea typeface="Times New Roman"/>
                        </a:rPr>
                        <a:t>Q6.</a:t>
                      </a:r>
                      <a:endParaRPr lang="en-US" sz="1200" dirty="0">
                        <a:effectLst/>
                        <a:latin typeface="Times New Roman"/>
                        <a:ea typeface="Times New Roman"/>
                      </a:endParaRPr>
                    </a:p>
                  </a:txBody>
                  <a:tcPr marL="68580" marR="68580" marT="0" marB="0" anchor="ctr">
                    <a:solidFill>
                      <a:srgbClr val="DCE5EE"/>
                    </a:solidFill>
                  </a:tcPr>
                </a:tc>
                <a:tc hMerge="1">
                  <a:txBody>
                    <a:bodyPr/>
                    <a:lstStyle/>
                    <a:p>
                      <a:endParaRPr lang="en-US"/>
                    </a:p>
                  </a:txBody>
                  <a:tcPr/>
                </a:tc>
              </a:tr>
              <a:tr h="370840">
                <a:tc>
                  <a:txBody>
                    <a:bodyPr/>
                    <a:lstStyle/>
                    <a:p>
                      <a:r>
                        <a:rPr lang="en-US" sz="1600" b="1" dirty="0" smtClean="0">
                          <a:latin typeface="+mj-lt"/>
                          <a:cs typeface="Arial" panose="020B0604020202020204" pitchFamily="34" charset="0"/>
                        </a:rPr>
                        <a:t>6</a:t>
                      </a:r>
                      <a:endParaRPr lang="en-US" sz="1600" b="1" dirty="0">
                        <a:latin typeface="+mj-lt"/>
                        <a:cs typeface="Arial" panose="020B0604020202020204" pitchFamily="34" charset="0"/>
                      </a:endParaRPr>
                    </a:p>
                  </a:txBody>
                  <a:tcPr>
                    <a:solidFill>
                      <a:srgbClr val="EFF3F7"/>
                    </a:solidFill>
                  </a:tcPr>
                </a:tc>
                <a:tc>
                  <a:txBody>
                    <a:bodyPr/>
                    <a:lstStyle/>
                    <a:p>
                      <a:pPr marL="8890" marR="0" indent="-8890">
                        <a:spcBef>
                          <a:spcPts val="600"/>
                        </a:spcBef>
                        <a:spcAft>
                          <a:spcPts val="600"/>
                        </a:spcAft>
                      </a:pPr>
                      <a:r>
                        <a:rPr kumimoji="0" lang="en-US" sz="1600" b="1" kern="1200" dirty="0" smtClean="0">
                          <a:solidFill>
                            <a:schemeClr val="dk1"/>
                          </a:solidFill>
                          <a:effectLst/>
                          <a:latin typeface="+mn-lt"/>
                          <a:ea typeface="+mn-ea"/>
                          <a:cs typeface="+mn-cs"/>
                        </a:rPr>
                        <a:t>Was this positive home HIV test your first positive HIV test?</a:t>
                      </a:r>
                      <a:endParaRPr lang="en-US" sz="1400" dirty="0">
                        <a:effectLst/>
                        <a:latin typeface="+mj-lt"/>
                        <a:ea typeface="Times New Roman"/>
                      </a:endParaRPr>
                    </a:p>
                  </a:txBody>
                  <a:tcPr marL="68580" marR="68580" marT="0" marB="0">
                    <a:solidFill>
                      <a:srgbClr val="EFF3F7"/>
                    </a:solidFill>
                  </a:tcPr>
                </a:tc>
                <a:tc>
                  <a:txBody>
                    <a:bodyPr/>
                    <a:lstStyle/>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Yes</a:t>
                      </a:r>
                    </a:p>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No</a:t>
                      </a:r>
                      <a:endParaRPr lang="en-US" sz="1400" dirty="0">
                        <a:latin typeface="Arial" panose="020B0604020202020204" pitchFamily="34" charset="0"/>
                        <a:cs typeface="Arial" panose="020B0604020202020204" pitchFamily="34" charset="0"/>
                      </a:endParaRPr>
                    </a:p>
                  </a:txBody>
                  <a:tcPr>
                    <a:solidFill>
                      <a:srgbClr val="EFF3F7"/>
                    </a:solidFill>
                  </a:tcPr>
                </a:tc>
                <a:tc>
                  <a:txBody>
                    <a:bodyPr/>
                    <a:lstStyle/>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Refused to answer</a:t>
                      </a:r>
                    </a:p>
                    <a:p>
                      <a:pPr marL="285750" indent="-285750">
                        <a:buSzPct val="60000"/>
                        <a:buFont typeface="Wingdings" panose="05000000000000000000" pitchFamily="2" charset="2"/>
                        <a:buChar char="q"/>
                      </a:pPr>
                      <a:r>
                        <a:rPr kumimoji="0" lang="en-US" sz="1400" kern="1200" dirty="0" smtClean="0">
                          <a:solidFill>
                            <a:schemeClr val="dk1"/>
                          </a:solidFill>
                          <a:effectLst/>
                          <a:latin typeface="+mn-lt"/>
                          <a:ea typeface="+mn-ea"/>
                          <a:cs typeface="+mn-cs"/>
                        </a:rPr>
                        <a:t>Unknown</a:t>
                      </a:r>
                      <a:endParaRPr lang="en-US" sz="1400" dirty="0"/>
                    </a:p>
                  </a:txBody>
                  <a:tcPr>
                    <a:solidFill>
                      <a:srgbClr val="EFF3F7"/>
                    </a:solidFill>
                  </a:tcPr>
                </a:tc>
              </a:tr>
            </a:tbl>
          </a:graphicData>
        </a:graphic>
      </p:graphicFrame>
    </p:spTree>
    <p:extLst>
      <p:ext uri="{BB962C8B-B14F-4D97-AF65-F5344CB8AC3E}">
        <p14:creationId xmlns:p14="http://schemas.microsoft.com/office/powerpoint/2010/main" val="2670642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latin typeface="Calibri" pitchFamily="34" charset="0"/>
                <a:cs typeface="Calibri" pitchFamily="34" charset="0"/>
              </a:rPr>
              <a:t>Impact of self-tests on testing and risk behaviors in </a:t>
            </a:r>
            <a:r>
              <a:rPr lang="en-US" sz="3600" dirty="0" err="1" smtClean="0">
                <a:latin typeface="Calibri" pitchFamily="34" charset="0"/>
                <a:cs typeface="Calibri" pitchFamily="34" charset="0"/>
              </a:rPr>
              <a:t>MSM</a:t>
            </a:r>
            <a:endParaRPr lang="en-US" sz="3600" dirty="0">
              <a:latin typeface="Calibri" pitchFamily="34" charset="0"/>
              <a:cs typeface="Calibri" pitchFamily="34" charset="0"/>
            </a:endParaRPr>
          </a:p>
        </p:txBody>
      </p:sp>
      <p:pic>
        <p:nvPicPr>
          <p:cNvPr id="6" name="Content Placeholder 3" descr="logo.jpg"/>
          <p:cNvPicPr>
            <a:picLocks noChangeAspect="1"/>
          </p:cNvPicPr>
          <p:nvPr/>
        </p:nvPicPr>
        <p:blipFill>
          <a:blip r:embed="rId3" cstate="print"/>
          <a:stretch>
            <a:fillRect/>
          </a:stretch>
        </p:blipFill>
        <p:spPr>
          <a:xfrm>
            <a:off x="990600" y="2976465"/>
            <a:ext cx="7216775" cy="2751138"/>
          </a:xfrm>
          <a:prstGeom prst="rect">
            <a:avLst/>
          </a:prstGeom>
        </p:spPr>
      </p:pic>
    </p:spTree>
    <p:extLst>
      <p:ext uri="{BB962C8B-B14F-4D97-AF65-F5344CB8AC3E}">
        <p14:creationId xmlns:p14="http://schemas.microsoft.com/office/powerpoint/2010/main" val="1599359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libri" pitchFamily="34" charset="0"/>
                <a:cs typeface="Calibri" pitchFamily="34" charset="0"/>
              </a:rPr>
              <a:t>iTest</a:t>
            </a:r>
            <a:r>
              <a:rPr lang="en-US" dirty="0" smtClean="0">
                <a:latin typeface="Calibri" pitchFamily="34" charset="0"/>
                <a:cs typeface="Calibri" pitchFamily="34" charset="0"/>
              </a:rPr>
              <a:t> Study: Design</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609600" y="1600200"/>
            <a:ext cx="7467600" cy="4678363"/>
          </a:xfrm>
        </p:spPr>
        <p:txBody>
          <a:bodyPr>
            <a:normAutofit/>
          </a:bodyPr>
          <a:lstStyle/>
          <a:p>
            <a:pPr marL="0">
              <a:buNone/>
            </a:pPr>
            <a:r>
              <a:rPr lang="en-US" dirty="0" smtClean="0">
                <a:latin typeface="Calibri" pitchFamily="34" charset="0"/>
                <a:cs typeface="Calibri" pitchFamily="34" charset="0"/>
              </a:rPr>
              <a:t>230 HIV-negative MSM at high risk for HIV acquisition randomized for 15 months to:</a:t>
            </a:r>
          </a:p>
          <a:p>
            <a:pPr marL="0">
              <a:buNone/>
            </a:pPr>
            <a:endParaRPr lang="en-US" sz="1200" dirty="0" smtClean="0">
              <a:latin typeface="Calibri" pitchFamily="34" charset="0"/>
              <a:cs typeface="Calibri" pitchFamily="34" charset="0"/>
            </a:endParaRPr>
          </a:p>
          <a:p>
            <a:pPr marL="550926" indent="-514350">
              <a:spcAft>
                <a:spcPts val="600"/>
              </a:spcAft>
              <a:buSzPct val="100000"/>
              <a:buFont typeface="+mj-lt"/>
              <a:buAutoNum type="arabicPeriod"/>
            </a:pPr>
            <a:r>
              <a:rPr lang="en-US" dirty="0" smtClean="0">
                <a:solidFill>
                  <a:schemeClr val="accent1">
                    <a:lumMod val="75000"/>
                  </a:schemeClr>
                </a:solidFill>
                <a:latin typeface="Calibri" pitchFamily="34" charset="0"/>
                <a:cs typeface="Calibri" pitchFamily="34" charset="0"/>
              </a:rPr>
              <a:t>Home Self-Testing: </a:t>
            </a:r>
            <a:r>
              <a:rPr lang="en-US" dirty="0" smtClean="0">
                <a:latin typeface="Calibri" pitchFamily="34" charset="0"/>
                <a:cs typeface="Calibri" pitchFamily="34" charset="0"/>
              </a:rPr>
              <a:t>access to free HIV self-tests </a:t>
            </a:r>
          </a:p>
          <a:p>
            <a:pPr marL="550926" indent="-514350">
              <a:spcAft>
                <a:spcPts val="600"/>
              </a:spcAft>
              <a:buSzPct val="100000"/>
              <a:buFont typeface="+mj-lt"/>
              <a:buAutoNum type="arabicPeriod"/>
            </a:pPr>
            <a:r>
              <a:rPr lang="en-US" dirty="0" smtClean="0">
                <a:solidFill>
                  <a:schemeClr val="accent1">
                    <a:lumMod val="75000"/>
                  </a:schemeClr>
                </a:solidFill>
                <a:latin typeface="Calibri" pitchFamily="34" charset="0"/>
                <a:cs typeface="Calibri" pitchFamily="34" charset="0"/>
              </a:rPr>
              <a:t>Standard Testing: </a:t>
            </a:r>
            <a:r>
              <a:rPr lang="en-US" dirty="0" smtClean="0">
                <a:latin typeface="Calibri" pitchFamily="34" charset="0"/>
                <a:cs typeface="Calibri" pitchFamily="34" charset="0"/>
              </a:rPr>
              <a:t>testing as usual</a:t>
            </a:r>
          </a:p>
        </p:txBody>
      </p:sp>
    </p:spTree>
    <p:extLst>
      <p:ext uri="{BB962C8B-B14F-4D97-AF65-F5344CB8AC3E}">
        <p14:creationId xmlns:p14="http://schemas.microsoft.com/office/powerpoint/2010/main" val="904450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iTest</a:t>
            </a:r>
            <a:r>
              <a:rPr lang="en-US" dirty="0" smtClean="0"/>
              <a:t> Study: Aims</a:t>
            </a:r>
            <a:endParaRPr lang="en-US" dirty="0"/>
          </a:p>
        </p:txBody>
      </p:sp>
      <p:sp>
        <p:nvSpPr>
          <p:cNvPr id="3" name="Content Placeholder 2"/>
          <p:cNvSpPr>
            <a:spLocks noGrp="1"/>
          </p:cNvSpPr>
          <p:nvPr>
            <p:ph sz="quarter" idx="1"/>
          </p:nvPr>
        </p:nvSpPr>
        <p:spPr/>
        <p:txBody>
          <a:bodyPr>
            <a:normAutofit/>
          </a:bodyPr>
          <a:lstStyle/>
          <a:p>
            <a:r>
              <a:rPr lang="en-US" dirty="0" smtClean="0">
                <a:latin typeface="Calibri" pitchFamily="34" charset="0"/>
                <a:cs typeface="Calibri" pitchFamily="34" charset="0"/>
              </a:rPr>
              <a:t>Are </a:t>
            </a:r>
            <a:r>
              <a:rPr lang="en-US" dirty="0" err="1" smtClean="0">
                <a:latin typeface="Calibri" pitchFamily="34" charset="0"/>
                <a:cs typeface="Calibri" pitchFamily="34" charset="0"/>
              </a:rPr>
              <a:t>MSM</a:t>
            </a:r>
            <a:r>
              <a:rPr lang="en-US" dirty="0" smtClean="0">
                <a:latin typeface="Calibri" pitchFamily="34" charset="0"/>
                <a:cs typeface="Calibri" pitchFamily="34" charset="0"/>
              </a:rPr>
              <a:t> willing and able to use home self-tests?</a:t>
            </a:r>
          </a:p>
          <a:p>
            <a:r>
              <a:rPr lang="en-US" dirty="0" smtClean="0">
                <a:latin typeface="Calibri" pitchFamily="34" charset="0"/>
                <a:cs typeface="Calibri" pitchFamily="34" charset="0"/>
              </a:rPr>
              <a:t>Does the availability of home self-testing increase testing frequency among </a:t>
            </a:r>
            <a:r>
              <a:rPr lang="en-US" dirty="0" err="1" smtClean="0">
                <a:latin typeface="Calibri" pitchFamily="34" charset="0"/>
                <a:cs typeface="Calibri" pitchFamily="34" charset="0"/>
              </a:rPr>
              <a:t>MSM</a:t>
            </a:r>
            <a:r>
              <a:rPr lang="en-US" dirty="0" smtClean="0">
                <a:latin typeface="Calibri" pitchFamily="34" charset="0"/>
                <a:cs typeface="Calibri" pitchFamily="34" charset="0"/>
              </a:rPr>
              <a:t>?</a:t>
            </a:r>
          </a:p>
          <a:p>
            <a:r>
              <a:rPr lang="en-US" dirty="0" smtClean="0">
                <a:latin typeface="Calibri" pitchFamily="34" charset="0"/>
                <a:cs typeface="Calibri" pitchFamily="34" charset="0"/>
              </a:rPr>
              <a:t>Does home self-testing negatively impact HIV risk?</a:t>
            </a:r>
          </a:p>
          <a:p>
            <a:pPr marL="36576" indent="0">
              <a:spcAft>
                <a:spcPts val="600"/>
              </a:spcAft>
              <a:buSzPct val="100000"/>
              <a:buNone/>
            </a:pPr>
            <a:endParaRPr lang="en-US" dirty="0">
              <a:latin typeface="Calibri" pitchFamily="34" charset="0"/>
              <a:cs typeface="Calibri" pitchFamily="34" charset="0"/>
            </a:endParaRPr>
          </a:p>
          <a:p>
            <a:pPr marL="36576" indent="0">
              <a:spcAft>
                <a:spcPts val="600"/>
              </a:spcAft>
              <a:buSzPct val="100000"/>
              <a:buNone/>
            </a:pPr>
            <a:r>
              <a:rPr lang="en-US" dirty="0">
                <a:latin typeface="Calibri" pitchFamily="34" charset="0"/>
                <a:cs typeface="Calibri" pitchFamily="34" charset="0"/>
              </a:rPr>
              <a:t>	Final results expected Spring 2015</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872553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Home HIV Testing</a:t>
            </a:r>
          </a:p>
          <a:p>
            <a:r>
              <a:rPr lang="en-US" dirty="0" smtClean="0"/>
              <a:t>Lessons from Mathematical </a:t>
            </a:r>
            <a:r>
              <a:rPr lang="en-US" dirty="0"/>
              <a:t>Modeling</a:t>
            </a:r>
          </a:p>
          <a:p>
            <a:r>
              <a:rPr lang="en-US" dirty="0" smtClean="0"/>
              <a:t>Health Departments</a:t>
            </a:r>
          </a:p>
          <a:p>
            <a:pPr lvl="1"/>
            <a:r>
              <a:rPr lang="en-US" dirty="0" smtClean="0"/>
              <a:t>STD Partner Services</a:t>
            </a:r>
          </a:p>
          <a:p>
            <a:pPr lvl="1"/>
            <a:r>
              <a:rPr lang="en-US" dirty="0" smtClean="0"/>
              <a:t>Big Gay 5K Giveaway</a:t>
            </a:r>
          </a:p>
          <a:p>
            <a:pPr lvl="1"/>
            <a:r>
              <a:rPr lang="en-US" dirty="0"/>
              <a:t>HIV Surveillance</a:t>
            </a:r>
          </a:p>
          <a:p>
            <a:r>
              <a:rPr lang="en-US" dirty="0" err="1" smtClean="0"/>
              <a:t>iTest</a:t>
            </a:r>
            <a:r>
              <a:rPr lang="en-US" dirty="0" smtClean="0"/>
              <a:t> Study</a:t>
            </a:r>
          </a:p>
          <a:p>
            <a:r>
              <a:rPr lang="en-US" dirty="0" smtClean="0"/>
              <a:t>Future Directions/Questions</a:t>
            </a:r>
            <a:endParaRPr lang="en-US" dirty="0"/>
          </a:p>
        </p:txBody>
      </p:sp>
    </p:spTree>
    <p:extLst>
      <p:ext uri="{BB962C8B-B14F-4D97-AF65-F5344CB8AC3E}">
        <p14:creationId xmlns:p14="http://schemas.microsoft.com/office/powerpoint/2010/main" val="2565058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latin typeface="Calibri" pitchFamily="34" charset="0"/>
                <a:cs typeface="Calibri" pitchFamily="34" charset="0"/>
              </a:rPr>
              <a:t>Expected effect of access to self-tests on testing frequency</a:t>
            </a:r>
            <a:endParaRPr lang="en-US" sz="3800" dirty="0">
              <a:latin typeface="Calibri" pitchFamily="34" charset="0"/>
              <a:cs typeface="Calibri" pitchFamily="34" charset="0"/>
            </a:endParaRP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7448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itchFamily="34" charset="0"/>
                <a:cs typeface="Calibri" pitchFamily="34" charset="0"/>
              </a:rPr>
              <a:t>Expected test frequency by cost of test</a:t>
            </a:r>
            <a:endParaRPr lang="en-US" sz="4000" dirty="0">
              <a:latin typeface="Calibri" pitchFamily="34" charset="0"/>
              <a:cs typeface="Calibri" pitchFamily="34" charset="0"/>
            </a:endParaRPr>
          </a:p>
        </p:txBody>
      </p:sp>
      <p:graphicFrame>
        <p:nvGraphicFramePr>
          <p:cNvPr id="4" name="Content Placeholder 3"/>
          <p:cNvGraphicFramePr>
            <a:graphicFrameLocks noGrp="1"/>
          </p:cNvGraphicFramePr>
          <p:nvPr>
            <p:ph sz="quarter" idx="1"/>
          </p:nvPr>
        </p:nvGraphicFramePr>
        <p:xfrm>
          <a:off x="612775" y="1600200"/>
          <a:ext cx="8153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029200" y="1752600"/>
            <a:ext cx="914400" cy="32766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p:cNvSpPr txBox="1"/>
          <p:nvPr/>
        </p:nvSpPr>
        <p:spPr>
          <a:xfrm>
            <a:off x="5410200" y="1905000"/>
            <a:ext cx="457200" cy="2286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smtClean="0"/>
              <a:t>87%</a:t>
            </a:r>
            <a:endParaRPr lang="en-US" sz="1800" dirty="0"/>
          </a:p>
        </p:txBody>
      </p:sp>
      <p:sp>
        <p:nvSpPr>
          <p:cNvPr id="7" name="TextBox 1"/>
          <p:cNvSpPr txBox="1"/>
          <p:nvPr/>
        </p:nvSpPr>
        <p:spPr>
          <a:xfrm>
            <a:off x="5105400" y="3733800"/>
            <a:ext cx="457200" cy="22860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smtClean="0"/>
              <a:t>28%</a:t>
            </a:r>
            <a:endParaRPr lang="en-US" sz="1800" dirty="0"/>
          </a:p>
        </p:txBody>
      </p:sp>
    </p:spTree>
    <p:extLst>
      <p:ext uri="{BB962C8B-B14F-4D97-AF65-F5344CB8AC3E}">
        <p14:creationId xmlns:p14="http://schemas.microsoft.com/office/powerpoint/2010/main" val="372222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Test preferences: Home vs. Clinic</a:t>
            </a:r>
            <a:endParaRPr lang="en-US" dirty="0">
              <a:latin typeface="Calibri" pitchFamily="34" charset="0"/>
              <a:cs typeface="Calibri" pitchFamily="34" charset="0"/>
            </a:endParaRPr>
          </a:p>
        </p:txBody>
      </p:sp>
      <p:graphicFrame>
        <p:nvGraphicFramePr>
          <p:cNvPr id="4" name="Content Placeholder 3"/>
          <p:cNvGraphicFramePr>
            <a:graphicFrameLocks noGrp="1"/>
          </p:cNvGraphicFramePr>
          <p:nvPr>
            <p:ph sz="quarter" idx="1"/>
          </p:nvPr>
        </p:nvGraphicFramePr>
        <p:xfrm>
          <a:off x="609600" y="15240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4057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Test preferences: Home vs. Clinic</a:t>
            </a:r>
            <a:endParaRPr lang="en-US" dirty="0">
              <a:latin typeface="Calibri" pitchFamily="34" charset="0"/>
              <a:cs typeface="Calibri" pitchFamily="34" charset="0"/>
            </a:endParaRPr>
          </a:p>
        </p:txBody>
      </p:sp>
      <p:graphicFrame>
        <p:nvGraphicFramePr>
          <p:cNvPr id="4" name="Content Placeholder 3"/>
          <p:cNvGraphicFramePr>
            <a:graphicFrameLocks noGrp="1"/>
          </p:cNvGraphicFramePr>
          <p:nvPr>
            <p:ph sz="quarter" idx="1"/>
          </p:nvPr>
        </p:nvGraphicFramePr>
        <p:xfrm>
          <a:off x="152400" y="1600200"/>
          <a:ext cx="8839200" cy="51054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228600" y="3218688"/>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 y="38862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 y="4553712"/>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522122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5888736"/>
            <a:ext cx="426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552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libri" pitchFamily="34" charset="0"/>
                <a:cs typeface="Calibri" pitchFamily="34" charset="0"/>
              </a:rPr>
              <a:t>iTest</a:t>
            </a:r>
            <a:r>
              <a:rPr lang="en-US" dirty="0" smtClean="0">
                <a:latin typeface="Calibri" pitchFamily="34" charset="0"/>
                <a:cs typeface="Calibri" pitchFamily="34" charset="0"/>
              </a:rPr>
              <a:t> Study: What we’ve learned</a:t>
            </a:r>
            <a:endParaRPr lang="en-US" dirty="0">
              <a:latin typeface="Calibri" pitchFamily="34" charset="0"/>
              <a:cs typeface="Calibri" pitchFamily="34" charset="0"/>
            </a:endParaRPr>
          </a:p>
        </p:txBody>
      </p:sp>
      <p:sp>
        <p:nvSpPr>
          <p:cNvPr id="3" name="Content Placeholder 2"/>
          <p:cNvSpPr>
            <a:spLocks noGrp="1"/>
          </p:cNvSpPr>
          <p:nvPr>
            <p:ph sz="quarter" idx="1"/>
          </p:nvPr>
        </p:nvSpPr>
        <p:spPr/>
        <p:txBody>
          <a:bodyPr>
            <a:normAutofit/>
          </a:bodyPr>
          <a:lstStyle/>
          <a:p>
            <a:pPr marL="1588" indent="-1588">
              <a:buNone/>
            </a:pPr>
            <a:r>
              <a:rPr lang="en-US" sz="2800" dirty="0" smtClean="0">
                <a:latin typeface="Calibri" pitchFamily="34" charset="0"/>
                <a:cs typeface="Calibri" pitchFamily="34" charset="0"/>
              </a:rPr>
              <a:t>Trial to assess impact of self-tests on testing frequency and risk behaviors among high risk MSM</a:t>
            </a:r>
          </a:p>
          <a:p>
            <a:r>
              <a:rPr lang="en-US" sz="2800" dirty="0" smtClean="0">
                <a:latin typeface="Calibri" pitchFamily="34" charset="0"/>
                <a:cs typeface="Calibri" pitchFamily="34" charset="0"/>
              </a:rPr>
              <a:t>Self-tests are acceptable and easy to use</a:t>
            </a:r>
          </a:p>
          <a:p>
            <a:r>
              <a:rPr lang="en-US" sz="2800" dirty="0" smtClean="0">
                <a:latin typeface="Calibri" pitchFamily="34" charset="0"/>
                <a:cs typeface="Calibri" pitchFamily="34" charset="0"/>
              </a:rPr>
              <a:t>Generally prefer home testing, but prefer clinic testing when concerned about exposure </a:t>
            </a:r>
          </a:p>
          <a:p>
            <a:r>
              <a:rPr lang="en-US" sz="2800" dirty="0" smtClean="0">
                <a:latin typeface="Calibri" pitchFamily="34" charset="0"/>
                <a:cs typeface="Calibri" pitchFamily="34" charset="0"/>
              </a:rPr>
              <a:t>Based on participants’ intentions, home testing has potential to increase testing but depends on cost</a:t>
            </a:r>
          </a:p>
          <a:p>
            <a:r>
              <a:rPr lang="en-US" sz="2800" dirty="0" smtClean="0">
                <a:latin typeface="Calibri" pitchFamily="34" charset="0"/>
                <a:cs typeface="Calibri" pitchFamily="34" charset="0"/>
              </a:rPr>
              <a:t>Point-of-sex testing will occur and may decrease condom use</a:t>
            </a:r>
          </a:p>
        </p:txBody>
      </p:sp>
    </p:spTree>
    <p:extLst>
      <p:ext uri="{BB962C8B-B14F-4D97-AF65-F5344CB8AC3E}">
        <p14:creationId xmlns:p14="http://schemas.microsoft.com/office/powerpoint/2010/main" val="3902731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Unanswered ?s/Future </a:t>
            </a:r>
            <a:r>
              <a:rPr lang="en-US" dirty="0" smtClean="0"/>
              <a:t>Directions</a:t>
            </a:r>
            <a:endParaRPr lang="en-US" dirty="0"/>
          </a:p>
        </p:txBody>
      </p:sp>
      <p:sp>
        <p:nvSpPr>
          <p:cNvPr id="3" name="Content Placeholder 2"/>
          <p:cNvSpPr>
            <a:spLocks noGrp="1"/>
          </p:cNvSpPr>
          <p:nvPr>
            <p:ph sz="quarter" idx="1"/>
          </p:nvPr>
        </p:nvSpPr>
        <p:spPr/>
        <p:txBody>
          <a:bodyPr>
            <a:normAutofit lnSpcReduction="10000"/>
          </a:bodyPr>
          <a:lstStyle/>
          <a:p>
            <a:r>
              <a:rPr lang="en-US" sz="2400" dirty="0" smtClean="0"/>
              <a:t>How to reach persons who wouldn’t otherwise test</a:t>
            </a:r>
          </a:p>
          <a:p>
            <a:r>
              <a:rPr lang="en-US" sz="2400" dirty="0" smtClean="0"/>
              <a:t>Can self-tests increase testing frequency</a:t>
            </a:r>
          </a:p>
          <a:p>
            <a:r>
              <a:rPr lang="en-US" sz="2400" dirty="0" smtClean="0"/>
              <a:t>Address concerns re: counseling &amp; linkage to care</a:t>
            </a:r>
          </a:p>
          <a:p>
            <a:r>
              <a:rPr lang="en-US" sz="2400" dirty="0" smtClean="0"/>
              <a:t>Ensure understanding of test limitations</a:t>
            </a:r>
          </a:p>
          <a:p>
            <a:r>
              <a:rPr lang="en-US" sz="2400" dirty="0" smtClean="0"/>
              <a:t>How effective/safe is testing with partners before sex</a:t>
            </a:r>
          </a:p>
          <a:p>
            <a:endParaRPr lang="en-US" sz="2200" dirty="0"/>
          </a:p>
          <a:p>
            <a:pPr lvl="1"/>
            <a:r>
              <a:rPr lang="en-US" dirty="0" smtClean="0"/>
              <a:t>Social/sexual network testing</a:t>
            </a:r>
          </a:p>
          <a:p>
            <a:pPr lvl="1"/>
            <a:r>
              <a:rPr lang="en-US" dirty="0" smtClean="0"/>
              <a:t>HIV/STD partner services</a:t>
            </a:r>
          </a:p>
          <a:p>
            <a:pPr lvl="1"/>
            <a:r>
              <a:rPr lang="en-US" dirty="0" smtClean="0"/>
              <a:t>Online distribution</a:t>
            </a:r>
          </a:p>
          <a:p>
            <a:pPr lvl="1"/>
            <a:r>
              <a:rPr lang="en-US" dirty="0" smtClean="0"/>
              <a:t>High risk venue-based distribution</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727879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09600" y="1676400"/>
            <a:ext cx="3886200" cy="2914650"/>
          </a:xfrm>
        </p:spPr>
      </p:pic>
      <p:pic>
        <p:nvPicPr>
          <p:cNvPr id="6" name="Content Placeholder 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845050" y="1676400"/>
            <a:ext cx="3886200" cy="2914650"/>
          </a:xfrm>
        </p:spPr>
      </p:pic>
      <p:sp>
        <p:nvSpPr>
          <p:cNvPr id="7" name="TextBox 6"/>
          <p:cNvSpPr txBox="1"/>
          <p:nvPr/>
        </p:nvSpPr>
        <p:spPr>
          <a:xfrm>
            <a:off x="1066800" y="4876800"/>
            <a:ext cx="7086600" cy="1384995"/>
          </a:xfrm>
          <a:prstGeom prst="rect">
            <a:avLst/>
          </a:prstGeom>
          <a:noFill/>
        </p:spPr>
        <p:txBody>
          <a:bodyPr wrap="square" rtlCol="0">
            <a:spAutoFit/>
          </a:bodyPr>
          <a:lstStyle/>
          <a:p>
            <a:pPr algn="ctr"/>
            <a:r>
              <a:rPr lang="en-US" sz="2800" dirty="0" smtClean="0"/>
              <a:t>Thank you!</a:t>
            </a:r>
          </a:p>
          <a:p>
            <a:pPr algn="ctr"/>
            <a:r>
              <a:rPr lang="en-US" sz="2800" dirty="0"/>
              <a:t>david.katz@kingcounty.gov</a:t>
            </a:r>
          </a:p>
          <a:p>
            <a:pPr algn="ctr"/>
            <a:r>
              <a:rPr lang="en-US" sz="2800" dirty="0" smtClean="0"/>
              <a:t>206-744-5877</a:t>
            </a:r>
            <a:endParaRPr lang="en-US" sz="2800" dirty="0"/>
          </a:p>
        </p:txBody>
      </p:sp>
    </p:spTree>
    <p:extLst>
      <p:ext uri="{BB962C8B-B14F-4D97-AF65-F5344CB8AC3E}">
        <p14:creationId xmlns:p14="http://schemas.microsoft.com/office/powerpoint/2010/main" val="1935097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Acknowledgments</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457200" y="1600200"/>
            <a:ext cx="7620000" cy="4800600"/>
          </a:xfrm>
        </p:spPr>
        <p:txBody>
          <a:bodyPr>
            <a:normAutofit fontScale="92500" lnSpcReduction="20000"/>
          </a:bodyPr>
          <a:lstStyle/>
          <a:p>
            <a:pPr>
              <a:lnSpc>
                <a:spcPct val="120000"/>
              </a:lnSpc>
              <a:spcBef>
                <a:spcPts val="400"/>
              </a:spcBef>
            </a:pPr>
            <a:r>
              <a:rPr lang="en-US" sz="2800" dirty="0" smtClean="0">
                <a:latin typeface="Calibri" pitchFamily="34" charset="0"/>
                <a:cs typeface="Calibri" pitchFamily="34" charset="0"/>
              </a:rPr>
              <a:t>Joanne </a:t>
            </a:r>
            <a:r>
              <a:rPr lang="en-US" sz="2800" dirty="0" err="1" smtClean="0">
                <a:latin typeface="Calibri" pitchFamily="34" charset="0"/>
                <a:cs typeface="Calibri" pitchFamily="34" charset="0"/>
              </a:rPr>
              <a:t>Stekler</a:t>
            </a:r>
            <a:endParaRPr lang="en-US" sz="2800" dirty="0" smtClean="0">
              <a:latin typeface="Calibri" pitchFamily="34" charset="0"/>
              <a:cs typeface="Calibri" pitchFamily="34" charset="0"/>
            </a:endParaRPr>
          </a:p>
          <a:p>
            <a:pPr>
              <a:lnSpc>
                <a:spcPct val="120000"/>
              </a:lnSpc>
              <a:spcBef>
                <a:spcPts val="400"/>
              </a:spcBef>
            </a:pPr>
            <a:r>
              <a:rPr lang="en-US" sz="2800" dirty="0">
                <a:latin typeface="Calibri" pitchFamily="34" charset="0"/>
                <a:cs typeface="Calibri" pitchFamily="34" charset="0"/>
              </a:rPr>
              <a:t>Matthew Golden</a:t>
            </a:r>
          </a:p>
          <a:p>
            <a:pPr>
              <a:lnSpc>
                <a:spcPct val="120000"/>
              </a:lnSpc>
              <a:spcBef>
                <a:spcPts val="400"/>
              </a:spcBef>
            </a:pPr>
            <a:r>
              <a:rPr lang="en-US" sz="2800" dirty="0">
                <a:latin typeface="Calibri" pitchFamily="34" charset="0"/>
                <a:cs typeface="Calibri" pitchFamily="34" charset="0"/>
              </a:rPr>
              <a:t>Julie Dombrowski</a:t>
            </a:r>
          </a:p>
          <a:p>
            <a:pPr>
              <a:lnSpc>
                <a:spcPct val="120000"/>
              </a:lnSpc>
              <a:spcBef>
                <a:spcPts val="400"/>
              </a:spcBef>
            </a:pPr>
            <a:r>
              <a:rPr lang="en-US" sz="2800" dirty="0" smtClean="0">
                <a:latin typeface="Calibri" pitchFamily="34" charset="0"/>
                <a:cs typeface="Calibri" pitchFamily="34" charset="0"/>
              </a:rPr>
              <a:t>Susan </a:t>
            </a:r>
            <a:r>
              <a:rPr lang="en-US" sz="2800" dirty="0" err="1" smtClean="0">
                <a:latin typeface="Calibri" pitchFamily="34" charset="0"/>
                <a:cs typeface="Calibri" pitchFamily="34" charset="0"/>
              </a:rPr>
              <a:t>Cassels</a:t>
            </a:r>
            <a:endParaRPr lang="en-US" sz="2800" dirty="0">
              <a:latin typeface="Calibri" pitchFamily="34" charset="0"/>
              <a:cs typeface="Calibri" pitchFamily="34" charset="0"/>
            </a:endParaRPr>
          </a:p>
          <a:p>
            <a:pPr>
              <a:lnSpc>
                <a:spcPct val="120000"/>
              </a:lnSpc>
              <a:spcBef>
                <a:spcPts val="400"/>
              </a:spcBef>
            </a:pPr>
            <a:r>
              <a:rPr lang="en-US" sz="2800" dirty="0">
                <a:latin typeface="Calibri" pitchFamily="34" charset="0"/>
                <a:cs typeface="Calibri" pitchFamily="34" charset="0"/>
              </a:rPr>
              <a:t>Carey Farquhar</a:t>
            </a:r>
          </a:p>
          <a:p>
            <a:pPr>
              <a:lnSpc>
                <a:spcPct val="120000"/>
              </a:lnSpc>
              <a:spcBef>
                <a:spcPts val="400"/>
              </a:spcBef>
            </a:pPr>
            <a:r>
              <a:rPr lang="en-US" sz="2800" dirty="0" smtClean="0">
                <a:latin typeface="Calibri" pitchFamily="34" charset="0"/>
                <a:cs typeface="Calibri" pitchFamily="34" charset="0"/>
              </a:rPr>
              <a:t>Bernard Branson</a:t>
            </a:r>
          </a:p>
          <a:p>
            <a:pPr>
              <a:lnSpc>
                <a:spcPct val="120000"/>
              </a:lnSpc>
              <a:spcBef>
                <a:spcPts val="400"/>
              </a:spcBef>
            </a:pPr>
            <a:r>
              <a:rPr lang="en-US" sz="2800" dirty="0" err="1" smtClean="0">
                <a:latin typeface="Calibri" pitchFamily="34" charset="0"/>
                <a:cs typeface="Calibri" pitchFamily="34" charset="0"/>
              </a:rPr>
              <a:t>Aditya</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Khanna</a:t>
            </a:r>
            <a:endParaRPr lang="en-US" sz="2800" dirty="0" smtClean="0">
              <a:latin typeface="Calibri" pitchFamily="34" charset="0"/>
              <a:cs typeface="Calibri" pitchFamily="34" charset="0"/>
            </a:endParaRPr>
          </a:p>
          <a:p>
            <a:pPr>
              <a:lnSpc>
                <a:spcPct val="120000"/>
              </a:lnSpc>
              <a:spcBef>
                <a:spcPts val="400"/>
              </a:spcBef>
            </a:pPr>
            <a:r>
              <a:rPr lang="en-US" sz="2800" dirty="0" smtClean="0">
                <a:latin typeface="Calibri" pitchFamily="34" charset="0"/>
                <a:cs typeface="Calibri" pitchFamily="34" charset="0"/>
              </a:rPr>
              <a:t>Steven </a:t>
            </a:r>
            <a:r>
              <a:rPr lang="en-US" sz="2800" dirty="0" err="1" smtClean="0">
                <a:latin typeface="Calibri" pitchFamily="34" charset="0"/>
                <a:cs typeface="Calibri" pitchFamily="34" charset="0"/>
              </a:rPr>
              <a:t>Goodreau</a:t>
            </a:r>
            <a:endParaRPr lang="en-US" sz="2800" dirty="0">
              <a:latin typeface="Calibri" pitchFamily="34" charset="0"/>
              <a:cs typeface="Calibri" pitchFamily="34" charset="0"/>
            </a:endParaRPr>
          </a:p>
          <a:p>
            <a:pPr marL="0" indent="0">
              <a:lnSpc>
                <a:spcPct val="120000"/>
              </a:lnSpc>
              <a:spcBef>
                <a:spcPts val="400"/>
              </a:spcBef>
              <a:buNone/>
            </a:pPr>
            <a:r>
              <a:rPr lang="en-US" sz="2800" dirty="0" err="1" smtClean="0">
                <a:latin typeface="Calibri" pitchFamily="34" charset="0"/>
                <a:cs typeface="Calibri" pitchFamily="34" charset="0"/>
              </a:rPr>
              <a:t>iTest</a:t>
            </a:r>
            <a:r>
              <a:rPr lang="en-US" sz="2800" dirty="0" smtClean="0">
                <a:latin typeface="Calibri" pitchFamily="34" charset="0"/>
                <a:cs typeface="Calibri" pitchFamily="34" charset="0"/>
              </a:rPr>
              <a:t> funded </a:t>
            </a:r>
            <a:r>
              <a:rPr lang="en-US" sz="2800" dirty="0">
                <a:latin typeface="Calibri" pitchFamily="34" charset="0"/>
                <a:cs typeface="Calibri" pitchFamily="34" charset="0"/>
              </a:rPr>
              <a:t>by </a:t>
            </a:r>
            <a:r>
              <a:rPr lang="en-US" sz="2800" dirty="0" smtClean="0">
                <a:latin typeface="Calibri" pitchFamily="34" charset="0"/>
                <a:cs typeface="Calibri" pitchFamily="34" charset="0"/>
              </a:rPr>
              <a:t>NIMH </a:t>
            </a:r>
            <a:r>
              <a:rPr lang="en-US" sz="2800" dirty="0">
                <a:latin typeface="Calibri" pitchFamily="34" charset="0"/>
                <a:cs typeface="Calibri" pitchFamily="34" charset="0"/>
              </a:rPr>
              <a:t>R01 </a:t>
            </a:r>
            <a:r>
              <a:rPr lang="en-US" sz="2800" dirty="0" smtClean="0">
                <a:latin typeface="Calibri" pitchFamily="34" charset="0"/>
                <a:cs typeface="Calibri" pitchFamily="34" charset="0"/>
              </a:rPr>
              <a:t>MH086360</a:t>
            </a:r>
          </a:p>
          <a:p>
            <a:pPr marL="0" indent="0">
              <a:lnSpc>
                <a:spcPct val="120000"/>
              </a:lnSpc>
              <a:spcBef>
                <a:spcPts val="400"/>
              </a:spcBef>
              <a:buNone/>
            </a:pPr>
            <a:r>
              <a:rPr lang="en-US" sz="2800" dirty="0">
                <a:latin typeface="Calibri" pitchFamily="34" charset="0"/>
                <a:cs typeface="Calibri" pitchFamily="34" charset="0"/>
              </a:rPr>
              <a:t>Supported by UW CFAR, NIH P30 </a:t>
            </a:r>
            <a:r>
              <a:rPr lang="en-US" sz="2800" dirty="0" smtClean="0">
                <a:latin typeface="Calibri" pitchFamily="34" charset="0"/>
                <a:cs typeface="Calibri" pitchFamily="34" charset="0"/>
              </a:rPr>
              <a:t>AI027757</a:t>
            </a:r>
            <a:endParaRPr lang="en-US" sz="2800" dirty="0">
              <a:latin typeface="Calibri" pitchFamily="34" charset="0"/>
              <a:cs typeface="Calibri" pitchFamily="34" charset="0"/>
            </a:endParaRPr>
          </a:p>
          <a:p>
            <a:pPr marL="0" indent="0">
              <a:lnSpc>
                <a:spcPct val="120000"/>
              </a:lnSpc>
              <a:spcBef>
                <a:spcPts val="400"/>
              </a:spcBef>
              <a:buNone/>
            </a:pPr>
            <a:endParaRPr lang="en-US" sz="2800" dirty="0">
              <a:latin typeface="Calibri" pitchFamily="34" charset="0"/>
              <a:cs typeface="Calibri" pitchFamily="34" charset="0"/>
            </a:endParaRPr>
          </a:p>
          <a:p>
            <a:pPr marL="0" indent="0">
              <a:lnSpc>
                <a:spcPct val="120000"/>
              </a:lnSpc>
              <a:spcBef>
                <a:spcPts val="400"/>
              </a:spcBef>
              <a:buNone/>
            </a:pPr>
            <a:endParaRPr lang="en-US" sz="2800" dirty="0" smtClean="0">
              <a:latin typeface="Calibri" pitchFamily="34" charset="0"/>
              <a:cs typeface="Calibri" pitchFamily="34" charset="0"/>
            </a:endParaRPr>
          </a:p>
        </p:txBody>
      </p:sp>
      <p:pic>
        <p:nvPicPr>
          <p:cNvPr id="10" name="Picture 9" descr="CFARLogo.gif"/>
          <p:cNvPicPr>
            <a:picLocks noChangeAspect="1"/>
          </p:cNvPicPr>
          <p:nvPr/>
        </p:nvPicPr>
        <p:blipFill>
          <a:blip r:embed="rId3" cstate="print"/>
          <a:stretch>
            <a:fillRect/>
          </a:stretch>
        </p:blipFill>
        <p:spPr>
          <a:xfrm>
            <a:off x="4267200" y="2217229"/>
            <a:ext cx="2271142" cy="1135571"/>
          </a:xfrm>
          <a:prstGeom prst="rect">
            <a:avLst/>
          </a:prstGeom>
        </p:spPr>
      </p:pic>
      <p:pic>
        <p:nvPicPr>
          <p:cNvPr id="11" name="Picture 2886"/>
          <p:cNvPicPr>
            <a:picLocks noChangeAspect="1" noChangeArrowheads="1"/>
          </p:cNvPicPr>
          <p:nvPr/>
        </p:nvPicPr>
        <p:blipFill>
          <a:blip r:embed="rId4" cstate="print"/>
          <a:srcRect/>
          <a:stretch>
            <a:fillRect/>
          </a:stretch>
        </p:blipFill>
        <p:spPr bwMode="auto">
          <a:xfrm>
            <a:off x="5334000" y="3810000"/>
            <a:ext cx="2971800" cy="607327"/>
          </a:xfrm>
          <a:prstGeom prst="rect">
            <a:avLst/>
          </a:prstGeom>
          <a:noFill/>
          <a:ln w="9525">
            <a:noFill/>
            <a:miter lim="800000"/>
            <a:headEnd/>
            <a:tailEnd/>
          </a:ln>
          <a:effectLst/>
        </p:spPr>
      </p:pic>
    </p:spTree>
    <p:extLst>
      <p:ext uri="{BB962C8B-B14F-4D97-AF65-F5344CB8AC3E}">
        <p14:creationId xmlns:p14="http://schemas.microsoft.com/office/powerpoint/2010/main" val="3102778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Additional slides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0447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latin typeface="Calibri" pitchFamily="34" charset="0"/>
                <a:cs typeface="Calibri" pitchFamily="34" charset="0"/>
              </a:rPr>
              <a:t>How would replacing clinic-based tests with home-use tests affect HIV prevalence? </a:t>
            </a:r>
            <a:endParaRPr lang="en-US" sz="3000" dirty="0">
              <a:latin typeface="Calibri" pitchFamily="34" charset="0"/>
              <a:cs typeface="Calibri" pitchFamily="34" charset="0"/>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38456398"/>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543800" y="1752600"/>
            <a:ext cx="914400" cy="369332"/>
          </a:xfrm>
          <a:prstGeom prst="rect">
            <a:avLst/>
          </a:prstGeom>
          <a:noFill/>
        </p:spPr>
        <p:txBody>
          <a:bodyPr wrap="square" rtlCol="0">
            <a:spAutoFit/>
          </a:bodyPr>
          <a:lstStyle/>
          <a:p>
            <a:r>
              <a:rPr lang="en-US" dirty="0" smtClean="0">
                <a:latin typeface="Calibri" pitchFamily="34" charset="0"/>
                <a:cs typeface="Calibri" pitchFamily="34" charset="0"/>
              </a:rPr>
              <a:t>27.5%</a:t>
            </a:r>
            <a:endParaRPr lang="en-US" dirty="0">
              <a:latin typeface="Calibri" pitchFamily="34" charset="0"/>
              <a:cs typeface="Calibri" pitchFamily="34" charset="0"/>
            </a:endParaRPr>
          </a:p>
        </p:txBody>
      </p:sp>
      <p:sp>
        <p:nvSpPr>
          <p:cNvPr id="11" name="TextBox 10"/>
          <p:cNvSpPr txBox="1"/>
          <p:nvPr/>
        </p:nvSpPr>
        <p:spPr>
          <a:xfrm>
            <a:off x="1524000" y="3810000"/>
            <a:ext cx="914400" cy="369332"/>
          </a:xfrm>
          <a:prstGeom prst="rect">
            <a:avLst/>
          </a:prstGeom>
          <a:noFill/>
        </p:spPr>
        <p:txBody>
          <a:bodyPr wrap="square" rtlCol="0">
            <a:spAutoFit/>
          </a:bodyPr>
          <a:lstStyle/>
          <a:p>
            <a:r>
              <a:rPr lang="en-US" dirty="0" smtClean="0">
                <a:latin typeface="Calibri" pitchFamily="34" charset="0"/>
                <a:cs typeface="Calibri" pitchFamily="34" charset="0"/>
              </a:rPr>
              <a:t>18.6%</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957349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me Access HIV - 1 Test System - 1 ea"/>
          <p:cNvPicPr>
            <a:picLocks noChangeAspect="1" noChangeArrowheads="1"/>
          </p:cNvPicPr>
          <p:nvPr/>
        </p:nvPicPr>
        <p:blipFill>
          <a:blip r:embed="rId3" cstate="print"/>
          <a:srcRect/>
          <a:stretch>
            <a:fillRect/>
          </a:stretch>
        </p:blipFill>
        <p:spPr bwMode="auto">
          <a:xfrm>
            <a:off x="6246290" y="3543300"/>
            <a:ext cx="2857500" cy="2857500"/>
          </a:xfrm>
          <a:prstGeom prst="rect">
            <a:avLst/>
          </a:prstGeom>
          <a:noFill/>
        </p:spPr>
      </p:pic>
      <p:sp>
        <p:nvSpPr>
          <p:cNvPr id="2" name="Title 1"/>
          <p:cNvSpPr>
            <a:spLocks noGrp="1"/>
          </p:cNvSpPr>
          <p:nvPr>
            <p:ph type="title"/>
          </p:nvPr>
        </p:nvSpPr>
        <p:spPr/>
        <p:txBody>
          <a:bodyPr/>
          <a:lstStyle/>
          <a:p>
            <a:r>
              <a:rPr lang="en-US" dirty="0" smtClean="0">
                <a:latin typeface="Calibri" pitchFamily="34" charset="0"/>
                <a:cs typeface="Calibri" pitchFamily="34" charset="0"/>
              </a:rPr>
              <a:t>Home testing for HIV</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533400" y="1676400"/>
            <a:ext cx="8001000" cy="4671380"/>
          </a:xfrm>
        </p:spPr>
        <p:txBody>
          <a:bodyPr>
            <a:normAutofit/>
          </a:bodyPr>
          <a:lstStyle/>
          <a:p>
            <a:r>
              <a:rPr lang="en-US" sz="2400" dirty="0" smtClean="0">
                <a:latin typeface="Calibri" pitchFamily="34" charset="0"/>
                <a:cs typeface="Calibri" pitchFamily="34" charset="0"/>
              </a:rPr>
              <a:t>Convenience, Anonymity, Control</a:t>
            </a:r>
          </a:p>
          <a:p>
            <a:r>
              <a:rPr lang="en-US" sz="2400" dirty="0" smtClean="0">
                <a:latin typeface="Calibri" pitchFamily="34" charset="0"/>
                <a:cs typeface="Calibri" pitchFamily="34" charset="0"/>
              </a:rPr>
              <a:t>Might appeal to those who:</a:t>
            </a:r>
          </a:p>
          <a:p>
            <a:pPr lvl="1"/>
            <a:r>
              <a:rPr lang="en-US" sz="2000" dirty="0" smtClean="0">
                <a:latin typeface="Calibri" pitchFamily="34" charset="0"/>
                <a:cs typeface="Calibri" pitchFamily="34" charset="0"/>
              </a:rPr>
              <a:t>Have never tested</a:t>
            </a:r>
          </a:p>
          <a:p>
            <a:pPr lvl="1"/>
            <a:r>
              <a:rPr lang="en-US" sz="2000" dirty="0" smtClean="0">
                <a:latin typeface="Calibri" pitchFamily="34" charset="0"/>
                <a:cs typeface="Calibri" pitchFamily="34" charset="0"/>
              </a:rPr>
              <a:t>Prefer not to visit or do not have access to testing sites or health care providers</a:t>
            </a:r>
          </a:p>
          <a:p>
            <a:pPr lvl="1">
              <a:buNone/>
            </a:pPr>
            <a:endParaRPr lang="en-US" sz="2000" dirty="0" smtClean="0">
              <a:latin typeface="Calibri" pitchFamily="34" charset="0"/>
              <a:cs typeface="Calibri" pitchFamily="34" charset="0"/>
            </a:endParaRPr>
          </a:p>
          <a:p>
            <a:r>
              <a:rPr lang="en-US" sz="2400" dirty="0" smtClean="0">
                <a:latin typeface="Calibri" pitchFamily="34" charset="0"/>
                <a:cs typeface="Calibri" pitchFamily="34" charset="0"/>
              </a:rPr>
              <a:t>Home Access licensed in 1996</a:t>
            </a:r>
          </a:p>
          <a:p>
            <a:pPr lvl="1"/>
            <a:r>
              <a:rPr lang="en-US" sz="2100" dirty="0" smtClean="0">
                <a:latin typeface="Calibri" pitchFamily="34" charset="0"/>
                <a:cs typeface="Calibri" pitchFamily="34" charset="0"/>
              </a:rPr>
              <a:t>“Home collection” kit</a:t>
            </a:r>
          </a:p>
          <a:p>
            <a:pPr lvl="1"/>
            <a:r>
              <a:rPr lang="en-US" sz="2100" dirty="0" smtClean="0">
                <a:latin typeface="Calibri" pitchFamily="34" charset="0"/>
                <a:cs typeface="Calibri" pitchFamily="34" charset="0"/>
              </a:rPr>
              <a:t>Self-collected dried blood spot from </a:t>
            </a:r>
            <a:r>
              <a:rPr lang="en-US" sz="2100" dirty="0" err="1" smtClean="0">
                <a:latin typeface="Calibri" pitchFamily="34" charset="0"/>
                <a:cs typeface="Calibri" pitchFamily="34" charset="0"/>
              </a:rPr>
              <a:t>fingerstick</a:t>
            </a:r>
            <a:endParaRPr lang="en-US" sz="2100" dirty="0" smtClean="0">
              <a:latin typeface="Calibri" pitchFamily="34" charset="0"/>
              <a:cs typeface="Calibri" pitchFamily="34" charset="0"/>
            </a:endParaRPr>
          </a:p>
          <a:p>
            <a:pPr lvl="1"/>
            <a:r>
              <a:rPr lang="en-US" sz="2100" dirty="0" smtClean="0">
                <a:latin typeface="Calibri" pitchFamily="34" charset="0"/>
                <a:cs typeface="Calibri" pitchFamily="34" charset="0"/>
              </a:rPr>
              <a:t>Mail DBS to lab &amp; call for results</a:t>
            </a:r>
          </a:p>
          <a:p>
            <a:pPr lvl="1"/>
            <a:r>
              <a:rPr lang="en-US" sz="2100" dirty="0" smtClean="0">
                <a:latin typeface="Calibri" pitchFamily="34" charset="0"/>
                <a:cs typeface="Calibri" pitchFamily="34" charset="0"/>
              </a:rPr>
              <a:t>3</a:t>
            </a:r>
            <a:r>
              <a:rPr lang="en-US" sz="2100" baseline="30000" dirty="0" smtClean="0">
                <a:latin typeface="Calibri" pitchFamily="34" charset="0"/>
                <a:cs typeface="Calibri" pitchFamily="34" charset="0"/>
              </a:rPr>
              <a:t>rd</a:t>
            </a:r>
            <a:r>
              <a:rPr lang="en-US" sz="2100" dirty="0" smtClean="0">
                <a:latin typeface="Calibri" pitchFamily="34" charset="0"/>
                <a:cs typeface="Calibri" pitchFamily="34" charset="0"/>
              </a:rPr>
              <a:t> generation </a:t>
            </a:r>
            <a:r>
              <a:rPr lang="en-US" sz="2100" dirty="0" err="1" smtClean="0">
                <a:latin typeface="Calibri" pitchFamily="34" charset="0"/>
                <a:cs typeface="Calibri" pitchFamily="34" charset="0"/>
              </a:rPr>
              <a:t>EIA</a:t>
            </a:r>
            <a:r>
              <a:rPr lang="en-US" sz="2100" dirty="0">
                <a:latin typeface="Calibri" pitchFamily="34" charset="0"/>
                <a:cs typeface="Calibri" pitchFamily="34" charset="0"/>
              </a:rPr>
              <a:t> </a:t>
            </a:r>
            <a:r>
              <a:rPr lang="en-US" sz="2100" dirty="0" smtClean="0">
                <a:latin typeface="Calibri" pitchFamily="34" charset="0"/>
                <a:cs typeface="Calibri" pitchFamily="34" charset="0"/>
                <a:sym typeface="Wingdings" panose="05000000000000000000" pitchFamily="2" charset="2"/>
              </a:rPr>
              <a:t> window period = 3-4 weeks</a:t>
            </a:r>
            <a:endParaRPr lang="en-US" sz="2100" dirty="0" smtClean="0">
              <a:latin typeface="Calibri" pitchFamily="34" charset="0"/>
              <a:cs typeface="Calibri" pitchFamily="34" charset="0"/>
            </a:endParaRPr>
          </a:p>
          <a:p>
            <a:pPr lvl="1"/>
            <a:endParaRPr lang="en-US" sz="2100" dirty="0" smtClean="0"/>
          </a:p>
        </p:txBody>
      </p:sp>
    </p:spTree>
    <p:extLst>
      <p:ext uri="{BB962C8B-B14F-4D97-AF65-F5344CB8AC3E}">
        <p14:creationId xmlns:p14="http://schemas.microsoft.com/office/powerpoint/2010/main" val="141952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latin typeface="Calibri" pitchFamily="34" charset="0"/>
                <a:cs typeface="Calibri" pitchFamily="34" charset="0"/>
              </a:rPr>
              <a:t>How would replacing clinic-based tests with home-use tests affect HIV prevalence? Testing frequency </a:t>
            </a:r>
            <a:endParaRPr lang="en-US" sz="3000" dirty="0">
              <a:latin typeface="Calibri" pitchFamily="34" charset="0"/>
              <a:cs typeface="Calibri" pitchFamily="34" charset="0"/>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237239648"/>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629400" y="1840468"/>
            <a:ext cx="914400" cy="369332"/>
          </a:xfrm>
          <a:prstGeom prst="rect">
            <a:avLst/>
          </a:prstGeom>
          <a:noFill/>
        </p:spPr>
        <p:txBody>
          <a:bodyPr wrap="square" rtlCol="0">
            <a:spAutoFit/>
          </a:bodyPr>
          <a:lstStyle/>
          <a:p>
            <a:r>
              <a:rPr lang="en-US" dirty="0" smtClean="0">
                <a:latin typeface="Calibri" pitchFamily="34" charset="0"/>
                <a:cs typeface="Calibri" pitchFamily="34" charset="0"/>
              </a:rPr>
              <a:t>27.5%</a:t>
            </a:r>
            <a:endParaRPr lang="en-US" dirty="0">
              <a:latin typeface="Calibri" pitchFamily="34" charset="0"/>
              <a:cs typeface="Calibri" pitchFamily="34" charset="0"/>
            </a:endParaRPr>
          </a:p>
        </p:txBody>
      </p:sp>
      <p:sp>
        <p:nvSpPr>
          <p:cNvPr id="9" name="TextBox 8"/>
          <p:cNvSpPr txBox="1"/>
          <p:nvPr/>
        </p:nvSpPr>
        <p:spPr>
          <a:xfrm>
            <a:off x="6553200" y="3669268"/>
            <a:ext cx="762000" cy="369332"/>
          </a:xfrm>
          <a:prstGeom prst="rect">
            <a:avLst/>
          </a:prstGeom>
          <a:solidFill>
            <a:prstClr val="white"/>
          </a:solidFill>
        </p:spPr>
        <p:txBody>
          <a:bodyPr wrap="square" rtlCol="0">
            <a:spAutoFit/>
          </a:bodyPr>
          <a:lstStyle/>
          <a:p>
            <a:r>
              <a:rPr lang="en-US" dirty="0" smtClean="0">
                <a:latin typeface="Calibri" pitchFamily="34" charset="0"/>
                <a:cs typeface="Calibri" pitchFamily="34" charset="0"/>
              </a:rPr>
              <a:t>22.4%</a:t>
            </a:r>
            <a:endParaRPr lang="en-US" dirty="0">
              <a:latin typeface="Calibri" pitchFamily="34" charset="0"/>
              <a:cs typeface="Calibri" pitchFamily="34" charset="0"/>
            </a:endParaRPr>
          </a:p>
        </p:txBody>
      </p:sp>
      <p:sp>
        <p:nvSpPr>
          <p:cNvPr id="10" name="TextBox 1"/>
          <p:cNvSpPr txBox="1"/>
          <p:nvPr/>
        </p:nvSpPr>
        <p:spPr>
          <a:xfrm>
            <a:off x="7315200" y="1752600"/>
            <a:ext cx="1676400" cy="1142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a:pPr>
            <a:r>
              <a:rPr lang="en-US" sz="1600" b="1" dirty="0" smtClean="0">
                <a:latin typeface="Calibri" pitchFamily="34" charset="0"/>
                <a:cs typeface="Calibri" pitchFamily="34" charset="0"/>
              </a:rPr>
              <a:t>Fold increase in testing frequency among men testing at home</a:t>
            </a:r>
          </a:p>
        </p:txBody>
      </p:sp>
      <p:sp>
        <p:nvSpPr>
          <p:cNvPr id="11" name="TextBox 10"/>
          <p:cNvSpPr txBox="1"/>
          <p:nvPr/>
        </p:nvSpPr>
        <p:spPr>
          <a:xfrm>
            <a:off x="1524000" y="3810000"/>
            <a:ext cx="914400" cy="369332"/>
          </a:xfrm>
          <a:prstGeom prst="rect">
            <a:avLst/>
          </a:prstGeom>
          <a:noFill/>
        </p:spPr>
        <p:txBody>
          <a:bodyPr wrap="square" rtlCol="0">
            <a:spAutoFit/>
          </a:bodyPr>
          <a:lstStyle/>
          <a:p>
            <a:r>
              <a:rPr lang="en-US" dirty="0" smtClean="0">
                <a:latin typeface="Calibri" pitchFamily="34" charset="0"/>
                <a:cs typeface="Calibri" pitchFamily="34" charset="0"/>
              </a:rPr>
              <a:t>18.6%</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583588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775F55"/>
                </a:solidFill>
                <a:latin typeface="Calibri" pitchFamily="34" charset="0"/>
                <a:cs typeface="Calibri" pitchFamily="34" charset="0"/>
              </a:rPr>
              <a:t>How much would a home-use test need to increase testing to maintain stable prevalence?</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096570132"/>
              </p:ext>
            </p:extLst>
          </p:nvPr>
        </p:nvGraphicFramePr>
        <p:xfrm>
          <a:off x="76200" y="1600200"/>
          <a:ext cx="8839201"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05000" y="2754868"/>
            <a:ext cx="304800" cy="276999"/>
          </a:xfrm>
          <a:prstGeom prst="rect">
            <a:avLst/>
          </a:prstGeom>
          <a:solidFill>
            <a:prstClr val="white"/>
          </a:solidFill>
        </p:spPr>
        <p:txBody>
          <a:bodyPr wrap="square" lIns="0" tIns="0" rIns="0" bIns="0" rtlCol="0">
            <a:spAutoFit/>
          </a:bodyPr>
          <a:lstStyle/>
          <a:p>
            <a:r>
              <a:rPr lang="en-US" dirty="0" smtClean="0">
                <a:latin typeface="Calibri" pitchFamily="34" charset="0"/>
                <a:cs typeface="Calibri" pitchFamily="34" charset="0"/>
              </a:rPr>
              <a:t>1.6</a:t>
            </a:r>
            <a:endParaRPr lang="en-US" dirty="0">
              <a:latin typeface="Calibri" pitchFamily="34" charset="0"/>
              <a:cs typeface="Calibri" pitchFamily="34" charset="0"/>
            </a:endParaRPr>
          </a:p>
        </p:txBody>
      </p:sp>
      <p:sp>
        <p:nvSpPr>
          <p:cNvPr id="8" name="TextBox 1"/>
          <p:cNvSpPr txBox="1"/>
          <p:nvPr/>
        </p:nvSpPr>
        <p:spPr>
          <a:xfrm>
            <a:off x="7924822" y="1888855"/>
            <a:ext cx="1066778" cy="1143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latin typeface="Calibri" pitchFamily="34" charset="0"/>
                <a:cs typeface="Calibri" pitchFamily="34" charset="0"/>
              </a:rPr>
              <a:t>Window period of home-use test</a:t>
            </a:r>
          </a:p>
        </p:txBody>
      </p:sp>
      <p:sp>
        <p:nvSpPr>
          <p:cNvPr id="10" name="TextBox 9"/>
          <p:cNvSpPr txBox="1"/>
          <p:nvPr/>
        </p:nvSpPr>
        <p:spPr>
          <a:xfrm>
            <a:off x="1332411" y="2754867"/>
            <a:ext cx="304800" cy="276999"/>
          </a:xfrm>
          <a:prstGeom prst="rect">
            <a:avLst/>
          </a:prstGeom>
          <a:solidFill>
            <a:prstClr val="white"/>
          </a:solidFill>
        </p:spPr>
        <p:txBody>
          <a:bodyPr wrap="square" lIns="0" tIns="0" rIns="0" bIns="0" rtlCol="0">
            <a:spAutoFit/>
          </a:bodyPr>
          <a:lstStyle/>
          <a:p>
            <a:r>
              <a:rPr lang="en-US" dirty="0" smtClean="0">
                <a:latin typeface="Calibri" pitchFamily="34" charset="0"/>
                <a:cs typeface="Calibri" pitchFamily="34" charset="0"/>
              </a:rPr>
              <a:t>1.1</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36017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1"/>
            <p:extLst>
              <p:ext uri="{D42A27DB-BD31-4B8C-83A1-F6EECF244321}">
                <p14:modId xmlns:p14="http://schemas.microsoft.com/office/powerpoint/2010/main" val="291337177"/>
              </p:ext>
            </p:extLst>
          </p:nvPr>
        </p:nvGraphicFramePr>
        <p:xfrm>
          <a:off x="612775" y="1600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Autofit/>
          </a:bodyPr>
          <a:lstStyle/>
          <a:p>
            <a:r>
              <a:rPr lang="en-US" sz="3000" dirty="0" smtClean="0">
                <a:latin typeface="Calibri" pitchFamily="34" charset="0"/>
                <a:cs typeface="Calibri" pitchFamily="34" charset="0"/>
              </a:rPr>
              <a:t>How would replacing clinic-based tests with home-use tests affect HIV prevalence? Sensitivity </a:t>
            </a:r>
            <a:endParaRPr lang="en-US" sz="3000" dirty="0">
              <a:latin typeface="Calibri" pitchFamily="34" charset="0"/>
              <a:cs typeface="Calibri" pitchFamily="34" charset="0"/>
            </a:endParaRPr>
          </a:p>
        </p:txBody>
      </p:sp>
    </p:spTree>
    <p:extLst>
      <p:ext uri="{BB962C8B-B14F-4D97-AF65-F5344CB8AC3E}">
        <p14:creationId xmlns:p14="http://schemas.microsoft.com/office/powerpoint/2010/main" val="1146546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How would replacing clinic-based tests with home-use tests affect HIV prevalence in different populations?</a:t>
            </a:r>
            <a:endParaRPr lang="en-US" sz="2800"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63126339"/>
              </p:ext>
            </p:extLst>
          </p:nvPr>
        </p:nvGraphicFramePr>
        <p:xfrm>
          <a:off x="612775" y="1600200"/>
          <a:ext cx="8153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4754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latin typeface="Calibri" pitchFamily="34" charset="0"/>
                <a:cs typeface="Calibri" pitchFamily="34" charset="0"/>
              </a:rPr>
              <a:t>How would replacing clinic-based tests with home-use tests affect HIV prevalence?  ART initiation</a:t>
            </a:r>
            <a:endParaRPr lang="en-US" sz="30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85713895"/>
              </p:ext>
            </p:extLst>
          </p:nvPr>
        </p:nvGraphicFramePr>
        <p:xfrm>
          <a:off x="612775" y="1600200"/>
          <a:ext cx="8150227" cy="3964751"/>
        </p:xfrm>
        <a:graphic>
          <a:graphicData uri="http://schemas.openxmlformats.org/drawingml/2006/table">
            <a:tbl>
              <a:tblPr/>
              <a:tblGrid>
                <a:gridCol w="1597025"/>
                <a:gridCol w="893322"/>
                <a:gridCol w="1131976"/>
                <a:gridCol w="1131976"/>
                <a:gridCol w="1131976"/>
                <a:gridCol w="1131976"/>
                <a:gridCol w="1131976"/>
              </a:tblGrid>
              <a:tr h="779457">
                <a:tc rowSpan="2">
                  <a:txBody>
                    <a:bodyPr/>
                    <a:lstStyle/>
                    <a:p>
                      <a:pPr algn="l" fontAlgn="b"/>
                      <a:endParaRPr lang="en-US" sz="1800" b="1" i="0" u="none" strike="noStrike" dirty="0">
                        <a:solidFill>
                          <a:schemeClr val="bg1"/>
                        </a:solidFill>
                        <a:latin typeface="+mj-lt"/>
                        <a:cs typeface="Arial" pitchFamily="34" charset="0"/>
                      </a:endParaRPr>
                    </a:p>
                  </a:txBody>
                  <a:tcPr marT="91440" marB="91440"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50000"/>
                      </a:schemeClr>
                    </a:solidFill>
                  </a:tcPr>
                </a:tc>
                <a:tc rowSpan="2">
                  <a:txBody>
                    <a:bodyPr/>
                    <a:lstStyle/>
                    <a:p>
                      <a:pPr algn="ctr" fontAlgn="b"/>
                      <a:r>
                        <a:rPr lang="en-US" sz="1800" b="1" i="0" u="none" strike="noStrike" dirty="0" smtClean="0">
                          <a:solidFill>
                            <a:schemeClr val="bg1"/>
                          </a:solidFill>
                          <a:latin typeface="+mj-lt"/>
                          <a:cs typeface="Arial" pitchFamily="34" charset="0"/>
                        </a:rPr>
                        <a:t>100%</a:t>
                      </a:r>
                      <a:r>
                        <a:rPr lang="en-US" sz="1800" b="1" i="0" u="none" strike="noStrike" baseline="0" dirty="0" smtClean="0">
                          <a:solidFill>
                            <a:schemeClr val="bg1"/>
                          </a:solidFill>
                          <a:latin typeface="+mj-lt"/>
                          <a:cs typeface="Arial" pitchFamily="34" charset="0"/>
                        </a:rPr>
                        <a:t> Clinic-based testing</a:t>
                      </a:r>
                      <a:endParaRPr lang="en-US" sz="1800" b="1" i="0" u="none" strike="noStrike" dirty="0">
                        <a:solidFill>
                          <a:schemeClr val="bg1"/>
                        </a:solidFill>
                        <a:latin typeface="+mj-lt"/>
                        <a:cs typeface="Arial"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50000"/>
                      </a:schemeClr>
                    </a:solidFill>
                  </a:tcPr>
                </a:tc>
                <a:tc gridSpan="5">
                  <a:txBody>
                    <a:bodyPr/>
                    <a:lstStyle/>
                    <a:p>
                      <a:pPr algn="ctr" fontAlgn="b"/>
                      <a:r>
                        <a:rPr lang="en-US" sz="1800" b="1" i="0" u="none" strike="noStrike" dirty="0" smtClean="0">
                          <a:solidFill>
                            <a:schemeClr val="bg1"/>
                          </a:solidFill>
                          <a:latin typeface="+mj-lt"/>
                          <a:cs typeface="Arial" pitchFamily="34" charset="0"/>
                        </a:rPr>
                        <a:t>100% Home-use testing </a:t>
                      </a:r>
                      <a:r>
                        <a:rPr lang="en-US" sz="1800" b="1" i="0" u="none" strike="noStrike" baseline="0" dirty="0" smtClean="0">
                          <a:solidFill>
                            <a:schemeClr val="bg1"/>
                          </a:solidFill>
                          <a:latin typeface="+mj-lt"/>
                          <a:cs typeface="Arial" pitchFamily="34" charset="0"/>
                        </a:rPr>
                        <a:t> with </a:t>
                      </a:r>
                      <a:r>
                        <a:rPr lang="en-US" sz="1800" b="1" i="0" u="none" strike="noStrike" dirty="0" smtClean="0">
                          <a:solidFill>
                            <a:schemeClr val="bg1"/>
                          </a:solidFill>
                          <a:latin typeface="+mj-lt"/>
                          <a:cs typeface="Arial" pitchFamily="34" charset="0"/>
                        </a:rPr>
                        <a:t>% reduction</a:t>
                      </a:r>
                      <a:r>
                        <a:rPr lang="en-US" sz="1800" b="1" i="0" u="none" strike="noStrike" baseline="0" dirty="0" smtClean="0">
                          <a:solidFill>
                            <a:schemeClr val="bg1"/>
                          </a:solidFill>
                          <a:latin typeface="+mj-lt"/>
                          <a:cs typeface="Arial" pitchFamily="34" charset="0"/>
                        </a:rPr>
                        <a:t> in rate of ART initiation among home testers relative to clinic testers</a:t>
                      </a:r>
                      <a:endParaRPr lang="en-US" sz="1800" b="1" i="0" u="none" strike="noStrike" dirty="0">
                        <a:solidFill>
                          <a:schemeClr val="bg1"/>
                        </a:solidFill>
                        <a:latin typeface="+mj-lt"/>
                        <a:cs typeface="Arial" pitchFamily="34" charset="0"/>
                      </a:endParaRPr>
                    </a:p>
                  </a:txBody>
                  <a:tcPr marT="91440" marB="9144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ctr" fontAlgn="b"/>
                      <a:endParaRPr lang="en-US" sz="1400" b="1" i="0" u="none" strike="noStrike" dirty="0">
                        <a:solidFill>
                          <a:schemeClr val="bg1"/>
                        </a:solidFill>
                        <a:latin typeface="+mj-lt"/>
                      </a:endParaRP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8080"/>
                    </a:solidFill>
                  </a:tcPr>
                </a:tc>
                <a:tc hMerge="1">
                  <a:txBody>
                    <a:bodyPr/>
                    <a:lstStyle/>
                    <a:p>
                      <a:pPr algn="ctr" fontAlgn="b"/>
                      <a:endParaRPr lang="en-US" sz="1400" b="1" i="0" u="none" strike="noStrike" dirty="0">
                        <a:solidFill>
                          <a:schemeClr val="bg1"/>
                        </a:solidFill>
                        <a:latin typeface="+mj-lt"/>
                      </a:endParaRP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8080"/>
                    </a:solidFill>
                  </a:tcPr>
                </a:tc>
                <a:tc hMerge="1">
                  <a:txBody>
                    <a:bodyPr/>
                    <a:lstStyle/>
                    <a:p>
                      <a:pPr algn="ctr" fontAlgn="b"/>
                      <a:endParaRPr lang="en-US" sz="1400" b="1" i="0" u="none" strike="noStrike" dirty="0">
                        <a:solidFill>
                          <a:schemeClr val="bg1"/>
                        </a:solidFill>
                        <a:latin typeface="+mj-lt"/>
                      </a:endParaRPr>
                    </a:p>
                  </a:txBody>
                  <a:tcPr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8080"/>
                    </a:solidFill>
                  </a:tcPr>
                </a:tc>
                <a:tc hMerge="1">
                  <a:txBody>
                    <a:bodyPr/>
                    <a:lstStyle/>
                    <a:p>
                      <a:pPr algn="ctr" fontAlgn="b"/>
                      <a:endParaRPr lang="en-US" sz="1400" b="1" i="0" u="none" strike="noStrike" dirty="0">
                        <a:solidFill>
                          <a:schemeClr val="bg1"/>
                        </a:solidFill>
                        <a:latin typeface="+mj-lt"/>
                      </a:endParaRPr>
                    </a:p>
                  </a:txBody>
                  <a:tcPr marT="27432" marB="2743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8080"/>
                    </a:solidFill>
                  </a:tcPr>
                </a:tc>
              </a:tr>
              <a:tr h="611258">
                <a:tc vMerge="1">
                  <a:txBody>
                    <a:bodyPr/>
                    <a:lstStyle/>
                    <a:p>
                      <a:endParaRPr lang="en-US"/>
                    </a:p>
                  </a:txBody>
                  <a:tcPr/>
                </a:tc>
                <a:tc vMerge="1">
                  <a:txBody>
                    <a:bodyPr/>
                    <a:lstStyle/>
                    <a:p>
                      <a:endParaRPr lang="en-US"/>
                    </a:p>
                  </a:txBody>
                  <a:tcPr/>
                </a:tc>
                <a:tc>
                  <a:txBody>
                    <a:bodyPr/>
                    <a:lstStyle/>
                    <a:p>
                      <a:pPr algn="ctr" fontAlgn="b"/>
                      <a:r>
                        <a:rPr lang="en-US" sz="1800" b="1" i="0" u="none" strike="noStrike" dirty="0" smtClean="0">
                          <a:solidFill>
                            <a:schemeClr val="bg1"/>
                          </a:solidFill>
                          <a:latin typeface="+mj-lt"/>
                          <a:cs typeface="Arial" pitchFamily="34" charset="0"/>
                        </a:rPr>
                        <a:t>0%</a:t>
                      </a:r>
                      <a:endParaRPr lang="en-US" sz="1800" b="1" i="0" u="none" strike="noStrike" dirty="0">
                        <a:solidFill>
                          <a:schemeClr val="bg1"/>
                        </a:solidFill>
                        <a:latin typeface="+mj-lt"/>
                        <a:cs typeface="Arial"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800" b="1" i="0" u="none" strike="noStrike" dirty="0" smtClean="0">
                          <a:solidFill>
                            <a:schemeClr val="bg1"/>
                          </a:solidFill>
                          <a:latin typeface="+mj-lt"/>
                          <a:cs typeface="Arial" pitchFamily="34" charset="0"/>
                        </a:rPr>
                        <a:t>25%</a:t>
                      </a:r>
                      <a:endParaRPr lang="en-US" sz="1800" b="1" i="0" u="none" strike="noStrike" dirty="0">
                        <a:solidFill>
                          <a:schemeClr val="bg1"/>
                        </a:solidFill>
                        <a:latin typeface="+mj-lt"/>
                        <a:cs typeface="Arial"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800" b="1" i="0" u="none" strike="noStrike" dirty="0" smtClean="0">
                          <a:solidFill>
                            <a:schemeClr val="bg1"/>
                          </a:solidFill>
                          <a:latin typeface="+mj-lt"/>
                          <a:cs typeface="Arial" pitchFamily="34" charset="0"/>
                        </a:rPr>
                        <a:t>50%</a:t>
                      </a:r>
                      <a:endParaRPr lang="en-US" sz="1800" b="1" i="0" u="none" strike="noStrike" dirty="0">
                        <a:solidFill>
                          <a:schemeClr val="bg1"/>
                        </a:solidFill>
                        <a:latin typeface="+mj-lt"/>
                        <a:cs typeface="Arial"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800" b="1" i="0" u="none" strike="noStrike" dirty="0" smtClean="0">
                          <a:solidFill>
                            <a:schemeClr val="bg1"/>
                          </a:solidFill>
                          <a:latin typeface="+mj-lt"/>
                          <a:cs typeface="Arial" pitchFamily="34" charset="0"/>
                        </a:rPr>
                        <a:t>75%</a:t>
                      </a:r>
                      <a:endParaRPr lang="en-US" sz="1800" b="1" i="0" u="none" strike="noStrike" dirty="0">
                        <a:solidFill>
                          <a:schemeClr val="bg1"/>
                        </a:solidFill>
                        <a:latin typeface="+mj-lt"/>
                        <a:cs typeface="Arial"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800" b="1" i="0" u="none" strike="noStrike" dirty="0" smtClean="0">
                          <a:solidFill>
                            <a:schemeClr val="bg1"/>
                          </a:solidFill>
                          <a:latin typeface="+mj-lt"/>
                          <a:cs typeface="Arial" pitchFamily="34" charset="0"/>
                        </a:rPr>
                        <a:t>100%</a:t>
                      </a:r>
                      <a:endParaRPr lang="en-US" sz="1800" b="1" i="0" u="none" strike="noStrike" dirty="0">
                        <a:solidFill>
                          <a:schemeClr val="bg1"/>
                        </a:solidFill>
                        <a:latin typeface="+mj-lt"/>
                        <a:cs typeface="Arial" pitchFamily="34" charset="0"/>
                      </a:endParaRPr>
                    </a:p>
                  </a:txBody>
                  <a:tcPr marT="91440" marB="9144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50000"/>
                      </a:schemeClr>
                    </a:solidFill>
                  </a:tcPr>
                </a:tc>
              </a:tr>
              <a:tr h="812276">
                <a:tc>
                  <a:txBody>
                    <a:bodyPr/>
                    <a:lstStyle/>
                    <a:p>
                      <a:pPr marL="0" marR="0">
                        <a:lnSpc>
                          <a:spcPct val="115000"/>
                        </a:lnSpc>
                        <a:spcBef>
                          <a:spcPts val="0"/>
                        </a:spcBef>
                        <a:spcAft>
                          <a:spcPts val="0"/>
                        </a:spcAft>
                      </a:pPr>
                      <a:r>
                        <a:rPr lang="en-US" sz="1800" b="1" dirty="0" smtClean="0">
                          <a:effectLst/>
                          <a:latin typeface="+mj-lt"/>
                          <a:ea typeface="Calibri"/>
                          <a:cs typeface="Arial" pitchFamily="34" charset="0"/>
                        </a:rPr>
                        <a:t>Equilibrium</a:t>
                      </a:r>
                      <a:r>
                        <a:rPr lang="en-US" sz="1800" b="1" baseline="0" dirty="0" smtClean="0">
                          <a:effectLst/>
                          <a:latin typeface="+mj-lt"/>
                          <a:ea typeface="Calibri"/>
                          <a:cs typeface="Arial" pitchFamily="34" charset="0"/>
                        </a:rPr>
                        <a:t> HIV prevalence</a:t>
                      </a:r>
                      <a:endParaRPr lang="en-US" sz="1800" b="1" dirty="0">
                        <a:effectLst/>
                        <a:latin typeface="+mj-lt"/>
                        <a:ea typeface="Calibri"/>
                        <a:cs typeface="Arial" pitchFamily="34" charset="0"/>
                      </a:endParaRPr>
                    </a:p>
                  </a:txBody>
                  <a:tcPr marL="68580" marR="68580" marT="91440" marB="91440"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smtClean="0">
                          <a:effectLst/>
                          <a:latin typeface="+mj-lt"/>
                          <a:cs typeface="Arial" pitchFamily="34" charset="0"/>
                        </a:rPr>
                        <a:t>18.6%</a:t>
                      </a:r>
                      <a:endParaRPr lang="en-US" sz="1800" dirty="0">
                        <a:effectLst/>
                        <a:latin typeface="+mj-lt"/>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smtClean="0">
                          <a:effectLst/>
                          <a:latin typeface="+mj-lt"/>
                          <a:cs typeface="Arial" pitchFamily="34" charset="0"/>
                        </a:rPr>
                        <a:t>27.5%</a:t>
                      </a:r>
                      <a:endParaRPr lang="en-US" sz="1800" dirty="0">
                        <a:effectLst/>
                        <a:latin typeface="+mj-lt"/>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smtClean="0">
                          <a:effectLst/>
                          <a:latin typeface="+mj-lt"/>
                          <a:cs typeface="Arial" pitchFamily="34" charset="0"/>
                        </a:rPr>
                        <a:t>28.1%</a:t>
                      </a:r>
                      <a:endParaRPr lang="en-US" sz="1800" dirty="0">
                        <a:effectLst/>
                        <a:latin typeface="+mj-lt"/>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smtClean="0">
                          <a:effectLst/>
                          <a:latin typeface="+mj-lt"/>
                          <a:cs typeface="Arial" pitchFamily="34" charset="0"/>
                        </a:rPr>
                        <a:t>29.0%</a:t>
                      </a:r>
                      <a:endParaRPr lang="en-US" sz="1800" dirty="0">
                        <a:effectLst/>
                        <a:latin typeface="+mj-lt"/>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smtClean="0">
                          <a:effectLst/>
                          <a:latin typeface="+mj-lt"/>
                          <a:cs typeface="Arial" pitchFamily="34" charset="0"/>
                        </a:rPr>
                        <a:t>30.0%</a:t>
                      </a:r>
                      <a:endParaRPr lang="en-US" sz="1800" dirty="0">
                        <a:effectLst/>
                        <a:latin typeface="+mj-lt"/>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smtClean="0">
                          <a:effectLst/>
                          <a:latin typeface="+mj-lt"/>
                          <a:cs typeface="Arial" pitchFamily="34" charset="0"/>
                        </a:rPr>
                        <a:t>31.4%</a:t>
                      </a:r>
                      <a:endParaRPr lang="en-US" sz="1800" dirty="0">
                        <a:effectLst/>
                        <a:latin typeface="+mj-lt"/>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1378408">
                <a:tc>
                  <a:txBody>
                    <a:bodyPr/>
                    <a:lstStyle/>
                    <a:p>
                      <a:pPr marL="0" marR="0">
                        <a:lnSpc>
                          <a:spcPct val="115000"/>
                        </a:lnSpc>
                        <a:spcBef>
                          <a:spcPts val="0"/>
                        </a:spcBef>
                        <a:spcAft>
                          <a:spcPts val="0"/>
                        </a:spcAft>
                      </a:pPr>
                      <a:r>
                        <a:rPr lang="en-US" sz="1800" b="1" dirty="0" smtClean="0">
                          <a:effectLst/>
                          <a:latin typeface="+mj-lt"/>
                          <a:ea typeface="Calibri"/>
                          <a:cs typeface="Arial" pitchFamily="34" charset="0"/>
                        </a:rPr>
                        <a:t>%</a:t>
                      </a:r>
                      <a:r>
                        <a:rPr lang="en-US" sz="1800" b="1" baseline="0" dirty="0" smtClean="0">
                          <a:effectLst/>
                          <a:latin typeface="+mj-lt"/>
                          <a:ea typeface="Calibri"/>
                          <a:cs typeface="Arial" pitchFamily="34" charset="0"/>
                        </a:rPr>
                        <a:t> of MSM with diagnosed, chronic HIV infection on ART</a:t>
                      </a:r>
                      <a:endParaRPr lang="en-US" sz="1800" b="1" dirty="0">
                        <a:effectLst/>
                        <a:latin typeface="+mj-lt"/>
                        <a:ea typeface="Calibri"/>
                        <a:cs typeface="Arial" pitchFamily="34" charset="0"/>
                      </a:endParaRPr>
                    </a:p>
                  </a:txBody>
                  <a:tcPr marL="68580" marR="68580" marT="91440" marB="91440"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800" dirty="0" smtClean="0">
                          <a:effectLst/>
                          <a:latin typeface="+mj-lt"/>
                          <a:ea typeface="Calibri"/>
                          <a:cs typeface="Arial" pitchFamily="34" charset="0"/>
                        </a:rPr>
                        <a:t>72.5%</a:t>
                      </a:r>
                      <a:endParaRPr lang="en-US" sz="1800" dirty="0">
                        <a:effectLst/>
                        <a:latin typeface="+mj-lt"/>
                        <a:ea typeface="Calibri"/>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800" dirty="0" smtClean="0">
                          <a:effectLst/>
                          <a:latin typeface="+mj-lt"/>
                          <a:ea typeface="Calibri"/>
                          <a:cs typeface="Arial" pitchFamily="34" charset="0"/>
                        </a:rPr>
                        <a:t>71.4%</a:t>
                      </a:r>
                      <a:endParaRPr lang="en-US" sz="1800" dirty="0">
                        <a:effectLst/>
                        <a:latin typeface="+mj-lt"/>
                        <a:ea typeface="Calibri"/>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800" dirty="0" smtClean="0">
                          <a:effectLst/>
                          <a:latin typeface="+mj-lt"/>
                          <a:ea typeface="Calibri"/>
                          <a:cs typeface="Arial" pitchFamily="34" charset="0"/>
                        </a:rPr>
                        <a:t>65.2%</a:t>
                      </a:r>
                      <a:endParaRPr lang="en-US" sz="1800" dirty="0">
                        <a:effectLst/>
                        <a:latin typeface="+mj-lt"/>
                        <a:ea typeface="Calibri"/>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800" dirty="0" smtClean="0">
                          <a:effectLst/>
                          <a:latin typeface="+mj-lt"/>
                          <a:ea typeface="Calibri"/>
                          <a:cs typeface="Arial" pitchFamily="34" charset="0"/>
                        </a:rPr>
                        <a:t>55.6%</a:t>
                      </a:r>
                      <a:endParaRPr lang="en-US" sz="1800" dirty="0">
                        <a:effectLst/>
                        <a:latin typeface="+mj-lt"/>
                        <a:ea typeface="Calibri"/>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800" dirty="0" smtClean="0">
                          <a:effectLst/>
                          <a:latin typeface="+mj-lt"/>
                          <a:ea typeface="Calibri"/>
                          <a:cs typeface="Arial" pitchFamily="34" charset="0"/>
                        </a:rPr>
                        <a:t>38.5%</a:t>
                      </a:r>
                      <a:endParaRPr lang="en-US" sz="1800" dirty="0">
                        <a:effectLst/>
                        <a:latin typeface="+mj-lt"/>
                        <a:ea typeface="Calibri"/>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0"/>
                        </a:spcBef>
                        <a:spcAft>
                          <a:spcPts val="0"/>
                        </a:spcAft>
                      </a:pPr>
                      <a:r>
                        <a:rPr lang="en-US" sz="1800" dirty="0" smtClean="0">
                          <a:effectLst/>
                          <a:latin typeface="+mj-lt"/>
                          <a:ea typeface="Calibri"/>
                          <a:cs typeface="Arial" pitchFamily="34" charset="0"/>
                        </a:rPr>
                        <a:t>0%</a:t>
                      </a:r>
                      <a:endParaRPr lang="en-US" sz="1800" dirty="0">
                        <a:effectLst/>
                        <a:latin typeface="+mj-lt"/>
                        <a:ea typeface="Calibri"/>
                        <a:cs typeface="Arial" pitchFamily="34" charset="0"/>
                      </a:endParaRPr>
                    </a:p>
                  </a:txBody>
                  <a:tcPr marL="68580" marR="68580" marT="91440" marB="9144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1823631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sz="quarter" idx="1"/>
          </p:nvPr>
        </p:nvSpPr>
        <p:spPr/>
        <p:txBody>
          <a:bodyPr>
            <a:normAutofit lnSpcReduction="10000"/>
          </a:bodyPr>
          <a:lstStyle/>
          <a:p>
            <a:r>
              <a:rPr lang="en-US" sz="2600" dirty="0" smtClean="0"/>
              <a:t>Does not include MSM who test at home AND clinics</a:t>
            </a:r>
          </a:p>
          <a:p>
            <a:r>
              <a:rPr lang="en-US" sz="2600" dirty="0" smtClean="0"/>
              <a:t>Does not explicitly account for MSM who would never test at a clinic choosing to test at home</a:t>
            </a:r>
          </a:p>
          <a:p>
            <a:r>
              <a:rPr lang="en-US" sz="2600" dirty="0" smtClean="0">
                <a:latin typeface="Calibri" pitchFamily="34" charset="0"/>
                <a:cs typeface="Calibri" pitchFamily="34" charset="0"/>
              </a:rPr>
              <a:t>Assumes testing occurs at random with respect to time of infection</a:t>
            </a:r>
          </a:p>
          <a:p>
            <a:r>
              <a:rPr lang="en-US" sz="2600" dirty="0" smtClean="0">
                <a:latin typeface="Calibri" pitchFamily="34" charset="0"/>
                <a:cs typeface="Calibri" pitchFamily="34" charset="0"/>
              </a:rPr>
              <a:t>Does not address differences in receipt of test results or time to test results</a:t>
            </a:r>
          </a:p>
          <a:p>
            <a:r>
              <a:rPr lang="en-US" sz="2600" dirty="0">
                <a:latin typeface="Calibri" pitchFamily="34" charset="0"/>
                <a:cs typeface="Calibri" pitchFamily="34" charset="0"/>
              </a:rPr>
              <a:t>Does not address </a:t>
            </a:r>
            <a:r>
              <a:rPr lang="en-US" sz="2600" dirty="0" smtClean="0">
                <a:latin typeface="Calibri" pitchFamily="34" charset="0"/>
                <a:cs typeface="Calibri" pitchFamily="34" charset="0"/>
              </a:rPr>
              <a:t>testing with sex partners before sex or </a:t>
            </a:r>
            <a:r>
              <a:rPr lang="en-US" sz="2600" dirty="0">
                <a:latin typeface="Calibri" pitchFamily="34" charset="0"/>
                <a:cs typeface="Calibri" pitchFamily="34" charset="0"/>
              </a:rPr>
              <a:t>differences in sexual behavior</a:t>
            </a:r>
          </a:p>
          <a:p>
            <a:r>
              <a:rPr lang="en-US" sz="2600" dirty="0" smtClean="0">
                <a:latin typeface="Calibri" pitchFamily="34" charset="0"/>
              </a:rPr>
              <a:t>May not be generalizable to other settings and populations</a:t>
            </a:r>
            <a:endParaRPr lang="en-US" sz="2600" dirty="0"/>
          </a:p>
          <a:p>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77697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latin typeface="Calibri" pitchFamily="34" charset="0"/>
                <a:cs typeface="Calibri" pitchFamily="34" charset="0"/>
              </a:rPr>
              <a:t>Most $ willing to pay for self-test</a:t>
            </a:r>
            <a:endParaRPr lang="en-US" sz="3800" dirty="0">
              <a:latin typeface="Calibri" pitchFamily="34" charset="0"/>
              <a:cs typeface="Calibri" pitchFamily="34" charset="0"/>
            </a:endParaRPr>
          </a:p>
        </p:txBody>
      </p:sp>
      <p:graphicFrame>
        <p:nvGraphicFramePr>
          <p:cNvPr id="7" name="Content Placeholder 6"/>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p:cNvGrpSpPr/>
          <p:nvPr/>
        </p:nvGrpSpPr>
        <p:grpSpPr>
          <a:xfrm>
            <a:off x="6172200" y="1981200"/>
            <a:ext cx="2057400" cy="3352800"/>
            <a:chOff x="6172200" y="1981200"/>
            <a:chExt cx="2057400" cy="3352800"/>
          </a:xfrm>
        </p:grpSpPr>
        <p:cxnSp>
          <p:nvCxnSpPr>
            <p:cNvPr id="9" name="Straight Arrow Connector 8"/>
            <p:cNvCxnSpPr>
              <a:endCxn id="14" idx="1"/>
            </p:cNvCxnSpPr>
            <p:nvPr/>
          </p:nvCxnSpPr>
          <p:spPr>
            <a:xfrm flipV="1">
              <a:off x="6172200" y="2442865"/>
              <a:ext cx="381000" cy="7575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172200" y="3200400"/>
              <a:ext cx="0" cy="2133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53200" y="1981200"/>
              <a:ext cx="1676400" cy="923330"/>
            </a:xfrm>
            <a:prstGeom prst="rect">
              <a:avLst/>
            </a:prstGeom>
            <a:solidFill>
              <a:schemeClr val="accent1">
                <a:lumMod val="40000"/>
                <a:lumOff val="60000"/>
              </a:schemeClr>
            </a:solidFill>
          </p:spPr>
          <p:txBody>
            <a:bodyPr wrap="square" rtlCol="0">
              <a:spAutoFit/>
            </a:bodyPr>
            <a:lstStyle/>
            <a:p>
              <a:r>
                <a:rPr lang="en-US" dirty="0" smtClean="0">
                  <a:latin typeface="Calibri" pitchFamily="34" charset="0"/>
                  <a:cs typeface="Calibri" pitchFamily="34" charset="0"/>
                </a:rPr>
                <a:t>OraQuick In-Home HIV Test on sale for $40</a:t>
              </a:r>
              <a:endParaRPr lang="en-US" dirty="0">
                <a:latin typeface="Calibri" pitchFamily="34" charset="0"/>
                <a:cs typeface="Calibri" pitchFamily="34" charset="0"/>
              </a:endParaRPr>
            </a:p>
          </p:txBody>
        </p:sp>
      </p:grpSp>
    </p:spTree>
    <p:extLst>
      <p:ext uri="{BB962C8B-B14F-4D97-AF65-F5344CB8AC3E}">
        <p14:creationId xmlns:p14="http://schemas.microsoft.com/office/powerpoint/2010/main" val="152661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Point-of-sex testing</a:t>
            </a:r>
            <a:endParaRPr lang="en-US" dirty="0">
              <a:latin typeface="Calibri" pitchFamily="34" charset="0"/>
              <a:cs typeface="Calibri" pitchFamily="34" charset="0"/>
            </a:endParaRPr>
          </a:p>
        </p:txBody>
      </p:sp>
      <p:graphicFrame>
        <p:nvGraphicFramePr>
          <p:cNvPr id="4" name="Content Placeholder 3"/>
          <p:cNvGraphicFramePr>
            <a:graphicFrameLocks noGrp="1"/>
          </p:cNvGraphicFramePr>
          <p:nvPr>
            <p:ph sz="quarter" idx="1"/>
          </p:nvPr>
        </p:nvGraphicFramePr>
        <p:xfrm>
          <a:off x="152400" y="1600200"/>
          <a:ext cx="8839199" cy="50292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228600" y="35052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 y="4261104"/>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 y="5001768"/>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8600" y="5742432"/>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48600" y="6107668"/>
            <a:ext cx="838200" cy="369332"/>
          </a:xfrm>
          <a:prstGeom prst="rect">
            <a:avLst/>
          </a:prstGeom>
          <a:noFill/>
        </p:spPr>
        <p:txBody>
          <a:bodyPr wrap="square" rtlCol="0">
            <a:spAutoFit/>
          </a:bodyPr>
          <a:lstStyle/>
          <a:p>
            <a:r>
              <a:rPr lang="en-US" dirty="0" smtClean="0"/>
              <a:t>N = 82</a:t>
            </a:r>
            <a:endParaRPr lang="en-US" dirty="0"/>
          </a:p>
        </p:txBody>
      </p:sp>
    </p:spTree>
    <p:extLst>
      <p:ext uri="{BB962C8B-B14F-4D97-AF65-F5344CB8AC3E}">
        <p14:creationId xmlns:p14="http://schemas.microsoft.com/office/powerpoint/2010/main" val="2055818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Point-of-sex testing: Condom use</a:t>
            </a:r>
            <a:endParaRPr lang="en-US" dirty="0">
              <a:latin typeface="Calibri" pitchFamily="34" charset="0"/>
              <a:cs typeface="Calibri" pitchFamily="34" charset="0"/>
            </a:endParaRPr>
          </a:p>
        </p:txBody>
      </p:sp>
      <p:graphicFrame>
        <p:nvGraphicFramePr>
          <p:cNvPr id="6" name="Content Placeholder 5"/>
          <p:cNvGraphicFramePr>
            <a:graphicFrameLocks noGrp="1"/>
          </p:cNvGraphicFramePr>
          <p:nvPr>
            <p:ph sz="quarter" idx="1"/>
          </p:nvPr>
        </p:nvGraphicFramePr>
        <p:xfrm>
          <a:off x="612775" y="1600200"/>
          <a:ext cx="8153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781800" y="2895600"/>
            <a:ext cx="1905000" cy="26670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62800" y="3200400"/>
            <a:ext cx="609600" cy="369332"/>
          </a:xfrm>
          <a:prstGeom prst="rect">
            <a:avLst/>
          </a:prstGeom>
          <a:noFill/>
        </p:spPr>
        <p:txBody>
          <a:bodyPr wrap="square" rtlCol="0">
            <a:spAutoFit/>
          </a:bodyPr>
          <a:lstStyle/>
          <a:p>
            <a:r>
              <a:rPr lang="en-US" b="1" dirty="0" smtClean="0">
                <a:latin typeface="Calibri" pitchFamily="34" charset="0"/>
                <a:cs typeface="Calibri" pitchFamily="34" charset="0"/>
              </a:rPr>
              <a:t>29%</a:t>
            </a:r>
            <a:endParaRPr lang="en-US" b="1" dirty="0">
              <a:latin typeface="Calibri" pitchFamily="34" charset="0"/>
              <a:cs typeface="Calibri" pitchFamily="34" charset="0"/>
            </a:endParaRPr>
          </a:p>
        </p:txBody>
      </p:sp>
      <p:sp>
        <p:nvSpPr>
          <p:cNvPr id="8" name="TextBox 7"/>
          <p:cNvSpPr txBox="1"/>
          <p:nvPr/>
        </p:nvSpPr>
        <p:spPr>
          <a:xfrm>
            <a:off x="7696200" y="3962400"/>
            <a:ext cx="685800" cy="369332"/>
          </a:xfrm>
          <a:prstGeom prst="rect">
            <a:avLst/>
          </a:prstGeom>
          <a:noFill/>
        </p:spPr>
        <p:txBody>
          <a:bodyPr wrap="square" rtlCol="0">
            <a:spAutoFit/>
          </a:bodyPr>
          <a:lstStyle/>
          <a:p>
            <a:r>
              <a:rPr lang="en-US" b="1" dirty="0" smtClean="0">
                <a:latin typeface="Calibri" pitchFamily="34" charset="0"/>
                <a:cs typeface="Calibri" pitchFamily="34" charset="0"/>
              </a:rPr>
              <a:t>14%</a:t>
            </a:r>
            <a:endParaRPr lang="en-US" b="1" dirty="0">
              <a:latin typeface="Calibri" pitchFamily="34" charset="0"/>
              <a:cs typeface="Calibri" pitchFamily="34" charset="0"/>
            </a:endParaRPr>
          </a:p>
        </p:txBody>
      </p:sp>
      <p:sp>
        <p:nvSpPr>
          <p:cNvPr id="7" name="TextBox 6"/>
          <p:cNvSpPr txBox="1"/>
          <p:nvPr/>
        </p:nvSpPr>
        <p:spPr>
          <a:xfrm>
            <a:off x="7543800" y="6096000"/>
            <a:ext cx="1447800" cy="646331"/>
          </a:xfrm>
          <a:prstGeom prst="rect">
            <a:avLst/>
          </a:prstGeom>
          <a:noFill/>
        </p:spPr>
        <p:txBody>
          <a:bodyPr wrap="square" rtlCol="0">
            <a:spAutoFit/>
          </a:bodyPr>
          <a:lstStyle/>
          <a:p>
            <a:r>
              <a:rPr lang="en-US" dirty="0" smtClean="0"/>
              <a:t>End-of-study</a:t>
            </a:r>
          </a:p>
          <a:p>
            <a:r>
              <a:rPr lang="en-US" dirty="0" smtClean="0"/>
              <a:t>N = 82</a:t>
            </a:r>
            <a:endParaRPr lang="en-US" dirty="0"/>
          </a:p>
        </p:txBody>
      </p:sp>
    </p:spTree>
    <p:extLst>
      <p:ext uri="{BB962C8B-B14F-4D97-AF65-F5344CB8AC3E}">
        <p14:creationId xmlns:p14="http://schemas.microsoft.com/office/powerpoint/2010/main" val="28724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Home testing experiences: Test kit use</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609600" y="1600200"/>
            <a:ext cx="8302752" cy="4724400"/>
          </a:xfrm>
        </p:spPr>
        <p:txBody>
          <a:bodyPr>
            <a:normAutofit/>
          </a:bodyPr>
          <a:lstStyle/>
          <a:p>
            <a:r>
              <a:rPr lang="en-US" dirty="0" smtClean="0">
                <a:latin typeface="Calibri" pitchFamily="34" charset="0"/>
                <a:cs typeface="Calibri" pitchFamily="34" charset="0"/>
              </a:rPr>
              <a:t>78 initial home-use test kits given at study visit</a:t>
            </a:r>
          </a:p>
          <a:p>
            <a:r>
              <a:rPr lang="en-US" dirty="0" smtClean="0">
                <a:latin typeface="Calibri" pitchFamily="34" charset="0"/>
                <a:cs typeface="Calibri" pitchFamily="34" charset="0"/>
              </a:rPr>
              <a:t>58 participants have obtained 164 follow-up kits</a:t>
            </a:r>
          </a:p>
          <a:p>
            <a:pPr lvl="2">
              <a:buClr>
                <a:schemeClr val="accent1">
                  <a:lumMod val="75000"/>
                </a:schemeClr>
              </a:buClr>
            </a:pPr>
            <a:r>
              <a:rPr lang="en-US" dirty="0" smtClean="0">
                <a:latin typeface="Calibri" pitchFamily="34" charset="0"/>
                <a:cs typeface="Calibri" pitchFamily="34" charset="0"/>
              </a:rPr>
              <a:t>1-6 per participant</a:t>
            </a:r>
          </a:p>
          <a:p>
            <a:r>
              <a:rPr lang="en-US" dirty="0" smtClean="0">
                <a:latin typeface="Calibri" pitchFamily="34" charset="0"/>
                <a:cs typeface="Calibri" pitchFamily="34" charset="0"/>
              </a:rPr>
              <a:t>Participants have reported nonreactive tests and:</a:t>
            </a:r>
          </a:p>
          <a:p>
            <a:pPr lvl="2">
              <a:buClr>
                <a:schemeClr val="accent1">
                  <a:lumMod val="75000"/>
                </a:schemeClr>
              </a:buClr>
            </a:pPr>
            <a:r>
              <a:rPr lang="en-US" dirty="0" smtClean="0">
                <a:latin typeface="Calibri" pitchFamily="34" charset="0"/>
                <a:cs typeface="Calibri" pitchFamily="34" charset="0"/>
              </a:rPr>
              <a:t> 2 positive tests (1 participant, 1 sex partner)</a:t>
            </a:r>
          </a:p>
          <a:p>
            <a:pPr lvl="2">
              <a:buClr>
                <a:schemeClr val="accent1">
                  <a:lumMod val="75000"/>
                </a:schemeClr>
              </a:buClr>
            </a:pPr>
            <a:r>
              <a:rPr lang="en-US" dirty="0" smtClean="0">
                <a:latin typeface="Calibri" pitchFamily="34" charset="0"/>
                <a:cs typeface="Calibri" pitchFamily="34" charset="0"/>
              </a:rPr>
              <a:t> 2 invalid tests + 1 ‘confusing’ result</a:t>
            </a:r>
          </a:p>
          <a:p>
            <a:pPr lvl="2">
              <a:buClr>
                <a:schemeClr val="accent1">
                  <a:lumMod val="75000"/>
                </a:schemeClr>
              </a:buClr>
            </a:pPr>
            <a:r>
              <a:rPr lang="en-US" dirty="0" smtClean="0">
                <a:latin typeface="Calibri" pitchFamily="34" charset="0"/>
                <a:cs typeface="Calibri" pitchFamily="34" charset="0"/>
              </a:rPr>
              <a:t> 1 participant did not wait long enough for result </a:t>
            </a:r>
          </a:p>
          <a:p>
            <a:pPr lvl="2">
              <a:buClr>
                <a:schemeClr val="accent1">
                  <a:lumMod val="75000"/>
                </a:schemeClr>
              </a:buClr>
            </a:pPr>
            <a:r>
              <a:rPr lang="en-US" dirty="0" smtClean="0">
                <a:latin typeface="Calibri" pitchFamily="34" charset="0"/>
                <a:cs typeface="Calibri" pitchFamily="34" charset="0"/>
              </a:rPr>
              <a:t> 3 tests misplaced or not received</a:t>
            </a:r>
          </a:p>
          <a:p>
            <a:pPr lvl="2">
              <a:buClr>
                <a:schemeClr val="accent1">
                  <a:lumMod val="75000"/>
                </a:schemeClr>
              </a:buClr>
            </a:pPr>
            <a:r>
              <a:rPr lang="en-US" dirty="0" smtClean="0">
                <a:latin typeface="Calibri" pitchFamily="34" charset="0"/>
                <a:cs typeface="Calibri" pitchFamily="34" charset="0"/>
              </a:rPr>
              <a:t> 3 damaged or incomplete tests</a:t>
            </a:r>
          </a:p>
          <a:p>
            <a:pPr lvl="2">
              <a:buClr>
                <a:schemeClr val="accent1">
                  <a:lumMod val="75000"/>
                </a:schemeClr>
              </a:buClr>
            </a:pPr>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2015658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HIV self-tests</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612648" y="1736765"/>
            <a:ext cx="8153400" cy="4495800"/>
          </a:xfrm>
        </p:spPr>
        <p:txBody>
          <a:bodyPr/>
          <a:lstStyle/>
          <a:p>
            <a:r>
              <a:rPr lang="en-US" sz="2300" dirty="0" smtClean="0">
                <a:latin typeface="Calibri" pitchFamily="34" charset="0"/>
                <a:cs typeface="Calibri" pitchFamily="34" charset="0"/>
              </a:rPr>
              <a:t>Rapid test</a:t>
            </a:r>
          </a:p>
          <a:p>
            <a:r>
              <a:rPr lang="en-US" sz="2300" dirty="0" smtClean="0">
                <a:latin typeface="Calibri" pitchFamily="34" charset="0"/>
                <a:cs typeface="Calibri" pitchFamily="34" charset="0"/>
              </a:rPr>
              <a:t>Self-collected oral fluid or blood</a:t>
            </a:r>
          </a:p>
          <a:p>
            <a:r>
              <a:rPr lang="en-US" sz="2300" dirty="0" smtClean="0">
                <a:latin typeface="Calibri" pitchFamily="34" charset="0"/>
                <a:cs typeface="Calibri" pitchFamily="34" charset="0"/>
              </a:rPr>
              <a:t>Learn status at home</a:t>
            </a:r>
          </a:p>
        </p:txBody>
      </p:sp>
      <p:sp>
        <p:nvSpPr>
          <p:cNvPr id="4" name="Line 9"/>
          <p:cNvSpPr>
            <a:spLocks noChangeShapeType="1"/>
          </p:cNvSpPr>
          <p:nvPr/>
        </p:nvSpPr>
        <p:spPr bwMode="auto">
          <a:xfrm flipV="1">
            <a:off x="1640435" y="5105400"/>
            <a:ext cx="6400800" cy="0"/>
          </a:xfrm>
          <a:prstGeom prst="line">
            <a:avLst/>
          </a:prstGeom>
          <a:noFill/>
          <a:ln w="38100">
            <a:solidFill>
              <a:schemeClr val="accent2">
                <a:lumMod val="75000"/>
              </a:schemeClr>
            </a:solidFill>
            <a:round/>
            <a:headEnd/>
            <a:tailEnd/>
          </a:ln>
        </p:spPr>
        <p:txBody>
          <a:bodyPr/>
          <a:lstStyle/>
          <a:p>
            <a:endParaRPr lang="en-US"/>
          </a:p>
        </p:txBody>
      </p:sp>
      <p:sp>
        <p:nvSpPr>
          <p:cNvPr id="5" name="AutoShape 11"/>
          <p:cNvSpPr>
            <a:spLocks noChangeAspect="1" noChangeArrowheads="1"/>
          </p:cNvSpPr>
          <p:nvPr/>
        </p:nvSpPr>
        <p:spPr bwMode="auto">
          <a:xfrm>
            <a:off x="3880710" y="5105400"/>
            <a:ext cx="1371600" cy="914400"/>
          </a:xfrm>
          <a:prstGeom prst="triangle">
            <a:avLst>
              <a:gd name="adj" fmla="val 50000"/>
            </a:avLst>
          </a:prstGeom>
          <a:solidFill>
            <a:schemeClr val="accent1">
              <a:lumMod val="75000"/>
            </a:schemeClr>
          </a:solidFill>
          <a:ln w="9525">
            <a:solidFill>
              <a:schemeClr val="accent1">
                <a:lumMod val="75000"/>
              </a:schemeClr>
            </a:solidFill>
            <a:miter lim="800000"/>
            <a:headEnd/>
            <a:tailEnd/>
          </a:ln>
        </p:spPr>
        <p:txBody>
          <a:bodyPr wrap="none" anchor="ctr"/>
          <a:lstStyle/>
          <a:p>
            <a:endParaRPr lang="en-US" dirty="0">
              <a:solidFill>
                <a:schemeClr val="accent1">
                  <a:lumMod val="75000"/>
                </a:schemeClr>
              </a:solidFill>
            </a:endParaRPr>
          </a:p>
        </p:txBody>
      </p:sp>
      <p:sp>
        <p:nvSpPr>
          <p:cNvPr id="6" name="Text Box 13"/>
          <p:cNvSpPr txBox="1">
            <a:spLocks noChangeArrowheads="1"/>
          </p:cNvSpPr>
          <p:nvPr/>
        </p:nvSpPr>
        <p:spPr bwMode="auto">
          <a:xfrm>
            <a:off x="1945235" y="3886200"/>
            <a:ext cx="2209800" cy="938719"/>
          </a:xfrm>
          <a:prstGeom prst="rect">
            <a:avLst/>
          </a:prstGeom>
          <a:noFill/>
          <a:ln w="9525">
            <a:noFill/>
            <a:miter lim="800000"/>
            <a:headEnd/>
            <a:tailEnd/>
          </a:ln>
        </p:spPr>
        <p:txBody>
          <a:bodyPr>
            <a:spAutoFit/>
          </a:bodyPr>
          <a:lstStyle/>
          <a:p>
            <a:pPr algn="ctr">
              <a:spcBef>
                <a:spcPct val="50000"/>
              </a:spcBef>
            </a:pPr>
            <a:r>
              <a:rPr lang="en-US" sz="2200" b="1" dirty="0" smtClean="0">
                <a:latin typeface="Calibri" pitchFamily="34" charset="0"/>
                <a:cs typeface="Calibri" pitchFamily="34" charset="0"/>
              </a:rPr>
              <a:t>↑</a:t>
            </a:r>
            <a:r>
              <a:rPr lang="en-US" sz="2200" dirty="0" smtClean="0">
                <a:latin typeface="Calibri" pitchFamily="34" charset="0"/>
                <a:cs typeface="Calibri" pitchFamily="34" charset="0"/>
              </a:rPr>
              <a:t> testing =</a:t>
            </a:r>
          </a:p>
          <a:p>
            <a:pPr algn="ctr">
              <a:spcBef>
                <a:spcPct val="50000"/>
              </a:spcBef>
            </a:pPr>
            <a:r>
              <a:rPr lang="en-US" sz="2200" dirty="0" smtClean="0">
                <a:latin typeface="Calibri" pitchFamily="34" charset="0"/>
                <a:cs typeface="Calibri" pitchFamily="34" charset="0"/>
              </a:rPr>
              <a:t>earlier diagnosis</a:t>
            </a:r>
            <a:endParaRPr lang="en-US" sz="2200" dirty="0">
              <a:latin typeface="Calibri" pitchFamily="34" charset="0"/>
              <a:cs typeface="Calibri" pitchFamily="34" charset="0"/>
            </a:endParaRPr>
          </a:p>
        </p:txBody>
      </p:sp>
      <p:sp>
        <p:nvSpPr>
          <p:cNvPr id="7" name="Text Box 16"/>
          <p:cNvSpPr txBox="1">
            <a:spLocks noChangeArrowheads="1"/>
          </p:cNvSpPr>
          <p:nvPr/>
        </p:nvSpPr>
        <p:spPr bwMode="auto">
          <a:xfrm>
            <a:off x="4307435" y="3962400"/>
            <a:ext cx="533400" cy="923330"/>
          </a:xfrm>
          <a:prstGeom prst="rect">
            <a:avLst/>
          </a:prstGeom>
          <a:noFill/>
          <a:ln w="9525">
            <a:noFill/>
            <a:miter lim="800000"/>
            <a:headEnd/>
            <a:tailEnd/>
          </a:ln>
        </p:spPr>
        <p:txBody>
          <a:bodyPr>
            <a:spAutoFit/>
          </a:bodyPr>
          <a:lstStyle/>
          <a:p>
            <a:pPr>
              <a:spcBef>
                <a:spcPct val="50000"/>
              </a:spcBef>
            </a:pPr>
            <a:r>
              <a:rPr lang="en-US" sz="5400" b="1" dirty="0">
                <a:solidFill>
                  <a:schemeClr val="accent2">
                    <a:lumMod val="75000"/>
                  </a:schemeClr>
                </a:solidFill>
                <a:latin typeface="Calibri" pitchFamily="34" charset="0"/>
                <a:cs typeface="Calibri" pitchFamily="34" charset="0"/>
              </a:rPr>
              <a:t>?</a:t>
            </a:r>
          </a:p>
        </p:txBody>
      </p:sp>
      <p:sp>
        <p:nvSpPr>
          <p:cNvPr id="8" name="Text Box 13"/>
          <p:cNvSpPr txBox="1">
            <a:spLocks noChangeArrowheads="1"/>
          </p:cNvSpPr>
          <p:nvPr/>
        </p:nvSpPr>
        <p:spPr bwMode="auto">
          <a:xfrm>
            <a:off x="4993235" y="3145525"/>
            <a:ext cx="3150430" cy="1938992"/>
          </a:xfrm>
          <a:prstGeom prst="rect">
            <a:avLst/>
          </a:prstGeom>
          <a:noFill/>
          <a:ln w="9525">
            <a:noFill/>
            <a:miter lim="800000"/>
            <a:headEnd/>
            <a:tailEnd/>
          </a:ln>
        </p:spPr>
        <p:txBody>
          <a:bodyPr wrap="square">
            <a:spAutoFit/>
          </a:bodyPr>
          <a:lstStyle/>
          <a:p>
            <a:pPr>
              <a:spcBef>
                <a:spcPts val="600"/>
              </a:spcBef>
            </a:pPr>
            <a:r>
              <a:rPr lang="en-US" sz="2000" dirty="0" smtClean="0">
                <a:latin typeface="Calibri" pitchFamily="34" charset="0"/>
                <a:cs typeface="Calibri" pitchFamily="34" charset="0"/>
              </a:rPr>
              <a:t>test misinterpretation</a:t>
            </a:r>
          </a:p>
          <a:p>
            <a:pPr>
              <a:spcBef>
                <a:spcPts val="600"/>
              </a:spcBef>
            </a:pPr>
            <a:r>
              <a:rPr lang="en-US" sz="2000" dirty="0" smtClean="0">
                <a:latin typeface="Calibri" pitchFamily="34" charset="0"/>
                <a:cs typeface="Calibri" pitchFamily="34" charset="0"/>
              </a:rPr>
              <a:t>false negatives/positives</a:t>
            </a:r>
          </a:p>
          <a:p>
            <a:pPr>
              <a:spcBef>
                <a:spcPts val="600"/>
              </a:spcBef>
            </a:pPr>
            <a:r>
              <a:rPr lang="en-US" sz="2000" dirty="0" smtClean="0">
                <a:latin typeface="Calibri" pitchFamily="34" charset="0"/>
                <a:cs typeface="Calibri" pitchFamily="34" charset="0"/>
              </a:rPr>
              <a:t>↓ access to counseling</a:t>
            </a:r>
          </a:p>
          <a:p>
            <a:pPr>
              <a:spcBef>
                <a:spcPts val="600"/>
              </a:spcBef>
            </a:pPr>
            <a:r>
              <a:rPr lang="en-US" sz="2000" dirty="0" smtClean="0">
                <a:latin typeface="Calibri" pitchFamily="34" charset="0"/>
                <a:cs typeface="Calibri" pitchFamily="34" charset="0"/>
              </a:rPr>
              <a:t>↓ +s into care &amp; prevention</a:t>
            </a:r>
          </a:p>
          <a:p>
            <a:pPr>
              <a:spcBef>
                <a:spcPts val="600"/>
              </a:spcBef>
            </a:pPr>
            <a:r>
              <a:rPr lang="en-US" sz="2000" dirty="0" smtClean="0">
                <a:latin typeface="Calibri" pitchFamily="34" charset="0"/>
                <a:cs typeface="Calibri" pitchFamily="34" charset="0"/>
              </a:rPr>
              <a:t>↓ STI screening</a:t>
            </a:r>
          </a:p>
        </p:txBody>
      </p:sp>
    </p:spTree>
    <p:extLst>
      <p:ext uri="{BB962C8B-B14F-4D97-AF65-F5344CB8AC3E}">
        <p14:creationId xmlns:p14="http://schemas.microsoft.com/office/powerpoint/2010/main" val="756673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Home testing experiences: Ease of use</a:t>
            </a:r>
            <a:endParaRPr lang="en-US" dirty="0">
              <a:latin typeface="Calibri" pitchFamily="34" charset="0"/>
              <a:cs typeface="Calibri" pitchFamily="34" charset="0"/>
            </a:endParaRPr>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712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676400"/>
            <a:ext cx="3733800" cy="4800600"/>
          </a:xfrm>
        </p:spPr>
        <p:txBody>
          <a:bodyPr>
            <a:normAutofit fontScale="85000" lnSpcReduction="20000"/>
          </a:bodyPr>
          <a:lstStyle/>
          <a:p>
            <a:pPr lvl="0">
              <a:lnSpc>
                <a:spcPct val="120000"/>
              </a:lnSpc>
              <a:spcAft>
                <a:spcPts val="1200"/>
              </a:spcAft>
              <a:defRPr/>
            </a:pPr>
            <a:r>
              <a:rPr lang="en-US" dirty="0" smtClean="0">
                <a:latin typeface="Calibri" pitchFamily="34" charset="0"/>
                <a:cs typeface="Calibri" pitchFamily="34" charset="0"/>
              </a:rPr>
              <a:t>Rapid antibody test on oral fluids</a:t>
            </a:r>
          </a:p>
          <a:p>
            <a:pPr>
              <a:lnSpc>
                <a:spcPct val="120000"/>
              </a:lnSpc>
              <a:spcAft>
                <a:spcPts val="1200"/>
              </a:spcAft>
              <a:defRPr/>
            </a:pPr>
            <a:r>
              <a:rPr lang="en-US" dirty="0" smtClean="0">
                <a:latin typeface="Calibri" pitchFamily="34" charset="0"/>
                <a:cs typeface="Calibri" pitchFamily="34" charset="0"/>
              </a:rPr>
              <a:t>Counseling materials &amp; instructions</a:t>
            </a:r>
          </a:p>
          <a:p>
            <a:pPr>
              <a:lnSpc>
                <a:spcPct val="120000"/>
              </a:lnSpc>
              <a:spcAft>
                <a:spcPts val="1200"/>
              </a:spcAft>
              <a:defRPr/>
            </a:pPr>
            <a:r>
              <a:rPr lang="en-US" dirty="0" smtClean="0">
                <a:latin typeface="Calibri" pitchFamily="34" charset="0"/>
                <a:cs typeface="Calibri" pitchFamily="34" charset="0"/>
              </a:rPr>
              <a:t>On shelves &amp; online this month for $39.99</a:t>
            </a:r>
          </a:p>
          <a:p>
            <a:pPr>
              <a:lnSpc>
                <a:spcPct val="120000"/>
              </a:lnSpc>
              <a:spcAft>
                <a:spcPts val="1200"/>
              </a:spcAft>
              <a:defRPr/>
            </a:pPr>
            <a:r>
              <a:rPr lang="en-US" dirty="0" smtClean="0">
                <a:latin typeface="Calibri" pitchFamily="34" charset="0"/>
                <a:cs typeface="Calibri" pitchFamily="34" charset="0"/>
              </a:rPr>
              <a:t>3-month window period</a:t>
            </a:r>
          </a:p>
          <a:p>
            <a:pPr>
              <a:lnSpc>
                <a:spcPct val="120000"/>
              </a:lnSpc>
              <a:spcAft>
                <a:spcPts val="1200"/>
              </a:spcAft>
              <a:defRPr/>
            </a:pPr>
            <a:r>
              <a:rPr lang="en-US" dirty="0" smtClean="0">
                <a:latin typeface="Calibri" pitchFamily="34" charset="0"/>
                <a:cs typeface="Calibri" pitchFamily="34" charset="0"/>
              </a:rPr>
              <a:t>91.7% sensitivity</a:t>
            </a:r>
          </a:p>
          <a:p>
            <a:pPr>
              <a:lnSpc>
                <a:spcPct val="120000"/>
              </a:lnSpc>
              <a:spcAft>
                <a:spcPts val="1200"/>
              </a:spcAft>
              <a:defRPr/>
            </a:pPr>
            <a:r>
              <a:rPr lang="en-US" dirty="0" smtClean="0">
                <a:latin typeface="Calibri" pitchFamily="34" charset="0"/>
                <a:cs typeface="Calibri" pitchFamily="34" charset="0"/>
              </a:rPr>
              <a:t>99.98% specificity</a:t>
            </a:r>
          </a:p>
        </p:txBody>
      </p:sp>
      <p:pic>
        <p:nvPicPr>
          <p:cNvPr id="4" name="Content Placeholder 3" descr="1341342607_8572_OraQuick_fda.jpg"/>
          <p:cNvPicPr>
            <a:picLocks noChangeAspect="1"/>
          </p:cNvPicPr>
          <p:nvPr/>
        </p:nvPicPr>
        <p:blipFill>
          <a:blip r:embed="rId3" cstate="print"/>
          <a:stretch>
            <a:fillRect/>
          </a:stretch>
        </p:blipFill>
        <p:spPr>
          <a:xfrm>
            <a:off x="914400" y="1676400"/>
            <a:ext cx="3226971" cy="2710656"/>
          </a:xfrm>
          <a:prstGeom prst="rect">
            <a:avLst/>
          </a:prstGeom>
        </p:spPr>
      </p:pic>
      <p:pic>
        <p:nvPicPr>
          <p:cNvPr id="5" name="Picture 4" descr="Test1"/>
          <p:cNvPicPr>
            <a:picLocks noChangeAspect="1" noChangeArrowheads="1"/>
          </p:cNvPicPr>
          <p:nvPr/>
        </p:nvPicPr>
        <p:blipFill>
          <a:blip r:embed="rId4" cstate="print"/>
          <a:srcRect l="11429"/>
          <a:stretch>
            <a:fillRect/>
          </a:stretch>
        </p:blipFill>
        <p:spPr bwMode="auto">
          <a:xfrm>
            <a:off x="576596" y="4648200"/>
            <a:ext cx="2166604" cy="1828800"/>
          </a:xfrm>
          <a:prstGeom prst="rect">
            <a:avLst/>
          </a:prstGeom>
          <a:noFill/>
          <a:ln w="9525">
            <a:noFill/>
            <a:miter lim="800000"/>
            <a:headEnd/>
            <a:tailEnd/>
          </a:ln>
        </p:spPr>
      </p:pic>
      <p:pic>
        <p:nvPicPr>
          <p:cNvPr id="6" name="Picture 7" descr="Test2"/>
          <p:cNvPicPr>
            <a:picLocks noChangeAspect="1" noChangeArrowheads="1"/>
          </p:cNvPicPr>
          <p:nvPr/>
        </p:nvPicPr>
        <p:blipFill>
          <a:blip r:embed="rId5" cstate="print"/>
          <a:srcRect l="18251" t="2533" r="15019"/>
          <a:stretch>
            <a:fillRect/>
          </a:stretch>
        </p:blipFill>
        <p:spPr bwMode="auto">
          <a:xfrm>
            <a:off x="2667000" y="4648200"/>
            <a:ext cx="1775682" cy="1828800"/>
          </a:xfrm>
          <a:prstGeom prst="rect">
            <a:avLst/>
          </a:prstGeom>
          <a:noFill/>
          <a:ln w="9525">
            <a:noFill/>
            <a:miter lim="800000"/>
            <a:headEnd/>
            <a:tailEnd/>
          </a:ln>
        </p:spPr>
      </p:pic>
      <p:sp>
        <p:nvSpPr>
          <p:cNvPr id="10" name="Title 1"/>
          <p:cNvSpPr>
            <a:spLocks noGrp="1"/>
          </p:cNvSpPr>
          <p:nvPr>
            <p:ph type="title"/>
          </p:nvPr>
        </p:nvSpPr>
        <p:spPr>
          <a:xfrm>
            <a:off x="612648" y="228600"/>
            <a:ext cx="8153400" cy="990600"/>
          </a:xfrm>
        </p:spPr>
        <p:txBody>
          <a:bodyPr/>
          <a:lstStyle/>
          <a:p>
            <a:r>
              <a:rPr lang="en-US" dirty="0" smtClean="0">
                <a:latin typeface="Calibri" pitchFamily="34" charset="0"/>
                <a:cs typeface="Calibri" pitchFamily="34" charset="0"/>
              </a:rPr>
              <a:t>OraQuick In-Home HIV Test</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212086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latin typeface="Calibri" pitchFamily="34" charset="0"/>
                <a:cs typeface="Calibri" pitchFamily="34" charset="0"/>
              </a:rPr>
              <a:t>Evidence from a mathematical model</a:t>
            </a:r>
            <a:endParaRPr lang="en-US" dirty="0">
              <a:latin typeface="Calibri" pitchFamily="34" charset="0"/>
              <a:cs typeface="Calibri" pitchFamily="34" charset="0"/>
            </a:endParaRPr>
          </a:p>
        </p:txBody>
      </p:sp>
      <p:sp>
        <p:nvSpPr>
          <p:cNvPr id="4" name="Title 3"/>
          <p:cNvSpPr>
            <a:spLocks noGrp="1"/>
          </p:cNvSpPr>
          <p:nvPr>
            <p:ph type="title"/>
          </p:nvPr>
        </p:nvSpPr>
        <p:spPr/>
        <p:txBody>
          <a:bodyPr>
            <a:noAutofit/>
          </a:bodyPr>
          <a:lstStyle/>
          <a:p>
            <a:r>
              <a:rPr lang="en-US" sz="3800" dirty="0" smtClean="0">
                <a:latin typeface="Calibri" pitchFamily="34" charset="0"/>
                <a:cs typeface="Calibri" pitchFamily="34" charset="0"/>
              </a:rPr>
              <a:t>Impact of home self-tests on HIV prevalence</a:t>
            </a:r>
            <a:endParaRPr lang="en-US" sz="3800" dirty="0">
              <a:latin typeface="Calibri" pitchFamily="34" charset="0"/>
              <a:cs typeface="Calibri" pitchFamily="34" charset="0"/>
            </a:endParaRPr>
          </a:p>
        </p:txBody>
      </p:sp>
    </p:spTree>
    <p:extLst>
      <p:ext uri="{BB962C8B-B14F-4D97-AF65-F5344CB8AC3E}">
        <p14:creationId xmlns:p14="http://schemas.microsoft.com/office/powerpoint/2010/main" val="40366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pitchFamily="34" charset="0"/>
                <a:cs typeface="Calibri" pitchFamily="34" charset="0"/>
              </a:rPr>
              <a:t>Model: Aims</a:t>
            </a:r>
            <a:endParaRPr lang="en-US" dirty="0">
              <a:latin typeface="Calibri" pitchFamily="34" charset="0"/>
              <a:cs typeface="Calibri" pitchFamily="34" charset="0"/>
            </a:endParaRPr>
          </a:p>
        </p:txBody>
      </p:sp>
      <p:sp>
        <p:nvSpPr>
          <p:cNvPr id="5" name="Content Placeholder 4"/>
          <p:cNvSpPr>
            <a:spLocks noGrp="1"/>
          </p:cNvSpPr>
          <p:nvPr>
            <p:ph sz="quarter" idx="1"/>
          </p:nvPr>
        </p:nvSpPr>
        <p:spPr>
          <a:xfrm>
            <a:off x="612648" y="1600200"/>
            <a:ext cx="7997952" cy="4495800"/>
          </a:xfrm>
        </p:spPr>
        <p:txBody>
          <a:bodyPr>
            <a:normAutofit/>
          </a:bodyPr>
          <a:lstStyle/>
          <a:p>
            <a:r>
              <a:rPr lang="en-US" dirty="0" smtClean="0">
                <a:latin typeface="Calibri" pitchFamily="34" charset="0"/>
                <a:cs typeface="Calibri" pitchFamily="34" charset="0"/>
              </a:rPr>
              <a:t>Predict impact of </a:t>
            </a:r>
            <a:r>
              <a:rPr lang="en-US" dirty="0" smtClean="0">
                <a:solidFill>
                  <a:schemeClr val="accent1">
                    <a:lumMod val="75000"/>
                  </a:schemeClr>
                </a:solidFill>
                <a:latin typeface="Calibri" pitchFamily="34" charset="0"/>
                <a:cs typeface="Calibri" pitchFamily="34" charset="0"/>
              </a:rPr>
              <a:t>replacing</a:t>
            </a:r>
            <a:r>
              <a:rPr lang="en-US" dirty="0" smtClean="0">
                <a:latin typeface="Calibri" pitchFamily="34" charset="0"/>
                <a:cs typeface="Calibri" pitchFamily="34" charset="0"/>
              </a:rPr>
              <a:t> clinic-based tests with self-tests on </a:t>
            </a:r>
            <a:r>
              <a:rPr lang="en-US" dirty="0" smtClean="0">
                <a:solidFill>
                  <a:schemeClr val="accent1">
                    <a:lumMod val="75000"/>
                  </a:schemeClr>
                </a:solidFill>
                <a:latin typeface="Calibri" pitchFamily="34" charset="0"/>
                <a:cs typeface="Calibri" pitchFamily="34" charset="0"/>
              </a:rPr>
              <a:t>HIV prevalence </a:t>
            </a:r>
            <a:r>
              <a:rPr lang="en-US" dirty="0" smtClean="0">
                <a:latin typeface="Calibri" pitchFamily="34" charset="0"/>
                <a:cs typeface="Calibri" pitchFamily="34" charset="0"/>
              </a:rPr>
              <a:t>in Seattle MSM</a:t>
            </a:r>
          </a:p>
          <a:p>
            <a:pPr lvl="1"/>
            <a:r>
              <a:rPr lang="en-US" dirty="0" smtClean="0">
                <a:latin typeface="Calibri" pitchFamily="34" charset="0"/>
                <a:cs typeface="Calibri" pitchFamily="34" charset="0"/>
              </a:rPr>
              <a:t>Test type: sensitivity &amp; window period</a:t>
            </a:r>
          </a:p>
          <a:p>
            <a:pPr lvl="1"/>
            <a:r>
              <a:rPr lang="en-US" dirty="0" smtClean="0">
                <a:latin typeface="Calibri" pitchFamily="34" charset="0"/>
                <a:cs typeface="Calibri" pitchFamily="34" charset="0"/>
              </a:rPr>
              <a:t>Testing frequency</a:t>
            </a:r>
          </a:p>
          <a:p>
            <a:pPr lvl="1"/>
            <a:r>
              <a:rPr lang="en-US" dirty="0" smtClean="0">
                <a:latin typeface="Calibri" pitchFamily="34" charset="0"/>
                <a:cs typeface="Calibri" pitchFamily="34" charset="0"/>
              </a:rPr>
              <a:t>Rate of initiating antiretroviral </a:t>
            </a:r>
          </a:p>
          <a:p>
            <a:pPr lvl="1">
              <a:buNone/>
            </a:pPr>
            <a:r>
              <a:rPr lang="en-US" dirty="0" smtClean="0">
                <a:latin typeface="Calibri" pitchFamily="34" charset="0"/>
                <a:cs typeface="Calibri" pitchFamily="34" charset="0"/>
              </a:rPr>
              <a:t>	therapy (ART)</a:t>
            </a:r>
          </a:p>
        </p:txBody>
      </p:sp>
      <p:pic>
        <p:nvPicPr>
          <p:cNvPr id="1026" name="Picture 2" descr="http://31.media.tumblr.com/45ac32a733db98a842054e3d21790919/tumblr_mp2jyic9tC1rojhtgo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67076"/>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64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Model: Results</a:t>
            </a:r>
            <a:endParaRPr lang="en-US" dirty="0">
              <a:latin typeface="Calibri" pitchFamily="34" charset="0"/>
              <a:cs typeface="Calibri" pitchFamily="34" charset="0"/>
            </a:endParaRPr>
          </a:p>
        </p:txBody>
      </p:sp>
      <p:sp>
        <p:nvSpPr>
          <p:cNvPr id="3" name="Content Placeholder 2"/>
          <p:cNvSpPr>
            <a:spLocks noGrp="1"/>
          </p:cNvSpPr>
          <p:nvPr>
            <p:ph sz="quarter" idx="1"/>
          </p:nvPr>
        </p:nvSpPr>
        <p:spPr/>
        <p:txBody>
          <a:bodyPr>
            <a:normAutofit fontScale="92500" lnSpcReduction="20000"/>
          </a:bodyPr>
          <a:lstStyle/>
          <a:p>
            <a:r>
              <a:rPr lang="en-US" dirty="0" smtClean="0">
                <a:latin typeface="Calibri" pitchFamily="34" charset="0"/>
                <a:cs typeface="Calibri" pitchFamily="34" charset="0"/>
              </a:rPr>
              <a:t>Replacing clinic-based testing with self-tests may increase HIV prevalence in Seattle MSM</a:t>
            </a:r>
          </a:p>
          <a:p>
            <a:r>
              <a:rPr lang="en-US" dirty="0" smtClean="0">
                <a:latin typeface="Calibri" pitchFamily="34" charset="0"/>
                <a:cs typeface="Calibri" pitchFamily="34" charset="0"/>
              </a:rPr>
              <a:t>Increased testing at home reduced but did not negate this increase</a:t>
            </a:r>
          </a:p>
          <a:p>
            <a:r>
              <a:rPr lang="en-US" dirty="0" smtClean="0">
                <a:latin typeface="Calibri" pitchFamily="34" charset="0"/>
                <a:cs typeface="Calibri" pitchFamily="34" charset="0"/>
              </a:rPr>
              <a:t>Self-test’s window period contributed substantially to increase in prevalence</a:t>
            </a:r>
          </a:p>
          <a:p>
            <a:r>
              <a:rPr lang="en-US" dirty="0" smtClean="0">
                <a:latin typeface="Calibri" pitchFamily="34" charset="0"/>
                <a:cs typeface="Calibri" pitchFamily="34" charset="0"/>
              </a:rPr>
              <a:t>Delayed linkage to care among home testers may also increase prevalence</a:t>
            </a:r>
          </a:p>
          <a:p>
            <a:r>
              <a:rPr lang="en-US" dirty="0" smtClean="0">
                <a:latin typeface="Calibri" pitchFamily="34" charset="0"/>
                <a:cs typeface="Calibri" pitchFamily="34" charset="0"/>
              </a:rPr>
              <a:t>Self-tests have more potential for benefit where:</a:t>
            </a:r>
          </a:p>
          <a:p>
            <a:pPr lvl="1"/>
            <a:r>
              <a:rPr lang="en-US" dirty="0" smtClean="0">
                <a:latin typeface="Calibri" pitchFamily="34" charset="0"/>
                <a:cs typeface="Calibri" pitchFamily="34" charset="0"/>
              </a:rPr>
              <a:t>Clinical settings use earlier generation HIV tests</a:t>
            </a:r>
          </a:p>
          <a:p>
            <a:pPr lvl="1"/>
            <a:r>
              <a:rPr lang="en-US" dirty="0" smtClean="0">
                <a:latin typeface="Calibri" pitchFamily="34" charset="0"/>
                <a:cs typeface="Calibri" pitchFamily="34" charset="0"/>
              </a:rPr>
              <a:t>Testing coverage/frequency is low</a:t>
            </a:r>
          </a:p>
          <a:p>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4107325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Implications for Seattle</a:t>
            </a:r>
            <a:endParaRPr lang="en-US" dirty="0"/>
          </a:p>
        </p:txBody>
      </p:sp>
      <p:sp>
        <p:nvSpPr>
          <p:cNvPr id="3" name="Content Placeholder 2"/>
          <p:cNvSpPr>
            <a:spLocks noGrp="1"/>
          </p:cNvSpPr>
          <p:nvPr>
            <p:ph sz="quarter" idx="1"/>
          </p:nvPr>
        </p:nvSpPr>
        <p:spPr/>
        <p:txBody>
          <a:bodyPr/>
          <a:lstStyle/>
          <a:p>
            <a:r>
              <a:rPr lang="en-US" dirty="0" smtClean="0"/>
              <a:t>Continue focus on clinic-based testing</a:t>
            </a:r>
          </a:p>
          <a:p>
            <a:r>
              <a:rPr lang="en-US" dirty="0" smtClean="0"/>
              <a:t>Messaging re: self-tests should:</a:t>
            </a:r>
          </a:p>
          <a:p>
            <a:pPr lvl="1"/>
            <a:r>
              <a:rPr lang="en-US" dirty="0"/>
              <a:t>Encourage supplementation, not replacement</a:t>
            </a:r>
          </a:p>
          <a:p>
            <a:pPr lvl="1"/>
            <a:r>
              <a:rPr lang="en-US" dirty="0" smtClean="0"/>
              <a:t>Highlight limitations of test</a:t>
            </a:r>
          </a:p>
          <a:p>
            <a:r>
              <a:rPr lang="en-US" dirty="0" smtClean="0"/>
              <a:t>Explore whether home tests can be used to:</a:t>
            </a:r>
          </a:p>
          <a:p>
            <a:pPr lvl="1"/>
            <a:r>
              <a:rPr lang="en-US" dirty="0" smtClean="0"/>
              <a:t>Reach MSM who would not otherwise test</a:t>
            </a:r>
          </a:p>
          <a:p>
            <a:pPr lvl="1"/>
            <a:r>
              <a:rPr lang="en-US" dirty="0" smtClean="0"/>
              <a:t>Increase testing in HIV/STD partner services</a:t>
            </a:r>
          </a:p>
        </p:txBody>
      </p:sp>
    </p:spTree>
    <p:extLst>
      <p:ext uri="{BB962C8B-B14F-4D97-AF65-F5344CB8AC3E}">
        <p14:creationId xmlns:p14="http://schemas.microsoft.com/office/powerpoint/2010/main" val="245238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251</TotalTime>
  <Words>3063</Words>
  <Application>Microsoft Office PowerPoint</Application>
  <PresentationFormat>On-screen Show (4:3)</PresentationFormat>
  <Paragraphs>363</Paragraphs>
  <Slides>40</Slides>
  <Notes>32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Median</vt:lpstr>
      <vt:lpstr>PowerPoint Presentation</vt:lpstr>
      <vt:lpstr>Outline</vt:lpstr>
      <vt:lpstr>Home testing for HIV</vt:lpstr>
      <vt:lpstr>HIV self-tests</vt:lpstr>
      <vt:lpstr>OraQuick In-Home HIV Test</vt:lpstr>
      <vt:lpstr>Impact of home self-tests on HIV prevalence</vt:lpstr>
      <vt:lpstr>Model: Aims</vt:lpstr>
      <vt:lpstr>Model: Results</vt:lpstr>
      <vt:lpstr>Model: Implications for Seattle</vt:lpstr>
      <vt:lpstr>Model: Implications for other settings</vt:lpstr>
      <vt:lpstr>Health Departments &amp; Home Testing</vt:lpstr>
      <vt:lpstr>STD Partner Services</vt:lpstr>
      <vt:lpstr>STD Partner Services</vt:lpstr>
      <vt:lpstr>Mass Distribution</vt:lpstr>
      <vt:lpstr>Mass Distribution</vt:lpstr>
      <vt:lpstr>HIV Surveillance</vt:lpstr>
      <vt:lpstr>Impact of self-tests on testing and risk behaviors in MSM</vt:lpstr>
      <vt:lpstr>iTest Study: Design</vt:lpstr>
      <vt:lpstr>iTest Study: Aims</vt:lpstr>
      <vt:lpstr>Expected effect of access to self-tests on testing frequency</vt:lpstr>
      <vt:lpstr>Expected test frequency by cost of test</vt:lpstr>
      <vt:lpstr>Test preferences: Home vs. Clinic</vt:lpstr>
      <vt:lpstr>Test preferences: Home vs. Clinic</vt:lpstr>
      <vt:lpstr>iTest Study: What we’ve learned</vt:lpstr>
      <vt:lpstr>Unanswered ?s/Future Directions</vt:lpstr>
      <vt:lpstr>Questions?</vt:lpstr>
      <vt:lpstr>Acknowledgments</vt:lpstr>
      <vt:lpstr>Additional slides</vt:lpstr>
      <vt:lpstr>How would replacing clinic-based tests with home-use tests affect HIV prevalence? </vt:lpstr>
      <vt:lpstr>How would replacing clinic-based tests with home-use tests affect HIV prevalence? Testing frequency </vt:lpstr>
      <vt:lpstr>How much would a home-use test need to increase testing to maintain stable prevalence?</vt:lpstr>
      <vt:lpstr>How would replacing clinic-based tests with home-use tests affect HIV prevalence? Sensitivity </vt:lpstr>
      <vt:lpstr>How would replacing clinic-based tests with home-use tests affect HIV prevalence in different populations?</vt:lpstr>
      <vt:lpstr>How would replacing clinic-based tests with home-use tests affect HIV prevalence?  ART initiation</vt:lpstr>
      <vt:lpstr>Limitations</vt:lpstr>
      <vt:lpstr>Most $ willing to pay for self-test</vt:lpstr>
      <vt:lpstr>Point-of-sex testing</vt:lpstr>
      <vt:lpstr>Point-of-sex testing: Condom use</vt:lpstr>
      <vt:lpstr>Home testing experiences: Test kit use</vt:lpstr>
      <vt:lpstr>Home testing experiences: Ease of use</vt:lpstr>
    </vt:vector>
  </TitlesOfParts>
  <Company>King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Katz, David</dc:creator>
  <cp:lastModifiedBy>Katz, David</cp:lastModifiedBy>
  <cp:revision>25</cp:revision>
  <dcterms:created xsi:type="dcterms:W3CDTF">2014-10-01T19:07:35Z</dcterms:created>
  <dcterms:modified xsi:type="dcterms:W3CDTF">2014-10-07T00:20:14Z</dcterms:modified>
</cp:coreProperties>
</file>