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12.xml" ContentType="application/vnd.openxmlformats-officedocument.presentationml.notesSlide+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788" r:id="rId2"/>
    <p:sldMasterId id="2147483803" r:id="rId3"/>
  </p:sldMasterIdLst>
  <p:notesMasterIdLst>
    <p:notesMasterId r:id="rId45"/>
  </p:notesMasterIdLst>
  <p:sldIdLst>
    <p:sldId id="277" r:id="rId4"/>
    <p:sldId id="278" r:id="rId5"/>
    <p:sldId id="279" r:id="rId6"/>
    <p:sldId id="257" r:id="rId7"/>
    <p:sldId id="258" r:id="rId8"/>
    <p:sldId id="259" r:id="rId9"/>
    <p:sldId id="284" r:id="rId10"/>
    <p:sldId id="260" r:id="rId11"/>
    <p:sldId id="306" r:id="rId12"/>
    <p:sldId id="313" r:id="rId13"/>
    <p:sldId id="314" r:id="rId14"/>
    <p:sldId id="315" r:id="rId15"/>
    <p:sldId id="295" r:id="rId16"/>
    <p:sldId id="316" r:id="rId17"/>
    <p:sldId id="286" r:id="rId18"/>
    <p:sldId id="291" r:id="rId19"/>
    <p:sldId id="290" r:id="rId20"/>
    <p:sldId id="288" r:id="rId21"/>
    <p:sldId id="289" r:id="rId22"/>
    <p:sldId id="292" r:id="rId23"/>
    <p:sldId id="309" r:id="rId24"/>
    <p:sldId id="310" r:id="rId25"/>
    <p:sldId id="311" r:id="rId26"/>
    <p:sldId id="312" r:id="rId27"/>
    <p:sldId id="293" r:id="rId28"/>
    <p:sldId id="308" r:id="rId29"/>
    <p:sldId id="296" r:id="rId30"/>
    <p:sldId id="297" r:id="rId31"/>
    <p:sldId id="298" r:id="rId32"/>
    <p:sldId id="299" r:id="rId33"/>
    <p:sldId id="300" r:id="rId34"/>
    <p:sldId id="261" r:id="rId35"/>
    <p:sldId id="262" r:id="rId36"/>
    <p:sldId id="317" r:id="rId37"/>
    <p:sldId id="264" r:id="rId38"/>
    <p:sldId id="266" r:id="rId39"/>
    <p:sldId id="268" r:id="rId40"/>
    <p:sldId id="269" r:id="rId41"/>
    <p:sldId id="301" r:id="rId42"/>
    <p:sldId id="302" r:id="rId43"/>
    <p:sldId id="30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13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806" y="12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c07nas01.cityofchicago.local\FS13\CDPH\USERS\2249\Ali\MMP\Analysis%20Projects\4%20Cities\All%20Cities%20Data%2007022012.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Race/Ethnicity 2010</a:t>
            </a:r>
            <a:r>
              <a:rPr lang="en-US" baseline="0" dirty="0" smtClean="0"/>
              <a:t> Census</a:t>
            </a:r>
            <a:endParaRPr lang="en-US" dirty="0"/>
          </a:p>
        </c:rich>
      </c:tx>
      <c:layout/>
      <c:overlay val="0"/>
    </c:title>
    <c:autoTitleDeleted val="0"/>
    <c:plotArea>
      <c:layout/>
      <c:pieChart>
        <c:varyColors val="1"/>
        <c:ser>
          <c:idx val="0"/>
          <c:order val="0"/>
          <c:tx>
            <c:strRef>
              <c:f>Sheet1!$B$1</c:f>
              <c:strCache>
                <c:ptCount val="1"/>
                <c:pt idx="0">
                  <c:v>Race/Ethnicity</c:v>
                </c:pt>
              </c:strCache>
            </c:strRef>
          </c:tx>
          <c:dLbls>
            <c:showLegendKey val="0"/>
            <c:showVal val="1"/>
            <c:showCatName val="0"/>
            <c:showSerName val="0"/>
            <c:showPercent val="0"/>
            <c:showBubbleSize val="0"/>
            <c:showLeaderLines val="1"/>
          </c:dLbls>
          <c:cat>
            <c:strRef>
              <c:f>Sheet1!$A$2:$A$7</c:f>
              <c:strCache>
                <c:ptCount val="6"/>
                <c:pt idx="0">
                  <c:v>White</c:v>
                </c:pt>
                <c:pt idx="1">
                  <c:v>Black</c:v>
                </c:pt>
                <c:pt idx="2">
                  <c:v>Hispanic</c:v>
                </c:pt>
                <c:pt idx="3">
                  <c:v>Asian</c:v>
                </c:pt>
                <c:pt idx="4">
                  <c:v>Multirace</c:v>
                </c:pt>
                <c:pt idx="5">
                  <c:v>Other</c:v>
                </c:pt>
              </c:strCache>
            </c:strRef>
          </c:cat>
          <c:val>
            <c:numRef>
              <c:f>Sheet1!$B$2:$B$7</c:f>
              <c:numCache>
                <c:formatCode>0.0%</c:formatCode>
                <c:ptCount val="6"/>
                <c:pt idx="0">
                  <c:v>0.36900000000000033</c:v>
                </c:pt>
                <c:pt idx="1">
                  <c:v>0.42200000000000032</c:v>
                </c:pt>
                <c:pt idx="2">
                  <c:v>0.12300000000000007</c:v>
                </c:pt>
                <c:pt idx="3">
                  <c:v>6.3E-2</c:v>
                </c:pt>
                <c:pt idx="4">
                  <c:v>2.8000000000000001E-2</c:v>
                </c:pt>
                <c:pt idx="5">
                  <c:v>5.9000000000000039E-2</c:v>
                </c:pt>
              </c:numCache>
            </c:numRef>
          </c:val>
        </c:ser>
        <c:dLbls>
          <c:showLegendKey val="0"/>
          <c:showVal val="0"/>
          <c:showCatName val="0"/>
          <c:showSerName val="0"/>
          <c:showPercent val="0"/>
          <c:showBubbleSize val="0"/>
          <c:showLeaderLines val="1"/>
        </c:dLbls>
        <c:firstSliceAng val="0"/>
      </c:pieChart>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Diagnosed</c:v>
                </c:pt>
              </c:strCache>
            </c:strRef>
          </c:tx>
          <c:invertIfNegative val="0"/>
          <c:dLbls>
            <c:showLegendKey val="0"/>
            <c:showVal val="1"/>
            <c:showCatName val="0"/>
            <c:showSerName val="0"/>
            <c:showPercent val="0"/>
            <c:showBubbleSize val="0"/>
            <c:showLeaderLines val="0"/>
          </c:dLbls>
          <c:cat>
            <c:strRef>
              <c:f>Sheet1!$B$1:$D$1</c:f>
              <c:strCache>
                <c:ptCount val="3"/>
                <c:pt idx="0">
                  <c:v>18-24</c:v>
                </c:pt>
                <c:pt idx="1">
                  <c:v>25-49</c:v>
                </c:pt>
                <c:pt idx="2">
                  <c:v>50+</c:v>
                </c:pt>
              </c:strCache>
            </c:strRef>
          </c:cat>
          <c:val>
            <c:numRef>
              <c:f>Sheet1!$B$2:$D$2</c:f>
              <c:numCache>
                <c:formatCode>0%</c:formatCode>
                <c:ptCount val="3"/>
                <c:pt idx="0">
                  <c:v>0.82000000000000062</c:v>
                </c:pt>
                <c:pt idx="1">
                  <c:v>0.82000000000000062</c:v>
                </c:pt>
                <c:pt idx="2">
                  <c:v>0.82000000000000062</c:v>
                </c:pt>
              </c:numCache>
            </c:numRef>
          </c:val>
        </c:ser>
        <c:ser>
          <c:idx val="1"/>
          <c:order val="1"/>
          <c:tx>
            <c:strRef>
              <c:f>Sheet1!$A$3</c:f>
              <c:strCache>
                <c:ptCount val="1"/>
                <c:pt idx="0">
                  <c:v>Linked</c:v>
                </c:pt>
              </c:strCache>
            </c:strRef>
          </c:tx>
          <c:invertIfNegative val="0"/>
          <c:dLbls>
            <c:dLblPos val="inEnd"/>
            <c:showLegendKey val="0"/>
            <c:showVal val="1"/>
            <c:showCatName val="0"/>
            <c:showSerName val="0"/>
            <c:showPercent val="0"/>
            <c:showBubbleSize val="0"/>
            <c:showLeaderLines val="0"/>
          </c:dLbls>
          <c:cat>
            <c:strRef>
              <c:f>Sheet1!$B$1:$D$1</c:f>
              <c:strCache>
                <c:ptCount val="3"/>
                <c:pt idx="0">
                  <c:v>18-24</c:v>
                </c:pt>
                <c:pt idx="1">
                  <c:v>25-49</c:v>
                </c:pt>
                <c:pt idx="2">
                  <c:v>50+</c:v>
                </c:pt>
              </c:strCache>
            </c:strRef>
          </c:cat>
          <c:val>
            <c:numRef>
              <c:f>Sheet1!$B$3:$D$3</c:f>
              <c:numCache>
                <c:formatCode>0%</c:formatCode>
                <c:ptCount val="3"/>
                <c:pt idx="0">
                  <c:v>0.67000000000000126</c:v>
                </c:pt>
                <c:pt idx="1">
                  <c:v>0.67000000000000126</c:v>
                </c:pt>
                <c:pt idx="2">
                  <c:v>0.67000000000000126</c:v>
                </c:pt>
              </c:numCache>
            </c:numRef>
          </c:val>
        </c:ser>
        <c:ser>
          <c:idx val="2"/>
          <c:order val="2"/>
          <c:tx>
            <c:strRef>
              <c:f>Sheet1!$A$4</c:f>
              <c:strCache>
                <c:ptCount val="1"/>
                <c:pt idx="0">
                  <c:v>In Care</c:v>
                </c:pt>
              </c:strCache>
            </c:strRef>
          </c:tx>
          <c:invertIfNegative val="0"/>
          <c:dLbls>
            <c:dLbl>
              <c:idx val="0"/>
              <c:layout>
                <c:manualLayout>
                  <c:x val="1.4933730688158091E-3"/>
                  <c:y val="-2.7777777777777891E-2"/>
                </c:manualLayout>
              </c:layout>
              <c:showLegendKey val="0"/>
              <c:showVal val="1"/>
              <c:showCatName val="0"/>
              <c:showSerName val="0"/>
              <c:showPercent val="0"/>
              <c:showBubbleSize val="0"/>
            </c:dLbl>
            <c:dLbl>
              <c:idx val="3"/>
              <c:layout>
                <c:manualLayout>
                  <c:x val="7.4668653440790522E-3"/>
                  <c:y val="-3.333333333333334E-2"/>
                </c:manualLayout>
              </c:layout>
              <c:showLegendKey val="0"/>
              <c:showVal val="1"/>
              <c:showCatName val="0"/>
              <c:showSerName val="0"/>
              <c:showPercent val="0"/>
              <c:showBubbleSize val="0"/>
            </c:dLbl>
            <c:dLbl>
              <c:idx val="4"/>
              <c:layout>
                <c:manualLayout>
                  <c:x val="-1.0951275994574539E-16"/>
                  <c:y val="-2.500000000000000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Sheet1!$B$1:$D$1</c:f>
              <c:strCache>
                <c:ptCount val="3"/>
                <c:pt idx="0">
                  <c:v>18-24</c:v>
                </c:pt>
                <c:pt idx="1">
                  <c:v>25-49</c:v>
                </c:pt>
                <c:pt idx="2">
                  <c:v>50+</c:v>
                </c:pt>
              </c:strCache>
            </c:strRef>
          </c:cat>
          <c:val>
            <c:numRef>
              <c:f>Sheet1!$B$4:$D$4</c:f>
              <c:numCache>
                <c:formatCode>0%</c:formatCode>
                <c:ptCount val="3"/>
                <c:pt idx="0">
                  <c:v>0.64000000000000112</c:v>
                </c:pt>
                <c:pt idx="1">
                  <c:v>0.42000000000000032</c:v>
                </c:pt>
                <c:pt idx="2">
                  <c:v>0.46</c:v>
                </c:pt>
              </c:numCache>
            </c:numRef>
          </c:val>
        </c:ser>
        <c:ser>
          <c:idx val="3"/>
          <c:order val="3"/>
          <c:tx>
            <c:strRef>
              <c:f>Sheet1!$A$5</c:f>
              <c:strCache>
                <c:ptCount val="1"/>
                <c:pt idx="0">
                  <c:v>On ART</c:v>
                </c:pt>
              </c:strCache>
            </c:strRef>
          </c:tx>
          <c:invertIfNegative val="0"/>
          <c:dLbls>
            <c:showLegendKey val="0"/>
            <c:showVal val="1"/>
            <c:showCatName val="0"/>
            <c:showSerName val="0"/>
            <c:showPercent val="0"/>
            <c:showBubbleSize val="0"/>
            <c:showLeaderLines val="0"/>
          </c:dLbls>
          <c:cat>
            <c:strRef>
              <c:f>Sheet1!$B$1:$D$1</c:f>
              <c:strCache>
                <c:ptCount val="3"/>
                <c:pt idx="0">
                  <c:v>18-24</c:v>
                </c:pt>
                <c:pt idx="1">
                  <c:v>25-49</c:v>
                </c:pt>
                <c:pt idx="2">
                  <c:v>50+</c:v>
                </c:pt>
              </c:strCache>
            </c:strRef>
          </c:cat>
          <c:val>
            <c:numRef>
              <c:f>Sheet1!$B$5:$D$5</c:f>
              <c:numCache>
                <c:formatCode>0%</c:formatCode>
                <c:ptCount val="3"/>
                <c:pt idx="0">
                  <c:v>0.41000000000000031</c:v>
                </c:pt>
                <c:pt idx="1">
                  <c:v>0.37000000000000038</c:v>
                </c:pt>
                <c:pt idx="2">
                  <c:v>0.44</c:v>
                </c:pt>
              </c:numCache>
            </c:numRef>
          </c:val>
        </c:ser>
        <c:ser>
          <c:idx val="4"/>
          <c:order val="4"/>
          <c:tx>
            <c:strRef>
              <c:f>Sheet1!$A$6</c:f>
              <c:strCache>
                <c:ptCount val="1"/>
                <c:pt idx="0">
                  <c:v>Suppressed</c:v>
                </c:pt>
              </c:strCache>
            </c:strRef>
          </c:tx>
          <c:invertIfNegative val="0"/>
          <c:dLbls>
            <c:showLegendKey val="0"/>
            <c:showVal val="1"/>
            <c:showCatName val="0"/>
            <c:showSerName val="0"/>
            <c:showPercent val="0"/>
            <c:showBubbleSize val="0"/>
            <c:showLeaderLines val="0"/>
          </c:dLbls>
          <c:cat>
            <c:strRef>
              <c:f>Sheet1!$B$1:$D$1</c:f>
              <c:strCache>
                <c:ptCount val="3"/>
                <c:pt idx="0">
                  <c:v>18-24</c:v>
                </c:pt>
                <c:pt idx="1">
                  <c:v>25-49</c:v>
                </c:pt>
                <c:pt idx="2">
                  <c:v>50+</c:v>
                </c:pt>
              </c:strCache>
            </c:strRef>
          </c:cat>
          <c:val>
            <c:numRef>
              <c:f>Sheet1!$B$6:$D$6</c:f>
              <c:numCache>
                <c:formatCode>0%</c:formatCode>
                <c:ptCount val="3"/>
                <c:pt idx="0">
                  <c:v>0.36000000000000032</c:v>
                </c:pt>
                <c:pt idx="1">
                  <c:v>0.28000000000000008</c:v>
                </c:pt>
                <c:pt idx="2">
                  <c:v>0.35000000000000031</c:v>
                </c:pt>
              </c:numCache>
            </c:numRef>
          </c:val>
        </c:ser>
        <c:dLbls>
          <c:showLegendKey val="0"/>
          <c:showVal val="0"/>
          <c:showCatName val="0"/>
          <c:showSerName val="0"/>
          <c:showPercent val="0"/>
          <c:showBubbleSize val="0"/>
        </c:dLbls>
        <c:gapWidth val="150"/>
        <c:axId val="50055808"/>
        <c:axId val="50073984"/>
      </c:barChart>
      <c:catAx>
        <c:axId val="50055808"/>
        <c:scaling>
          <c:orientation val="minMax"/>
        </c:scaling>
        <c:delete val="0"/>
        <c:axPos val="b"/>
        <c:majorTickMark val="out"/>
        <c:minorTickMark val="none"/>
        <c:tickLblPos val="nextTo"/>
        <c:crossAx val="50073984"/>
        <c:crosses val="autoZero"/>
        <c:auto val="1"/>
        <c:lblAlgn val="ctr"/>
        <c:lblOffset val="100"/>
        <c:noMultiLvlLbl val="0"/>
      </c:catAx>
      <c:valAx>
        <c:axId val="50073984"/>
        <c:scaling>
          <c:orientation val="minMax"/>
        </c:scaling>
        <c:delete val="0"/>
        <c:axPos val="l"/>
        <c:numFmt formatCode="0%" sourceLinked="1"/>
        <c:majorTickMark val="out"/>
        <c:minorTickMark val="none"/>
        <c:tickLblPos val="nextTo"/>
        <c:crossAx val="50055808"/>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2012 Diagnoses</c:v>
                </c:pt>
              </c:strCache>
            </c:strRef>
          </c:tx>
          <c:dLbls>
            <c:showLegendKey val="0"/>
            <c:showVal val="1"/>
            <c:showCatName val="0"/>
            <c:showSerName val="0"/>
            <c:showPercent val="0"/>
            <c:showBubbleSize val="0"/>
            <c:showLeaderLines val="1"/>
          </c:dLbls>
          <c:cat>
            <c:strRef>
              <c:f>Sheet1!$A$2:$A$7</c:f>
              <c:strCache>
                <c:ptCount val="6"/>
                <c:pt idx="0">
                  <c:v>MSM</c:v>
                </c:pt>
                <c:pt idx="1">
                  <c:v>IDU</c:v>
                </c:pt>
                <c:pt idx="2">
                  <c:v>HET</c:v>
                </c:pt>
                <c:pt idx="3">
                  <c:v>MSM/IDU</c:v>
                </c:pt>
                <c:pt idx="4">
                  <c:v>NIR</c:v>
                </c:pt>
                <c:pt idx="5">
                  <c:v>Other</c:v>
                </c:pt>
              </c:strCache>
            </c:strRef>
          </c:cat>
          <c:val>
            <c:numRef>
              <c:f>Sheet1!$B$2:$B$7</c:f>
              <c:numCache>
                <c:formatCode>0.0%</c:formatCode>
                <c:ptCount val="6"/>
                <c:pt idx="0">
                  <c:v>0.42100000000000032</c:v>
                </c:pt>
                <c:pt idx="1">
                  <c:v>8.6000000000000021E-2</c:v>
                </c:pt>
                <c:pt idx="2">
                  <c:v>0.441</c:v>
                </c:pt>
                <c:pt idx="3">
                  <c:v>1.2999999999999998E-2</c:v>
                </c:pt>
                <c:pt idx="4">
                  <c:v>3.5999999999999997E-2</c:v>
                </c:pt>
                <c:pt idx="5">
                  <c:v>1.0000000000000011E-3</c:v>
                </c:pt>
              </c:numCache>
            </c:numRef>
          </c:val>
        </c:ser>
        <c:dLbls>
          <c:showLegendKey val="0"/>
          <c:showVal val="0"/>
          <c:showCatName val="0"/>
          <c:showSerName val="0"/>
          <c:showPercent val="0"/>
          <c:showBubbleSize val="0"/>
          <c:showLeaderLines val="1"/>
        </c:dLbls>
        <c:firstSliceAng val="0"/>
      </c:pieChart>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2012 PLWHA</c:v>
                </c:pt>
              </c:strCache>
            </c:strRef>
          </c:tx>
          <c:dLbls>
            <c:showLegendKey val="0"/>
            <c:showVal val="1"/>
            <c:showCatName val="0"/>
            <c:showSerName val="0"/>
            <c:showPercent val="0"/>
            <c:showBubbleSize val="0"/>
            <c:showLeaderLines val="1"/>
          </c:dLbls>
          <c:cat>
            <c:strRef>
              <c:f>Sheet1!$A$2:$A$7</c:f>
              <c:strCache>
                <c:ptCount val="6"/>
                <c:pt idx="0">
                  <c:v>MSM</c:v>
                </c:pt>
                <c:pt idx="1">
                  <c:v>IDU</c:v>
                </c:pt>
                <c:pt idx="2">
                  <c:v>HET</c:v>
                </c:pt>
                <c:pt idx="3">
                  <c:v>MSM/IDU</c:v>
                </c:pt>
                <c:pt idx="4">
                  <c:v>NIR</c:v>
                </c:pt>
                <c:pt idx="5">
                  <c:v>Other</c:v>
                </c:pt>
              </c:strCache>
            </c:strRef>
          </c:cat>
          <c:val>
            <c:numRef>
              <c:f>Sheet1!$B$2:$B$7</c:f>
              <c:numCache>
                <c:formatCode>0.0%</c:formatCode>
                <c:ptCount val="6"/>
                <c:pt idx="0">
                  <c:v>0.33200000000000041</c:v>
                </c:pt>
                <c:pt idx="1">
                  <c:v>0.25</c:v>
                </c:pt>
                <c:pt idx="2">
                  <c:v>0.34900000000000025</c:v>
                </c:pt>
                <c:pt idx="3">
                  <c:v>3.0000000000000002E-2</c:v>
                </c:pt>
                <c:pt idx="4">
                  <c:v>2.1000000000000012E-2</c:v>
                </c:pt>
                <c:pt idx="5">
                  <c:v>0</c:v>
                </c:pt>
              </c:numCache>
            </c:numRef>
          </c:val>
        </c:ser>
        <c:dLbls>
          <c:showLegendKey val="0"/>
          <c:showVal val="0"/>
          <c:showCatName val="0"/>
          <c:showSerName val="0"/>
          <c:showPercent val="0"/>
          <c:showBubbleSize val="0"/>
          <c:showLeaderLines val="1"/>
        </c:dLbls>
        <c:firstSliceAng val="0"/>
      </c:pieChart>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0663159932882"/>
          <c:y val="0.1286387349729432"/>
          <c:w val="0.86677513275957763"/>
          <c:h val="0.74359805740843499"/>
        </c:manualLayout>
      </c:layout>
      <c:barChart>
        <c:barDir val="col"/>
        <c:grouping val="clustered"/>
        <c:varyColors val="0"/>
        <c:ser>
          <c:idx val="0"/>
          <c:order val="0"/>
          <c:tx>
            <c:strRef>
              <c:f>'Figure 1a'!$B$12</c:f>
              <c:strCache>
                <c:ptCount val="1"/>
                <c:pt idx="0">
                  <c:v>Chicago (23,799)</c:v>
                </c:pt>
              </c:strCache>
            </c:strRef>
          </c:tx>
          <c:spPr>
            <a:solidFill>
              <a:srgbClr val="0070C0"/>
            </a:solidFill>
          </c:spPr>
          <c:invertIfNegative val="0"/>
          <c:dLbls>
            <c:txPr>
              <a:bodyPr/>
              <a:lstStyle/>
              <a:p>
                <a:pPr>
                  <a:defRPr sz="1400">
                    <a:solidFill>
                      <a:srgbClr val="000066"/>
                    </a:solidFill>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'Figure 1a'!$A$13:$A$16</c:f>
              <c:strCache>
                <c:ptCount val="4"/>
                <c:pt idx="0">
                  <c:v>Linked to Care</c:v>
                </c:pt>
                <c:pt idx="1">
                  <c:v>Accessed Care</c:v>
                </c:pt>
                <c:pt idx="2">
                  <c:v>On ART</c:v>
                </c:pt>
                <c:pt idx="3">
                  <c:v>Suppressed viral load</c:v>
                </c:pt>
              </c:strCache>
            </c:strRef>
          </c:cat>
          <c:val>
            <c:numRef>
              <c:f>'Figure 1a'!$B$13:$B$16</c:f>
              <c:numCache>
                <c:formatCode>0%</c:formatCode>
                <c:ptCount val="4"/>
                <c:pt idx="0">
                  <c:v>0.54</c:v>
                </c:pt>
                <c:pt idx="1">
                  <c:v>0.30000000000000032</c:v>
                </c:pt>
                <c:pt idx="2">
                  <c:v>0.26</c:v>
                </c:pt>
                <c:pt idx="3">
                  <c:v>0.21000000000000021</c:v>
                </c:pt>
              </c:numCache>
            </c:numRef>
          </c:val>
        </c:ser>
        <c:ser>
          <c:idx val="1"/>
          <c:order val="1"/>
          <c:tx>
            <c:strRef>
              <c:f>'Figure 1a'!$C$12</c:f>
              <c:strCache>
                <c:ptCount val="1"/>
                <c:pt idx="0">
                  <c:v>Los Angeles County (47,658)</c:v>
                </c:pt>
              </c:strCache>
            </c:strRef>
          </c:tx>
          <c:spPr>
            <a:solidFill>
              <a:srgbClr val="C00000"/>
            </a:solidFill>
          </c:spPr>
          <c:invertIfNegative val="0"/>
          <c:dLbls>
            <c:txPr>
              <a:bodyPr/>
              <a:lstStyle/>
              <a:p>
                <a:pPr>
                  <a:defRPr sz="1400">
                    <a:solidFill>
                      <a:srgbClr val="000066"/>
                    </a:solidFill>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'Figure 1a'!$A$13:$A$16</c:f>
              <c:strCache>
                <c:ptCount val="4"/>
                <c:pt idx="0">
                  <c:v>Linked to Care</c:v>
                </c:pt>
                <c:pt idx="1">
                  <c:v>Accessed Care</c:v>
                </c:pt>
                <c:pt idx="2">
                  <c:v>On ART</c:v>
                </c:pt>
                <c:pt idx="3">
                  <c:v>Suppressed viral load</c:v>
                </c:pt>
              </c:strCache>
            </c:strRef>
          </c:cat>
          <c:val>
            <c:numRef>
              <c:f>'Figure 1a'!$C$13:$C$16</c:f>
              <c:numCache>
                <c:formatCode>0%</c:formatCode>
                <c:ptCount val="4"/>
                <c:pt idx="0">
                  <c:v>0.62000000000000355</c:v>
                </c:pt>
                <c:pt idx="1">
                  <c:v>0.54</c:v>
                </c:pt>
                <c:pt idx="2">
                  <c:v>0.48000000000000032</c:v>
                </c:pt>
                <c:pt idx="3">
                  <c:v>0.4</c:v>
                </c:pt>
              </c:numCache>
            </c:numRef>
          </c:val>
        </c:ser>
        <c:ser>
          <c:idx val="2"/>
          <c:order val="2"/>
          <c:tx>
            <c:strRef>
              <c:f>'Figure 1a'!$D$12</c:f>
              <c:strCache>
                <c:ptCount val="1"/>
                <c:pt idx="0">
                  <c:v>Philadelphia (19,691)</c:v>
                </c:pt>
              </c:strCache>
            </c:strRef>
          </c:tx>
          <c:spPr>
            <a:solidFill>
              <a:srgbClr val="FFC000"/>
            </a:solidFill>
          </c:spPr>
          <c:invertIfNegative val="0"/>
          <c:dLbls>
            <c:txPr>
              <a:bodyPr/>
              <a:lstStyle/>
              <a:p>
                <a:pPr>
                  <a:defRPr sz="1400">
                    <a:solidFill>
                      <a:srgbClr val="000066"/>
                    </a:solidFill>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'Figure 1a'!$A$13:$A$16</c:f>
              <c:strCache>
                <c:ptCount val="4"/>
                <c:pt idx="0">
                  <c:v>Linked to Care</c:v>
                </c:pt>
                <c:pt idx="1">
                  <c:v>Accessed Care</c:v>
                </c:pt>
                <c:pt idx="2">
                  <c:v>On ART</c:v>
                </c:pt>
                <c:pt idx="3">
                  <c:v>Suppressed viral load</c:v>
                </c:pt>
              </c:strCache>
            </c:strRef>
          </c:cat>
          <c:val>
            <c:numRef>
              <c:f>'Figure 1a'!$D$13:$D$16</c:f>
              <c:numCache>
                <c:formatCode>0%</c:formatCode>
                <c:ptCount val="4"/>
                <c:pt idx="0">
                  <c:v>0.58000000000000063</c:v>
                </c:pt>
                <c:pt idx="1">
                  <c:v>0.39000000000000201</c:v>
                </c:pt>
                <c:pt idx="2">
                  <c:v>0.34000000000000141</c:v>
                </c:pt>
                <c:pt idx="3">
                  <c:v>0.23</c:v>
                </c:pt>
              </c:numCache>
            </c:numRef>
          </c:val>
        </c:ser>
        <c:ser>
          <c:idx val="3"/>
          <c:order val="3"/>
          <c:tx>
            <c:strRef>
              <c:f>'Figure 1a'!$E$12</c:f>
              <c:strCache>
                <c:ptCount val="1"/>
                <c:pt idx="0">
                  <c:v>San Francisco (17,665)</c:v>
                </c:pt>
              </c:strCache>
            </c:strRef>
          </c:tx>
          <c:spPr>
            <a:solidFill>
              <a:srgbClr val="92D050"/>
            </a:solidFill>
          </c:spPr>
          <c:invertIfNegative val="0"/>
          <c:dLbls>
            <c:txPr>
              <a:bodyPr/>
              <a:lstStyle/>
              <a:p>
                <a:pPr>
                  <a:defRPr sz="1400">
                    <a:solidFill>
                      <a:srgbClr val="000066"/>
                    </a:solidFill>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'Figure 1a'!$A$13:$A$16</c:f>
              <c:strCache>
                <c:ptCount val="4"/>
                <c:pt idx="0">
                  <c:v>Linked to Care</c:v>
                </c:pt>
                <c:pt idx="1">
                  <c:v>Accessed Care</c:v>
                </c:pt>
                <c:pt idx="2">
                  <c:v>On ART</c:v>
                </c:pt>
                <c:pt idx="3">
                  <c:v>Suppressed viral load</c:v>
                </c:pt>
              </c:strCache>
            </c:strRef>
          </c:cat>
          <c:val>
            <c:numRef>
              <c:f>'Figure 1a'!$E$13:$E$16</c:f>
              <c:numCache>
                <c:formatCode>0%</c:formatCode>
                <c:ptCount val="4"/>
                <c:pt idx="0">
                  <c:v>0.68000000000000305</c:v>
                </c:pt>
                <c:pt idx="1">
                  <c:v>0.56999999999999995</c:v>
                </c:pt>
                <c:pt idx="2">
                  <c:v>0.51</c:v>
                </c:pt>
                <c:pt idx="3">
                  <c:v>0.44000000000000106</c:v>
                </c:pt>
              </c:numCache>
            </c:numRef>
          </c:val>
        </c:ser>
        <c:dLbls>
          <c:showLegendKey val="0"/>
          <c:showVal val="0"/>
          <c:showCatName val="0"/>
          <c:showSerName val="0"/>
          <c:showPercent val="0"/>
          <c:showBubbleSize val="0"/>
        </c:dLbls>
        <c:gapWidth val="150"/>
        <c:axId val="37597568"/>
        <c:axId val="37599104"/>
      </c:barChart>
      <c:catAx>
        <c:axId val="37597568"/>
        <c:scaling>
          <c:orientation val="minMax"/>
        </c:scaling>
        <c:delete val="0"/>
        <c:axPos val="b"/>
        <c:majorTickMark val="none"/>
        <c:minorTickMark val="none"/>
        <c:tickLblPos val="nextTo"/>
        <c:txPr>
          <a:bodyPr/>
          <a:lstStyle/>
          <a:p>
            <a:pPr>
              <a:defRPr sz="1400">
                <a:solidFill>
                  <a:srgbClr val="000066"/>
                </a:solidFill>
                <a:latin typeface="Arial" pitchFamily="34" charset="0"/>
                <a:cs typeface="Arial" pitchFamily="34" charset="0"/>
              </a:defRPr>
            </a:pPr>
            <a:endParaRPr lang="en-US"/>
          </a:p>
        </c:txPr>
        <c:crossAx val="37599104"/>
        <c:crosses val="autoZero"/>
        <c:auto val="1"/>
        <c:lblAlgn val="ctr"/>
        <c:lblOffset val="100"/>
        <c:noMultiLvlLbl val="0"/>
      </c:catAx>
      <c:valAx>
        <c:axId val="37599104"/>
        <c:scaling>
          <c:orientation val="minMax"/>
          <c:max val="1"/>
        </c:scaling>
        <c:delete val="0"/>
        <c:axPos val="l"/>
        <c:title>
          <c:tx>
            <c:rich>
              <a:bodyPr/>
              <a:lstStyle/>
              <a:p>
                <a:pPr>
                  <a:defRPr sz="1800">
                    <a:solidFill>
                      <a:srgbClr val="000066"/>
                    </a:solidFill>
                    <a:latin typeface="Arial" pitchFamily="34" charset="0"/>
                    <a:cs typeface="Arial" pitchFamily="34" charset="0"/>
                  </a:defRPr>
                </a:pPr>
                <a:r>
                  <a:rPr lang="en-US" sz="1800" dirty="0">
                    <a:solidFill>
                      <a:srgbClr val="000066"/>
                    </a:solidFill>
                    <a:latin typeface="Arial" pitchFamily="34" charset="0"/>
                    <a:cs typeface="Arial" pitchFamily="34" charset="0"/>
                  </a:rPr>
                  <a:t>Percent</a:t>
                </a:r>
                <a:r>
                  <a:rPr lang="en-US" sz="1800" baseline="0" dirty="0">
                    <a:solidFill>
                      <a:srgbClr val="000066"/>
                    </a:solidFill>
                    <a:latin typeface="Arial" pitchFamily="34" charset="0"/>
                    <a:cs typeface="Arial" pitchFamily="34" charset="0"/>
                  </a:rPr>
                  <a:t> of total HIV-infected</a:t>
                </a:r>
                <a:endParaRPr lang="en-US" sz="1800" dirty="0">
                  <a:solidFill>
                    <a:srgbClr val="000066"/>
                  </a:solidFill>
                  <a:latin typeface="Arial" pitchFamily="34" charset="0"/>
                  <a:cs typeface="Arial" pitchFamily="34" charset="0"/>
                </a:endParaRPr>
              </a:p>
            </c:rich>
          </c:tx>
          <c:layout/>
          <c:overlay val="0"/>
        </c:title>
        <c:numFmt formatCode="0%" sourceLinked="1"/>
        <c:majorTickMark val="out"/>
        <c:minorTickMark val="none"/>
        <c:tickLblPos val="nextTo"/>
        <c:txPr>
          <a:bodyPr/>
          <a:lstStyle/>
          <a:p>
            <a:pPr>
              <a:defRPr sz="1600">
                <a:solidFill>
                  <a:srgbClr val="000066"/>
                </a:solidFill>
                <a:latin typeface="Arial" pitchFamily="34" charset="0"/>
                <a:cs typeface="Arial" pitchFamily="34" charset="0"/>
              </a:defRPr>
            </a:pPr>
            <a:endParaRPr lang="en-US"/>
          </a:p>
        </c:txPr>
        <c:crossAx val="37597568"/>
        <c:crosses val="autoZero"/>
        <c:crossBetween val="between"/>
      </c:valAx>
    </c:plotArea>
    <c:legend>
      <c:legendPos val="r"/>
      <c:legendEntry>
        <c:idx val="0"/>
        <c:txPr>
          <a:bodyPr/>
          <a:lstStyle/>
          <a:p>
            <a:pPr>
              <a:defRPr sz="1400">
                <a:solidFill>
                  <a:srgbClr val="000066"/>
                </a:solidFill>
                <a:latin typeface="Arial" pitchFamily="34" charset="0"/>
                <a:cs typeface="Arial" pitchFamily="34" charset="0"/>
              </a:defRPr>
            </a:pPr>
            <a:endParaRPr lang="en-US"/>
          </a:p>
        </c:txPr>
      </c:legendEntry>
      <c:legendEntry>
        <c:idx val="1"/>
        <c:txPr>
          <a:bodyPr/>
          <a:lstStyle/>
          <a:p>
            <a:pPr>
              <a:defRPr sz="1400">
                <a:solidFill>
                  <a:srgbClr val="000066"/>
                </a:solidFill>
                <a:latin typeface="Arial" pitchFamily="34" charset="0"/>
                <a:cs typeface="Arial" pitchFamily="34" charset="0"/>
              </a:defRPr>
            </a:pPr>
            <a:endParaRPr lang="en-US"/>
          </a:p>
        </c:txPr>
      </c:legendEntry>
      <c:legendEntry>
        <c:idx val="2"/>
        <c:txPr>
          <a:bodyPr/>
          <a:lstStyle/>
          <a:p>
            <a:pPr>
              <a:defRPr sz="1400">
                <a:solidFill>
                  <a:srgbClr val="000066"/>
                </a:solidFill>
                <a:latin typeface="Arial" pitchFamily="34" charset="0"/>
                <a:cs typeface="Arial" pitchFamily="34" charset="0"/>
              </a:defRPr>
            </a:pPr>
            <a:endParaRPr lang="en-US"/>
          </a:p>
        </c:txPr>
      </c:legendEntry>
      <c:legendEntry>
        <c:idx val="3"/>
        <c:txPr>
          <a:bodyPr/>
          <a:lstStyle/>
          <a:p>
            <a:pPr>
              <a:defRPr sz="1400">
                <a:solidFill>
                  <a:srgbClr val="000066"/>
                </a:solidFill>
                <a:latin typeface="Arial" pitchFamily="34" charset="0"/>
                <a:cs typeface="Arial" pitchFamily="34" charset="0"/>
              </a:defRPr>
            </a:pPr>
            <a:endParaRPr lang="en-US"/>
          </a:p>
        </c:txPr>
      </c:legendEntry>
      <c:layout>
        <c:manualLayout>
          <c:xMode val="edge"/>
          <c:yMode val="edge"/>
          <c:x val="0.63912510936132982"/>
          <c:y val="1.7366881235873748E-2"/>
          <c:w val="0.30879792177617144"/>
          <c:h val="0.26416961627723956"/>
        </c:manualLayout>
      </c:layout>
      <c:overlay val="0"/>
      <c:spPr>
        <a:noFill/>
      </c:spPr>
      <c:txPr>
        <a:bodyPr/>
        <a:lstStyle/>
        <a:p>
          <a:pPr>
            <a:defRPr sz="1400">
              <a:latin typeface="Arial" pitchFamily="34" charset="0"/>
              <a:cs typeface="Arial" pitchFamily="34" charset="0"/>
            </a:defRPr>
          </a:pPr>
          <a:endParaRPr lang="en-US"/>
        </a:p>
      </c:txPr>
    </c:legend>
    <c:plotVisOnly val="1"/>
    <c:dispBlanksAs val="gap"/>
    <c:showDLblsOverMax val="0"/>
  </c:chart>
  <c:spPr>
    <a:ln>
      <a:solidFill>
        <a:schemeClr val="accent1"/>
      </a:solid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2009</c:v>
                </c:pt>
              </c:strCache>
            </c:strRef>
          </c:tx>
          <c:invertIfNegative val="0"/>
          <c:dLbls>
            <c:dLblPos val="inEnd"/>
            <c:showLegendKey val="0"/>
            <c:showVal val="1"/>
            <c:showCatName val="0"/>
            <c:showSerName val="0"/>
            <c:showPercent val="0"/>
            <c:showBubbleSize val="0"/>
            <c:showLeaderLines val="0"/>
          </c:dLbls>
          <c:cat>
            <c:strRef>
              <c:f>Sheet1!$A$2:$A$7</c:f>
              <c:strCache>
                <c:ptCount val="6"/>
                <c:pt idx="0">
                  <c:v>HIV-Infected</c:v>
                </c:pt>
                <c:pt idx="1">
                  <c:v>HIV-Diagnosed</c:v>
                </c:pt>
                <c:pt idx="2">
                  <c:v>Linked to Care</c:v>
                </c:pt>
                <c:pt idx="3">
                  <c:v>In Care</c:v>
                </c:pt>
                <c:pt idx="4">
                  <c:v>On ART</c:v>
                </c:pt>
                <c:pt idx="5">
                  <c:v>Suppressed viral load</c:v>
                </c:pt>
              </c:strCache>
            </c:strRef>
          </c:cat>
          <c:val>
            <c:numRef>
              <c:f>Sheet1!$B$2:$B$7</c:f>
              <c:numCache>
                <c:formatCode>0</c:formatCode>
                <c:ptCount val="6"/>
                <c:pt idx="0" formatCode="General">
                  <c:v>19188</c:v>
                </c:pt>
                <c:pt idx="1">
                  <c:v>15753</c:v>
                </c:pt>
                <c:pt idx="2">
                  <c:v>11894</c:v>
                </c:pt>
                <c:pt idx="3">
                  <c:v>9944</c:v>
                </c:pt>
                <c:pt idx="4">
                  <c:v>8751</c:v>
                </c:pt>
                <c:pt idx="5">
                  <c:v>5775</c:v>
                </c:pt>
              </c:numCache>
            </c:numRef>
          </c:val>
        </c:ser>
        <c:ser>
          <c:idx val="1"/>
          <c:order val="1"/>
          <c:tx>
            <c:strRef>
              <c:f>Sheet1!$C$1</c:f>
              <c:strCache>
                <c:ptCount val="1"/>
                <c:pt idx="0">
                  <c:v>2010</c:v>
                </c:pt>
              </c:strCache>
            </c:strRef>
          </c:tx>
          <c:invertIfNegative val="0"/>
          <c:cat>
            <c:strRef>
              <c:f>Sheet1!$A$2:$A$7</c:f>
              <c:strCache>
                <c:ptCount val="6"/>
                <c:pt idx="0">
                  <c:v>HIV-Infected</c:v>
                </c:pt>
                <c:pt idx="1">
                  <c:v>HIV-Diagnosed</c:v>
                </c:pt>
                <c:pt idx="2">
                  <c:v>Linked to Care</c:v>
                </c:pt>
                <c:pt idx="3">
                  <c:v>In Care</c:v>
                </c:pt>
                <c:pt idx="4">
                  <c:v>On ART</c:v>
                </c:pt>
                <c:pt idx="5">
                  <c:v>Suppressed viral load</c:v>
                </c:pt>
              </c:strCache>
            </c:strRef>
          </c:cat>
          <c:val>
            <c:numRef>
              <c:f>Sheet1!$C$2:$C$7</c:f>
              <c:numCache>
                <c:formatCode>General</c:formatCode>
                <c:ptCount val="6"/>
                <c:pt idx="0" formatCode="0">
                  <c:v>20541.463414634185</c:v>
                </c:pt>
                <c:pt idx="1">
                  <c:v>16844</c:v>
                </c:pt>
                <c:pt idx="2">
                  <c:v>13745</c:v>
                </c:pt>
                <c:pt idx="3">
                  <c:v>9105</c:v>
                </c:pt>
                <c:pt idx="4">
                  <c:v>8185</c:v>
                </c:pt>
                <c:pt idx="5">
                  <c:v>6319</c:v>
                </c:pt>
              </c:numCache>
            </c:numRef>
          </c:val>
        </c:ser>
        <c:dLbls>
          <c:showLegendKey val="0"/>
          <c:showVal val="1"/>
          <c:showCatName val="0"/>
          <c:showSerName val="0"/>
          <c:showPercent val="0"/>
          <c:showBubbleSize val="0"/>
        </c:dLbls>
        <c:gapWidth val="75"/>
        <c:axId val="49547136"/>
        <c:axId val="49548672"/>
      </c:barChart>
      <c:catAx>
        <c:axId val="49547136"/>
        <c:scaling>
          <c:orientation val="minMax"/>
        </c:scaling>
        <c:delete val="0"/>
        <c:axPos val="b"/>
        <c:majorTickMark val="none"/>
        <c:minorTickMark val="none"/>
        <c:tickLblPos val="nextTo"/>
        <c:crossAx val="49548672"/>
        <c:crosses val="autoZero"/>
        <c:auto val="1"/>
        <c:lblAlgn val="ctr"/>
        <c:lblOffset val="100"/>
        <c:noMultiLvlLbl val="0"/>
      </c:catAx>
      <c:valAx>
        <c:axId val="49548672"/>
        <c:scaling>
          <c:orientation val="minMax"/>
        </c:scaling>
        <c:delete val="0"/>
        <c:axPos val="l"/>
        <c:numFmt formatCode="General" sourceLinked="1"/>
        <c:majorTickMark val="none"/>
        <c:minorTickMark val="none"/>
        <c:tickLblPos val="nextTo"/>
        <c:crossAx val="49547136"/>
        <c:crosses val="autoZero"/>
        <c:crossBetween val="between"/>
      </c:valAx>
      <c:spPr>
        <a:noFill/>
        <a:ln w="25400">
          <a:noFill/>
        </a:ln>
      </c:spPr>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2009</c:v>
                </c:pt>
              </c:strCache>
            </c:strRef>
          </c:tx>
          <c:invertIfNegative val="0"/>
          <c:dLbls>
            <c:dLblPos val="inEnd"/>
            <c:showLegendKey val="0"/>
            <c:showVal val="1"/>
            <c:showCatName val="0"/>
            <c:showSerName val="0"/>
            <c:showPercent val="0"/>
            <c:showBubbleSize val="0"/>
            <c:showLeaderLines val="0"/>
          </c:dLbls>
          <c:cat>
            <c:strRef>
              <c:f>Sheet1!$A$2:$A$7</c:f>
              <c:strCache>
                <c:ptCount val="6"/>
                <c:pt idx="0">
                  <c:v>HIV-Infected</c:v>
                </c:pt>
                <c:pt idx="1">
                  <c:v>HIV-Diagnosed</c:v>
                </c:pt>
                <c:pt idx="2">
                  <c:v>Linked to Care</c:v>
                </c:pt>
                <c:pt idx="3">
                  <c:v>In Care</c:v>
                </c:pt>
                <c:pt idx="4">
                  <c:v>On ART</c:v>
                </c:pt>
                <c:pt idx="5">
                  <c:v>Suppressed viral load</c:v>
                </c:pt>
              </c:strCache>
            </c:strRef>
          </c:cat>
          <c:val>
            <c:numRef>
              <c:f>Sheet1!$B$2:$B$7</c:f>
              <c:numCache>
                <c:formatCode>0%</c:formatCode>
                <c:ptCount val="6"/>
                <c:pt idx="0">
                  <c:v>1</c:v>
                </c:pt>
                <c:pt idx="1">
                  <c:v>0.82000000000000062</c:v>
                </c:pt>
                <c:pt idx="2">
                  <c:v>0.62000000000000099</c:v>
                </c:pt>
                <c:pt idx="3">
                  <c:v>0.52</c:v>
                </c:pt>
                <c:pt idx="4">
                  <c:v>0.46</c:v>
                </c:pt>
                <c:pt idx="5">
                  <c:v>0.30000000000000032</c:v>
                </c:pt>
              </c:numCache>
            </c:numRef>
          </c:val>
        </c:ser>
        <c:ser>
          <c:idx val="1"/>
          <c:order val="1"/>
          <c:tx>
            <c:strRef>
              <c:f>Sheet1!$C$1</c:f>
              <c:strCache>
                <c:ptCount val="1"/>
                <c:pt idx="0">
                  <c:v>2010</c:v>
                </c:pt>
              </c:strCache>
            </c:strRef>
          </c:tx>
          <c:invertIfNegative val="0"/>
          <c:cat>
            <c:strRef>
              <c:f>Sheet1!$A$2:$A$7</c:f>
              <c:strCache>
                <c:ptCount val="6"/>
                <c:pt idx="0">
                  <c:v>HIV-Infected</c:v>
                </c:pt>
                <c:pt idx="1">
                  <c:v>HIV-Diagnosed</c:v>
                </c:pt>
                <c:pt idx="2">
                  <c:v>Linked to Care</c:v>
                </c:pt>
                <c:pt idx="3">
                  <c:v>In Care</c:v>
                </c:pt>
                <c:pt idx="4">
                  <c:v>On ART</c:v>
                </c:pt>
                <c:pt idx="5">
                  <c:v>Suppressed viral load</c:v>
                </c:pt>
              </c:strCache>
            </c:strRef>
          </c:cat>
          <c:val>
            <c:numRef>
              <c:f>Sheet1!$C$2:$C$7</c:f>
              <c:numCache>
                <c:formatCode>0%</c:formatCode>
                <c:ptCount val="6"/>
                <c:pt idx="0">
                  <c:v>1</c:v>
                </c:pt>
                <c:pt idx="1">
                  <c:v>0.82000000000000062</c:v>
                </c:pt>
                <c:pt idx="2">
                  <c:v>0.67000000000000126</c:v>
                </c:pt>
                <c:pt idx="3">
                  <c:v>0.44</c:v>
                </c:pt>
                <c:pt idx="4">
                  <c:v>0.4</c:v>
                </c:pt>
                <c:pt idx="5">
                  <c:v>0.3100000000000005</c:v>
                </c:pt>
              </c:numCache>
            </c:numRef>
          </c:val>
        </c:ser>
        <c:dLbls>
          <c:showLegendKey val="0"/>
          <c:showVal val="1"/>
          <c:showCatName val="0"/>
          <c:showSerName val="0"/>
          <c:showPercent val="0"/>
          <c:showBubbleSize val="0"/>
        </c:dLbls>
        <c:gapWidth val="75"/>
        <c:axId val="49596288"/>
        <c:axId val="49597824"/>
      </c:barChart>
      <c:catAx>
        <c:axId val="49596288"/>
        <c:scaling>
          <c:orientation val="minMax"/>
        </c:scaling>
        <c:delete val="0"/>
        <c:axPos val="b"/>
        <c:majorTickMark val="none"/>
        <c:minorTickMark val="none"/>
        <c:tickLblPos val="nextTo"/>
        <c:crossAx val="49597824"/>
        <c:crosses val="autoZero"/>
        <c:auto val="1"/>
        <c:lblAlgn val="ctr"/>
        <c:lblOffset val="100"/>
        <c:noMultiLvlLbl val="0"/>
      </c:catAx>
      <c:valAx>
        <c:axId val="49597824"/>
        <c:scaling>
          <c:orientation val="minMax"/>
          <c:max val="1"/>
        </c:scaling>
        <c:delete val="0"/>
        <c:axPos val="l"/>
        <c:numFmt formatCode="0%" sourceLinked="1"/>
        <c:majorTickMark val="none"/>
        <c:minorTickMark val="none"/>
        <c:tickLblPos val="nextTo"/>
        <c:crossAx val="49596288"/>
        <c:crosses val="autoZero"/>
        <c:crossBetween val="between"/>
      </c:valAx>
      <c:spPr>
        <a:noFill/>
        <a:ln w="25400">
          <a:noFill/>
        </a:ln>
      </c:spPr>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2009</c:v>
                </c:pt>
              </c:strCache>
            </c:strRef>
          </c:tx>
          <c:invertIfNegative val="0"/>
          <c:dLbls>
            <c:dLblPos val="inEnd"/>
            <c:showLegendKey val="0"/>
            <c:showVal val="1"/>
            <c:showCatName val="0"/>
            <c:showSerName val="0"/>
            <c:showPercent val="0"/>
            <c:showBubbleSize val="0"/>
            <c:showLeaderLines val="0"/>
          </c:dLbls>
          <c:cat>
            <c:strRef>
              <c:f>Sheet1!$A$2:$A$5</c:f>
              <c:strCache>
                <c:ptCount val="4"/>
                <c:pt idx="0">
                  <c:v>HIV-Diagnosed</c:v>
                </c:pt>
                <c:pt idx="1">
                  <c:v>In Care</c:v>
                </c:pt>
                <c:pt idx="2">
                  <c:v>On ART</c:v>
                </c:pt>
                <c:pt idx="3">
                  <c:v>Suppressed viral load</c:v>
                </c:pt>
              </c:strCache>
            </c:strRef>
          </c:cat>
          <c:val>
            <c:numRef>
              <c:f>Sheet1!$B$2:$B$5</c:f>
              <c:numCache>
                <c:formatCode>0%</c:formatCode>
                <c:ptCount val="4"/>
                <c:pt idx="0">
                  <c:v>1</c:v>
                </c:pt>
                <c:pt idx="1">
                  <c:v>0.63124484225226951</c:v>
                </c:pt>
                <c:pt idx="2">
                  <c:v>0.51958357138322842</c:v>
                </c:pt>
                <c:pt idx="3">
                  <c:v>0.36659683869739096</c:v>
                </c:pt>
              </c:numCache>
            </c:numRef>
          </c:val>
        </c:ser>
        <c:ser>
          <c:idx val="1"/>
          <c:order val="1"/>
          <c:tx>
            <c:strRef>
              <c:f>Sheet1!$C$1</c:f>
              <c:strCache>
                <c:ptCount val="1"/>
                <c:pt idx="0">
                  <c:v>2010</c:v>
                </c:pt>
              </c:strCache>
            </c:strRef>
          </c:tx>
          <c:invertIfNegative val="0"/>
          <c:cat>
            <c:strRef>
              <c:f>Sheet1!$A$2:$A$5</c:f>
              <c:strCache>
                <c:ptCount val="4"/>
                <c:pt idx="0">
                  <c:v>HIV-Diagnosed</c:v>
                </c:pt>
                <c:pt idx="1">
                  <c:v>In Care</c:v>
                </c:pt>
                <c:pt idx="2">
                  <c:v>On ART</c:v>
                </c:pt>
                <c:pt idx="3">
                  <c:v>Suppressed viral load</c:v>
                </c:pt>
              </c:strCache>
            </c:strRef>
          </c:cat>
          <c:val>
            <c:numRef>
              <c:f>Sheet1!$C$2:$C$5</c:f>
              <c:numCache>
                <c:formatCode>0%</c:formatCode>
                <c:ptCount val="4"/>
                <c:pt idx="0">
                  <c:v>1</c:v>
                </c:pt>
                <c:pt idx="1">
                  <c:v>0.54054856328663026</c:v>
                </c:pt>
                <c:pt idx="2">
                  <c:v>0.48592970790786055</c:v>
                </c:pt>
                <c:pt idx="3">
                  <c:v>0.37514842080265981</c:v>
                </c:pt>
              </c:numCache>
            </c:numRef>
          </c:val>
        </c:ser>
        <c:dLbls>
          <c:showLegendKey val="0"/>
          <c:showVal val="1"/>
          <c:showCatName val="0"/>
          <c:showSerName val="0"/>
          <c:showPercent val="0"/>
          <c:showBubbleSize val="0"/>
        </c:dLbls>
        <c:gapWidth val="75"/>
        <c:axId val="49670016"/>
        <c:axId val="49671552"/>
      </c:barChart>
      <c:catAx>
        <c:axId val="49670016"/>
        <c:scaling>
          <c:orientation val="minMax"/>
        </c:scaling>
        <c:delete val="0"/>
        <c:axPos val="b"/>
        <c:majorTickMark val="none"/>
        <c:minorTickMark val="none"/>
        <c:tickLblPos val="nextTo"/>
        <c:crossAx val="49671552"/>
        <c:crosses val="autoZero"/>
        <c:auto val="1"/>
        <c:lblAlgn val="ctr"/>
        <c:lblOffset val="100"/>
        <c:noMultiLvlLbl val="0"/>
      </c:catAx>
      <c:valAx>
        <c:axId val="49671552"/>
        <c:scaling>
          <c:orientation val="minMax"/>
          <c:max val="1"/>
        </c:scaling>
        <c:delete val="0"/>
        <c:axPos val="l"/>
        <c:numFmt formatCode="0%" sourceLinked="1"/>
        <c:majorTickMark val="none"/>
        <c:minorTickMark val="none"/>
        <c:tickLblPos val="nextTo"/>
        <c:crossAx val="49670016"/>
        <c:crosses val="autoZero"/>
        <c:crossBetween val="between"/>
      </c:valAx>
      <c:spPr>
        <a:noFill/>
        <a:ln w="25400">
          <a:noFill/>
        </a:ln>
      </c:spPr>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Diagnosed</c:v>
                </c:pt>
              </c:strCache>
            </c:strRef>
          </c:tx>
          <c:invertIfNegative val="0"/>
          <c:dLbls>
            <c:showLegendKey val="0"/>
            <c:showVal val="1"/>
            <c:showCatName val="0"/>
            <c:showSerName val="0"/>
            <c:showPercent val="0"/>
            <c:showBubbleSize val="0"/>
            <c:showLeaderLines val="0"/>
          </c:dLbls>
          <c:cat>
            <c:strRef>
              <c:f>Sheet1!$B$1:$C$1</c:f>
              <c:strCache>
                <c:ptCount val="2"/>
                <c:pt idx="0">
                  <c:v>Males</c:v>
                </c:pt>
                <c:pt idx="1">
                  <c:v>Females</c:v>
                </c:pt>
              </c:strCache>
            </c:strRef>
          </c:cat>
          <c:val>
            <c:numRef>
              <c:f>Sheet1!$B$2:$C$2</c:f>
              <c:numCache>
                <c:formatCode>0%</c:formatCode>
                <c:ptCount val="2"/>
                <c:pt idx="0">
                  <c:v>0.8200000000000004</c:v>
                </c:pt>
                <c:pt idx="1">
                  <c:v>0.8200000000000004</c:v>
                </c:pt>
              </c:numCache>
            </c:numRef>
          </c:val>
        </c:ser>
        <c:ser>
          <c:idx val="1"/>
          <c:order val="1"/>
          <c:tx>
            <c:strRef>
              <c:f>Sheet1!$A$3</c:f>
              <c:strCache>
                <c:ptCount val="1"/>
                <c:pt idx="0">
                  <c:v>Linked</c:v>
                </c:pt>
              </c:strCache>
            </c:strRef>
          </c:tx>
          <c:invertIfNegative val="0"/>
          <c:dLbls>
            <c:showLegendKey val="0"/>
            <c:showVal val="1"/>
            <c:showCatName val="0"/>
            <c:showSerName val="0"/>
            <c:showPercent val="0"/>
            <c:showBubbleSize val="0"/>
            <c:showLeaderLines val="0"/>
          </c:dLbls>
          <c:cat>
            <c:strRef>
              <c:f>Sheet1!$B$1:$C$1</c:f>
              <c:strCache>
                <c:ptCount val="2"/>
                <c:pt idx="0">
                  <c:v>Males</c:v>
                </c:pt>
                <c:pt idx="1">
                  <c:v>Females</c:v>
                </c:pt>
              </c:strCache>
            </c:strRef>
          </c:cat>
          <c:val>
            <c:numRef>
              <c:f>Sheet1!$B$3:$C$3</c:f>
              <c:numCache>
                <c:formatCode>0%</c:formatCode>
                <c:ptCount val="2"/>
                <c:pt idx="0">
                  <c:v>0.66000000000000059</c:v>
                </c:pt>
                <c:pt idx="1">
                  <c:v>0.7000000000000004</c:v>
                </c:pt>
              </c:numCache>
            </c:numRef>
          </c:val>
        </c:ser>
        <c:ser>
          <c:idx val="2"/>
          <c:order val="2"/>
          <c:tx>
            <c:strRef>
              <c:f>Sheet1!$A$4</c:f>
              <c:strCache>
                <c:ptCount val="1"/>
                <c:pt idx="0">
                  <c:v>In Care</c:v>
                </c:pt>
              </c:strCache>
            </c:strRef>
          </c:tx>
          <c:invertIfNegative val="0"/>
          <c:dLbls>
            <c:showLegendKey val="0"/>
            <c:showVal val="1"/>
            <c:showCatName val="0"/>
            <c:showSerName val="0"/>
            <c:showPercent val="0"/>
            <c:showBubbleSize val="0"/>
            <c:showLeaderLines val="0"/>
          </c:dLbls>
          <c:cat>
            <c:strRef>
              <c:f>Sheet1!$B$1:$C$1</c:f>
              <c:strCache>
                <c:ptCount val="2"/>
                <c:pt idx="0">
                  <c:v>Males</c:v>
                </c:pt>
                <c:pt idx="1">
                  <c:v>Females</c:v>
                </c:pt>
              </c:strCache>
            </c:strRef>
          </c:cat>
          <c:val>
            <c:numRef>
              <c:f>Sheet1!$B$4:$C$4</c:f>
              <c:numCache>
                <c:formatCode>0%</c:formatCode>
                <c:ptCount val="2"/>
                <c:pt idx="0">
                  <c:v>0.44</c:v>
                </c:pt>
                <c:pt idx="1">
                  <c:v>0.44</c:v>
                </c:pt>
              </c:numCache>
            </c:numRef>
          </c:val>
        </c:ser>
        <c:ser>
          <c:idx val="3"/>
          <c:order val="3"/>
          <c:tx>
            <c:strRef>
              <c:f>Sheet1!$A$5</c:f>
              <c:strCache>
                <c:ptCount val="1"/>
                <c:pt idx="0">
                  <c:v>On ART</c:v>
                </c:pt>
              </c:strCache>
            </c:strRef>
          </c:tx>
          <c:invertIfNegative val="0"/>
          <c:dLbls>
            <c:showLegendKey val="0"/>
            <c:showVal val="1"/>
            <c:showCatName val="0"/>
            <c:showSerName val="0"/>
            <c:showPercent val="0"/>
            <c:showBubbleSize val="0"/>
            <c:showLeaderLines val="0"/>
          </c:dLbls>
          <c:cat>
            <c:strRef>
              <c:f>Sheet1!$B$1:$C$1</c:f>
              <c:strCache>
                <c:ptCount val="2"/>
                <c:pt idx="0">
                  <c:v>Males</c:v>
                </c:pt>
                <c:pt idx="1">
                  <c:v>Females</c:v>
                </c:pt>
              </c:strCache>
            </c:strRef>
          </c:cat>
          <c:val>
            <c:numRef>
              <c:f>Sheet1!$B$5:$C$5</c:f>
              <c:numCache>
                <c:formatCode>0%</c:formatCode>
                <c:ptCount val="2"/>
                <c:pt idx="0">
                  <c:v>0.4100000000000002</c:v>
                </c:pt>
                <c:pt idx="1">
                  <c:v>0.37000000000000022</c:v>
                </c:pt>
              </c:numCache>
            </c:numRef>
          </c:val>
        </c:ser>
        <c:ser>
          <c:idx val="4"/>
          <c:order val="4"/>
          <c:tx>
            <c:strRef>
              <c:f>Sheet1!$A$6</c:f>
              <c:strCache>
                <c:ptCount val="1"/>
                <c:pt idx="0">
                  <c:v>Suppressed</c:v>
                </c:pt>
              </c:strCache>
            </c:strRef>
          </c:tx>
          <c:invertIfNegative val="0"/>
          <c:dLbls>
            <c:showLegendKey val="0"/>
            <c:showVal val="1"/>
            <c:showCatName val="0"/>
            <c:showSerName val="0"/>
            <c:showPercent val="0"/>
            <c:showBubbleSize val="0"/>
            <c:showLeaderLines val="0"/>
          </c:dLbls>
          <c:cat>
            <c:strRef>
              <c:f>Sheet1!$B$1:$C$1</c:f>
              <c:strCache>
                <c:ptCount val="2"/>
                <c:pt idx="0">
                  <c:v>Males</c:v>
                </c:pt>
                <c:pt idx="1">
                  <c:v>Females</c:v>
                </c:pt>
              </c:strCache>
            </c:strRef>
          </c:cat>
          <c:val>
            <c:numRef>
              <c:f>Sheet1!$B$6:$C$6</c:f>
              <c:numCache>
                <c:formatCode>0%</c:formatCode>
                <c:ptCount val="2"/>
                <c:pt idx="0">
                  <c:v>0.32000000000000023</c:v>
                </c:pt>
                <c:pt idx="1">
                  <c:v>0.27</c:v>
                </c:pt>
              </c:numCache>
            </c:numRef>
          </c:val>
        </c:ser>
        <c:dLbls>
          <c:showLegendKey val="0"/>
          <c:showVal val="0"/>
          <c:showCatName val="0"/>
          <c:showSerName val="0"/>
          <c:showPercent val="0"/>
          <c:showBubbleSize val="0"/>
        </c:dLbls>
        <c:gapWidth val="150"/>
        <c:axId val="49922432"/>
        <c:axId val="49923968"/>
      </c:barChart>
      <c:catAx>
        <c:axId val="49922432"/>
        <c:scaling>
          <c:orientation val="minMax"/>
        </c:scaling>
        <c:delete val="0"/>
        <c:axPos val="b"/>
        <c:majorTickMark val="out"/>
        <c:minorTickMark val="none"/>
        <c:tickLblPos val="nextTo"/>
        <c:crossAx val="49923968"/>
        <c:crosses val="autoZero"/>
        <c:auto val="1"/>
        <c:lblAlgn val="ctr"/>
        <c:lblOffset val="100"/>
        <c:noMultiLvlLbl val="0"/>
      </c:catAx>
      <c:valAx>
        <c:axId val="49923968"/>
        <c:scaling>
          <c:orientation val="minMax"/>
        </c:scaling>
        <c:delete val="0"/>
        <c:axPos val="l"/>
        <c:numFmt formatCode="0%" sourceLinked="1"/>
        <c:majorTickMark val="out"/>
        <c:minorTickMark val="none"/>
        <c:tickLblPos val="nextTo"/>
        <c:crossAx val="49922432"/>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Diagnosed</c:v>
                </c:pt>
              </c:strCache>
            </c:strRef>
          </c:tx>
          <c:invertIfNegative val="0"/>
          <c:dLbls>
            <c:showLegendKey val="0"/>
            <c:showVal val="1"/>
            <c:showCatName val="0"/>
            <c:showSerName val="0"/>
            <c:showPercent val="0"/>
            <c:showBubbleSize val="0"/>
            <c:showLeaderLines val="0"/>
          </c:dLbls>
          <c:cat>
            <c:strRef>
              <c:f>Sheet1!$B$1:$E$1</c:f>
              <c:strCache>
                <c:ptCount val="4"/>
                <c:pt idx="0">
                  <c:v>MSM of Color</c:v>
                </c:pt>
                <c:pt idx="1">
                  <c:v>White MSM</c:v>
                </c:pt>
                <c:pt idx="2">
                  <c:v>HET male</c:v>
                </c:pt>
                <c:pt idx="3">
                  <c:v>HET female</c:v>
                </c:pt>
              </c:strCache>
            </c:strRef>
          </c:cat>
          <c:val>
            <c:numRef>
              <c:f>Sheet1!$B$2:$E$2</c:f>
              <c:numCache>
                <c:formatCode>0%</c:formatCode>
                <c:ptCount val="4"/>
                <c:pt idx="0">
                  <c:v>0.82000000000000062</c:v>
                </c:pt>
                <c:pt idx="1">
                  <c:v>0.82000000000000062</c:v>
                </c:pt>
                <c:pt idx="2">
                  <c:v>0.82000000000000062</c:v>
                </c:pt>
                <c:pt idx="3">
                  <c:v>0.82000000000000062</c:v>
                </c:pt>
              </c:numCache>
            </c:numRef>
          </c:val>
        </c:ser>
        <c:ser>
          <c:idx val="1"/>
          <c:order val="1"/>
          <c:tx>
            <c:strRef>
              <c:f>Sheet1!$A$3</c:f>
              <c:strCache>
                <c:ptCount val="1"/>
                <c:pt idx="0">
                  <c:v>Linked</c:v>
                </c:pt>
              </c:strCache>
            </c:strRef>
          </c:tx>
          <c:invertIfNegative val="0"/>
          <c:dLbls>
            <c:showLegendKey val="0"/>
            <c:showVal val="1"/>
            <c:showCatName val="0"/>
            <c:showSerName val="0"/>
            <c:showPercent val="0"/>
            <c:showBubbleSize val="0"/>
            <c:showLeaderLines val="0"/>
          </c:dLbls>
          <c:cat>
            <c:strRef>
              <c:f>Sheet1!$B$1:$E$1</c:f>
              <c:strCache>
                <c:ptCount val="4"/>
                <c:pt idx="0">
                  <c:v>MSM of Color</c:v>
                </c:pt>
                <c:pt idx="1">
                  <c:v>White MSM</c:v>
                </c:pt>
                <c:pt idx="2">
                  <c:v>HET male</c:v>
                </c:pt>
                <c:pt idx="3">
                  <c:v>HET female</c:v>
                </c:pt>
              </c:strCache>
            </c:strRef>
          </c:cat>
          <c:val>
            <c:numRef>
              <c:f>Sheet1!$B$3:$E$3</c:f>
              <c:numCache>
                <c:formatCode>0%</c:formatCode>
                <c:ptCount val="4"/>
                <c:pt idx="0">
                  <c:v>0.64000000000000112</c:v>
                </c:pt>
                <c:pt idx="1">
                  <c:v>0.71000000000000063</c:v>
                </c:pt>
                <c:pt idx="2">
                  <c:v>0.72000000000000064</c:v>
                </c:pt>
                <c:pt idx="3">
                  <c:v>0.70000000000000062</c:v>
                </c:pt>
              </c:numCache>
            </c:numRef>
          </c:val>
        </c:ser>
        <c:ser>
          <c:idx val="2"/>
          <c:order val="2"/>
          <c:tx>
            <c:strRef>
              <c:f>Sheet1!$A$4</c:f>
              <c:strCache>
                <c:ptCount val="1"/>
                <c:pt idx="0">
                  <c:v>In Care</c:v>
                </c:pt>
              </c:strCache>
            </c:strRef>
          </c:tx>
          <c:invertIfNegative val="0"/>
          <c:dLbls>
            <c:dLbl>
              <c:idx val="1"/>
              <c:layout>
                <c:manualLayout>
                  <c:x val="1.4933730688158088E-3"/>
                  <c:y val="1.9444444444444445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Sheet1!$B$1:$E$1</c:f>
              <c:strCache>
                <c:ptCount val="4"/>
                <c:pt idx="0">
                  <c:v>MSM of Color</c:v>
                </c:pt>
                <c:pt idx="1">
                  <c:v>White MSM</c:v>
                </c:pt>
                <c:pt idx="2">
                  <c:v>HET male</c:v>
                </c:pt>
                <c:pt idx="3">
                  <c:v>HET female</c:v>
                </c:pt>
              </c:strCache>
            </c:strRef>
          </c:cat>
          <c:val>
            <c:numRef>
              <c:f>Sheet1!$B$4:$E$4</c:f>
              <c:numCache>
                <c:formatCode>0%</c:formatCode>
                <c:ptCount val="4"/>
                <c:pt idx="0">
                  <c:v>0.29000000000000031</c:v>
                </c:pt>
                <c:pt idx="1">
                  <c:v>0.68</c:v>
                </c:pt>
                <c:pt idx="2">
                  <c:v>0.53</c:v>
                </c:pt>
                <c:pt idx="3">
                  <c:v>0.43000000000000038</c:v>
                </c:pt>
              </c:numCache>
            </c:numRef>
          </c:val>
        </c:ser>
        <c:ser>
          <c:idx val="3"/>
          <c:order val="3"/>
          <c:tx>
            <c:strRef>
              <c:f>Sheet1!$A$5</c:f>
              <c:strCache>
                <c:ptCount val="1"/>
                <c:pt idx="0">
                  <c:v>On ART</c:v>
                </c:pt>
              </c:strCache>
            </c:strRef>
          </c:tx>
          <c:invertIfNegative val="0"/>
          <c:dLbls>
            <c:dLbl>
              <c:idx val="0"/>
              <c:layout>
                <c:manualLayout>
                  <c:x val="1.4933730688158362E-3"/>
                  <c:y val="8.3333333333333367E-3"/>
                </c:manualLayout>
              </c:layout>
              <c:showLegendKey val="0"/>
              <c:showVal val="1"/>
              <c:showCatName val="0"/>
              <c:showSerName val="0"/>
              <c:showPercent val="0"/>
              <c:showBubbleSize val="0"/>
            </c:dLbl>
            <c:dLbl>
              <c:idx val="2"/>
              <c:layout>
                <c:manualLayout>
                  <c:x val="0"/>
                  <c:y val="2.222222222222225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Sheet1!$B$1:$E$1</c:f>
              <c:strCache>
                <c:ptCount val="4"/>
                <c:pt idx="0">
                  <c:v>MSM of Color</c:v>
                </c:pt>
                <c:pt idx="1">
                  <c:v>White MSM</c:v>
                </c:pt>
                <c:pt idx="2">
                  <c:v>HET male</c:v>
                </c:pt>
                <c:pt idx="3">
                  <c:v>HET female</c:v>
                </c:pt>
              </c:strCache>
            </c:strRef>
          </c:cat>
          <c:val>
            <c:numRef>
              <c:f>Sheet1!$B$5:$E$5</c:f>
              <c:numCache>
                <c:formatCode>0%</c:formatCode>
                <c:ptCount val="4"/>
                <c:pt idx="0">
                  <c:v>0.25</c:v>
                </c:pt>
                <c:pt idx="1">
                  <c:v>0.61000000000000065</c:v>
                </c:pt>
                <c:pt idx="2">
                  <c:v>0.51</c:v>
                </c:pt>
                <c:pt idx="3">
                  <c:v>0.36000000000000032</c:v>
                </c:pt>
              </c:numCache>
            </c:numRef>
          </c:val>
        </c:ser>
        <c:ser>
          <c:idx val="4"/>
          <c:order val="4"/>
          <c:tx>
            <c:strRef>
              <c:f>Sheet1!$A$6</c:f>
              <c:strCache>
                <c:ptCount val="1"/>
                <c:pt idx="0">
                  <c:v>Suppressed</c:v>
                </c:pt>
              </c:strCache>
            </c:strRef>
          </c:tx>
          <c:invertIfNegative val="0"/>
          <c:dLbls>
            <c:dLblPos val="inEnd"/>
            <c:showLegendKey val="0"/>
            <c:showVal val="1"/>
            <c:showCatName val="0"/>
            <c:showSerName val="0"/>
            <c:showPercent val="0"/>
            <c:showBubbleSize val="0"/>
            <c:showLeaderLines val="0"/>
          </c:dLbls>
          <c:cat>
            <c:strRef>
              <c:f>Sheet1!$B$1:$E$1</c:f>
              <c:strCache>
                <c:ptCount val="4"/>
                <c:pt idx="0">
                  <c:v>MSM of Color</c:v>
                </c:pt>
                <c:pt idx="1">
                  <c:v>White MSM</c:v>
                </c:pt>
                <c:pt idx="2">
                  <c:v>HET male</c:v>
                </c:pt>
                <c:pt idx="3">
                  <c:v>HET female</c:v>
                </c:pt>
              </c:strCache>
            </c:strRef>
          </c:cat>
          <c:val>
            <c:numRef>
              <c:f>Sheet1!$B$6:$E$6</c:f>
              <c:numCache>
                <c:formatCode>0%</c:formatCode>
                <c:ptCount val="4"/>
                <c:pt idx="0">
                  <c:v>0.19</c:v>
                </c:pt>
                <c:pt idx="1">
                  <c:v>0.61000000000000065</c:v>
                </c:pt>
                <c:pt idx="2">
                  <c:v>0.4</c:v>
                </c:pt>
                <c:pt idx="3">
                  <c:v>0.26</c:v>
                </c:pt>
              </c:numCache>
            </c:numRef>
          </c:val>
        </c:ser>
        <c:dLbls>
          <c:showLegendKey val="0"/>
          <c:showVal val="0"/>
          <c:showCatName val="0"/>
          <c:showSerName val="0"/>
          <c:showPercent val="0"/>
          <c:showBubbleSize val="0"/>
        </c:dLbls>
        <c:gapWidth val="150"/>
        <c:axId val="50003328"/>
        <c:axId val="50021504"/>
      </c:barChart>
      <c:catAx>
        <c:axId val="50003328"/>
        <c:scaling>
          <c:orientation val="minMax"/>
        </c:scaling>
        <c:delete val="0"/>
        <c:axPos val="b"/>
        <c:majorTickMark val="out"/>
        <c:minorTickMark val="none"/>
        <c:tickLblPos val="nextTo"/>
        <c:crossAx val="50021504"/>
        <c:crosses val="autoZero"/>
        <c:auto val="1"/>
        <c:lblAlgn val="ctr"/>
        <c:lblOffset val="100"/>
        <c:noMultiLvlLbl val="0"/>
      </c:catAx>
      <c:valAx>
        <c:axId val="50021504"/>
        <c:scaling>
          <c:orientation val="minMax"/>
          <c:max val="1"/>
        </c:scaling>
        <c:delete val="0"/>
        <c:axPos val="l"/>
        <c:numFmt formatCode="0%" sourceLinked="0"/>
        <c:majorTickMark val="out"/>
        <c:minorTickMark val="none"/>
        <c:tickLblPos val="nextTo"/>
        <c:crossAx val="50003328"/>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0.0041</cdr:x>
      <cdr:y>0.00521</cdr:y>
    </cdr:from>
    <cdr:to>
      <cdr:x>1</cdr:x>
      <cdr:y>0.07514</cdr:y>
    </cdr:to>
    <cdr:sp macro="" textlink="">
      <cdr:nvSpPr>
        <cdr:cNvPr id="3" name="TextBox 1"/>
        <cdr:cNvSpPr txBox="1"/>
      </cdr:nvSpPr>
      <cdr:spPr>
        <a:xfrm xmlns:a="http://schemas.openxmlformats.org/drawingml/2006/main">
          <a:off x="76200" y="69475"/>
          <a:ext cx="18516600" cy="93251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3600" dirty="0" smtClean="0">
              <a:solidFill>
                <a:srgbClr val="000066"/>
              </a:solidFill>
              <a:latin typeface="Arial" pitchFamily="34" charset="0"/>
              <a:cs typeface="Arial" pitchFamily="34" charset="0"/>
            </a:rPr>
            <a:t> </a:t>
          </a:r>
          <a:endParaRPr lang="en-US" sz="3600" dirty="0">
            <a:solidFill>
              <a:srgbClr val="000066"/>
            </a:solidFill>
            <a:latin typeface="Arial" pitchFamily="34" charset="0"/>
            <a:cs typeface="Arial" pitchFamily="34" charset="0"/>
          </a:endParaRPr>
        </a:p>
      </cdr:txBody>
    </cdr:sp>
  </cdr:relSizeAnchor>
  <cdr:relSizeAnchor xmlns:cdr="http://schemas.openxmlformats.org/drawingml/2006/chartDrawing">
    <cdr:from>
      <cdr:x>0</cdr:x>
      <cdr:y>0.94807</cdr:y>
    </cdr:from>
    <cdr:to>
      <cdr:x>1</cdr:x>
      <cdr:y>0.9995</cdr:y>
    </cdr:to>
    <cdr:sp macro="" textlink="">
      <cdr:nvSpPr>
        <cdr:cNvPr id="4" name="TextBox 1"/>
        <cdr:cNvSpPr txBox="1"/>
      </cdr:nvSpPr>
      <cdr:spPr>
        <a:xfrm xmlns:a="http://schemas.openxmlformats.org/drawingml/2006/main">
          <a:off x="0" y="4724400"/>
          <a:ext cx="8229600" cy="25628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a:r>
            <a:rPr lang="en-US" sz="700" dirty="0" smtClean="0">
              <a:solidFill>
                <a:srgbClr val="000066"/>
              </a:solidFill>
              <a:latin typeface="Arial" pitchFamily="34" charset="0"/>
              <a:cs typeface="Arial" pitchFamily="34" charset="0"/>
            </a:rPr>
            <a:t>*Includes people diagnosed with HIV through 2008 and living with HIV through 2009 and  an estimated additional 20% who are unaware of their infection</a:t>
          </a:r>
          <a:r>
            <a:rPr lang="en-US" sz="700" dirty="0" smtClean="0">
              <a:latin typeface="Arial" pitchFamily="34" charset="0"/>
              <a:cs typeface="Arial" pitchFamily="34" charset="0"/>
            </a:rPr>
            <a:t>.</a:t>
          </a:r>
          <a:endParaRPr lang="en-US" sz="700" dirty="0">
            <a:latin typeface="Arial" pitchFamily="34" charset="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46D28F-474E-4DBE-859E-B906A919B592}" type="datetimeFigureOut">
              <a:rPr lang="en-US" smtClean="0"/>
              <a:pPr/>
              <a:t>11/8/2013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4121D5-157E-47F3-A88E-3D96FFF275D8}" type="slidenum">
              <a:rPr lang="en-US" smtClean="0"/>
              <a:pPr/>
              <a:t>‹#›</a:t>
            </a:fld>
            <a:endParaRPr lang="en-US" dirty="0"/>
          </a:p>
        </p:txBody>
      </p:sp>
    </p:spTree>
    <p:extLst>
      <p:ext uri="{BB962C8B-B14F-4D97-AF65-F5344CB8AC3E}">
        <p14:creationId xmlns:p14="http://schemas.microsoft.com/office/powerpoint/2010/main" val="2209297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 the United States and 6 dependent areas, the estimated rate of diagnoses of HIV infection among adults and adolescents was 19.1 per 100,000 population in 2011. The rate of diagnoses of HIV infection for adults and adolescents ranged from zero per 100,000 in American Samoa, Guam, and the Republic of Palau to 177.9 per 100,000 in the District of Columbia, 39.5 in the U.S. Virgin Islands, 36.6 in Louisiana, and 36.4 in Maryland.</a:t>
            </a:r>
          </a:p>
          <a:p>
            <a:pPr eaLnBrk="1" hangingPunct="1">
              <a:spcBef>
                <a:spcPct val="0"/>
              </a:spcBef>
            </a:pPr>
            <a:r>
              <a:rPr lang="en-US" dirty="0" smtClean="0"/>
              <a:t> </a:t>
            </a:r>
          </a:p>
          <a:p>
            <a:pPr eaLnBrk="1" hangingPunct="1">
              <a:spcBef>
                <a:spcPct val="0"/>
              </a:spcBef>
            </a:pPr>
            <a:r>
              <a:rPr lang="en-US" dirty="0" smtClean="0"/>
              <a:t>The District of Columbia (i.e., Washington, DC) is a city; please use caution when comparing the HIV diagnosis rate in DC with the rates in states.</a:t>
            </a:r>
          </a:p>
          <a:p>
            <a:pPr eaLnBrk="1" hangingPunct="1">
              <a:spcBef>
                <a:spcPct val="0"/>
              </a:spcBef>
            </a:pPr>
            <a:r>
              <a:rPr lang="en-US" dirty="0" smtClean="0"/>
              <a:t> </a:t>
            </a:r>
          </a:p>
          <a:p>
            <a:pPr eaLnBrk="1" hangingPunct="1">
              <a:spcBef>
                <a:spcPct val="0"/>
              </a:spcBef>
            </a:pPr>
            <a:r>
              <a:rPr lang="en-US" dirty="0" smtClean="0"/>
              <a:t>Data include persons with a diagnosis of HIV infection regardless of stage of disease at diagnosis. All displayed data are estimates. Estimated numbers resulted from statistical adjustment that accounted for reporting delays, but not for incomplete reporting.</a:t>
            </a:r>
          </a:p>
          <a:p>
            <a:pPr eaLnBrk="1" hangingPunct="1">
              <a:spcBef>
                <a:spcPct val="0"/>
              </a:spcBef>
            </a:pPr>
            <a:endParaRPr lang="en-US" dirty="0" smtClean="0"/>
          </a:p>
        </p:txBody>
      </p:sp>
      <p:sp>
        <p:nvSpPr>
          <p:cNvPr id="4813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Myriad Web Pro" pitchFamily="34" charset="0"/>
              </a:defRPr>
            </a:lvl1pPr>
            <a:lvl2pPr marL="729057" indent="-280406">
              <a:defRPr>
                <a:solidFill>
                  <a:schemeClr val="tx1"/>
                </a:solidFill>
                <a:latin typeface="Myriad Web Pro" pitchFamily="34" charset="0"/>
              </a:defRPr>
            </a:lvl2pPr>
            <a:lvl3pPr marL="1121626" indent="-224325">
              <a:defRPr>
                <a:solidFill>
                  <a:schemeClr val="tx1"/>
                </a:solidFill>
                <a:latin typeface="Myriad Web Pro" pitchFamily="34" charset="0"/>
              </a:defRPr>
            </a:lvl3pPr>
            <a:lvl4pPr marL="1570276" indent="-224325">
              <a:defRPr>
                <a:solidFill>
                  <a:schemeClr val="tx1"/>
                </a:solidFill>
                <a:latin typeface="Myriad Web Pro" pitchFamily="34" charset="0"/>
              </a:defRPr>
            </a:lvl4pPr>
            <a:lvl5pPr marL="2018927" indent="-224325">
              <a:defRPr>
                <a:solidFill>
                  <a:schemeClr val="tx1"/>
                </a:solidFill>
                <a:latin typeface="Myriad Web Pro" pitchFamily="34" charset="0"/>
              </a:defRPr>
            </a:lvl5pPr>
            <a:lvl6pPr marL="2467577" indent="-224325" fontAlgn="base">
              <a:spcBef>
                <a:spcPct val="0"/>
              </a:spcBef>
              <a:spcAft>
                <a:spcPct val="0"/>
              </a:spcAft>
              <a:defRPr>
                <a:solidFill>
                  <a:schemeClr val="tx1"/>
                </a:solidFill>
                <a:latin typeface="Myriad Web Pro" pitchFamily="34" charset="0"/>
              </a:defRPr>
            </a:lvl6pPr>
            <a:lvl7pPr marL="2916227" indent="-224325" fontAlgn="base">
              <a:spcBef>
                <a:spcPct val="0"/>
              </a:spcBef>
              <a:spcAft>
                <a:spcPct val="0"/>
              </a:spcAft>
              <a:defRPr>
                <a:solidFill>
                  <a:schemeClr val="tx1"/>
                </a:solidFill>
                <a:latin typeface="Myriad Web Pro" pitchFamily="34" charset="0"/>
              </a:defRPr>
            </a:lvl7pPr>
            <a:lvl8pPr marL="3364878" indent="-224325" fontAlgn="base">
              <a:spcBef>
                <a:spcPct val="0"/>
              </a:spcBef>
              <a:spcAft>
                <a:spcPct val="0"/>
              </a:spcAft>
              <a:defRPr>
                <a:solidFill>
                  <a:schemeClr val="tx1"/>
                </a:solidFill>
                <a:latin typeface="Myriad Web Pro" pitchFamily="34" charset="0"/>
              </a:defRPr>
            </a:lvl8pPr>
            <a:lvl9pPr marL="3813528" indent="-224325" fontAlgn="base">
              <a:spcBef>
                <a:spcPct val="0"/>
              </a:spcBef>
              <a:spcAft>
                <a:spcPct val="0"/>
              </a:spcAft>
              <a:defRPr>
                <a:solidFill>
                  <a:schemeClr val="tx1"/>
                </a:solidFill>
                <a:latin typeface="Myriad Web Pro" pitchFamily="34" charset="0"/>
              </a:defRPr>
            </a:lvl9pPr>
          </a:lstStyle>
          <a:p>
            <a:pPr fontAlgn="base">
              <a:spcBef>
                <a:spcPct val="0"/>
              </a:spcBef>
              <a:spcAft>
                <a:spcPct val="0"/>
              </a:spcAft>
              <a:defRPr/>
            </a:pPr>
            <a:fld id="{E148ECC0-B71D-4463-A1C6-ECC095185401}" type="slidenum">
              <a:rPr lang="en-US" smtClean="0">
                <a:solidFill>
                  <a:prstClr val="black"/>
                </a:solidFill>
                <a:latin typeface="Calibri" pitchFamily="34" charset="0"/>
              </a:rPr>
              <a:pPr fontAlgn="base">
                <a:spcBef>
                  <a:spcPct val="0"/>
                </a:spcBef>
                <a:spcAft>
                  <a:spcPct val="0"/>
                </a:spcAft>
                <a:defRPr/>
              </a:pPr>
              <a:t>4</a:t>
            </a:fld>
            <a:endParaRPr lang="en-US" dirty="0" smtClean="0">
              <a:solidFill>
                <a:prstClr val="black"/>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88% of those in care were on ART in 2009</a:t>
            </a:r>
          </a:p>
          <a:p>
            <a:r>
              <a:rPr lang="en-US" dirty="0" smtClean="0"/>
              <a:t>90% of those in care were on ART in 2010</a:t>
            </a:r>
          </a:p>
          <a:p>
            <a:r>
              <a:rPr lang="en-US" dirty="0" smtClean="0"/>
              <a:t>66% of those on ART were virally suppressed in 2009</a:t>
            </a:r>
          </a:p>
          <a:p>
            <a:r>
              <a:rPr lang="en-US" dirty="0" smtClean="0"/>
              <a:t>77% of those on ART were virally</a:t>
            </a:r>
            <a:r>
              <a:rPr lang="en-US" baseline="0" dirty="0" smtClean="0"/>
              <a:t> suppressed in 2010</a:t>
            </a:r>
            <a:endParaRPr lang="en-US" dirty="0" smtClean="0"/>
          </a:p>
          <a:p>
            <a:endParaRPr lang="en-US" dirty="0"/>
          </a:p>
        </p:txBody>
      </p:sp>
      <p:sp>
        <p:nvSpPr>
          <p:cNvPr id="4" name="Slide Number Placeholder 3"/>
          <p:cNvSpPr>
            <a:spLocks noGrp="1"/>
          </p:cNvSpPr>
          <p:nvPr>
            <p:ph type="sldNum" sz="quarter" idx="10"/>
          </p:nvPr>
        </p:nvSpPr>
        <p:spPr/>
        <p:txBody>
          <a:bodyPr/>
          <a:lstStyle/>
          <a:p>
            <a:fld id="{4E4121D5-157E-47F3-A88E-3D96FFF275D8}" type="slidenum">
              <a:rPr lang="en-US" smtClean="0"/>
              <a:pPr/>
              <a:t>34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482E5D-6A5F-4181-9A28-15D571E348D5}" type="slidenum">
              <a:rPr lang="en-US" smtClean="0"/>
              <a:pPr/>
              <a:t>35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538D81-7169-42E5-BD2C-F3F1FDD52EBA}" type="slidenum">
              <a:rPr lang="en-US" smtClean="0"/>
              <a:pPr/>
              <a:t>38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Estimated rates (per 100,000 population) of adults and adolescents living with diagnosed HIV infection at the end of 2010 in the United States and 6 dependent areas are shown in this slide.</a:t>
            </a:r>
          </a:p>
          <a:p>
            <a:pPr eaLnBrk="1" hangingPunct="1">
              <a:spcBef>
                <a:spcPct val="0"/>
              </a:spcBef>
            </a:pPr>
            <a:r>
              <a:rPr lang="en-US" dirty="0" smtClean="0"/>
              <a:t> </a:t>
            </a:r>
          </a:p>
          <a:p>
            <a:pPr eaLnBrk="1" hangingPunct="1">
              <a:spcBef>
                <a:spcPct val="0"/>
              </a:spcBef>
            </a:pPr>
            <a:r>
              <a:rPr lang="en-US" dirty="0" smtClean="0"/>
              <a:t>Areas with the highest estimated rates of persons living with diagnosed HIV infection at the end of 2010 were the District of Columbia (2,704.3), New York (810.0), the U.S. Virgin Islands (667.1), Maryland (632.9), Florida (592.7), Puerto Rico (584.3), New Jersey (488.2), Louisiana (451.7), and Georgia (428.8).</a:t>
            </a:r>
          </a:p>
          <a:p>
            <a:pPr eaLnBrk="1" hangingPunct="1">
              <a:spcBef>
                <a:spcPct val="0"/>
              </a:spcBef>
            </a:pPr>
            <a:r>
              <a:rPr lang="en-US" dirty="0" smtClean="0"/>
              <a:t> </a:t>
            </a:r>
          </a:p>
          <a:p>
            <a:pPr eaLnBrk="1" hangingPunct="1">
              <a:spcBef>
                <a:spcPct val="0"/>
              </a:spcBef>
            </a:pPr>
            <a:r>
              <a:rPr lang="en-US" dirty="0" smtClean="0"/>
              <a:t>The District of Columbia (i.e., Washington, DC) is a city; please use caution when comparing the rate of persons living with diagnosed HIV infection in DC with the rates in states.</a:t>
            </a:r>
          </a:p>
          <a:p>
            <a:pPr eaLnBrk="1" hangingPunct="1">
              <a:spcBef>
                <a:spcPct val="0"/>
              </a:spcBef>
            </a:pPr>
            <a:r>
              <a:rPr lang="en-US" dirty="0" smtClean="0"/>
              <a:t> </a:t>
            </a:r>
          </a:p>
          <a:p>
            <a:pPr eaLnBrk="1" hangingPunct="1">
              <a:spcBef>
                <a:spcPct val="0"/>
              </a:spcBef>
            </a:pPr>
            <a:r>
              <a:rPr lang="en-US" dirty="0" smtClean="0"/>
              <a:t>Data include persons with a diagnosis of HIV infection regardless of stage of disease at diagnosis. All displayed data are estimates. Estimated numbers resulted from statistical adjustment that accounted for reporting delays, but not for incomplete reporting.</a:t>
            </a:r>
          </a:p>
          <a:p>
            <a:pPr eaLnBrk="1" hangingPunct="1">
              <a:spcBef>
                <a:spcPct val="0"/>
              </a:spcBef>
            </a:pPr>
            <a:r>
              <a:rPr lang="en-US" dirty="0" smtClean="0"/>
              <a:t> </a:t>
            </a:r>
          </a:p>
          <a:p>
            <a:pPr eaLnBrk="1" hangingPunct="1">
              <a:spcBef>
                <a:spcPct val="0"/>
              </a:spcBef>
            </a:pPr>
            <a:r>
              <a:rPr lang="en-US" dirty="0" smtClean="0"/>
              <a:t>Persons living with a diagnosis of HIV infection are classified as adult or adolescent based on age at year-end 2010.</a:t>
            </a:r>
          </a:p>
        </p:txBody>
      </p:sp>
      <p:sp>
        <p:nvSpPr>
          <p:cNvPr id="5530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Myriad Web Pro" pitchFamily="34" charset="0"/>
              </a:defRPr>
            </a:lvl1pPr>
            <a:lvl2pPr marL="729057" indent="-280406">
              <a:defRPr>
                <a:solidFill>
                  <a:schemeClr val="tx1"/>
                </a:solidFill>
                <a:latin typeface="Myriad Web Pro" pitchFamily="34" charset="0"/>
              </a:defRPr>
            </a:lvl2pPr>
            <a:lvl3pPr marL="1121626" indent="-224325">
              <a:defRPr>
                <a:solidFill>
                  <a:schemeClr val="tx1"/>
                </a:solidFill>
                <a:latin typeface="Myriad Web Pro" pitchFamily="34" charset="0"/>
              </a:defRPr>
            </a:lvl3pPr>
            <a:lvl4pPr marL="1570276" indent="-224325">
              <a:defRPr>
                <a:solidFill>
                  <a:schemeClr val="tx1"/>
                </a:solidFill>
                <a:latin typeface="Myriad Web Pro" pitchFamily="34" charset="0"/>
              </a:defRPr>
            </a:lvl4pPr>
            <a:lvl5pPr marL="2018927" indent="-224325">
              <a:defRPr>
                <a:solidFill>
                  <a:schemeClr val="tx1"/>
                </a:solidFill>
                <a:latin typeface="Myriad Web Pro" pitchFamily="34" charset="0"/>
              </a:defRPr>
            </a:lvl5pPr>
            <a:lvl6pPr marL="2467577" indent="-224325" fontAlgn="base">
              <a:spcBef>
                <a:spcPct val="0"/>
              </a:spcBef>
              <a:spcAft>
                <a:spcPct val="0"/>
              </a:spcAft>
              <a:defRPr>
                <a:solidFill>
                  <a:schemeClr val="tx1"/>
                </a:solidFill>
                <a:latin typeface="Myriad Web Pro" pitchFamily="34" charset="0"/>
              </a:defRPr>
            </a:lvl6pPr>
            <a:lvl7pPr marL="2916227" indent="-224325" fontAlgn="base">
              <a:spcBef>
                <a:spcPct val="0"/>
              </a:spcBef>
              <a:spcAft>
                <a:spcPct val="0"/>
              </a:spcAft>
              <a:defRPr>
                <a:solidFill>
                  <a:schemeClr val="tx1"/>
                </a:solidFill>
                <a:latin typeface="Myriad Web Pro" pitchFamily="34" charset="0"/>
              </a:defRPr>
            </a:lvl7pPr>
            <a:lvl8pPr marL="3364878" indent="-224325" fontAlgn="base">
              <a:spcBef>
                <a:spcPct val="0"/>
              </a:spcBef>
              <a:spcAft>
                <a:spcPct val="0"/>
              </a:spcAft>
              <a:defRPr>
                <a:solidFill>
                  <a:schemeClr val="tx1"/>
                </a:solidFill>
                <a:latin typeface="Myriad Web Pro" pitchFamily="34" charset="0"/>
              </a:defRPr>
            </a:lvl8pPr>
            <a:lvl9pPr marL="3813528" indent="-224325" fontAlgn="base">
              <a:spcBef>
                <a:spcPct val="0"/>
              </a:spcBef>
              <a:spcAft>
                <a:spcPct val="0"/>
              </a:spcAft>
              <a:defRPr>
                <a:solidFill>
                  <a:schemeClr val="tx1"/>
                </a:solidFill>
                <a:latin typeface="Myriad Web Pro" pitchFamily="34" charset="0"/>
              </a:defRPr>
            </a:lvl9pPr>
          </a:lstStyle>
          <a:p>
            <a:pPr fontAlgn="base">
              <a:spcBef>
                <a:spcPct val="0"/>
              </a:spcBef>
              <a:spcAft>
                <a:spcPct val="0"/>
              </a:spcAft>
              <a:defRPr/>
            </a:pPr>
            <a:fld id="{13C9D591-DB5F-4C03-BB61-EBEF8497C60C}" type="slidenum">
              <a:rPr lang="en-US" smtClean="0">
                <a:solidFill>
                  <a:prstClr val="black"/>
                </a:solidFill>
                <a:latin typeface="Calibri" pitchFamily="34" charset="0"/>
              </a:rPr>
              <a:pPr fontAlgn="base">
                <a:spcBef>
                  <a:spcPct val="0"/>
                </a:spcBef>
                <a:spcAft>
                  <a:spcPct val="0"/>
                </a:spcAft>
                <a:defRPr/>
              </a:pPr>
              <a:t>5</a:t>
            </a:fld>
            <a:endParaRPr lang="en-US" dirty="0" smtClean="0">
              <a:solidFill>
                <a:prstClr val="black"/>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Completeness definition - ascertain at least (≥) 85% of the expected number of</a:t>
            </a:r>
          </a:p>
          <a:p>
            <a:r>
              <a:rPr lang="en-US" sz="1200" kern="1200" baseline="0" dirty="0" smtClean="0">
                <a:solidFill>
                  <a:schemeClr val="tx1"/>
                </a:solidFill>
                <a:latin typeface="+mn-lt"/>
                <a:ea typeface="+mn-ea"/>
                <a:cs typeface="+mn-cs"/>
              </a:rPr>
              <a:t>persons newly diagnosed with HIV infection in 2011 by the end of December 201.2</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Timeliness definition - ascertain at least (≥) 66% of the expected number of</a:t>
            </a:r>
          </a:p>
          <a:p>
            <a:r>
              <a:rPr lang="en-US" sz="1200" kern="1200" baseline="0" dirty="0" smtClean="0">
                <a:solidFill>
                  <a:schemeClr val="tx1"/>
                </a:solidFill>
                <a:latin typeface="+mn-lt"/>
                <a:ea typeface="+mn-ea"/>
                <a:cs typeface="+mn-cs"/>
              </a:rPr>
              <a:t>persons newly diagnosed with HIV infection in 2011 within 6 months following their</a:t>
            </a:r>
          </a:p>
          <a:p>
            <a:r>
              <a:rPr lang="en-US" sz="1200" kern="1200" baseline="0" dirty="0" smtClean="0">
                <a:solidFill>
                  <a:schemeClr val="tx1"/>
                </a:solidFill>
                <a:latin typeface="+mn-lt"/>
                <a:ea typeface="+mn-ea"/>
                <a:cs typeface="+mn-cs"/>
              </a:rPr>
              <a:t>date of diagnosis.</a:t>
            </a:r>
            <a:endParaRPr lang="en-US" dirty="0"/>
          </a:p>
        </p:txBody>
      </p:sp>
      <p:sp>
        <p:nvSpPr>
          <p:cNvPr id="4" name="Slide Number Placeholder 3"/>
          <p:cNvSpPr>
            <a:spLocks noGrp="1"/>
          </p:cNvSpPr>
          <p:nvPr>
            <p:ph type="sldNum" sz="quarter" idx="10"/>
          </p:nvPr>
        </p:nvSpPr>
        <p:spPr/>
        <p:txBody>
          <a:bodyPr/>
          <a:lstStyle/>
          <a:p>
            <a:fld id="{4E4121D5-157E-47F3-A88E-3D96FFF275D8}"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49156" name="Slide Number Placeholder 3"/>
          <p:cNvSpPr>
            <a:spLocks noGrp="1"/>
          </p:cNvSpPr>
          <p:nvPr>
            <p:ph type="sldNum" sz="quarter" idx="5"/>
          </p:nvPr>
        </p:nvSpPr>
        <p:spPr>
          <a:noFill/>
        </p:spPr>
        <p:txBody>
          <a:bodyPr/>
          <a:lstStyle/>
          <a:p>
            <a:fld id="{314DC118-E606-494E-80FD-1EDF87CD3F27}" type="slidenum">
              <a:rPr lang="en-US" smtClean="0">
                <a:solidFill>
                  <a:srgbClr val="000000"/>
                </a:solidFill>
                <a:latin typeface="Arial" charset="0"/>
                <a:ea typeface="ＭＳ Ｐゴシック" pitchFamily="34" charset="-128"/>
              </a:rPr>
              <a:pPr/>
              <a:t>8</a:t>
            </a:fld>
            <a:endParaRPr lang="en-US" dirty="0" smtClean="0">
              <a:solidFill>
                <a:srgbClr val="000000"/>
              </a:solidFill>
              <a:latin typeface="Arial"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09" indent="-285734" eaLnBrk="0" hangingPunct="0">
              <a:defRPr>
                <a:solidFill>
                  <a:schemeClr val="tx1"/>
                </a:solidFill>
                <a:latin typeface="Arial" charset="0"/>
              </a:defRPr>
            </a:lvl2pPr>
            <a:lvl3pPr marL="1142937" indent="-228587" eaLnBrk="0" hangingPunct="0">
              <a:defRPr>
                <a:solidFill>
                  <a:schemeClr val="tx1"/>
                </a:solidFill>
                <a:latin typeface="Arial" charset="0"/>
              </a:defRPr>
            </a:lvl3pPr>
            <a:lvl4pPr marL="1600112" indent="-228587" eaLnBrk="0" hangingPunct="0">
              <a:defRPr>
                <a:solidFill>
                  <a:schemeClr val="tx1"/>
                </a:solidFill>
                <a:latin typeface="Arial" charset="0"/>
              </a:defRPr>
            </a:lvl4pPr>
            <a:lvl5pPr marL="2057287" indent="-228587" eaLnBrk="0" hangingPunct="0">
              <a:defRPr>
                <a:solidFill>
                  <a:schemeClr val="tx1"/>
                </a:solidFill>
                <a:latin typeface="Arial" charset="0"/>
              </a:defRPr>
            </a:lvl5pPr>
            <a:lvl6pPr marL="2514461" indent="-228587" eaLnBrk="0" fontAlgn="base" hangingPunct="0">
              <a:spcBef>
                <a:spcPct val="0"/>
              </a:spcBef>
              <a:spcAft>
                <a:spcPct val="0"/>
              </a:spcAft>
              <a:defRPr>
                <a:solidFill>
                  <a:schemeClr val="tx1"/>
                </a:solidFill>
                <a:latin typeface="Arial" charset="0"/>
              </a:defRPr>
            </a:lvl6pPr>
            <a:lvl7pPr marL="2971635" indent="-228587" eaLnBrk="0" fontAlgn="base" hangingPunct="0">
              <a:spcBef>
                <a:spcPct val="0"/>
              </a:spcBef>
              <a:spcAft>
                <a:spcPct val="0"/>
              </a:spcAft>
              <a:defRPr>
                <a:solidFill>
                  <a:schemeClr val="tx1"/>
                </a:solidFill>
                <a:latin typeface="Arial" charset="0"/>
              </a:defRPr>
            </a:lvl7pPr>
            <a:lvl8pPr marL="3428810" indent="-228587" eaLnBrk="0" fontAlgn="base" hangingPunct="0">
              <a:spcBef>
                <a:spcPct val="0"/>
              </a:spcBef>
              <a:spcAft>
                <a:spcPct val="0"/>
              </a:spcAft>
              <a:defRPr>
                <a:solidFill>
                  <a:schemeClr val="tx1"/>
                </a:solidFill>
                <a:latin typeface="Arial" charset="0"/>
              </a:defRPr>
            </a:lvl8pPr>
            <a:lvl9pPr marL="3885985" indent="-228587" eaLnBrk="0" fontAlgn="base" hangingPunct="0">
              <a:spcBef>
                <a:spcPct val="0"/>
              </a:spcBef>
              <a:spcAft>
                <a:spcPct val="0"/>
              </a:spcAft>
              <a:defRPr>
                <a:solidFill>
                  <a:schemeClr val="tx1"/>
                </a:solidFill>
                <a:latin typeface="Arial" charset="0"/>
              </a:defRPr>
            </a:lvl9pPr>
          </a:lstStyle>
          <a:p>
            <a:pPr eaLnBrk="1" hangingPunct="1"/>
            <a:fld id="{BAEC6DFA-81D8-41DC-89DE-5544866F5D2F}" type="slidenum">
              <a:rPr lang="en-US">
                <a:solidFill>
                  <a:prstClr val="black"/>
                </a:solidFill>
              </a:rPr>
              <a:pPr eaLnBrk="1" hangingPunct="1"/>
              <a:t>11</a:t>
            </a:fld>
            <a:endParaRPr lang="en-US" dirty="0">
              <a:solidFill>
                <a:prstClr val="black"/>
              </a:solidFill>
            </a:endParaRPr>
          </a:p>
        </p:txBody>
      </p:sp>
      <p:sp>
        <p:nvSpPr>
          <p:cNvPr id="81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marL="342881" lvl="1" indent="-342881">
              <a:buFont typeface="Arial" pitchFamily="34" charset="0"/>
              <a:buChar char="•"/>
            </a:pPr>
            <a:r>
              <a:rPr lang="en-US" sz="1600" dirty="0" smtClean="0">
                <a:solidFill>
                  <a:srgbClr val="000066"/>
                </a:solidFill>
              </a:rPr>
              <a:t>A combination of surveillance sources from the following four cities were used to determine the HIV continuum of care: Chicago (CHI), Los Angeles County (LAC), Philadelphia (PHI) and San Francisco (SF).</a:t>
            </a:r>
          </a:p>
          <a:p>
            <a:pPr marL="342881" lvl="1" indent="-342881">
              <a:buFont typeface="Arial" pitchFamily="34" charset="0"/>
              <a:buChar char="•"/>
            </a:pPr>
            <a:r>
              <a:rPr lang="en-US" sz="1600" dirty="0" smtClean="0">
                <a:solidFill>
                  <a:srgbClr val="000066"/>
                </a:solidFill>
              </a:rPr>
              <a:t>HIV case surveillance data were used for adults (&gt;= 18 years old) diagnosed with HIV through 2008 and living with HIV through 2009 as the basis for the analysis. The estimate of HIV-infected adults was adjusted to reflect an additional 20% of people who were unaware of their status. </a:t>
            </a:r>
          </a:p>
          <a:p>
            <a:pPr marL="342881" lvl="1" indent="-342881">
              <a:buFont typeface="Arial" pitchFamily="34" charset="0"/>
              <a:buChar char="•"/>
            </a:pPr>
            <a:r>
              <a:rPr lang="en-US" sz="1600" dirty="0" smtClean="0">
                <a:solidFill>
                  <a:srgbClr val="000066"/>
                </a:solidFill>
              </a:rPr>
              <a:t>HIV case surveillance data for those linked to care (defined as ≥1 CD4 or VL test within 3 months of diagnosis) and those who accessed care (defined as a CD4/VL tests in 2009) were applied to the estimated number of HIV-infected individuals to calculate the percentage of people living with HIV who were linked to and accessed care. </a:t>
            </a:r>
          </a:p>
          <a:p>
            <a:pPr marL="342881" lvl="1" indent="-342881">
              <a:buFont typeface="Arial" pitchFamily="34" charset="0"/>
              <a:buChar char="•"/>
            </a:pPr>
            <a:r>
              <a:rPr lang="en-US" sz="1600" dirty="0" smtClean="0">
                <a:solidFill>
                  <a:srgbClr val="000066"/>
                </a:solidFill>
              </a:rPr>
              <a:t>City estimates using the 2009 weighted Medical Monitoring Project (MMP) data were applied to the estimated number of HIV-infected individuals to calculate the percentage who were on antiretroviral therapy (ART) and among those on ART, the percentage who were virally suppressed (most recent VL≤200 copies/ml). MMP data were used to further examine the characteristics of those in care on ART and virally suppressed.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14350">
              <a:buFontTx/>
              <a:buChar char="-"/>
              <a:defRPr/>
            </a:pPr>
            <a:r>
              <a:rPr lang="en-US" sz="1600" dirty="0" smtClean="0">
                <a:solidFill>
                  <a:srgbClr val="000066"/>
                </a:solidFill>
              </a:rPr>
              <a:t> Chi-square tests and logistic regression were used to determine differences across and within cities.</a:t>
            </a:r>
          </a:p>
          <a:p>
            <a:pPr marL="0" lvl="1" defTabSz="914350">
              <a:buFontTx/>
              <a:buChar char="-"/>
              <a:defRPr/>
            </a:pPr>
            <a:r>
              <a:rPr lang="en-US" sz="1600" dirty="0" smtClean="0"/>
              <a:t> No significant differences were found for SF.</a:t>
            </a:r>
          </a:p>
          <a:p>
            <a:endParaRPr lang="en-US" dirty="0"/>
          </a:p>
        </p:txBody>
      </p:sp>
      <p:sp>
        <p:nvSpPr>
          <p:cNvPr id="4" name="Slide Number Placeholder 3"/>
          <p:cNvSpPr>
            <a:spLocks noGrp="1"/>
          </p:cNvSpPr>
          <p:nvPr>
            <p:ph type="sldNum" sz="quarter" idx="10"/>
          </p:nvPr>
        </p:nvSpPr>
        <p:spPr/>
        <p:txBody>
          <a:bodyPr/>
          <a:lstStyle/>
          <a:p>
            <a:fld id="{989EB36C-CA6C-4D05-B102-5740056558D1}"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2865D1B-0DC6-42CE-8930-912C113E9AA7}"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179559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of 3/2012</a:t>
            </a:r>
          </a:p>
          <a:p>
            <a:r>
              <a:rPr lang="en-US" baseline="0" dirty="0" smtClean="0"/>
              <a:t>Laboratory reporting of CD4 counts not required in 2 states.</a:t>
            </a:r>
          </a:p>
          <a:p>
            <a:r>
              <a:rPr lang="en-US" baseline="0" dirty="0" smtClean="0"/>
              <a:t>15 states do not require reporting of all results.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Laboratory reporting of viral loads not required in 2 states.</a:t>
            </a:r>
          </a:p>
          <a:p>
            <a:r>
              <a:rPr lang="en-US" baseline="0" dirty="0" smtClean="0"/>
              <a:t>12 states require reporting only of detectable viral loads.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E4121D5-157E-47F3-A88E-3D96FFF275D8}" type="slidenum">
              <a:rPr lang="en-US" smtClean="0"/>
              <a:pPr/>
              <a:t>16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251519-F731-428D-9A54-02C3BBBE2408}" type="slidenum">
              <a:rPr lang="en-US" smtClean="0"/>
              <a:pPr/>
              <a:t>29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5519464-EA27-4B19-83F0-9EFA7872D2F7}" type="datetimeFigureOut">
              <a:rPr lang="en-US" smtClean="0"/>
              <a:pPr/>
              <a:t>11/8/2013</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04876EC-7B52-4289-8D28-A4D21B48D29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7CB97365-EBCA-4027-87D5-99FC1D4DF0BB}" type="datetimeFigureOut">
              <a:rPr lang="en-US" smtClean="0"/>
              <a:pPr/>
              <a:t>11/8/2013</a:t>
            </a:fld>
            <a:endParaRPr lang="en-US" dirty="0"/>
          </a:p>
        </p:txBody>
      </p:sp>
      <p:sp>
        <p:nvSpPr>
          <p:cNvPr id="20" name="Footer Placeholder 19"/>
          <p:cNvSpPr>
            <a:spLocks noGrp="1"/>
          </p:cNvSpPr>
          <p:nvPr>
            <p:ph type="ftr" sz="quarter" idx="11"/>
          </p:nvPr>
        </p:nvSpPr>
        <p:spPr/>
        <p:txBody>
          <a:bodyPr/>
          <a:lstStyle>
            <a:extLst/>
          </a:lstStyle>
          <a:p>
            <a:endParaRPr kumimoji="0" lang="en-US" dirty="0"/>
          </a:p>
        </p:txBody>
      </p:sp>
      <p:sp>
        <p:nvSpPr>
          <p:cNvPr id="10" name="Slide Number Placeholder 9"/>
          <p:cNvSpPr>
            <a:spLocks noGrp="1"/>
          </p:cNvSpPr>
          <p:nvPr>
            <p:ph type="sldNum" sz="quarter" idx="12"/>
          </p:nvPr>
        </p:nvSpPr>
        <p:spPr/>
        <p:txBody>
          <a:bodyPr/>
          <a:lstStyle>
            <a:extLst/>
          </a:lstStyle>
          <a:p>
            <a:fld id="{69E29E33-B620-47F9-BB04-8846C2A5AFCC}" type="slidenum">
              <a:rPr kumimoji="0" lang="en-US" smtClean="0"/>
              <a:pPr/>
              <a:t>‹#›</a:t>
            </a:fld>
            <a:endParaRPr kumimoji="0"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5519464-EA27-4B19-83F0-9EFA7872D2F7}" type="datetimeFigureOut">
              <a:rPr lang="en-US" smtClean="0"/>
              <a:pPr/>
              <a:t>11/8/2013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04876EC-7B52-4289-8D28-A4D21B48D29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5519464-EA27-4B19-83F0-9EFA7872D2F7}" type="datetimeFigureOut">
              <a:rPr lang="en-US" smtClean="0"/>
              <a:pPr/>
              <a:t>11/8/2013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04876EC-7B52-4289-8D28-A4D21B48D294}"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5519464-EA27-4B19-83F0-9EFA7872D2F7}" type="datetimeFigureOut">
              <a:rPr lang="en-US" smtClean="0"/>
              <a:pPr/>
              <a:t>11/8/2013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04876EC-7B52-4289-8D28-A4D21B48D29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5519464-EA27-4B19-83F0-9EFA7872D2F7}" type="datetimeFigureOut">
              <a:rPr lang="en-US" smtClean="0"/>
              <a:pPr/>
              <a:t>11/8/2013</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04876EC-7B52-4289-8D28-A4D21B48D29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5519464-EA27-4B19-83F0-9EFA7872D2F7}" type="datetimeFigureOut">
              <a:rPr lang="en-US" smtClean="0"/>
              <a:pPr/>
              <a:t>11/8/2013</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04876EC-7B52-4289-8D28-A4D21B48D29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7CB97365-EBCA-4027-87D5-99FC1D4DF0BB}" type="datetimeFigureOut">
              <a:rPr lang="en-US" smtClean="0"/>
              <a:pPr/>
              <a:t>11/8/2013</a:t>
            </a:fld>
            <a:endParaRPr lang="en-US" dirty="0"/>
          </a:p>
        </p:txBody>
      </p:sp>
      <p:sp>
        <p:nvSpPr>
          <p:cNvPr id="3" name="Footer Placeholder 2"/>
          <p:cNvSpPr>
            <a:spLocks noGrp="1"/>
          </p:cNvSpPr>
          <p:nvPr>
            <p:ph type="ftr" sz="quarter" idx="11"/>
          </p:nvPr>
        </p:nvSpPr>
        <p:spPr/>
        <p:txBody>
          <a:bodyPr/>
          <a:lstStyle>
            <a:extLst/>
          </a:lstStyle>
          <a:p>
            <a:endParaRPr kumimoji="0" lang="en-US" dirty="0"/>
          </a:p>
        </p:txBody>
      </p:sp>
      <p:sp>
        <p:nvSpPr>
          <p:cNvPr id="4" name="Slide Number Placeholder 3"/>
          <p:cNvSpPr>
            <a:spLocks noGrp="1"/>
          </p:cNvSpPr>
          <p:nvPr>
            <p:ph type="sldNum" sz="quarter" idx="12"/>
          </p:nvPr>
        </p:nvSpPr>
        <p:spPr/>
        <p:txBody>
          <a:bodyPr/>
          <a:lstStyle>
            <a:extLst/>
          </a:lstStyle>
          <a:p>
            <a:fld id="{69E29E33-B620-47F9-BB04-8846C2A5AFCC}" type="slidenum">
              <a:rPr kumimoji="0" lang="en-US" smtClean="0"/>
              <a:pPr/>
              <a:t>‹#›</a:t>
            </a:fld>
            <a:endParaRPr kumimoji="0"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CB97365-EBCA-4027-87D5-99FC1D4DF0BB}" type="datetimeFigureOut">
              <a:rPr lang="en-US" smtClean="0"/>
              <a:pPr/>
              <a:t>11/8/2013</a:t>
            </a:fld>
            <a:endParaRPr lang="en-US" dirty="0"/>
          </a:p>
        </p:txBody>
      </p:sp>
      <p:sp>
        <p:nvSpPr>
          <p:cNvPr id="6" name="Footer Placeholder 5"/>
          <p:cNvSpPr>
            <a:spLocks noGrp="1"/>
          </p:cNvSpPr>
          <p:nvPr>
            <p:ph type="ftr" sz="quarter" idx="11"/>
          </p:nvPr>
        </p:nvSpPr>
        <p:spPr/>
        <p:txBody>
          <a:bodyPr/>
          <a:lstStyle>
            <a:extLst/>
          </a:lstStyle>
          <a:p>
            <a:endParaRPr kumimoji="0" lang="en-US" dirty="0"/>
          </a:p>
        </p:txBody>
      </p:sp>
      <p:sp>
        <p:nvSpPr>
          <p:cNvPr id="7" name="Slide Number Placeholder 6"/>
          <p:cNvSpPr>
            <a:spLocks noGrp="1"/>
          </p:cNvSpPr>
          <p:nvPr>
            <p:ph type="sldNum" sz="quarter" idx="12"/>
          </p:nvPr>
        </p:nvSpPr>
        <p:spPr/>
        <p:txBody>
          <a:bodyPr/>
          <a:lstStyle>
            <a:extLst/>
          </a:lstStyle>
          <a:p>
            <a:fld id="{69E29E33-B620-47F9-BB04-8846C2A5AFCC}" type="slidenum">
              <a:rPr kumimoji="0" lang="en-US" smtClean="0"/>
              <a:pPr/>
              <a:t>‹#›</a:t>
            </a:fld>
            <a:endParaRPr kumimoji="0"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E5519464-EA27-4B19-83F0-9EFA7872D2F7}" type="datetimeFigureOut">
              <a:rPr lang="en-US" smtClean="0"/>
              <a:pPr/>
              <a:t>11/8/2013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04876EC-7B52-4289-8D28-A4D21B48D294}"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105180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CB97365-EBCA-4027-87D5-99FC1D4DF0BB}" type="datetimeFigureOut">
              <a:rPr lang="en-US" smtClean="0"/>
              <a:pPr/>
              <a:t>11/8/2013</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69E29E33-B620-47F9-BB04-8846C2A5AFCC}" type="slidenum">
              <a:rPr kumimoji="0" lang="en-US" smtClean="0"/>
              <a:pPr/>
              <a:t>‹#›</a:t>
            </a:fld>
            <a:endParaRPr kumimoji="0"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CB97365-EBCA-4027-87D5-99FC1D4DF0BB}" type="datetimeFigureOut">
              <a:rPr lang="en-US" smtClean="0"/>
              <a:pPr/>
              <a:t>11/8/2013</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69E29E33-B620-47F9-BB04-8846C2A5AFCC}" type="slidenum">
              <a:rPr kumimoji="0" lang="en-US" smtClean="0"/>
              <a:pPr/>
              <a:t>‹#›</a:t>
            </a:fld>
            <a:endParaRPr kumimoji="0"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asic Content Badg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2800"/>
              </a:lnSpc>
              <a:defRPr sz="26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10518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atin typeface="Arial" pitchFamily="34" charset="0"/>
                <a:cs typeface="Arial" pitchFamily="34" charset="0"/>
              </a:defRPr>
            </a:lvl1pPr>
            <a:lvl2pPr>
              <a:defRPr sz="2800">
                <a:latin typeface="Arial" pitchFamily="34" charset="0"/>
                <a:cs typeface="Arial" pitchFamily="34" charset="0"/>
              </a:defRPr>
            </a:lvl2pPr>
            <a:lvl3pPr>
              <a:defRPr sz="2800">
                <a:latin typeface="Arial" pitchFamily="34" charset="0"/>
                <a:cs typeface="Arial" pitchFamily="34" charset="0"/>
              </a:defRPr>
            </a:lvl3pPr>
            <a:lvl4pPr>
              <a:defRPr sz="2800">
                <a:latin typeface="Arial" pitchFamily="34" charset="0"/>
                <a:cs typeface="Arial" pitchFamily="34" charset="0"/>
              </a:defRPr>
            </a:lvl4pPr>
            <a:lvl5pPr>
              <a:defRPr sz="2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0471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5519464-EA27-4B19-83F0-9EFA7872D2F7}" type="datetimeFigureOut">
              <a:rPr lang="en-US" smtClean="0"/>
              <a:pPr/>
              <a:t>11/8/2013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04876EC-7B52-4289-8D28-A4D21B48D29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5519464-EA27-4B19-83F0-9EFA7872D2F7}" type="datetimeFigureOut">
              <a:rPr lang="en-US" smtClean="0"/>
              <a:pPr/>
              <a:t>11/8/2013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04876EC-7B52-4289-8D28-A4D21B48D29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asic Content Badg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2800"/>
              </a:lnSpc>
              <a:defRPr sz="26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519464-EA27-4B19-83F0-9EFA7872D2F7}" type="datetimeFigureOut">
              <a:rPr lang="en-US" smtClean="0"/>
              <a:pPr/>
              <a:t>11/8/2013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04876EC-7B52-4289-8D28-A4D21B48D29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519464-EA27-4B19-83F0-9EFA7872D2F7}" type="datetimeFigureOut">
              <a:rPr lang="en-US" smtClean="0"/>
              <a:pPr/>
              <a:t>11/8/2013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04876EC-7B52-4289-8D28-A4D21B48D29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5519464-EA27-4B19-83F0-9EFA7872D2F7}" type="datetimeFigureOut">
              <a:rPr lang="en-US" smtClean="0"/>
              <a:pPr/>
              <a:t>11/8/2013</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04876EC-7B52-4289-8D28-A4D21B48D29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pPr algn="r" eaLnBrk="1" latinLnBrk="0" hangingPunct="1"/>
              <a:t>11/8/2013</a:t>
            </a:fld>
            <a:endParaRPr lang="en-US" sz="1200" dirty="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dirty="0">
              <a:solidFill>
                <a:schemeClr val="bg2">
                  <a:shade val="50000"/>
                </a:schemeClr>
              </a:solidFill>
              <a:effectLs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pPr algn="ctr" eaLnBrk="1" latinLnBrk="0" hangingPunct="1"/>
              <a:t>‹#›</a:t>
            </a:fld>
            <a:endParaRPr kumimoji="0" lang="en-US" sz="1200" dirty="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Lst>
  <p:transition>
    <p:fade/>
  </p:transition>
  <p:timing>
    <p:tnLst>
      <p:par>
        <p:cTn id="1" dur="indefinite" restart="never" nodeType="tmRoot"/>
      </p:par>
    </p:tn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93000">
              <a:schemeClr val="accent1">
                <a:lumMod val="23000"/>
                <a:lumOff val="77000"/>
              </a:schemeClr>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2" descr="G:\__Conferences\AIDS2012\Communications\AIDS 2012 Logo and Style Guide\AIDS 2012 Logos\Master Logo (USE THIS LOGO)\Theme (USE THIS LOGO)\Other versions\AIDS2012mastTheme-color-name.jpg"/>
          <p:cNvPicPr>
            <a:picLocks noChangeAspect="1" noChangeArrowheads="1"/>
          </p:cNvPicPr>
          <p:nvPr/>
        </p:nvPicPr>
        <p:blipFill rotWithShape="1">
          <a:blip r:embed="rId4" cstate="email">
            <a:clrChange>
              <a:clrFrom>
                <a:srgbClr val="FFFFFE"/>
              </a:clrFrom>
              <a:clrTo>
                <a:srgbClr val="FFFFFE">
                  <a:alpha val="0"/>
                </a:srgbClr>
              </a:clrTo>
            </a:clrChange>
            <a:extLst>
              <a:ext uri="{28A0092B-C50C-407E-A947-70E740481C1C}">
                <a14:useLocalDpi xmlns:a14="http://schemas.microsoft.com/office/drawing/2010/main"/>
              </a:ext>
            </a:extLst>
          </a:blip>
          <a:srcRect l="10225" t="11184" r="7208" b="9079"/>
          <a:stretch/>
        </p:blipFill>
        <p:spPr bwMode="auto">
          <a:xfrm>
            <a:off x="76200" y="5943600"/>
            <a:ext cx="1140843" cy="9144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239000" y="6611112"/>
            <a:ext cx="1851789" cy="200055"/>
          </a:xfrm>
          <a:prstGeom prst="rect">
            <a:avLst/>
          </a:prstGeom>
          <a:noFill/>
        </p:spPr>
        <p:txBody>
          <a:bodyPr wrap="none" rtlCol="0">
            <a:spAutoFit/>
          </a:bodyPr>
          <a:lstStyle/>
          <a:p>
            <a:r>
              <a:rPr lang="fr-CH" sz="700" b="1" dirty="0" smtClean="0">
                <a:solidFill>
                  <a:srgbClr val="FF0000"/>
                </a:solidFill>
                <a:latin typeface="Arial" pitchFamily="34" charset="0"/>
                <a:cs typeface="Arial" pitchFamily="34" charset="0"/>
              </a:rPr>
              <a:t>Washington D.C., USA, 22-27 July 2012</a:t>
            </a:r>
            <a:endParaRPr lang="en-US" sz="700" b="1" dirty="0">
              <a:solidFill>
                <a:srgbClr val="FF0000"/>
              </a:solidFill>
              <a:latin typeface="Arial" pitchFamily="34" charset="0"/>
              <a:cs typeface="Arial" pitchFamily="34" charset="0"/>
            </a:endParaRPr>
          </a:p>
        </p:txBody>
      </p:sp>
      <p:sp>
        <p:nvSpPr>
          <p:cNvPr id="11" name="TextBox 10"/>
          <p:cNvSpPr txBox="1"/>
          <p:nvPr/>
        </p:nvSpPr>
        <p:spPr>
          <a:xfrm>
            <a:off x="2438400" y="6553200"/>
            <a:ext cx="4269117" cy="200055"/>
          </a:xfrm>
          <a:prstGeom prst="rect">
            <a:avLst/>
          </a:prstGeom>
          <a:noFill/>
        </p:spPr>
        <p:txBody>
          <a:bodyPr wrap="none" rtlCol="0">
            <a:spAutoFit/>
          </a:bodyPr>
          <a:lstStyle/>
          <a:p>
            <a:pPr algn="ctr"/>
            <a:r>
              <a:rPr lang="en-US" sz="700" b="1" dirty="0" smtClean="0">
                <a:solidFill>
                  <a:srgbClr val="002060"/>
                </a:solidFill>
                <a:latin typeface="Arial" pitchFamily="34" charset="0"/>
                <a:cs typeface="Arial" pitchFamily="34" charset="0"/>
              </a:rPr>
              <a:t>Linkage, Access, ART Use and Viral Suppression in Four Large Cities in the United States, 2009</a:t>
            </a:r>
            <a:endParaRPr lang="en-US" sz="7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1550293601"/>
      </p:ext>
    </p:extLst>
  </p:cSld>
  <p:clrMap bg1="lt1" tx1="dk1" bg2="lt2" tx2="dk2" accent1="accent1" accent2="accent2" accent3="accent3" accent4="accent4" accent5="accent5" accent6="accent6" hlink="hlink" folHlink="folHlink"/>
  <p:sldLayoutIdLst>
    <p:sldLayoutId id="2147483804" r:id="rId1"/>
    <p:sldLayoutId id="2147483805" r:id="rId2"/>
  </p:sldLayoutIdLst>
  <p:txStyles>
    <p:titleStyle>
      <a:lvl1pPr algn="ctr" defTabSz="914400" rtl="0" eaLnBrk="1" latinLnBrk="0" hangingPunct="1">
        <a:spcBef>
          <a:spcPct val="0"/>
        </a:spcBef>
        <a:buNone/>
        <a:defRPr sz="3600" kern="1200">
          <a:solidFill>
            <a:schemeClr val="tx1"/>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5.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6.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8.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9.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Kathleen.A.Brady@phila.gov"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How to Avoid a Flood: Practical Advice for Calculating the HIV Treatment Cascade</a:t>
            </a:r>
            <a:endParaRPr lang="en-US" dirty="0"/>
          </a:p>
        </p:txBody>
      </p:sp>
      <p:sp>
        <p:nvSpPr>
          <p:cNvPr id="3" name="Subtitle 2"/>
          <p:cNvSpPr>
            <a:spLocks noGrp="1"/>
          </p:cNvSpPr>
          <p:nvPr>
            <p:ph type="subTitle" idx="1"/>
          </p:nvPr>
        </p:nvSpPr>
        <p:spPr/>
        <p:txBody>
          <a:bodyPr>
            <a:normAutofit fontScale="25000" lnSpcReduction="20000"/>
          </a:bodyPr>
          <a:lstStyle/>
          <a:p>
            <a:endParaRPr lang="en-US" dirty="0" smtClean="0"/>
          </a:p>
          <a:p>
            <a:r>
              <a:rPr lang="en-US" sz="7400" dirty="0" smtClean="0"/>
              <a:t>Kathleen A. Brady, MD</a:t>
            </a:r>
          </a:p>
          <a:p>
            <a:r>
              <a:rPr lang="en-US" sz="7400" dirty="0" smtClean="0"/>
              <a:t>Medical Director/Medical Epidemiologist</a:t>
            </a:r>
          </a:p>
          <a:p>
            <a:r>
              <a:rPr lang="en-US" sz="7400" dirty="0" smtClean="0"/>
              <a:t>AIDS Activities Coordinating Office</a:t>
            </a:r>
          </a:p>
          <a:p>
            <a:r>
              <a:rPr lang="en-US" sz="7400" dirty="0" smtClean="0"/>
              <a:t>Philadelphia Department of Public Health</a:t>
            </a:r>
          </a:p>
          <a:p>
            <a:r>
              <a:rPr lang="en-US" sz="7400" dirty="0" smtClean="0"/>
              <a:t>November 4, 2013</a:t>
            </a:r>
          </a:p>
        </p:txBody>
      </p:sp>
      <p:pic>
        <p:nvPicPr>
          <p:cNvPr id="4" name="Picture 3" descr="PDPH LOGO-3-7-1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500021"/>
            <a:ext cx="1009650" cy="135797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b="1" dirty="0" smtClean="0">
                <a:solidFill>
                  <a:schemeClr val="bg1"/>
                </a:solidFill>
              </a:rPr>
              <a:t>Linkage, Access, ART Use and Viral Suppression in Four Large Cities in the United States, 2009</a:t>
            </a:r>
            <a:r>
              <a:rPr lang="en-US" dirty="0" smtClean="0">
                <a:solidFill>
                  <a:schemeClr val="bg1"/>
                </a:solidFill>
              </a:rPr>
              <a:t/>
            </a:r>
            <a:br>
              <a:rPr lang="en-US" dirty="0" smtClean="0">
                <a:solidFill>
                  <a:schemeClr val="bg1"/>
                </a:solidFill>
              </a:rPr>
            </a:br>
            <a:endParaRPr lang="en-US" dirty="0"/>
          </a:p>
        </p:txBody>
      </p:sp>
      <p:sp>
        <p:nvSpPr>
          <p:cNvPr id="5" name="Subtitle 4"/>
          <p:cNvSpPr>
            <a:spLocks noGrp="1"/>
          </p:cNvSpPr>
          <p:nvPr>
            <p:ph type="subTitle" idx="1"/>
          </p:nvPr>
        </p:nvSpPr>
        <p:spPr>
          <a:xfrm>
            <a:off x="533400" y="3886200"/>
            <a:ext cx="8001000" cy="990600"/>
          </a:xfrm>
        </p:spPr>
        <p:txBody>
          <a:bodyPr>
            <a:normAutofit/>
          </a:bodyPr>
          <a:lstStyle/>
          <a:p>
            <a:pPr marL="1026806" indent="-1026806" defTabSz="6286209">
              <a:spcBef>
                <a:spcPts val="0"/>
              </a:spcBef>
            </a:pPr>
            <a:r>
              <a:rPr lang="en-US" sz="2000" b="1" dirty="0" smtClean="0">
                <a:solidFill>
                  <a:schemeClr val="bg1"/>
                </a:solidFill>
              </a:rPr>
              <a:t>N. Benbow, S. Scheer, A. Wohl, K. Brady, A. Gagner, A. Hughes, J. Tejero, M. Eberhart, V. Hu, S. Townsell</a:t>
            </a:r>
          </a:p>
          <a:p>
            <a:pPr marL="1026806" indent="-1026806" defTabSz="6286209">
              <a:spcBef>
                <a:spcPts val="0"/>
              </a:spcBef>
            </a:pPr>
            <a:endParaRPr lang="en-US" sz="2000" b="1" dirty="0" smtClean="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76200"/>
            <a:ext cx="8229600" cy="1143000"/>
          </a:xfrm>
        </p:spPr>
        <p:txBody>
          <a:bodyPr/>
          <a:lstStyle/>
          <a:p>
            <a:r>
              <a:rPr lang="en-US" sz="2000" dirty="0" smtClean="0">
                <a:solidFill>
                  <a:srgbClr val="002060"/>
                </a:solidFill>
                <a:latin typeface="Arial" pitchFamily="34" charset="0"/>
                <a:cs typeface="Arial" pitchFamily="34" charset="0"/>
              </a:rPr>
              <a:t>Percentage of estimated number of HIV-infected persons* in stages of continuum of HIV care in four large United States cities through December 2009 </a:t>
            </a:r>
          </a:p>
        </p:txBody>
      </p:sp>
      <p:graphicFrame>
        <p:nvGraphicFramePr>
          <p:cNvPr id="5" name="Content Placeholder 4"/>
          <p:cNvGraphicFramePr>
            <a:graphicFrameLocks noGrp="1"/>
          </p:cNvGraphicFramePr>
          <p:nvPr>
            <p:ph idx="1"/>
          </p:nvPr>
        </p:nvGraphicFramePr>
        <p:xfrm>
          <a:off x="457200" y="1143000"/>
          <a:ext cx="8229600" cy="49831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7814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775796315"/>
              </p:ext>
            </p:extLst>
          </p:nvPr>
        </p:nvGraphicFramePr>
        <p:xfrm>
          <a:off x="381000" y="1106419"/>
          <a:ext cx="8458200" cy="4760981"/>
        </p:xfrm>
        <a:graphic>
          <a:graphicData uri="http://schemas.openxmlformats.org/drawingml/2006/table">
            <a:tbl>
              <a:tblPr firstRow="1" bandRow="1">
                <a:tableStyleId>{5C22544A-7EE6-4342-B048-85BDC9FD1C3A}</a:tableStyleId>
              </a:tblPr>
              <a:tblGrid>
                <a:gridCol w="1905000"/>
                <a:gridCol w="1478280"/>
                <a:gridCol w="1691640"/>
                <a:gridCol w="1691640"/>
                <a:gridCol w="1691640"/>
              </a:tblGrid>
              <a:tr h="364354">
                <a:tc>
                  <a:txBody>
                    <a:bodyPr/>
                    <a:lstStyle/>
                    <a:p>
                      <a:pPr algn="l" fontAlgn="b"/>
                      <a:r>
                        <a:rPr lang="en-US" sz="1800" b="1" i="0" u="none" strike="noStrike" dirty="0">
                          <a:solidFill>
                            <a:srgbClr val="FF0000"/>
                          </a:solidFill>
                          <a:effectLst/>
                          <a:latin typeface="Calibri"/>
                        </a:rPr>
                        <a:t>On ART</a:t>
                      </a:r>
                    </a:p>
                  </a:txBody>
                  <a:tcPr marL="9525" marR="9525" marT="9525" marB="0" anchor="b">
                    <a:solidFill>
                      <a:schemeClr val="accent1">
                        <a:lumMod val="75000"/>
                      </a:schemeClr>
                    </a:solidFill>
                  </a:tcPr>
                </a:tc>
                <a:tc>
                  <a:txBody>
                    <a:bodyPr/>
                    <a:lstStyle/>
                    <a:p>
                      <a:pPr algn="ctr" fontAlgn="b"/>
                      <a:r>
                        <a:rPr lang="en-US" sz="1600" b="1" i="0" u="none" strike="noStrike" dirty="0">
                          <a:solidFill>
                            <a:schemeClr val="bg1"/>
                          </a:solidFill>
                          <a:effectLst/>
                          <a:latin typeface="Calibri"/>
                        </a:rPr>
                        <a:t>Across </a:t>
                      </a:r>
                      <a:r>
                        <a:rPr lang="en-US" sz="1600" b="1" i="0" u="none" strike="noStrike" dirty="0" smtClean="0">
                          <a:solidFill>
                            <a:schemeClr val="bg1"/>
                          </a:solidFill>
                          <a:effectLst/>
                          <a:latin typeface="Calibri"/>
                        </a:rPr>
                        <a:t>cities**</a:t>
                      </a:r>
                      <a:endParaRPr lang="en-US" sz="1600" b="1" i="0" u="none" strike="noStrike" dirty="0">
                        <a:solidFill>
                          <a:schemeClr val="bg1"/>
                        </a:solidFill>
                        <a:effectLst/>
                        <a:latin typeface="Calibri"/>
                      </a:endParaRPr>
                    </a:p>
                  </a:txBody>
                  <a:tcPr marL="9525" marR="9525" marT="9525" marB="0" anchor="b">
                    <a:solidFill>
                      <a:schemeClr val="accent1">
                        <a:lumMod val="75000"/>
                      </a:schemeClr>
                    </a:solidFill>
                  </a:tcPr>
                </a:tc>
                <a:tc>
                  <a:txBody>
                    <a:bodyPr/>
                    <a:lstStyle/>
                    <a:p>
                      <a:pPr algn="ctr" fontAlgn="b"/>
                      <a:r>
                        <a:rPr lang="en-US" sz="1600" b="1" i="0" u="none" strike="noStrike" dirty="0">
                          <a:solidFill>
                            <a:schemeClr val="bg1"/>
                          </a:solidFill>
                          <a:effectLst/>
                          <a:latin typeface="Calibri"/>
                        </a:rPr>
                        <a:t>CHI</a:t>
                      </a:r>
                    </a:p>
                  </a:txBody>
                  <a:tcPr marL="9525" marR="9525" marT="9525" marB="0" anchor="b">
                    <a:solidFill>
                      <a:schemeClr val="accent1">
                        <a:lumMod val="75000"/>
                      </a:schemeClr>
                    </a:solidFill>
                  </a:tcPr>
                </a:tc>
                <a:tc>
                  <a:txBody>
                    <a:bodyPr/>
                    <a:lstStyle/>
                    <a:p>
                      <a:pPr algn="ctr" fontAlgn="b"/>
                      <a:r>
                        <a:rPr lang="en-US" sz="1600" b="1" i="0" u="none" strike="noStrike" dirty="0">
                          <a:solidFill>
                            <a:schemeClr val="bg1"/>
                          </a:solidFill>
                          <a:effectLst/>
                          <a:latin typeface="Calibri"/>
                        </a:rPr>
                        <a:t>PHI</a:t>
                      </a:r>
                    </a:p>
                  </a:txBody>
                  <a:tcPr marL="9525" marR="9525" marT="9525" marB="0" anchor="b">
                    <a:solidFill>
                      <a:schemeClr val="accent1">
                        <a:lumMod val="75000"/>
                      </a:schemeClr>
                    </a:solidFill>
                  </a:tcPr>
                </a:tc>
                <a:tc>
                  <a:txBody>
                    <a:bodyPr/>
                    <a:lstStyle/>
                    <a:p>
                      <a:pPr algn="ctr" fontAlgn="b"/>
                      <a:r>
                        <a:rPr lang="en-US" sz="1600" b="1" i="0" u="none" strike="noStrike" dirty="0">
                          <a:solidFill>
                            <a:schemeClr val="bg1"/>
                          </a:solidFill>
                          <a:effectLst/>
                          <a:latin typeface="Calibri"/>
                        </a:rPr>
                        <a:t>LAC</a:t>
                      </a:r>
                    </a:p>
                  </a:txBody>
                  <a:tcPr marL="9525" marR="9525" marT="9525" marB="0" anchor="b">
                    <a:solidFill>
                      <a:schemeClr val="accent1">
                        <a:lumMod val="75000"/>
                      </a:schemeClr>
                    </a:solidFill>
                  </a:tcPr>
                </a:tc>
              </a:tr>
              <a:tr h="425496">
                <a:tc>
                  <a:txBody>
                    <a:bodyPr/>
                    <a:lstStyle/>
                    <a:p>
                      <a:pPr algn="l" fontAlgn="b"/>
                      <a:r>
                        <a:rPr lang="en-US" sz="1400" b="0" i="0" u="none" strike="noStrike" dirty="0">
                          <a:solidFill>
                            <a:srgbClr val="000000"/>
                          </a:solidFill>
                          <a:effectLst/>
                          <a:latin typeface="Calibri"/>
                        </a:rPr>
                        <a:t> </a:t>
                      </a:r>
                      <a:r>
                        <a:rPr lang="en-US" sz="1400" b="0" i="0" u="none" strike="noStrike" dirty="0" smtClean="0">
                          <a:solidFill>
                            <a:srgbClr val="000000"/>
                          </a:solidFill>
                          <a:effectLst/>
                          <a:latin typeface="Calibri"/>
                        </a:rPr>
                        <a:t>Black vs. White </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b="0" i="0" u="none" strike="noStrike" dirty="0">
                          <a:solidFill>
                            <a:srgbClr val="000000"/>
                          </a:solidFill>
                          <a:effectLst/>
                          <a:latin typeface="Calibri"/>
                        </a:rPr>
                        <a:t>0.50 (0.27-0.94) </a:t>
                      </a:r>
                    </a:p>
                  </a:txBody>
                  <a:tcPr marL="9525" marR="9525" marT="9525" marB="0" anchor="b"/>
                </a:tc>
                <a:tc>
                  <a:txBody>
                    <a:bodyPr/>
                    <a:lstStyle/>
                    <a:p>
                      <a:pPr algn="ctr" fontAlgn="b"/>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b="0" i="0" u="none" strike="noStrike" dirty="0">
                          <a:solidFill>
                            <a:srgbClr val="000000"/>
                          </a:solidFill>
                          <a:effectLst/>
                          <a:latin typeface="Calibri"/>
                        </a:rPr>
                        <a:t>0.31 (0.098-0.996) </a:t>
                      </a:r>
                    </a:p>
                  </a:txBody>
                  <a:tcPr marL="9525" marR="9525" marT="9525" marB="0" anchor="b"/>
                </a:tc>
              </a:tr>
              <a:tr h="364354">
                <a:tc>
                  <a:txBody>
                    <a:bodyPr/>
                    <a:lstStyle/>
                    <a:p>
                      <a:pPr algn="l" fontAlgn="b"/>
                      <a:r>
                        <a:rPr lang="en-US" sz="1400" b="0" i="0" u="none" strike="noStrike" dirty="0" smtClean="0">
                          <a:solidFill>
                            <a:srgbClr val="000000"/>
                          </a:solidFill>
                          <a:effectLst/>
                          <a:latin typeface="Calibri"/>
                        </a:rPr>
                        <a:t> Female </a:t>
                      </a:r>
                      <a:r>
                        <a:rPr lang="en-US" sz="1400" b="0" i="0" u="none" strike="noStrike" dirty="0">
                          <a:solidFill>
                            <a:srgbClr val="000000"/>
                          </a:solidFill>
                          <a:effectLst/>
                          <a:latin typeface="Calibri"/>
                        </a:rPr>
                        <a:t>vs. </a:t>
                      </a:r>
                      <a:r>
                        <a:rPr lang="en-US" sz="1400" b="0" i="0" u="none" strike="noStrike" dirty="0" smtClean="0">
                          <a:solidFill>
                            <a:srgbClr val="000000"/>
                          </a:solidFill>
                          <a:effectLst/>
                          <a:latin typeface="Calibri"/>
                        </a:rPr>
                        <a:t>Male </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b="0" i="0" u="none" strike="noStrike" dirty="0">
                          <a:solidFill>
                            <a:srgbClr val="000000"/>
                          </a:solidFill>
                          <a:effectLst/>
                          <a:latin typeface="Calibri"/>
                        </a:rPr>
                        <a:t>0.27 (0.13-0.58) </a:t>
                      </a:r>
                    </a:p>
                  </a:txBody>
                  <a:tcPr marL="9525" marR="9525" marT="9525" marB="0" anchor="b"/>
                </a:tc>
                <a:tc>
                  <a:txBody>
                    <a:bodyPr/>
                    <a:lstStyle/>
                    <a:p>
                      <a:pPr algn="ctr" fontAlgn="b"/>
                      <a:r>
                        <a:rPr lang="en-US" sz="1400" b="0" i="0" u="none" strike="noStrike" dirty="0">
                          <a:solidFill>
                            <a:srgbClr val="000000"/>
                          </a:solidFill>
                          <a:effectLst/>
                          <a:latin typeface="Calibri"/>
                        </a:rPr>
                        <a:t>0.36 (0.16-0.78) </a:t>
                      </a:r>
                    </a:p>
                  </a:txBody>
                  <a:tcPr marL="9525" marR="9525" marT="9525" marB="0" anchor="b"/>
                </a:tc>
                <a:tc>
                  <a:txBody>
                    <a:bodyPr/>
                    <a:lstStyle/>
                    <a:p>
                      <a:pPr algn="ctr" fontAlgn="b"/>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Calibri"/>
                      </a:endParaRPr>
                    </a:p>
                  </a:txBody>
                  <a:tcPr marL="9525" marR="9525" marT="9525" marB="0" anchor="b"/>
                </a:tc>
              </a:tr>
              <a:tr h="364354">
                <a:tc>
                  <a:txBody>
                    <a:bodyPr/>
                    <a:lstStyle/>
                    <a:p>
                      <a:pPr algn="l" fontAlgn="b"/>
                      <a:r>
                        <a:rPr lang="en-US" sz="1400" b="0" i="0" u="none" strike="noStrike" dirty="0" smtClean="0">
                          <a:solidFill>
                            <a:srgbClr val="000000"/>
                          </a:solidFill>
                          <a:effectLst/>
                          <a:latin typeface="Calibri"/>
                        </a:rPr>
                        <a:t> WSM </a:t>
                      </a:r>
                      <a:r>
                        <a:rPr lang="en-US" sz="1400" b="0" i="0" u="none" strike="noStrike" dirty="0">
                          <a:solidFill>
                            <a:srgbClr val="000000"/>
                          </a:solidFill>
                          <a:effectLst/>
                          <a:latin typeface="Calibri"/>
                        </a:rPr>
                        <a:t>vs. </a:t>
                      </a:r>
                      <a:r>
                        <a:rPr lang="en-US" sz="1400" b="0" i="0" u="none" strike="noStrike" dirty="0" smtClean="0">
                          <a:solidFill>
                            <a:srgbClr val="000000"/>
                          </a:solidFill>
                          <a:effectLst/>
                          <a:latin typeface="Calibri"/>
                        </a:rPr>
                        <a:t>MSM </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b="0" i="0" u="none" strike="noStrike" dirty="0">
                          <a:solidFill>
                            <a:srgbClr val="000000"/>
                          </a:solidFill>
                          <a:effectLst/>
                          <a:latin typeface="Calibri"/>
                        </a:rPr>
                        <a:t>0.28 (0.12-0.64) </a:t>
                      </a:r>
                    </a:p>
                  </a:txBody>
                  <a:tcPr marL="9525" marR="9525" marT="9525" marB="0" anchor="b"/>
                </a:tc>
                <a:tc>
                  <a:txBody>
                    <a:bodyPr/>
                    <a:lstStyle/>
                    <a:p>
                      <a:pPr algn="ctr" fontAlgn="b"/>
                      <a:r>
                        <a:rPr lang="en-US" sz="1400" b="0" i="0" u="none" strike="noStrike" dirty="0">
                          <a:solidFill>
                            <a:srgbClr val="000000"/>
                          </a:solidFill>
                          <a:effectLst/>
                          <a:latin typeface="Calibri"/>
                        </a:rPr>
                        <a:t>0.29 (0.10-0.82) </a:t>
                      </a:r>
                    </a:p>
                  </a:txBody>
                  <a:tcPr marL="9525" marR="9525" marT="9525" marB="0" anchor="b"/>
                </a:tc>
                <a:tc>
                  <a:txBody>
                    <a:bodyPr/>
                    <a:lstStyle/>
                    <a:p>
                      <a:pPr algn="ctr" fontAlgn="b"/>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Calibri"/>
                      </a:endParaRPr>
                    </a:p>
                  </a:txBody>
                  <a:tcPr marL="9525" marR="9525" marT="9525" marB="0" anchor="b"/>
                </a:tc>
              </a:tr>
              <a:tr h="364354">
                <a:tc>
                  <a:txBody>
                    <a:bodyPr/>
                    <a:lstStyle/>
                    <a:p>
                      <a:pPr algn="l" fontAlgn="b"/>
                      <a:r>
                        <a:rPr lang="en-US" sz="1400" b="0" i="0" u="none" strike="noStrike" dirty="0" smtClean="0">
                          <a:solidFill>
                            <a:srgbClr val="000000"/>
                          </a:solidFill>
                          <a:effectLst/>
                          <a:latin typeface="Calibri"/>
                        </a:rPr>
                        <a:t> 18-29 </a:t>
                      </a:r>
                      <a:r>
                        <a:rPr lang="en-US" sz="1400" b="0" i="0" u="none" strike="noStrike" dirty="0">
                          <a:solidFill>
                            <a:srgbClr val="000000"/>
                          </a:solidFill>
                          <a:effectLst/>
                          <a:latin typeface="Calibri"/>
                        </a:rPr>
                        <a:t>vs. </a:t>
                      </a:r>
                      <a:r>
                        <a:rPr lang="en-US" sz="1400" b="0" i="0" u="none" strike="noStrike" dirty="0" smtClean="0">
                          <a:solidFill>
                            <a:srgbClr val="000000"/>
                          </a:solidFill>
                          <a:effectLst/>
                          <a:latin typeface="Calibri"/>
                        </a:rPr>
                        <a:t>50+ </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b="0" i="0" u="none" strike="noStrike" dirty="0">
                          <a:solidFill>
                            <a:srgbClr val="000000"/>
                          </a:solidFill>
                          <a:effectLst/>
                          <a:latin typeface="Calibri"/>
                        </a:rPr>
                        <a:t>0.18 (0.04-0.74) </a:t>
                      </a:r>
                    </a:p>
                  </a:txBody>
                  <a:tcPr marL="9525" marR="9525" marT="9525" marB="0" anchor="b"/>
                </a:tc>
              </a:tr>
              <a:tr h="364354">
                <a:tc>
                  <a:txBody>
                    <a:bodyPr/>
                    <a:lstStyle/>
                    <a:p>
                      <a:pPr algn="l" fontAlgn="b"/>
                      <a:endParaRPr lang="en-US" sz="1400" b="0" i="0" u="none" strike="noStrike" dirty="0">
                        <a:solidFill>
                          <a:srgbClr val="000000"/>
                        </a:solidFill>
                        <a:effectLst/>
                        <a:latin typeface="Calibri"/>
                      </a:endParaRPr>
                    </a:p>
                  </a:txBody>
                  <a:tcPr marL="9525" marR="9525" marT="9525" marB="0" anchor="b"/>
                </a:tc>
                <a:tc>
                  <a:txBody>
                    <a:bodyPr/>
                    <a:lstStyle/>
                    <a:p>
                      <a:pPr algn="ctr" fontAlgn="b"/>
                      <a:endParaRPr lang="en-US" sz="1400" b="0" i="0" u="none" strike="noStrike" dirty="0">
                        <a:solidFill>
                          <a:srgbClr val="000000"/>
                        </a:solidFill>
                        <a:effectLst/>
                        <a:latin typeface="Calibri"/>
                      </a:endParaRPr>
                    </a:p>
                  </a:txBody>
                  <a:tcPr marL="9525" marR="9525" marT="9525" marB="0" anchor="b"/>
                </a:tc>
                <a:tc>
                  <a:txBody>
                    <a:bodyPr/>
                    <a:lstStyle/>
                    <a:p>
                      <a:pPr algn="ctr" fontAlgn="b"/>
                      <a:endParaRPr lang="en-US" sz="1400" b="0" i="0" u="none" strike="noStrike" dirty="0">
                        <a:solidFill>
                          <a:srgbClr val="000000"/>
                        </a:solidFill>
                        <a:effectLst/>
                        <a:latin typeface="Calibri"/>
                      </a:endParaRPr>
                    </a:p>
                  </a:txBody>
                  <a:tcPr marL="9525" marR="9525" marT="9525" marB="0" anchor="b"/>
                </a:tc>
                <a:tc>
                  <a:txBody>
                    <a:bodyPr/>
                    <a:lstStyle/>
                    <a:p>
                      <a:pPr algn="ctr" fontAlgn="b"/>
                      <a:endParaRPr lang="en-US" sz="1400" b="0" i="0" u="none" strike="noStrike" dirty="0">
                        <a:solidFill>
                          <a:srgbClr val="000000"/>
                        </a:solidFill>
                        <a:effectLst/>
                        <a:latin typeface="Calibri"/>
                      </a:endParaRPr>
                    </a:p>
                  </a:txBody>
                  <a:tcPr marL="9525" marR="9525" marT="9525" marB="0" anchor="b"/>
                </a:tc>
                <a:tc>
                  <a:txBody>
                    <a:bodyPr/>
                    <a:lstStyle/>
                    <a:p>
                      <a:pPr algn="ctr" fontAlgn="b"/>
                      <a:endParaRPr lang="en-US" sz="1400" b="0" i="0" u="none" strike="noStrike" dirty="0">
                        <a:solidFill>
                          <a:srgbClr val="000000"/>
                        </a:solidFill>
                        <a:effectLst/>
                        <a:latin typeface="Calibri"/>
                      </a:endParaRPr>
                    </a:p>
                  </a:txBody>
                  <a:tcPr marL="9525" marR="9525" marT="9525" marB="0" anchor="b"/>
                </a:tc>
              </a:tr>
              <a:tr h="364354">
                <a:tc>
                  <a:txBody>
                    <a:bodyPr/>
                    <a:lstStyle/>
                    <a:p>
                      <a:pPr algn="l" fontAlgn="b"/>
                      <a:r>
                        <a:rPr lang="en-US" sz="1800" b="1" i="0" u="none" strike="noStrike" dirty="0">
                          <a:solidFill>
                            <a:srgbClr val="FF0000"/>
                          </a:solidFill>
                          <a:effectLst/>
                          <a:latin typeface="Calibri"/>
                        </a:rPr>
                        <a:t>Viral </a:t>
                      </a:r>
                      <a:r>
                        <a:rPr lang="en-US" sz="1800" b="1" i="0" u="none" strike="noStrike" dirty="0" smtClean="0">
                          <a:solidFill>
                            <a:srgbClr val="FF0000"/>
                          </a:solidFill>
                          <a:effectLst/>
                          <a:latin typeface="Calibri"/>
                        </a:rPr>
                        <a:t>Suppression*</a:t>
                      </a:r>
                      <a:endParaRPr lang="en-US" sz="1800" b="1" i="0" u="none" strike="noStrike" dirty="0">
                        <a:solidFill>
                          <a:srgbClr val="FF0000"/>
                        </a:solidFill>
                        <a:effectLst/>
                        <a:latin typeface="Calibri"/>
                      </a:endParaRPr>
                    </a:p>
                  </a:txBody>
                  <a:tcPr marL="9525" marR="9525" marT="9525" marB="0" anchor="b">
                    <a:solidFill>
                      <a:schemeClr val="accent1">
                        <a:lumMod val="75000"/>
                      </a:schemeClr>
                    </a:solidFill>
                  </a:tcPr>
                </a:tc>
                <a:tc>
                  <a:txBody>
                    <a:bodyPr/>
                    <a:lstStyle/>
                    <a:p>
                      <a:pPr algn="ctr" fontAlgn="b"/>
                      <a:r>
                        <a:rPr lang="en-US" sz="1600" b="1" i="0" u="none" strike="noStrike" dirty="0">
                          <a:solidFill>
                            <a:schemeClr val="bg1"/>
                          </a:solidFill>
                          <a:effectLst/>
                          <a:latin typeface="Calibri"/>
                        </a:rPr>
                        <a:t>Across </a:t>
                      </a:r>
                      <a:r>
                        <a:rPr lang="en-US" sz="1600" b="1" i="0" u="none" strike="noStrike" dirty="0" smtClean="0">
                          <a:solidFill>
                            <a:schemeClr val="bg1"/>
                          </a:solidFill>
                          <a:effectLst/>
                          <a:latin typeface="Calibri"/>
                        </a:rPr>
                        <a:t>cities**</a:t>
                      </a:r>
                      <a:endParaRPr lang="en-US" sz="1600" b="1" i="0" u="none" strike="noStrike" dirty="0">
                        <a:solidFill>
                          <a:schemeClr val="bg1"/>
                        </a:solidFill>
                        <a:effectLst/>
                        <a:latin typeface="Calibri"/>
                      </a:endParaRPr>
                    </a:p>
                  </a:txBody>
                  <a:tcPr marL="9525" marR="9525" marT="9525" marB="0" anchor="b">
                    <a:solidFill>
                      <a:schemeClr val="accent1">
                        <a:lumMod val="75000"/>
                      </a:schemeClr>
                    </a:solidFill>
                  </a:tcPr>
                </a:tc>
                <a:tc>
                  <a:txBody>
                    <a:bodyPr/>
                    <a:lstStyle/>
                    <a:p>
                      <a:pPr algn="ctr" fontAlgn="b"/>
                      <a:r>
                        <a:rPr lang="en-US" sz="1600" b="1" i="0" u="none" strike="noStrike" dirty="0">
                          <a:solidFill>
                            <a:schemeClr val="bg1"/>
                          </a:solidFill>
                          <a:effectLst/>
                          <a:latin typeface="Calibri"/>
                        </a:rPr>
                        <a:t>CHI</a:t>
                      </a:r>
                    </a:p>
                  </a:txBody>
                  <a:tcPr marL="9525" marR="9525" marT="9525" marB="0" anchor="b">
                    <a:solidFill>
                      <a:schemeClr val="accent1">
                        <a:lumMod val="75000"/>
                      </a:schemeClr>
                    </a:solidFill>
                  </a:tcPr>
                </a:tc>
                <a:tc>
                  <a:txBody>
                    <a:bodyPr/>
                    <a:lstStyle/>
                    <a:p>
                      <a:pPr algn="ctr" fontAlgn="b"/>
                      <a:r>
                        <a:rPr lang="en-US" sz="1600" b="1" i="0" u="none" strike="noStrike" dirty="0">
                          <a:solidFill>
                            <a:schemeClr val="bg1"/>
                          </a:solidFill>
                          <a:effectLst/>
                          <a:latin typeface="Calibri"/>
                        </a:rPr>
                        <a:t>PHI</a:t>
                      </a:r>
                    </a:p>
                  </a:txBody>
                  <a:tcPr marL="9525" marR="9525" marT="9525" marB="0" anchor="b">
                    <a:solidFill>
                      <a:schemeClr val="accent1">
                        <a:lumMod val="75000"/>
                      </a:schemeClr>
                    </a:solidFill>
                  </a:tcPr>
                </a:tc>
                <a:tc>
                  <a:txBody>
                    <a:bodyPr/>
                    <a:lstStyle/>
                    <a:p>
                      <a:pPr algn="ctr" fontAlgn="b"/>
                      <a:r>
                        <a:rPr lang="en-US" sz="1600" b="1" i="0" u="none" strike="noStrike" dirty="0">
                          <a:solidFill>
                            <a:schemeClr val="bg1"/>
                          </a:solidFill>
                          <a:effectLst/>
                          <a:latin typeface="Calibri"/>
                        </a:rPr>
                        <a:t>LAC</a:t>
                      </a:r>
                    </a:p>
                  </a:txBody>
                  <a:tcPr marL="9525" marR="9525" marT="9525" marB="0" anchor="b">
                    <a:solidFill>
                      <a:schemeClr val="accent1">
                        <a:lumMod val="75000"/>
                      </a:schemeClr>
                    </a:solidFill>
                  </a:tcPr>
                </a:tc>
              </a:tr>
              <a:tr h="364354">
                <a:tc>
                  <a:txBody>
                    <a:bodyPr/>
                    <a:lstStyle/>
                    <a:p>
                      <a:pPr algn="l" fontAlgn="b"/>
                      <a:r>
                        <a:rPr lang="en-US" sz="1400" b="0" i="0" u="none" strike="noStrike" dirty="0" smtClean="0">
                          <a:solidFill>
                            <a:srgbClr val="000000"/>
                          </a:solidFill>
                          <a:effectLst/>
                          <a:latin typeface="Calibri"/>
                        </a:rPr>
                        <a:t> Black vs. White </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b="0" i="0" u="none" strike="noStrike" dirty="0">
                          <a:solidFill>
                            <a:srgbClr val="000000"/>
                          </a:solidFill>
                          <a:effectLst/>
                          <a:latin typeface="Calibri"/>
                        </a:rPr>
                        <a:t>0.51 (0.27-0.98) </a:t>
                      </a:r>
                    </a:p>
                  </a:txBody>
                  <a:tcPr marL="9525" marR="9525" marT="9525" marB="0" anchor="b"/>
                </a:tc>
                <a:tc>
                  <a:txBody>
                    <a:bodyPr/>
                    <a:lstStyle/>
                    <a:p>
                      <a:pPr algn="ctr" fontAlgn="b"/>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b="0" i="0" u="none" strike="noStrike" dirty="0">
                          <a:solidFill>
                            <a:srgbClr val="000000"/>
                          </a:solidFill>
                          <a:effectLst/>
                          <a:latin typeface="Calibri"/>
                        </a:rPr>
                        <a:t>0.34 (0.12-0.92) </a:t>
                      </a:r>
                    </a:p>
                  </a:txBody>
                  <a:tcPr marL="9525" marR="9525" marT="9525" marB="0" anchor="b"/>
                </a:tc>
                <a:tc>
                  <a:txBody>
                    <a:bodyPr/>
                    <a:lstStyle/>
                    <a:p>
                      <a:pPr algn="ctr" fontAlgn="b"/>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Calibri"/>
                      </a:endParaRPr>
                    </a:p>
                  </a:txBody>
                  <a:tcPr marL="9525" marR="9525" marT="9525" marB="0" anchor="b"/>
                </a:tc>
              </a:tr>
              <a:tr h="364354">
                <a:tc>
                  <a:txBody>
                    <a:bodyPr/>
                    <a:lstStyle/>
                    <a:p>
                      <a:pPr algn="l" fontAlgn="b"/>
                      <a:r>
                        <a:rPr lang="en-US" sz="1400" b="0" i="0" u="none" strike="noStrike" dirty="0" smtClean="0">
                          <a:solidFill>
                            <a:srgbClr val="000000"/>
                          </a:solidFill>
                          <a:effectLst/>
                          <a:latin typeface="Calibri"/>
                        </a:rPr>
                        <a:t> Hispanic </a:t>
                      </a:r>
                      <a:r>
                        <a:rPr lang="en-US" sz="1400" b="0" i="0" u="none" strike="noStrike" dirty="0">
                          <a:solidFill>
                            <a:srgbClr val="000000"/>
                          </a:solidFill>
                          <a:effectLst/>
                          <a:latin typeface="Calibri"/>
                        </a:rPr>
                        <a:t>vs. </a:t>
                      </a:r>
                      <a:r>
                        <a:rPr lang="en-US" sz="1400" b="0" i="0" u="none" strike="noStrike" dirty="0" smtClean="0">
                          <a:solidFill>
                            <a:srgbClr val="000000"/>
                          </a:solidFill>
                          <a:effectLst/>
                          <a:latin typeface="Calibri"/>
                        </a:rPr>
                        <a:t>White </a:t>
                      </a:r>
                      <a:endParaRPr lang="en-US" sz="1400" b="0" i="0" u="none" strike="noStrike" dirty="0">
                        <a:solidFill>
                          <a:srgbClr val="000000"/>
                        </a:solidFill>
                        <a:effectLst/>
                        <a:latin typeface="Calibri"/>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n-lt"/>
                        </a:rPr>
                        <a:t>–</a:t>
                      </a:r>
                    </a:p>
                  </a:txBody>
                  <a:tcPr marL="9525" marR="9525" marT="9525" marB="0" anchor="b"/>
                </a:tc>
                <a:tc>
                  <a:txBody>
                    <a:bodyPr/>
                    <a:lstStyle/>
                    <a:p>
                      <a:pPr algn="ctr" fontAlgn="b"/>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b="0" i="0" u="none" strike="noStrike" dirty="0">
                          <a:solidFill>
                            <a:srgbClr val="000000"/>
                          </a:solidFill>
                          <a:effectLst/>
                          <a:latin typeface="Calibri"/>
                        </a:rPr>
                        <a:t>0.3 (0.10-0.92) </a:t>
                      </a:r>
                    </a:p>
                  </a:txBody>
                  <a:tcPr marL="9525" marR="9525" marT="9525" marB="0" anchor="b"/>
                </a:tc>
                <a:tc>
                  <a:txBody>
                    <a:bodyPr/>
                    <a:lstStyle/>
                    <a:p>
                      <a:pPr algn="ctr" fontAlgn="b"/>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Calibri"/>
                      </a:endParaRPr>
                    </a:p>
                  </a:txBody>
                  <a:tcPr marL="9525" marR="9525" marT="9525" marB="0" anchor="b"/>
                </a:tc>
              </a:tr>
              <a:tr h="425496">
                <a:tc>
                  <a:txBody>
                    <a:bodyPr/>
                    <a:lstStyle/>
                    <a:p>
                      <a:pPr algn="l" fontAlgn="b"/>
                      <a:r>
                        <a:rPr lang="en-US" sz="1400" b="0" i="0" u="none" strike="noStrike" dirty="0" smtClean="0">
                          <a:solidFill>
                            <a:srgbClr val="000000"/>
                          </a:solidFill>
                          <a:effectLst/>
                          <a:latin typeface="Calibri"/>
                        </a:rPr>
                        <a:t> Female </a:t>
                      </a:r>
                      <a:r>
                        <a:rPr lang="en-US" sz="1400" b="0" i="0" u="none" strike="noStrike" dirty="0">
                          <a:solidFill>
                            <a:srgbClr val="000000"/>
                          </a:solidFill>
                          <a:effectLst/>
                          <a:latin typeface="Calibri"/>
                        </a:rPr>
                        <a:t>vs. </a:t>
                      </a:r>
                      <a:r>
                        <a:rPr lang="en-US" sz="1400" b="0" i="0" u="none" strike="noStrike" dirty="0" smtClean="0">
                          <a:solidFill>
                            <a:srgbClr val="000000"/>
                          </a:solidFill>
                          <a:effectLst/>
                          <a:latin typeface="Calibri"/>
                        </a:rPr>
                        <a:t>Male </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b="0" i="0" u="none" strike="noStrike" dirty="0">
                          <a:solidFill>
                            <a:srgbClr val="000000"/>
                          </a:solidFill>
                          <a:effectLst/>
                          <a:latin typeface="Calibri"/>
                        </a:rPr>
                        <a:t>0.38 (0.22-0.64) </a:t>
                      </a:r>
                    </a:p>
                  </a:txBody>
                  <a:tcPr marL="9525" marR="9525" marT="9525" marB="0" anchor="b"/>
                </a:tc>
                <a:tc>
                  <a:txBody>
                    <a:bodyPr/>
                    <a:lstStyle/>
                    <a:p>
                      <a:pPr algn="ctr" fontAlgn="b"/>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b="0" i="0" u="none" strike="noStrike" dirty="0">
                          <a:solidFill>
                            <a:srgbClr val="000000"/>
                          </a:solidFill>
                          <a:effectLst/>
                          <a:latin typeface="Calibri"/>
                        </a:rPr>
                        <a:t>0.43 (0.20-0.91) </a:t>
                      </a:r>
                    </a:p>
                  </a:txBody>
                  <a:tcPr marL="9525" marR="9525" marT="9525" marB="0" anchor="b"/>
                </a:tc>
                <a:tc>
                  <a:txBody>
                    <a:bodyPr/>
                    <a:lstStyle/>
                    <a:p>
                      <a:pPr algn="ctr" fontAlgn="b"/>
                      <a:r>
                        <a:rPr lang="en-US" sz="1400" b="0" i="0" u="none" strike="noStrike" dirty="0">
                          <a:solidFill>
                            <a:srgbClr val="000000"/>
                          </a:solidFill>
                          <a:effectLst/>
                          <a:latin typeface="Calibri"/>
                        </a:rPr>
                        <a:t>0.46 (0.22-0.96) </a:t>
                      </a:r>
                    </a:p>
                  </a:txBody>
                  <a:tcPr marL="9525" marR="9525" marT="9525" marB="0" anchor="b"/>
                </a:tc>
              </a:tr>
              <a:tr h="364354">
                <a:tc>
                  <a:txBody>
                    <a:bodyPr/>
                    <a:lstStyle/>
                    <a:p>
                      <a:pPr algn="l" fontAlgn="b"/>
                      <a:r>
                        <a:rPr lang="en-US" sz="1400" b="0" i="0" u="none" strike="noStrike" dirty="0" smtClean="0">
                          <a:solidFill>
                            <a:srgbClr val="000000"/>
                          </a:solidFill>
                          <a:effectLst/>
                          <a:latin typeface="Calibri"/>
                        </a:rPr>
                        <a:t> WSM </a:t>
                      </a:r>
                      <a:r>
                        <a:rPr lang="en-US" sz="1400" b="0" i="0" u="none" strike="noStrike" dirty="0">
                          <a:solidFill>
                            <a:srgbClr val="000000"/>
                          </a:solidFill>
                          <a:effectLst/>
                          <a:latin typeface="Calibri"/>
                        </a:rPr>
                        <a:t>vs. </a:t>
                      </a:r>
                      <a:r>
                        <a:rPr lang="en-US" sz="1400" b="0" i="0" u="none" strike="noStrike" dirty="0" smtClean="0">
                          <a:solidFill>
                            <a:srgbClr val="000000"/>
                          </a:solidFill>
                          <a:effectLst/>
                          <a:latin typeface="Calibri"/>
                        </a:rPr>
                        <a:t>MSM</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b="0" i="0" u="none" strike="noStrike" dirty="0">
                          <a:solidFill>
                            <a:srgbClr val="000000"/>
                          </a:solidFill>
                          <a:effectLst/>
                          <a:latin typeface="Calibri"/>
                        </a:rPr>
                        <a:t>0.44 (0.23-0.85) </a:t>
                      </a:r>
                    </a:p>
                  </a:txBody>
                  <a:tcPr marL="9525" marR="9525" marT="9525" marB="0" anchor="b"/>
                </a:tc>
                <a:tc>
                  <a:txBody>
                    <a:bodyPr/>
                    <a:lstStyle/>
                    <a:p>
                      <a:pPr algn="ctr" fontAlgn="b"/>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b="0" i="0" u="none" strike="noStrike" dirty="0">
                          <a:solidFill>
                            <a:srgbClr val="000000"/>
                          </a:solidFill>
                          <a:effectLst/>
                          <a:latin typeface="Calibri"/>
                        </a:rPr>
                        <a:t>0.31 (0.14-0.68) </a:t>
                      </a:r>
                    </a:p>
                  </a:txBody>
                  <a:tcPr marL="9525" marR="9525" marT="9525" marB="0" anchor="b"/>
                </a:tc>
                <a:tc>
                  <a:txBody>
                    <a:bodyPr/>
                    <a:lstStyle/>
                    <a:p>
                      <a:pPr algn="ctr" fontAlgn="b"/>
                      <a:r>
                        <a:rPr lang="en-US" sz="1400" b="0" i="0" u="none" strike="noStrike" dirty="0">
                          <a:solidFill>
                            <a:srgbClr val="000000"/>
                          </a:solidFill>
                          <a:effectLst/>
                          <a:latin typeface="Calibri"/>
                        </a:rPr>
                        <a:t>0.35 (0.15-0.83) </a:t>
                      </a:r>
                    </a:p>
                  </a:txBody>
                  <a:tcPr marL="9525" marR="9525" marT="9525" marB="0" anchor="b"/>
                </a:tc>
              </a:tr>
              <a:tr h="364354">
                <a:tc>
                  <a:txBody>
                    <a:bodyPr/>
                    <a:lstStyle/>
                    <a:p>
                      <a:pPr algn="l" fontAlgn="b"/>
                      <a:r>
                        <a:rPr lang="en-US" sz="1400" b="0" i="0" u="none" strike="noStrike" dirty="0" smtClean="0">
                          <a:solidFill>
                            <a:srgbClr val="000000"/>
                          </a:solidFill>
                          <a:effectLst/>
                          <a:latin typeface="Calibri"/>
                        </a:rPr>
                        <a:t> 18-29 vs. 50+ </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b="0" i="0" u="none" strike="noStrike" dirty="0">
                          <a:solidFill>
                            <a:srgbClr val="000000"/>
                          </a:solidFill>
                          <a:effectLst/>
                          <a:latin typeface="Calibri"/>
                        </a:rPr>
                        <a:t>0.31 (0.10-0.98) </a:t>
                      </a:r>
                    </a:p>
                  </a:txBody>
                  <a:tcPr marL="9525" marR="9525" marT="9525" marB="0" anchor="b"/>
                </a:tc>
                <a:tc>
                  <a:txBody>
                    <a:bodyPr/>
                    <a:lstStyle/>
                    <a:p>
                      <a:pPr algn="ctr" fontAlgn="b"/>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Calibri"/>
                      </a:endParaRPr>
                    </a:p>
                  </a:txBody>
                  <a:tcPr marL="9525" marR="9525" marT="9525" marB="0" anchor="b"/>
                </a:tc>
              </a:tr>
              <a:tr h="266449">
                <a:tc gridSpan="4">
                  <a:txBody>
                    <a:bodyPr/>
                    <a:lstStyle/>
                    <a:p>
                      <a:pPr algn="l" fontAlgn="b"/>
                      <a:r>
                        <a:rPr lang="en-US" sz="1200" b="0" i="0" u="none" strike="noStrike" dirty="0" smtClean="0">
                          <a:solidFill>
                            <a:schemeClr val="tx1"/>
                          </a:solidFill>
                          <a:latin typeface="+mn-lt"/>
                        </a:rPr>
                        <a:t> *Viral suppression = most recent VL&lt;=200; </a:t>
                      </a:r>
                      <a:r>
                        <a:rPr lang="en-US" sz="1200" dirty="0" smtClean="0">
                          <a:solidFill>
                            <a:schemeClr val="tx1"/>
                          </a:solidFill>
                          <a:latin typeface="+mn-lt"/>
                          <a:cs typeface="Arial" pitchFamily="34" charset="0"/>
                        </a:rPr>
                        <a:t>**Adjusted odds ratio</a:t>
                      </a:r>
                      <a:endParaRPr lang="en-US" sz="1200" b="0" i="0" u="none" strike="noStrike" dirty="0">
                        <a:solidFill>
                          <a:schemeClr val="tx1"/>
                        </a:solidFill>
                        <a:effectLst/>
                        <a:latin typeface="+mn-lt"/>
                      </a:endParaRPr>
                    </a:p>
                  </a:txBody>
                  <a:tcPr marL="9525" marR="9525" marT="9525" marB="0" anchor="b"/>
                </a:tc>
                <a:tc hMerge="1">
                  <a:txBody>
                    <a:bodyPr/>
                    <a:lstStyle/>
                    <a:p>
                      <a:pPr algn="ctr" fontAlgn="b"/>
                      <a:endParaRPr lang="en-US" sz="1400" b="0" i="0" u="none" strike="noStrike" dirty="0">
                        <a:solidFill>
                          <a:srgbClr val="000000"/>
                        </a:solidFill>
                        <a:effectLst/>
                        <a:latin typeface="Calibri"/>
                      </a:endParaRPr>
                    </a:p>
                  </a:txBody>
                  <a:tcPr marL="9525" marR="9525" marT="9525" marB="0" anchor="b"/>
                </a:tc>
                <a:tc hMerge="1">
                  <a:txBody>
                    <a:bodyPr/>
                    <a:lstStyle/>
                    <a:p>
                      <a:pPr algn="ctr" fontAlgn="b"/>
                      <a:endParaRPr lang="en-US" sz="1400" b="0" i="0" u="none" strike="noStrike" dirty="0">
                        <a:solidFill>
                          <a:srgbClr val="000000"/>
                        </a:solidFill>
                        <a:effectLst/>
                        <a:latin typeface="Calibri"/>
                      </a:endParaRPr>
                    </a:p>
                  </a:txBody>
                  <a:tcPr marL="9525" marR="9525" marT="9525" marB="0" anchor="b"/>
                </a:tc>
                <a:tc hMerge="1">
                  <a:txBody>
                    <a:bodyPr/>
                    <a:lstStyle/>
                    <a:p>
                      <a:pPr algn="ctr" fontAlgn="b"/>
                      <a:endParaRPr lang="en-US" sz="1400" b="0" i="0" u="none" strike="noStrike" dirty="0">
                        <a:solidFill>
                          <a:srgbClr val="000000"/>
                        </a:solidFill>
                        <a:effectLst/>
                        <a:latin typeface="Calibri"/>
                      </a:endParaRPr>
                    </a:p>
                  </a:txBody>
                  <a:tcPr marL="9525" marR="9525" marT="9525" marB="0" anchor="b"/>
                </a:tc>
                <a:tc>
                  <a:txBody>
                    <a:bodyPr/>
                    <a:lstStyle/>
                    <a:p>
                      <a:pPr algn="ctr" fontAlgn="b"/>
                      <a:endParaRPr lang="en-US" sz="1400" b="0" i="0" u="none" strike="noStrike" dirty="0">
                        <a:solidFill>
                          <a:srgbClr val="000000"/>
                        </a:solidFill>
                        <a:effectLst/>
                        <a:latin typeface="Calibri"/>
                      </a:endParaRPr>
                    </a:p>
                  </a:txBody>
                  <a:tcPr marL="9525" marR="9525" marT="9525" marB="0" anchor="b"/>
                </a:tc>
              </a:tr>
            </a:tbl>
          </a:graphicData>
        </a:graphic>
      </p:graphicFrame>
      <p:sp>
        <p:nvSpPr>
          <p:cNvPr id="6" name="Title 1"/>
          <p:cNvSpPr>
            <a:spLocks noGrp="1"/>
          </p:cNvSpPr>
          <p:nvPr>
            <p:ph type="title"/>
          </p:nvPr>
        </p:nvSpPr>
        <p:spPr>
          <a:xfrm>
            <a:off x="76200" y="0"/>
            <a:ext cx="8991600" cy="1143000"/>
          </a:xfrm>
        </p:spPr>
        <p:txBody>
          <a:bodyPr/>
          <a:lstStyle/>
          <a:p>
            <a:r>
              <a:rPr lang="en-US" sz="2000" dirty="0" smtClean="0">
                <a:solidFill>
                  <a:srgbClr val="002060"/>
                </a:solidFill>
                <a:latin typeface="Arial" pitchFamily="34" charset="0"/>
                <a:cs typeface="Arial" pitchFamily="34" charset="0"/>
              </a:rPr>
              <a:t>Significant demographic and sexual risk behavior differences in the percentage of people in care who are on ART and virally suppressed </a:t>
            </a:r>
            <a:br>
              <a:rPr lang="en-US" sz="2000" dirty="0" smtClean="0">
                <a:solidFill>
                  <a:srgbClr val="002060"/>
                </a:solidFill>
                <a:latin typeface="Arial" pitchFamily="34" charset="0"/>
                <a:cs typeface="Arial" pitchFamily="34" charset="0"/>
              </a:rPr>
            </a:br>
            <a:r>
              <a:rPr lang="en-US" sz="2000" dirty="0" smtClean="0">
                <a:solidFill>
                  <a:srgbClr val="002060"/>
                </a:solidFill>
                <a:latin typeface="Arial" pitchFamily="34" charset="0"/>
                <a:cs typeface="Arial" pitchFamily="34" charset="0"/>
              </a:rPr>
              <a:t>OR </a:t>
            </a:r>
            <a:r>
              <a:rPr lang="en-US" sz="2000" dirty="0">
                <a:solidFill>
                  <a:srgbClr val="002060"/>
                </a:solidFill>
                <a:latin typeface="Arial" pitchFamily="34" charset="0"/>
                <a:cs typeface="Arial" pitchFamily="34" charset="0"/>
              </a:rPr>
              <a:t>(95% CI</a:t>
            </a:r>
            <a:r>
              <a:rPr lang="en-US" sz="2000" dirty="0" smtClean="0">
                <a:solidFill>
                  <a:srgbClr val="002060"/>
                </a:solidFill>
                <a:latin typeface="Arial" pitchFamily="34" charset="0"/>
                <a:cs typeface="Arial" pitchFamily="34" charset="0"/>
              </a:rPr>
              <a:t>), MMP 2009 </a:t>
            </a:r>
            <a:endParaRPr lang="en-US" sz="2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259244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4650" y="274638"/>
            <a:ext cx="7499350" cy="1143000"/>
          </a:xfrm>
        </p:spPr>
        <p:txBody>
          <a:bodyPr/>
          <a:lstStyle/>
          <a:p>
            <a:r>
              <a:rPr lang="en-US" dirty="0" smtClean="0"/>
              <a:t>What We Learned</a:t>
            </a:r>
            <a:endParaRPr lang="en-US" dirty="0"/>
          </a:p>
        </p:txBody>
      </p:sp>
      <p:sp>
        <p:nvSpPr>
          <p:cNvPr id="3" name="Content Placeholder 2"/>
          <p:cNvSpPr>
            <a:spLocks noGrp="1"/>
          </p:cNvSpPr>
          <p:nvPr>
            <p:ph idx="4294967295"/>
          </p:nvPr>
        </p:nvSpPr>
        <p:spPr>
          <a:xfrm>
            <a:off x="1143000" y="1447800"/>
            <a:ext cx="7499350" cy="4800600"/>
          </a:xfrm>
        </p:spPr>
        <p:txBody>
          <a:bodyPr>
            <a:normAutofit fontScale="77500" lnSpcReduction="20000"/>
          </a:bodyPr>
          <a:lstStyle/>
          <a:p>
            <a:r>
              <a:rPr lang="en-US" dirty="0" smtClean="0">
                <a:latin typeface="Arial" pitchFamily="34" charset="0"/>
                <a:cs typeface="Arial" pitchFamily="34" charset="0"/>
              </a:rPr>
              <a:t>Data highlight discrepancies in progress towards universal HIV care </a:t>
            </a:r>
          </a:p>
          <a:p>
            <a:r>
              <a:rPr lang="en-US" dirty="0" smtClean="0">
                <a:latin typeface="Arial" pitchFamily="34" charset="0"/>
                <a:cs typeface="Arial" pitchFamily="34" charset="0"/>
              </a:rPr>
              <a:t>Helped identify cities where interventions may be successfully promoting access to care and treatment. </a:t>
            </a:r>
          </a:p>
          <a:p>
            <a:r>
              <a:rPr lang="en-US" dirty="0" smtClean="0">
                <a:latin typeface="Arial" pitchFamily="34" charset="0"/>
                <a:cs typeface="Arial" pitchFamily="34" charset="0"/>
              </a:rPr>
              <a:t>Targeted programs and funding are needed to eliminate racial/ethnic disparities in the provision of ART and viral suppression.</a:t>
            </a:r>
          </a:p>
          <a:p>
            <a:r>
              <a:rPr lang="en-US" dirty="0" smtClean="0">
                <a:latin typeface="Arial" pitchFamily="34" charset="0"/>
                <a:cs typeface="Arial" pitchFamily="34" charset="0"/>
              </a:rPr>
              <a:t>However, observed differences could be due in part to </a:t>
            </a:r>
          </a:p>
          <a:p>
            <a:pPr lvl="1"/>
            <a:r>
              <a:rPr lang="en-US" dirty="0" smtClean="0">
                <a:latin typeface="Arial" pitchFamily="34" charset="0"/>
                <a:cs typeface="Arial" pitchFamily="34" charset="0"/>
              </a:rPr>
              <a:t>underlying differences in the demographic characteristics of PLWHA in the four cities </a:t>
            </a:r>
          </a:p>
          <a:p>
            <a:pPr lvl="1"/>
            <a:r>
              <a:rPr lang="en-US" dirty="0" smtClean="0">
                <a:latin typeface="Arial" pitchFamily="34" charset="0"/>
                <a:cs typeface="Arial" pitchFamily="34" charset="0"/>
              </a:rPr>
              <a:t>differences in laboratory reporting laws and maturity of laboratory reporting systems. </a:t>
            </a:r>
          </a:p>
          <a:p>
            <a:endParaRPr lang="en-US" dirty="0"/>
          </a:p>
        </p:txBody>
      </p:sp>
      <p:pic>
        <p:nvPicPr>
          <p:cNvPr id="4" name="Picture 3" descr="PDPH LOGO-3-7-1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500021"/>
            <a:ext cx="1009650" cy="135797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8696"/>
            <a:ext cx="8229600" cy="990600"/>
          </a:xfrm>
        </p:spPr>
        <p:txBody>
          <a:bodyPr/>
          <a:lstStyle/>
          <a:p>
            <a:r>
              <a:rPr lang="en-US" dirty="0" smtClean="0"/>
              <a:t>Hall et.al. </a:t>
            </a:r>
            <a:br>
              <a:rPr lang="en-US" dirty="0" smtClean="0"/>
            </a:br>
            <a:r>
              <a:rPr lang="en-US" dirty="0" smtClean="0"/>
              <a:t>Continuum </a:t>
            </a:r>
            <a:r>
              <a:rPr lang="en-US" dirty="0"/>
              <a:t>of </a:t>
            </a:r>
            <a:r>
              <a:rPr lang="en-US" dirty="0" smtClean="0"/>
              <a:t>HIV Care in the </a:t>
            </a:r>
            <a:r>
              <a:rPr lang="en-US" dirty="0"/>
              <a:t>United </a:t>
            </a:r>
            <a:r>
              <a:rPr lang="en-US" dirty="0" smtClean="0"/>
              <a:t>States</a:t>
            </a:r>
            <a:r>
              <a:rPr lang="en-US" dirty="0"/>
              <a:t/>
            </a:r>
            <a:br>
              <a:rPr lang="en-US" dirty="0"/>
            </a:br>
            <a:endParaRPr lang="en-US" sz="2400" dirty="0">
              <a:solidFill>
                <a:schemeClr val="bg2"/>
              </a:solidFill>
            </a:endParaRPr>
          </a:p>
        </p:txBody>
      </p:sp>
      <p:pic>
        <p:nvPicPr>
          <p:cNvPr id="2050"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bwMode="auto">
          <a:xfrm>
            <a:off x="2667000" y="3054535"/>
            <a:ext cx="4572000" cy="274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quarter" idx="10"/>
          </p:nvPr>
        </p:nvSpPr>
        <p:spPr>
          <a:xfrm>
            <a:off x="445081" y="6013909"/>
            <a:ext cx="8229600" cy="609600"/>
          </a:xfrm>
        </p:spPr>
        <p:txBody>
          <a:bodyPr/>
          <a:lstStyle/>
          <a:p>
            <a:r>
              <a:rPr lang="en-US" dirty="0"/>
              <a:t>Hall, et al. Continuum of HIV care: Differences in care and treatment by sex and race/ethnicity in the United States. AIDS 2012; Abstract # FRLBX05 Washington, DC</a:t>
            </a:r>
          </a:p>
          <a:p>
            <a:endParaRPr lang="en-US" dirty="0"/>
          </a:p>
        </p:txBody>
      </p:sp>
      <p:sp>
        <p:nvSpPr>
          <p:cNvPr id="7" name="TextBox 6"/>
          <p:cNvSpPr txBox="1"/>
          <p:nvPr/>
        </p:nvSpPr>
        <p:spPr>
          <a:xfrm>
            <a:off x="472295" y="1240968"/>
            <a:ext cx="8366905" cy="1754326"/>
          </a:xfrm>
          <a:prstGeom prst="rect">
            <a:avLst/>
          </a:prstGeom>
          <a:noFill/>
        </p:spPr>
        <p:txBody>
          <a:bodyPr wrap="square" rtlCol="0">
            <a:spAutoFit/>
          </a:bodyPr>
          <a:lstStyle/>
          <a:p>
            <a:pPr marL="285750" indent="-285750">
              <a:buClr>
                <a:srgbClr val="FFC000"/>
              </a:buClr>
              <a:buSzPct val="70000"/>
              <a:buFont typeface="Wingdings" pitchFamily="2" charset="2"/>
              <a:buChar char="q"/>
            </a:pPr>
            <a:r>
              <a:rPr lang="en-US" dirty="0" smtClean="0">
                <a:solidFill>
                  <a:srgbClr val="FFFFFF"/>
                </a:solidFill>
              </a:rPr>
              <a:t>Based on data from NHSS and MMP </a:t>
            </a:r>
          </a:p>
          <a:p>
            <a:pPr marL="285750" indent="-285750">
              <a:buClr>
                <a:srgbClr val="FFC000"/>
              </a:buClr>
              <a:buSzPct val="70000"/>
              <a:buFont typeface="Wingdings" pitchFamily="2" charset="2"/>
              <a:buChar char="q"/>
            </a:pPr>
            <a:r>
              <a:rPr lang="en-US" dirty="0" smtClean="0">
                <a:solidFill>
                  <a:srgbClr val="FFFFFF"/>
                </a:solidFill>
              </a:rPr>
              <a:t>Diagnosed based on 2009 prevalence estimate </a:t>
            </a:r>
          </a:p>
          <a:p>
            <a:pPr marL="742950" lvl="1" indent="-285750">
              <a:buClr>
                <a:srgbClr val="FFC000"/>
              </a:buClr>
              <a:buFont typeface="Wingdings" pitchFamily="2" charset="2"/>
              <a:buChar char="§"/>
            </a:pPr>
            <a:r>
              <a:rPr lang="en-US" dirty="0" smtClean="0">
                <a:solidFill>
                  <a:srgbClr val="FFFFFF"/>
                </a:solidFill>
              </a:rPr>
              <a:t>46 </a:t>
            </a:r>
            <a:r>
              <a:rPr lang="en-US" dirty="0">
                <a:solidFill>
                  <a:srgbClr val="FFFFFF"/>
                </a:solidFill>
              </a:rPr>
              <a:t>states with HIV </a:t>
            </a:r>
            <a:r>
              <a:rPr lang="en-US" dirty="0" smtClean="0">
                <a:solidFill>
                  <a:srgbClr val="FFFFFF"/>
                </a:solidFill>
              </a:rPr>
              <a:t>reporting</a:t>
            </a:r>
          </a:p>
          <a:p>
            <a:pPr marL="742950" lvl="1" indent="-285750">
              <a:buClr>
                <a:srgbClr val="FFC000"/>
              </a:buClr>
              <a:buFont typeface="Wingdings" pitchFamily="2" charset="2"/>
              <a:buChar char="§"/>
            </a:pPr>
            <a:r>
              <a:rPr lang="en-US" dirty="0" smtClean="0">
                <a:solidFill>
                  <a:srgbClr val="FFFFFF"/>
                </a:solidFill>
              </a:rPr>
              <a:t>Includes undiagnosed</a:t>
            </a:r>
            <a:endParaRPr lang="en-US" dirty="0">
              <a:solidFill>
                <a:srgbClr val="FFFFFF"/>
              </a:solidFill>
            </a:endParaRPr>
          </a:p>
          <a:p>
            <a:pPr marL="285750" indent="-285750">
              <a:buClr>
                <a:srgbClr val="FFC000"/>
              </a:buClr>
              <a:buSzPct val="70000"/>
              <a:buFont typeface="Wingdings" pitchFamily="2" charset="2"/>
              <a:buChar char="q"/>
            </a:pPr>
            <a:r>
              <a:rPr lang="en-US" dirty="0" smtClean="0">
                <a:solidFill>
                  <a:srgbClr val="FFFFFF"/>
                </a:solidFill>
              </a:rPr>
              <a:t>Linkage to care based on data from 14  jurisdictions</a:t>
            </a:r>
          </a:p>
          <a:p>
            <a:pPr marL="285750" indent="-285750">
              <a:buClr>
                <a:srgbClr val="FFC000"/>
              </a:buClr>
              <a:buSzPct val="70000"/>
              <a:buFont typeface="Wingdings" pitchFamily="2" charset="2"/>
              <a:buChar char="q"/>
            </a:pPr>
            <a:r>
              <a:rPr lang="en-US" dirty="0" smtClean="0">
                <a:solidFill>
                  <a:srgbClr val="FFFFFF"/>
                </a:solidFill>
              </a:rPr>
              <a:t>Retention, ART, and viral suppression based on MMP (persons ≥18 years)</a:t>
            </a:r>
            <a:endParaRPr lang="en-US" dirty="0">
              <a:solidFill>
                <a:srgbClr val="FFFFFF"/>
              </a:solidFill>
            </a:endParaRPr>
          </a:p>
        </p:txBody>
      </p:sp>
    </p:spTree>
    <p:extLst>
      <p:ext uri="{BB962C8B-B14F-4D97-AF65-F5344CB8AC3E}">
        <p14:creationId xmlns:p14="http://schemas.microsoft.com/office/powerpoint/2010/main" val="318004726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4650" y="274638"/>
            <a:ext cx="7499350" cy="1143000"/>
          </a:xfrm>
        </p:spPr>
        <p:txBody>
          <a:bodyPr/>
          <a:lstStyle/>
          <a:p>
            <a:r>
              <a:rPr lang="en-US" dirty="0" smtClean="0"/>
              <a:t>How do we proceed?</a:t>
            </a:r>
            <a:endParaRPr lang="en-US" dirty="0"/>
          </a:p>
        </p:txBody>
      </p:sp>
      <p:sp>
        <p:nvSpPr>
          <p:cNvPr id="3" name="Content Placeholder 2"/>
          <p:cNvSpPr>
            <a:spLocks noGrp="1"/>
          </p:cNvSpPr>
          <p:nvPr>
            <p:ph idx="4294967295"/>
          </p:nvPr>
        </p:nvSpPr>
        <p:spPr>
          <a:xfrm>
            <a:off x="1143000" y="1524000"/>
            <a:ext cx="7499350" cy="4800600"/>
          </a:xfrm>
        </p:spPr>
        <p:txBody>
          <a:bodyPr>
            <a:normAutofit/>
          </a:bodyPr>
          <a:lstStyle/>
          <a:p>
            <a:r>
              <a:rPr lang="en-US" sz="2800" dirty="0"/>
              <a:t>Continuum of HIV Care: Guidance for Local Analyses released in July of </a:t>
            </a:r>
            <a:r>
              <a:rPr lang="en-US" sz="2800" dirty="0" smtClean="0"/>
              <a:t>2013</a:t>
            </a:r>
          </a:p>
          <a:p>
            <a:pPr lvl="1"/>
            <a:r>
              <a:rPr lang="en-US" sz="2400" dirty="0" smtClean="0"/>
              <a:t>Data sources for local analyses can include NHSS alone or NHSS and MMP </a:t>
            </a:r>
          </a:p>
          <a:p>
            <a:pPr lvl="1"/>
            <a:r>
              <a:rPr lang="en-US" sz="2400" dirty="0"/>
              <a:t>State laws or regulations should require the reporting of all values of CD4 and viral load (VL) </a:t>
            </a:r>
            <a:r>
              <a:rPr lang="en-US" sz="2400" dirty="0" smtClean="0"/>
              <a:t>test </a:t>
            </a:r>
            <a:r>
              <a:rPr lang="en-US" sz="2400" dirty="0"/>
              <a:t>results to the health department</a:t>
            </a:r>
          </a:p>
          <a:p>
            <a:pPr lvl="1"/>
            <a:r>
              <a:rPr lang="en-US" sz="2400" dirty="0" smtClean="0"/>
              <a:t>The </a:t>
            </a:r>
            <a:r>
              <a:rPr lang="en-US" sz="2400" dirty="0"/>
              <a:t>quality and completeness of laboratory data should be evaluated before analyses can be conducted using NHSS data</a:t>
            </a:r>
          </a:p>
        </p:txBody>
      </p:sp>
      <p:pic>
        <p:nvPicPr>
          <p:cNvPr id="4" name="Picture 3" descr="PDPH LOGO-3-7-1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500021"/>
            <a:ext cx="1009650" cy="135797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19200" y="0"/>
            <a:ext cx="7924800" cy="1143000"/>
          </a:xfrm>
        </p:spPr>
        <p:txBody>
          <a:bodyPr>
            <a:normAutofit fontScale="90000"/>
          </a:bodyPr>
          <a:lstStyle/>
          <a:p>
            <a:r>
              <a:rPr lang="en-US" dirty="0" smtClean="0"/>
              <a:t>HIV Reporting Regulations in the US</a:t>
            </a:r>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0" y="1143000"/>
            <a:ext cx="3398711" cy="5450967"/>
          </a:xfrm>
          <a:prstGeom prst="rect">
            <a:avLst/>
          </a:prstGeom>
          <a:noFill/>
          <a:ln w="9525">
            <a:noFill/>
            <a:miter lim="800000"/>
            <a:headEnd/>
            <a:tailEnd/>
          </a:ln>
        </p:spPr>
      </p:pic>
      <p:pic>
        <p:nvPicPr>
          <p:cNvPr id="4" name="Picture 3" descr="PDPH LOGO-3-7-1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500021"/>
            <a:ext cx="1009650" cy="135797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4650" y="274638"/>
            <a:ext cx="7499350" cy="1143000"/>
          </a:xfrm>
        </p:spPr>
        <p:txBody>
          <a:bodyPr>
            <a:normAutofit fontScale="90000"/>
          </a:bodyPr>
          <a:lstStyle/>
          <a:p>
            <a:r>
              <a:rPr lang="en-US" dirty="0" smtClean="0"/>
              <a:t>Philadelphia HIV Reporting Regulations</a:t>
            </a:r>
            <a:endParaRPr lang="en-US" dirty="0"/>
          </a:p>
        </p:txBody>
      </p:sp>
      <p:sp>
        <p:nvSpPr>
          <p:cNvPr id="3" name="Content Placeholder 2"/>
          <p:cNvSpPr>
            <a:spLocks noGrp="1"/>
          </p:cNvSpPr>
          <p:nvPr>
            <p:ph idx="4294967295"/>
          </p:nvPr>
        </p:nvSpPr>
        <p:spPr>
          <a:xfrm>
            <a:off x="1371600" y="1447800"/>
            <a:ext cx="7499350" cy="4800600"/>
          </a:xfrm>
        </p:spPr>
        <p:txBody>
          <a:bodyPr>
            <a:normAutofit lnSpcReduction="10000"/>
          </a:bodyPr>
          <a:lstStyle/>
          <a:p>
            <a:r>
              <a:rPr lang="en-US" dirty="0" smtClean="0"/>
              <a:t>Name-based HIV reporting implemented in October 2005</a:t>
            </a:r>
          </a:p>
          <a:p>
            <a:pPr lvl="1"/>
            <a:r>
              <a:rPr lang="en-US" dirty="0" smtClean="0"/>
              <a:t>All viral loads reportable</a:t>
            </a:r>
          </a:p>
          <a:p>
            <a:pPr lvl="1"/>
            <a:r>
              <a:rPr lang="en-US" dirty="0" smtClean="0"/>
              <a:t>CD4 counts &lt;350/25% reportable</a:t>
            </a:r>
          </a:p>
          <a:p>
            <a:r>
              <a:rPr lang="en-US" dirty="0" smtClean="0"/>
              <a:t>Regulation updated in March 2012</a:t>
            </a:r>
          </a:p>
          <a:p>
            <a:pPr lvl="1"/>
            <a:r>
              <a:rPr lang="en-US" dirty="0" smtClean="0"/>
              <a:t>All viral loads reportable</a:t>
            </a:r>
          </a:p>
          <a:p>
            <a:pPr lvl="1"/>
            <a:r>
              <a:rPr lang="en-US" dirty="0" smtClean="0"/>
              <a:t>All CD4 counts reportable</a:t>
            </a:r>
          </a:p>
          <a:p>
            <a:r>
              <a:rPr lang="en-US" dirty="0" smtClean="0"/>
              <a:t>However, State of PA regulation</a:t>
            </a:r>
          </a:p>
          <a:p>
            <a:pPr lvl="1"/>
            <a:r>
              <a:rPr lang="en-US" dirty="0" smtClean="0"/>
              <a:t>Detectable viral loads</a:t>
            </a:r>
          </a:p>
          <a:p>
            <a:pPr lvl="1"/>
            <a:r>
              <a:rPr lang="en-US" dirty="0" smtClean="0"/>
              <a:t>CD4 counts &lt;200/14%</a:t>
            </a:r>
          </a:p>
        </p:txBody>
      </p:sp>
      <p:pic>
        <p:nvPicPr>
          <p:cNvPr id="4" name="Picture 3" descr="PDPH LOGO-3-7-1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500021"/>
            <a:ext cx="1009650" cy="135797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4650" y="274638"/>
            <a:ext cx="7499350" cy="1143000"/>
          </a:xfrm>
        </p:spPr>
        <p:txBody>
          <a:bodyPr>
            <a:normAutofit fontScale="90000"/>
          </a:bodyPr>
          <a:lstStyle/>
          <a:p>
            <a:r>
              <a:rPr lang="en-US" dirty="0" smtClean="0"/>
              <a:t>Evaluation of HIV Laboratory Reporting</a:t>
            </a:r>
            <a:endParaRPr lang="en-US" dirty="0"/>
          </a:p>
        </p:txBody>
      </p:sp>
      <p:sp>
        <p:nvSpPr>
          <p:cNvPr id="3" name="Content Placeholder 2"/>
          <p:cNvSpPr>
            <a:spLocks noGrp="1"/>
          </p:cNvSpPr>
          <p:nvPr>
            <p:ph idx="4294967295"/>
          </p:nvPr>
        </p:nvSpPr>
        <p:spPr>
          <a:xfrm>
            <a:off x="1295400" y="1524000"/>
            <a:ext cx="7499350" cy="4800600"/>
          </a:xfrm>
        </p:spPr>
        <p:txBody>
          <a:bodyPr>
            <a:normAutofit/>
          </a:bodyPr>
          <a:lstStyle/>
          <a:p>
            <a:r>
              <a:rPr lang="en-US" dirty="0" smtClean="0"/>
              <a:t>MMP chart abstraction data linked to eHARS through Stateno</a:t>
            </a:r>
          </a:p>
          <a:p>
            <a:r>
              <a:rPr lang="en-US" dirty="0" smtClean="0"/>
              <a:t>MMP CD4 and viral load data matched to eHARS laboratory data</a:t>
            </a:r>
          </a:p>
          <a:p>
            <a:r>
              <a:rPr lang="en-US" dirty="0" smtClean="0"/>
              <a:t>Matched labs defined as:</a:t>
            </a:r>
          </a:p>
          <a:p>
            <a:pPr lvl="1"/>
            <a:r>
              <a:rPr lang="en-US" dirty="0" smtClean="0"/>
              <a:t>Same test (CD4 matched to CD4, etc.)</a:t>
            </a:r>
          </a:p>
          <a:p>
            <a:pPr lvl="1"/>
            <a:r>
              <a:rPr lang="en-US" dirty="0" smtClean="0"/>
              <a:t>Same result</a:t>
            </a:r>
          </a:p>
          <a:p>
            <a:pPr lvl="1"/>
            <a:r>
              <a:rPr lang="en-US" dirty="0" smtClean="0"/>
              <a:t>Date +/- 7 days  from date in MMP abstraction data</a:t>
            </a:r>
            <a:endParaRPr lang="en-US" dirty="0"/>
          </a:p>
        </p:txBody>
      </p:sp>
      <p:pic>
        <p:nvPicPr>
          <p:cNvPr id="4" name="Picture 3" descr="PDPH LOGO-3-7-1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500021"/>
            <a:ext cx="1009650" cy="135797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4650" y="274638"/>
            <a:ext cx="7499350" cy="1143000"/>
          </a:xfrm>
        </p:spPr>
        <p:txBody>
          <a:bodyPr>
            <a:normAutofit fontScale="90000"/>
          </a:bodyPr>
          <a:lstStyle/>
          <a:p>
            <a:r>
              <a:rPr lang="en-US" dirty="0" smtClean="0"/>
              <a:t>Laboratory Reporting Evaluation Results</a:t>
            </a:r>
            <a:endParaRPr lang="en-US" dirty="0"/>
          </a:p>
        </p:txBody>
      </p:sp>
      <p:graphicFrame>
        <p:nvGraphicFramePr>
          <p:cNvPr id="4" name="Content Placeholder 3"/>
          <p:cNvGraphicFramePr>
            <a:graphicFrameLocks noGrp="1"/>
          </p:cNvGraphicFramePr>
          <p:nvPr>
            <p:ph idx="4294967295"/>
          </p:nvPr>
        </p:nvGraphicFramePr>
        <p:xfrm>
          <a:off x="1066800" y="1447800"/>
          <a:ext cx="7867642" cy="4084320"/>
        </p:xfrm>
        <a:graphic>
          <a:graphicData uri="http://schemas.openxmlformats.org/drawingml/2006/table">
            <a:tbl>
              <a:tblPr firstRow="1" bandRow="1">
                <a:tableStyleId>{5C22544A-7EE6-4342-B048-85BDC9FD1C3A}</a:tableStyleId>
              </a:tblPr>
              <a:tblGrid>
                <a:gridCol w="1573530"/>
                <a:gridCol w="786764"/>
                <a:gridCol w="786764"/>
                <a:gridCol w="786764"/>
                <a:gridCol w="786764"/>
                <a:gridCol w="786764"/>
                <a:gridCol w="786764"/>
                <a:gridCol w="786764"/>
                <a:gridCol w="786764"/>
              </a:tblGrid>
              <a:tr h="370840">
                <a:tc>
                  <a:txBody>
                    <a:bodyPr/>
                    <a:lstStyle/>
                    <a:p>
                      <a:endParaRPr lang="en-US" sz="2000" dirty="0"/>
                    </a:p>
                  </a:txBody>
                  <a:tcPr marL="83325" marR="83325"/>
                </a:tc>
                <a:tc gridSpan="2">
                  <a:txBody>
                    <a:bodyPr/>
                    <a:lstStyle/>
                    <a:p>
                      <a:pPr algn="ctr"/>
                      <a:r>
                        <a:rPr lang="en-US" sz="2000" dirty="0" smtClean="0"/>
                        <a:t>2009</a:t>
                      </a:r>
                      <a:endParaRPr lang="en-US" sz="2000" dirty="0"/>
                    </a:p>
                  </a:txBody>
                  <a:tcPr marL="83325" marR="83325"/>
                </a:tc>
                <a:tc hMerge="1">
                  <a:txBody>
                    <a:bodyPr/>
                    <a:lstStyle/>
                    <a:p>
                      <a:endParaRPr lang="en-US"/>
                    </a:p>
                  </a:txBody>
                  <a:tcPr/>
                </a:tc>
                <a:tc gridSpan="2">
                  <a:txBody>
                    <a:bodyPr/>
                    <a:lstStyle/>
                    <a:p>
                      <a:pPr algn="ctr"/>
                      <a:r>
                        <a:rPr lang="en-US" sz="2000" dirty="0" smtClean="0"/>
                        <a:t>2010</a:t>
                      </a:r>
                      <a:endParaRPr lang="en-US" sz="2000" dirty="0"/>
                    </a:p>
                  </a:txBody>
                  <a:tcPr marL="83325" marR="83325"/>
                </a:tc>
                <a:tc hMerge="1">
                  <a:txBody>
                    <a:bodyPr/>
                    <a:lstStyle/>
                    <a:p>
                      <a:endParaRPr lang="en-US"/>
                    </a:p>
                  </a:txBody>
                  <a:tcPr/>
                </a:tc>
                <a:tc gridSpan="2">
                  <a:txBody>
                    <a:bodyPr/>
                    <a:lstStyle/>
                    <a:p>
                      <a:pPr algn="ctr"/>
                      <a:r>
                        <a:rPr lang="en-US" sz="2000" dirty="0" smtClean="0"/>
                        <a:t>2011</a:t>
                      </a:r>
                      <a:endParaRPr lang="en-US" sz="2000" dirty="0"/>
                    </a:p>
                  </a:txBody>
                  <a:tcPr marL="83325" marR="83325"/>
                </a:tc>
                <a:tc hMerge="1">
                  <a:txBody>
                    <a:bodyPr/>
                    <a:lstStyle/>
                    <a:p>
                      <a:endParaRPr lang="en-US"/>
                    </a:p>
                  </a:txBody>
                  <a:tcPr/>
                </a:tc>
                <a:tc gridSpan="2">
                  <a:txBody>
                    <a:bodyPr/>
                    <a:lstStyle/>
                    <a:p>
                      <a:pPr algn="ctr"/>
                      <a:r>
                        <a:rPr lang="en-US" sz="2000" dirty="0" smtClean="0"/>
                        <a:t>2012</a:t>
                      </a:r>
                      <a:endParaRPr lang="en-US" sz="2000" dirty="0"/>
                    </a:p>
                  </a:txBody>
                  <a:tcPr marL="83325" marR="83325"/>
                </a:tc>
                <a:tc hMerge="1">
                  <a:txBody>
                    <a:bodyPr/>
                    <a:lstStyle/>
                    <a:p>
                      <a:endParaRPr lang="en-US"/>
                    </a:p>
                  </a:txBody>
                  <a:tcPr/>
                </a:tc>
              </a:tr>
              <a:tr h="370840">
                <a:tc>
                  <a:txBody>
                    <a:bodyPr/>
                    <a:lstStyle/>
                    <a:p>
                      <a:r>
                        <a:rPr lang="en-US" sz="2000" dirty="0" smtClean="0"/>
                        <a:t># MMP participants</a:t>
                      </a:r>
                      <a:endParaRPr lang="en-US" sz="2000" dirty="0"/>
                    </a:p>
                  </a:txBody>
                  <a:tcPr marL="83325" marR="83325"/>
                </a:tc>
                <a:tc gridSpan="2">
                  <a:txBody>
                    <a:bodyPr/>
                    <a:lstStyle/>
                    <a:p>
                      <a:pPr algn="ctr"/>
                      <a:r>
                        <a:rPr lang="en-US" sz="2000" dirty="0" smtClean="0"/>
                        <a:t>367</a:t>
                      </a:r>
                      <a:endParaRPr lang="en-US" sz="2000" dirty="0"/>
                    </a:p>
                  </a:txBody>
                  <a:tcPr marL="83325" marR="83325"/>
                </a:tc>
                <a:tc hMerge="1">
                  <a:txBody>
                    <a:bodyPr/>
                    <a:lstStyle/>
                    <a:p>
                      <a:endParaRPr lang="en-US"/>
                    </a:p>
                  </a:txBody>
                  <a:tcPr/>
                </a:tc>
                <a:tc gridSpan="2">
                  <a:txBody>
                    <a:bodyPr/>
                    <a:lstStyle/>
                    <a:p>
                      <a:pPr algn="ctr"/>
                      <a:r>
                        <a:rPr lang="en-US" sz="2000" dirty="0" smtClean="0"/>
                        <a:t>357</a:t>
                      </a:r>
                      <a:endParaRPr lang="en-US" sz="2000" dirty="0"/>
                    </a:p>
                  </a:txBody>
                  <a:tcPr marL="83325" marR="83325"/>
                </a:tc>
                <a:tc hMerge="1">
                  <a:txBody>
                    <a:bodyPr/>
                    <a:lstStyle/>
                    <a:p>
                      <a:endParaRPr lang="en-US"/>
                    </a:p>
                  </a:txBody>
                  <a:tcPr/>
                </a:tc>
                <a:tc gridSpan="2">
                  <a:txBody>
                    <a:bodyPr/>
                    <a:lstStyle/>
                    <a:p>
                      <a:pPr algn="ctr"/>
                      <a:r>
                        <a:rPr lang="en-US" sz="2000" dirty="0" smtClean="0"/>
                        <a:t>272</a:t>
                      </a:r>
                      <a:endParaRPr lang="en-US" sz="2000" dirty="0"/>
                    </a:p>
                  </a:txBody>
                  <a:tcPr marL="83325" marR="83325"/>
                </a:tc>
                <a:tc hMerge="1">
                  <a:txBody>
                    <a:bodyPr/>
                    <a:lstStyle/>
                    <a:p>
                      <a:endParaRPr lang="en-US"/>
                    </a:p>
                  </a:txBody>
                  <a:tcPr/>
                </a:tc>
                <a:tc gridSpan="2">
                  <a:txBody>
                    <a:bodyPr/>
                    <a:lstStyle/>
                    <a:p>
                      <a:pPr algn="ctr"/>
                      <a:r>
                        <a:rPr lang="en-US" sz="2000" dirty="0" smtClean="0"/>
                        <a:t>370</a:t>
                      </a:r>
                      <a:endParaRPr lang="en-US" sz="2000" dirty="0"/>
                    </a:p>
                  </a:txBody>
                  <a:tcPr marL="83325" marR="83325"/>
                </a:tc>
                <a:tc hMerge="1">
                  <a:txBody>
                    <a:bodyPr/>
                    <a:lstStyle/>
                    <a:p>
                      <a:endParaRPr lang="en-US"/>
                    </a:p>
                  </a:txBody>
                  <a:tcPr/>
                </a:tc>
              </a:tr>
              <a:tr h="370840">
                <a:tc>
                  <a:txBody>
                    <a:bodyPr/>
                    <a:lstStyle/>
                    <a:p>
                      <a:r>
                        <a:rPr lang="en-US" sz="2000" dirty="0" smtClean="0"/>
                        <a:t>#matched</a:t>
                      </a:r>
                      <a:r>
                        <a:rPr lang="en-US" sz="2000" baseline="0" dirty="0" smtClean="0"/>
                        <a:t> to eHARS</a:t>
                      </a:r>
                      <a:endParaRPr lang="en-US" sz="2000" dirty="0"/>
                    </a:p>
                  </a:txBody>
                  <a:tcPr marL="83325" marR="83325"/>
                </a:tc>
                <a:tc gridSpan="2">
                  <a:txBody>
                    <a:bodyPr/>
                    <a:lstStyle/>
                    <a:p>
                      <a:pPr algn="ctr"/>
                      <a:r>
                        <a:rPr lang="en-US" sz="2000" dirty="0" smtClean="0"/>
                        <a:t>366</a:t>
                      </a:r>
                      <a:endParaRPr lang="en-US" sz="2000" dirty="0"/>
                    </a:p>
                  </a:txBody>
                  <a:tcPr marL="83325" marR="83325"/>
                </a:tc>
                <a:tc hMerge="1">
                  <a:txBody>
                    <a:bodyPr/>
                    <a:lstStyle/>
                    <a:p>
                      <a:endParaRPr lang="en-US"/>
                    </a:p>
                  </a:txBody>
                  <a:tcPr/>
                </a:tc>
                <a:tc gridSpan="2">
                  <a:txBody>
                    <a:bodyPr/>
                    <a:lstStyle/>
                    <a:p>
                      <a:pPr algn="ctr"/>
                      <a:r>
                        <a:rPr lang="en-US" sz="2000" dirty="0" smtClean="0"/>
                        <a:t>357</a:t>
                      </a:r>
                      <a:endParaRPr lang="en-US" sz="2000" dirty="0"/>
                    </a:p>
                  </a:txBody>
                  <a:tcPr marL="83325" marR="83325"/>
                </a:tc>
                <a:tc hMerge="1">
                  <a:txBody>
                    <a:bodyPr/>
                    <a:lstStyle/>
                    <a:p>
                      <a:endParaRPr lang="en-US"/>
                    </a:p>
                  </a:txBody>
                  <a:tcPr/>
                </a:tc>
                <a:tc gridSpan="2">
                  <a:txBody>
                    <a:bodyPr/>
                    <a:lstStyle/>
                    <a:p>
                      <a:pPr algn="ctr"/>
                      <a:r>
                        <a:rPr lang="en-US" sz="2000" dirty="0" smtClean="0"/>
                        <a:t>271</a:t>
                      </a:r>
                      <a:endParaRPr lang="en-US" sz="2000" dirty="0"/>
                    </a:p>
                  </a:txBody>
                  <a:tcPr marL="83325" marR="83325"/>
                </a:tc>
                <a:tc hMerge="1">
                  <a:txBody>
                    <a:bodyPr/>
                    <a:lstStyle/>
                    <a:p>
                      <a:endParaRPr lang="en-US"/>
                    </a:p>
                  </a:txBody>
                  <a:tcPr/>
                </a:tc>
                <a:tc gridSpan="2">
                  <a:txBody>
                    <a:bodyPr/>
                    <a:lstStyle/>
                    <a:p>
                      <a:pPr algn="ctr"/>
                      <a:r>
                        <a:rPr lang="en-US" sz="2000" dirty="0" smtClean="0"/>
                        <a:t>364</a:t>
                      </a:r>
                      <a:endParaRPr lang="en-US" sz="2000" dirty="0"/>
                    </a:p>
                  </a:txBody>
                  <a:tcPr marL="83325" marR="83325"/>
                </a:tc>
                <a:tc hMerge="1">
                  <a:txBody>
                    <a:bodyPr/>
                    <a:lstStyle/>
                    <a:p>
                      <a:endParaRPr lang="en-US"/>
                    </a:p>
                  </a:txBody>
                  <a:tcPr/>
                </a:tc>
              </a:tr>
              <a:tr h="370840">
                <a:tc>
                  <a:txBody>
                    <a:bodyPr/>
                    <a:lstStyle/>
                    <a:p>
                      <a:r>
                        <a:rPr lang="en-US" sz="2000" dirty="0" smtClean="0"/>
                        <a:t>Reported</a:t>
                      </a:r>
                      <a:endParaRPr lang="en-US" sz="2000" dirty="0"/>
                    </a:p>
                  </a:txBody>
                  <a:tcPr marL="83325" marR="83325"/>
                </a:tc>
                <a:tc>
                  <a:txBody>
                    <a:bodyPr/>
                    <a:lstStyle/>
                    <a:p>
                      <a:pPr algn="r"/>
                      <a:r>
                        <a:rPr lang="en-US" sz="2000" dirty="0" smtClean="0"/>
                        <a:t>N</a:t>
                      </a:r>
                      <a:endParaRPr lang="en-US" sz="2000" dirty="0"/>
                    </a:p>
                  </a:txBody>
                  <a:tcPr marL="83325" marR="83325"/>
                </a:tc>
                <a:tc>
                  <a:txBody>
                    <a:bodyPr/>
                    <a:lstStyle/>
                    <a:p>
                      <a:pPr algn="r"/>
                      <a:r>
                        <a:rPr lang="en-US" sz="2000" dirty="0" smtClean="0"/>
                        <a:t>%</a:t>
                      </a:r>
                      <a:endParaRPr lang="en-US" sz="2000" dirty="0"/>
                    </a:p>
                  </a:txBody>
                  <a:tcPr marL="83325" marR="83325"/>
                </a:tc>
                <a:tc>
                  <a:txBody>
                    <a:bodyPr/>
                    <a:lstStyle/>
                    <a:p>
                      <a:pPr algn="r"/>
                      <a:r>
                        <a:rPr lang="en-US" sz="2000" dirty="0" smtClean="0"/>
                        <a:t>N</a:t>
                      </a:r>
                      <a:endParaRPr lang="en-US" sz="2000" dirty="0"/>
                    </a:p>
                  </a:txBody>
                  <a:tcPr marL="83325" marR="83325"/>
                </a:tc>
                <a:tc>
                  <a:txBody>
                    <a:bodyPr/>
                    <a:lstStyle/>
                    <a:p>
                      <a:pPr algn="r"/>
                      <a:r>
                        <a:rPr lang="en-US" sz="2000" dirty="0" smtClean="0"/>
                        <a:t>%</a:t>
                      </a:r>
                      <a:endParaRPr lang="en-US" sz="2000" dirty="0"/>
                    </a:p>
                  </a:txBody>
                  <a:tcPr marL="83325" marR="83325"/>
                </a:tc>
                <a:tc>
                  <a:txBody>
                    <a:bodyPr/>
                    <a:lstStyle/>
                    <a:p>
                      <a:pPr algn="r"/>
                      <a:r>
                        <a:rPr lang="en-US" sz="2000" dirty="0" smtClean="0"/>
                        <a:t>N</a:t>
                      </a:r>
                      <a:endParaRPr lang="en-US" sz="2000" dirty="0"/>
                    </a:p>
                  </a:txBody>
                  <a:tcPr marL="83325" marR="83325"/>
                </a:tc>
                <a:tc>
                  <a:txBody>
                    <a:bodyPr/>
                    <a:lstStyle/>
                    <a:p>
                      <a:pPr algn="r"/>
                      <a:r>
                        <a:rPr lang="en-US" sz="2000" dirty="0" smtClean="0"/>
                        <a:t>%</a:t>
                      </a:r>
                      <a:endParaRPr lang="en-US" sz="2000" dirty="0"/>
                    </a:p>
                  </a:txBody>
                  <a:tcPr marL="83325" marR="83325"/>
                </a:tc>
                <a:tc>
                  <a:txBody>
                    <a:bodyPr/>
                    <a:lstStyle/>
                    <a:p>
                      <a:pPr algn="r"/>
                      <a:r>
                        <a:rPr lang="en-US" sz="2000" dirty="0" smtClean="0"/>
                        <a:t>N</a:t>
                      </a:r>
                      <a:endParaRPr lang="en-US" sz="2000" dirty="0"/>
                    </a:p>
                  </a:txBody>
                  <a:tcPr marL="83325" marR="83325"/>
                </a:tc>
                <a:tc>
                  <a:txBody>
                    <a:bodyPr/>
                    <a:lstStyle/>
                    <a:p>
                      <a:pPr algn="r"/>
                      <a:r>
                        <a:rPr lang="en-US" sz="2000" dirty="0" smtClean="0"/>
                        <a:t>%</a:t>
                      </a:r>
                      <a:endParaRPr lang="en-US" sz="2000" dirty="0"/>
                    </a:p>
                  </a:txBody>
                  <a:tcPr marL="83325" marR="83325"/>
                </a:tc>
              </a:tr>
              <a:tr h="370840">
                <a:tc>
                  <a:txBody>
                    <a:bodyPr/>
                    <a:lstStyle/>
                    <a:p>
                      <a:r>
                        <a:rPr lang="en-US" sz="2000" dirty="0" smtClean="0"/>
                        <a:t>Total</a:t>
                      </a:r>
                      <a:endParaRPr lang="en-US" sz="2000" dirty="0"/>
                    </a:p>
                  </a:txBody>
                  <a:tcPr marL="83325" marR="83325"/>
                </a:tc>
                <a:tc>
                  <a:txBody>
                    <a:bodyPr/>
                    <a:lstStyle/>
                    <a:p>
                      <a:pPr algn="r"/>
                      <a:r>
                        <a:rPr lang="en-US" sz="2000" dirty="0" smtClean="0"/>
                        <a:t>1,558</a:t>
                      </a:r>
                      <a:endParaRPr lang="en-US" sz="2000" dirty="0"/>
                    </a:p>
                  </a:txBody>
                  <a:tcPr marL="83325" marR="83325"/>
                </a:tc>
                <a:tc>
                  <a:txBody>
                    <a:bodyPr/>
                    <a:lstStyle/>
                    <a:p>
                      <a:pPr algn="r"/>
                      <a:r>
                        <a:rPr lang="en-US" sz="2000" dirty="0" smtClean="0"/>
                        <a:t>49.0%</a:t>
                      </a:r>
                      <a:endParaRPr lang="en-US" sz="2000" dirty="0"/>
                    </a:p>
                  </a:txBody>
                  <a:tcPr marL="83325" marR="83325"/>
                </a:tc>
                <a:tc>
                  <a:txBody>
                    <a:bodyPr/>
                    <a:lstStyle/>
                    <a:p>
                      <a:pPr algn="r"/>
                      <a:r>
                        <a:rPr lang="en-US" sz="2000" dirty="0" smtClean="0"/>
                        <a:t>1,801</a:t>
                      </a:r>
                      <a:endParaRPr lang="en-US" sz="2000" dirty="0"/>
                    </a:p>
                  </a:txBody>
                  <a:tcPr marL="83325" marR="83325"/>
                </a:tc>
                <a:tc>
                  <a:txBody>
                    <a:bodyPr/>
                    <a:lstStyle/>
                    <a:p>
                      <a:pPr algn="r"/>
                      <a:r>
                        <a:rPr lang="en-US" sz="2000" dirty="0" smtClean="0"/>
                        <a:t>61.3%</a:t>
                      </a:r>
                      <a:endParaRPr lang="en-US" sz="2000" dirty="0"/>
                    </a:p>
                  </a:txBody>
                  <a:tcPr marL="83325" marR="83325"/>
                </a:tc>
                <a:tc>
                  <a:txBody>
                    <a:bodyPr/>
                    <a:lstStyle/>
                    <a:p>
                      <a:pPr algn="r"/>
                      <a:r>
                        <a:rPr lang="en-US" sz="2000" dirty="0" smtClean="0"/>
                        <a:t>1,418</a:t>
                      </a:r>
                      <a:endParaRPr lang="en-US" sz="2000" dirty="0"/>
                    </a:p>
                  </a:txBody>
                  <a:tcPr marL="83325" marR="83325"/>
                </a:tc>
                <a:tc>
                  <a:txBody>
                    <a:bodyPr/>
                    <a:lstStyle/>
                    <a:p>
                      <a:pPr algn="r"/>
                      <a:r>
                        <a:rPr lang="en-US" sz="2000" dirty="0" smtClean="0"/>
                        <a:t>69.1%</a:t>
                      </a:r>
                      <a:endParaRPr lang="en-US" sz="2000" dirty="0"/>
                    </a:p>
                  </a:txBody>
                  <a:tcPr marL="83325" marR="83325"/>
                </a:tc>
                <a:tc>
                  <a:txBody>
                    <a:bodyPr/>
                    <a:lstStyle/>
                    <a:p>
                      <a:pPr algn="r"/>
                      <a:r>
                        <a:rPr lang="en-US" sz="2000" dirty="0" smtClean="0"/>
                        <a:t>2,263</a:t>
                      </a:r>
                      <a:endParaRPr lang="en-US" sz="2000" dirty="0"/>
                    </a:p>
                  </a:txBody>
                  <a:tcPr marL="83325" marR="83325"/>
                </a:tc>
                <a:tc>
                  <a:txBody>
                    <a:bodyPr/>
                    <a:lstStyle/>
                    <a:p>
                      <a:pPr algn="r"/>
                      <a:r>
                        <a:rPr lang="en-US" sz="2000" dirty="0" smtClean="0"/>
                        <a:t>79.0%</a:t>
                      </a:r>
                      <a:endParaRPr lang="en-US" sz="2000" dirty="0"/>
                    </a:p>
                  </a:txBody>
                  <a:tcPr marL="83325" marR="83325"/>
                </a:tc>
              </a:tr>
              <a:tr h="370840">
                <a:tc>
                  <a:txBody>
                    <a:bodyPr/>
                    <a:lstStyle/>
                    <a:p>
                      <a:r>
                        <a:rPr lang="en-US" sz="2000" dirty="0" smtClean="0"/>
                        <a:t>CD4 Absolute</a:t>
                      </a:r>
                      <a:endParaRPr lang="en-US" sz="2000" dirty="0"/>
                    </a:p>
                  </a:txBody>
                  <a:tcPr marL="83325" marR="83325"/>
                </a:tc>
                <a:tc>
                  <a:txBody>
                    <a:bodyPr/>
                    <a:lstStyle/>
                    <a:p>
                      <a:pPr algn="r"/>
                      <a:r>
                        <a:rPr lang="en-US" sz="2000" dirty="0" smtClean="0"/>
                        <a:t>456</a:t>
                      </a:r>
                      <a:endParaRPr lang="en-US" sz="2000" dirty="0"/>
                    </a:p>
                  </a:txBody>
                  <a:tcPr marL="83325" marR="83325"/>
                </a:tc>
                <a:tc>
                  <a:txBody>
                    <a:bodyPr/>
                    <a:lstStyle/>
                    <a:p>
                      <a:pPr algn="r"/>
                      <a:r>
                        <a:rPr lang="en-US" sz="2000" dirty="0" smtClean="0"/>
                        <a:t>42.8%</a:t>
                      </a:r>
                      <a:endParaRPr lang="en-US" sz="2000" dirty="0"/>
                    </a:p>
                  </a:txBody>
                  <a:tcPr marL="83325" marR="83325"/>
                </a:tc>
                <a:tc>
                  <a:txBody>
                    <a:bodyPr/>
                    <a:lstStyle/>
                    <a:p>
                      <a:pPr algn="r"/>
                      <a:r>
                        <a:rPr lang="en-US" sz="2000" dirty="0" smtClean="0"/>
                        <a:t>551</a:t>
                      </a:r>
                      <a:endParaRPr lang="en-US" sz="2000" dirty="0"/>
                    </a:p>
                  </a:txBody>
                  <a:tcPr marL="83325" marR="83325"/>
                </a:tc>
                <a:tc>
                  <a:txBody>
                    <a:bodyPr/>
                    <a:lstStyle/>
                    <a:p>
                      <a:pPr algn="r"/>
                      <a:r>
                        <a:rPr lang="en-US" sz="2000" dirty="0" smtClean="0"/>
                        <a:t>56.0%</a:t>
                      </a:r>
                      <a:endParaRPr lang="en-US" sz="2000" dirty="0"/>
                    </a:p>
                  </a:txBody>
                  <a:tcPr marL="83325" marR="83325"/>
                </a:tc>
                <a:tc>
                  <a:txBody>
                    <a:bodyPr/>
                    <a:lstStyle/>
                    <a:p>
                      <a:pPr algn="r"/>
                      <a:r>
                        <a:rPr lang="en-US" sz="2000" dirty="0" smtClean="0"/>
                        <a:t>468</a:t>
                      </a:r>
                      <a:endParaRPr lang="en-US" sz="2000" dirty="0"/>
                    </a:p>
                  </a:txBody>
                  <a:tcPr marL="83325" marR="83325"/>
                </a:tc>
                <a:tc>
                  <a:txBody>
                    <a:bodyPr/>
                    <a:lstStyle/>
                    <a:p>
                      <a:pPr algn="r"/>
                      <a:r>
                        <a:rPr lang="en-US" sz="2000" dirty="0" smtClean="0"/>
                        <a:t>66.0%</a:t>
                      </a:r>
                      <a:endParaRPr lang="en-US" sz="2000" dirty="0"/>
                    </a:p>
                  </a:txBody>
                  <a:tcPr marL="83325" marR="83325"/>
                </a:tc>
                <a:tc>
                  <a:txBody>
                    <a:bodyPr/>
                    <a:lstStyle/>
                    <a:p>
                      <a:pPr algn="r"/>
                      <a:r>
                        <a:rPr lang="en-US" sz="2000" dirty="0" smtClean="0"/>
                        <a:t>762</a:t>
                      </a:r>
                      <a:endParaRPr lang="en-US" sz="2000" dirty="0"/>
                    </a:p>
                  </a:txBody>
                  <a:tcPr marL="83325" marR="83325"/>
                </a:tc>
                <a:tc>
                  <a:txBody>
                    <a:bodyPr/>
                    <a:lstStyle/>
                    <a:p>
                      <a:pPr algn="r"/>
                      <a:r>
                        <a:rPr lang="en-US" sz="2000" dirty="0" smtClean="0"/>
                        <a:t>78.8%</a:t>
                      </a:r>
                      <a:endParaRPr lang="en-US" sz="2000" dirty="0"/>
                    </a:p>
                  </a:txBody>
                  <a:tcPr marL="83325" marR="83325"/>
                </a:tc>
              </a:tr>
              <a:tr h="370840">
                <a:tc>
                  <a:txBody>
                    <a:bodyPr/>
                    <a:lstStyle/>
                    <a:p>
                      <a:r>
                        <a:rPr lang="en-US" sz="2000" dirty="0" smtClean="0"/>
                        <a:t>CD4 Percent</a:t>
                      </a:r>
                      <a:endParaRPr lang="en-US" sz="2000" dirty="0"/>
                    </a:p>
                  </a:txBody>
                  <a:tcPr marL="83325" marR="83325"/>
                </a:tc>
                <a:tc>
                  <a:txBody>
                    <a:bodyPr/>
                    <a:lstStyle/>
                    <a:p>
                      <a:pPr algn="r"/>
                      <a:r>
                        <a:rPr lang="en-US" sz="2000" dirty="0" smtClean="0"/>
                        <a:t>462</a:t>
                      </a:r>
                      <a:endParaRPr lang="en-US" sz="2000" dirty="0"/>
                    </a:p>
                  </a:txBody>
                  <a:tcPr marL="83325" marR="83325"/>
                </a:tc>
                <a:tc>
                  <a:txBody>
                    <a:bodyPr/>
                    <a:lstStyle/>
                    <a:p>
                      <a:pPr algn="r"/>
                      <a:r>
                        <a:rPr lang="en-US" sz="2000" dirty="0" smtClean="0"/>
                        <a:t>43.7%</a:t>
                      </a:r>
                      <a:endParaRPr lang="en-US" sz="2000" dirty="0"/>
                    </a:p>
                  </a:txBody>
                  <a:tcPr marL="83325" marR="83325"/>
                </a:tc>
                <a:tc>
                  <a:txBody>
                    <a:bodyPr/>
                    <a:lstStyle/>
                    <a:p>
                      <a:pPr algn="r"/>
                      <a:r>
                        <a:rPr lang="en-US" sz="2000" dirty="0" smtClean="0"/>
                        <a:t>584</a:t>
                      </a:r>
                      <a:endParaRPr lang="en-US" sz="2000" dirty="0"/>
                    </a:p>
                  </a:txBody>
                  <a:tcPr marL="83325" marR="83325"/>
                </a:tc>
                <a:tc>
                  <a:txBody>
                    <a:bodyPr/>
                    <a:lstStyle/>
                    <a:p>
                      <a:pPr algn="r"/>
                      <a:r>
                        <a:rPr lang="en-US" sz="2000" dirty="0" smtClean="0"/>
                        <a:t>59.0%</a:t>
                      </a:r>
                      <a:endParaRPr lang="en-US" sz="2000" dirty="0"/>
                    </a:p>
                  </a:txBody>
                  <a:tcPr marL="83325" marR="83325"/>
                </a:tc>
                <a:tc>
                  <a:txBody>
                    <a:bodyPr/>
                    <a:lstStyle/>
                    <a:p>
                      <a:pPr algn="r"/>
                      <a:r>
                        <a:rPr lang="en-US" sz="2000" dirty="0" smtClean="0"/>
                        <a:t>472</a:t>
                      </a:r>
                      <a:endParaRPr lang="en-US" sz="2000" dirty="0"/>
                    </a:p>
                  </a:txBody>
                  <a:tcPr marL="83325" marR="83325"/>
                </a:tc>
                <a:tc>
                  <a:txBody>
                    <a:bodyPr/>
                    <a:lstStyle/>
                    <a:p>
                      <a:pPr algn="r"/>
                      <a:r>
                        <a:rPr lang="en-US" sz="2000" dirty="0" smtClean="0"/>
                        <a:t>67.1%</a:t>
                      </a:r>
                      <a:endParaRPr lang="en-US" sz="2000" dirty="0"/>
                    </a:p>
                  </a:txBody>
                  <a:tcPr marL="83325" marR="83325"/>
                </a:tc>
                <a:tc>
                  <a:txBody>
                    <a:bodyPr/>
                    <a:lstStyle/>
                    <a:p>
                      <a:pPr algn="r"/>
                      <a:r>
                        <a:rPr lang="en-US" sz="2000" dirty="0" smtClean="0"/>
                        <a:t>768</a:t>
                      </a:r>
                      <a:endParaRPr lang="en-US" sz="2000" dirty="0"/>
                    </a:p>
                  </a:txBody>
                  <a:tcPr marL="83325" marR="83325"/>
                </a:tc>
                <a:tc>
                  <a:txBody>
                    <a:bodyPr/>
                    <a:lstStyle/>
                    <a:p>
                      <a:pPr algn="r"/>
                      <a:r>
                        <a:rPr lang="en-US" sz="2000" dirty="0" smtClean="0"/>
                        <a:t>79.8%</a:t>
                      </a:r>
                      <a:endParaRPr lang="en-US" sz="2000" dirty="0"/>
                    </a:p>
                  </a:txBody>
                  <a:tcPr marL="83325" marR="83325"/>
                </a:tc>
              </a:tr>
              <a:tr h="370840">
                <a:tc>
                  <a:txBody>
                    <a:bodyPr/>
                    <a:lstStyle/>
                    <a:p>
                      <a:r>
                        <a:rPr lang="en-US" sz="2000" dirty="0" smtClean="0"/>
                        <a:t>Viral Load</a:t>
                      </a:r>
                      <a:endParaRPr lang="en-US" sz="2000" dirty="0"/>
                    </a:p>
                  </a:txBody>
                  <a:tcPr marL="83325" marR="83325"/>
                </a:tc>
                <a:tc>
                  <a:txBody>
                    <a:bodyPr/>
                    <a:lstStyle/>
                    <a:p>
                      <a:pPr algn="r"/>
                      <a:r>
                        <a:rPr lang="en-US" sz="2000" dirty="0" smtClean="0"/>
                        <a:t>640</a:t>
                      </a:r>
                      <a:endParaRPr lang="en-US" sz="2000" dirty="0"/>
                    </a:p>
                  </a:txBody>
                  <a:tcPr marL="83325" marR="83325"/>
                </a:tc>
                <a:tc>
                  <a:txBody>
                    <a:bodyPr/>
                    <a:lstStyle/>
                    <a:p>
                      <a:pPr algn="r"/>
                      <a:r>
                        <a:rPr lang="en-US" sz="2000" dirty="0" smtClean="0"/>
                        <a:t>62.9%</a:t>
                      </a:r>
                      <a:endParaRPr lang="en-US" sz="2000" dirty="0"/>
                    </a:p>
                  </a:txBody>
                  <a:tcPr marL="83325" marR="83325"/>
                </a:tc>
                <a:tc>
                  <a:txBody>
                    <a:bodyPr/>
                    <a:lstStyle/>
                    <a:p>
                      <a:pPr algn="r"/>
                      <a:r>
                        <a:rPr lang="en-US" sz="2000" dirty="0" smtClean="0"/>
                        <a:t>666</a:t>
                      </a:r>
                      <a:endParaRPr lang="en-US" sz="2000" dirty="0"/>
                    </a:p>
                  </a:txBody>
                  <a:tcPr marL="83325" marR="83325"/>
                </a:tc>
                <a:tc>
                  <a:txBody>
                    <a:bodyPr/>
                    <a:lstStyle/>
                    <a:p>
                      <a:pPr algn="r"/>
                      <a:r>
                        <a:rPr lang="en-US" sz="2000" dirty="0" smtClean="0"/>
                        <a:t>68.9%</a:t>
                      </a:r>
                      <a:endParaRPr lang="en-US" sz="2000" dirty="0"/>
                    </a:p>
                  </a:txBody>
                  <a:tcPr marL="83325" marR="83325"/>
                </a:tc>
                <a:tc>
                  <a:txBody>
                    <a:bodyPr/>
                    <a:lstStyle/>
                    <a:p>
                      <a:pPr algn="r"/>
                      <a:r>
                        <a:rPr lang="en-US" sz="2000" dirty="0" smtClean="0"/>
                        <a:t>478</a:t>
                      </a:r>
                      <a:endParaRPr lang="en-US" sz="2000" dirty="0"/>
                    </a:p>
                  </a:txBody>
                  <a:tcPr marL="83325" marR="83325"/>
                </a:tc>
                <a:tc>
                  <a:txBody>
                    <a:bodyPr/>
                    <a:lstStyle/>
                    <a:p>
                      <a:pPr algn="r"/>
                      <a:r>
                        <a:rPr lang="en-US" sz="2000" dirty="0" smtClean="0"/>
                        <a:t>74.8%</a:t>
                      </a:r>
                      <a:endParaRPr lang="en-US" sz="2000" dirty="0"/>
                    </a:p>
                  </a:txBody>
                  <a:tcPr marL="83325" marR="83325"/>
                </a:tc>
                <a:tc>
                  <a:txBody>
                    <a:bodyPr/>
                    <a:lstStyle/>
                    <a:p>
                      <a:pPr algn="r"/>
                      <a:r>
                        <a:rPr lang="en-US" sz="2000" dirty="0" smtClean="0"/>
                        <a:t>733</a:t>
                      </a:r>
                      <a:endParaRPr lang="en-US" sz="2000" dirty="0"/>
                    </a:p>
                  </a:txBody>
                  <a:tcPr marL="83325" marR="83325"/>
                </a:tc>
                <a:tc>
                  <a:txBody>
                    <a:bodyPr/>
                    <a:lstStyle/>
                    <a:p>
                      <a:pPr algn="r"/>
                      <a:r>
                        <a:rPr lang="en-US" sz="2000" dirty="0" smtClean="0"/>
                        <a:t>78.6%</a:t>
                      </a:r>
                      <a:endParaRPr lang="en-US" sz="2000" dirty="0"/>
                    </a:p>
                  </a:txBody>
                  <a:tcPr marL="83325" marR="83325"/>
                </a:tc>
              </a:tr>
            </a:tbl>
          </a:graphicData>
        </a:graphic>
      </p:graphicFrame>
      <p:pic>
        <p:nvPicPr>
          <p:cNvPr id="5" name="Picture 4" descr="PDPH LOGO-3-7-1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500021"/>
            <a:ext cx="1009650" cy="135797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644650" y="274638"/>
            <a:ext cx="7499350" cy="1143000"/>
          </a:xfrm>
        </p:spPr>
        <p:txBody>
          <a:bodyPr/>
          <a:lstStyle/>
          <a:p>
            <a:r>
              <a:rPr lang="en-US" dirty="0" smtClean="0"/>
              <a:t>Philadelphia</a:t>
            </a:r>
            <a:endParaRPr lang="en-US" dirty="0"/>
          </a:p>
        </p:txBody>
      </p:sp>
      <p:sp>
        <p:nvSpPr>
          <p:cNvPr id="5" name="Content Placeholder 4"/>
          <p:cNvSpPr>
            <a:spLocks noGrp="1"/>
          </p:cNvSpPr>
          <p:nvPr>
            <p:ph sz="half" idx="4294967295"/>
          </p:nvPr>
        </p:nvSpPr>
        <p:spPr>
          <a:xfrm>
            <a:off x="1066800" y="1447800"/>
            <a:ext cx="3657600" cy="4664075"/>
          </a:xfrm>
        </p:spPr>
        <p:txBody>
          <a:bodyPr>
            <a:normAutofit fontScale="92500" lnSpcReduction="10000"/>
          </a:bodyPr>
          <a:lstStyle/>
          <a:p>
            <a:r>
              <a:rPr lang="en-US" dirty="0" smtClean="0"/>
              <a:t>Affectionately known as the City of Brotherly Love</a:t>
            </a:r>
          </a:p>
          <a:p>
            <a:r>
              <a:rPr lang="en-US" dirty="0" smtClean="0"/>
              <a:t>Founded in 1682 by William Penn</a:t>
            </a:r>
          </a:p>
          <a:p>
            <a:r>
              <a:rPr lang="en-US" dirty="0" smtClean="0"/>
              <a:t>1</a:t>
            </a:r>
            <a:r>
              <a:rPr lang="en-US" baseline="30000" dirty="0" smtClean="0"/>
              <a:t>st</a:t>
            </a:r>
            <a:r>
              <a:rPr lang="en-US" dirty="0" smtClean="0"/>
              <a:t> US Capital</a:t>
            </a:r>
          </a:p>
          <a:p>
            <a:r>
              <a:rPr lang="en-US" dirty="0" smtClean="0"/>
              <a:t>5</a:t>
            </a:r>
            <a:r>
              <a:rPr lang="en-US" baseline="30000" dirty="0" smtClean="0"/>
              <a:t>th</a:t>
            </a:r>
            <a:r>
              <a:rPr lang="en-US" dirty="0" smtClean="0"/>
              <a:t> largest city in the US</a:t>
            </a:r>
          </a:p>
          <a:p>
            <a:r>
              <a:rPr lang="en-US" dirty="0" smtClean="0"/>
              <a:t>2010 Population – just over 1.5 million </a:t>
            </a:r>
          </a:p>
          <a:p>
            <a:endParaRPr lang="en-US" dirty="0" smtClean="0"/>
          </a:p>
        </p:txBody>
      </p:sp>
      <p:pic>
        <p:nvPicPr>
          <p:cNvPr id="7" name="Content Placeholder 6" descr="Philadelhpia_Montage_by_Jleon_0310.jpg"/>
          <p:cNvPicPr>
            <a:picLocks noGrp="1" noChangeAspect="1"/>
          </p:cNvPicPr>
          <p:nvPr>
            <p:ph sz="half" idx="4294967295"/>
          </p:nvPr>
        </p:nvPicPr>
        <p:blipFill>
          <a:blip r:embed="rId2" cstate="email">
            <a:extLst>
              <a:ext uri="{28A0092B-C50C-407E-A947-70E740481C1C}">
                <a14:useLocalDpi xmlns:a14="http://schemas.microsoft.com/office/drawing/2010/main"/>
              </a:ext>
            </a:extLst>
          </a:blip>
          <a:stretch>
            <a:fillRect/>
          </a:stretch>
        </p:blipFill>
        <p:spPr>
          <a:xfrm>
            <a:off x="5029200" y="1905000"/>
            <a:ext cx="3657600" cy="3762375"/>
          </a:xfrm>
        </p:spPr>
      </p:pic>
      <p:pic>
        <p:nvPicPr>
          <p:cNvPr id="6" name="Picture 5" descr="PDPH LOGO-3-7-1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00021"/>
            <a:ext cx="1009650" cy="135797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4650" y="274638"/>
            <a:ext cx="7499350" cy="1143000"/>
          </a:xfrm>
        </p:spPr>
        <p:txBody>
          <a:bodyPr>
            <a:normAutofit fontScale="90000"/>
          </a:bodyPr>
          <a:lstStyle/>
          <a:p>
            <a:r>
              <a:rPr lang="en-US" dirty="0" smtClean="0"/>
              <a:t>Laboratory Reporting Evaluation Results</a:t>
            </a:r>
            <a:endParaRPr lang="en-US" dirty="0"/>
          </a:p>
        </p:txBody>
      </p:sp>
      <p:graphicFrame>
        <p:nvGraphicFramePr>
          <p:cNvPr id="4" name="Content Placeholder 3"/>
          <p:cNvGraphicFramePr>
            <a:graphicFrameLocks noGrp="1"/>
          </p:cNvGraphicFramePr>
          <p:nvPr>
            <p:ph idx="4294967295"/>
          </p:nvPr>
        </p:nvGraphicFramePr>
        <p:xfrm>
          <a:off x="1066800" y="1447800"/>
          <a:ext cx="7867642" cy="5059680"/>
        </p:xfrm>
        <a:graphic>
          <a:graphicData uri="http://schemas.openxmlformats.org/drawingml/2006/table">
            <a:tbl>
              <a:tblPr firstRow="1" bandRow="1">
                <a:tableStyleId>{5C22544A-7EE6-4342-B048-85BDC9FD1C3A}</a:tableStyleId>
              </a:tblPr>
              <a:tblGrid>
                <a:gridCol w="1573530"/>
                <a:gridCol w="786764"/>
                <a:gridCol w="786764"/>
                <a:gridCol w="786764"/>
                <a:gridCol w="786764"/>
                <a:gridCol w="786764"/>
                <a:gridCol w="786764"/>
                <a:gridCol w="786764"/>
                <a:gridCol w="786764"/>
              </a:tblGrid>
              <a:tr h="370840">
                <a:tc>
                  <a:txBody>
                    <a:bodyPr/>
                    <a:lstStyle/>
                    <a:p>
                      <a:endParaRPr lang="en-US" sz="2000" dirty="0"/>
                    </a:p>
                  </a:txBody>
                  <a:tcPr marL="83325" marR="83325"/>
                </a:tc>
                <a:tc gridSpan="2">
                  <a:txBody>
                    <a:bodyPr/>
                    <a:lstStyle/>
                    <a:p>
                      <a:pPr algn="ctr"/>
                      <a:r>
                        <a:rPr lang="en-US" sz="2000" dirty="0" smtClean="0"/>
                        <a:t>2009</a:t>
                      </a:r>
                      <a:endParaRPr lang="en-US" sz="2000" dirty="0"/>
                    </a:p>
                  </a:txBody>
                  <a:tcPr marL="83325" marR="83325"/>
                </a:tc>
                <a:tc hMerge="1">
                  <a:txBody>
                    <a:bodyPr/>
                    <a:lstStyle/>
                    <a:p>
                      <a:endParaRPr lang="en-US"/>
                    </a:p>
                  </a:txBody>
                  <a:tcPr/>
                </a:tc>
                <a:tc gridSpan="2">
                  <a:txBody>
                    <a:bodyPr/>
                    <a:lstStyle/>
                    <a:p>
                      <a:pPr algn="ctr"/>
                      <a:r>
                        <a:rPr lang="en-US" sz="2000" dirty="0" smtClean="0"/>
                        <a:t>2010</a:t>
                      </a:r>
                      <a:endParaRPr lang="en-US" sz="2000" dirty="0"/>
                    </a:p>
                  </a:txBody>
                  <a:tcPr marL="83325" marR="83325"/>
                </a:tc>
                <a:tc hMerge="1">
                  <a:txBody>
                    <a:bodyPr/>
                    <a:lstStyle/>
                    <a:p>
                      <a:endParaRPr lang="en-US"/>
                    </a:p>
                  </a:txBody>
                  <a:tcPr/>
                </a:tc>
                <a:tc gridSpan="2">
                  <a:txBody>
                    <a:bodyPr/>
                    <a:lstStyle/>
                    <a:p>
                      <a:pPr algn="ctr"/>
                      <a:r>
                        <a:rPr lang="en-US" sz="2000" dirty="0" smtClean="0"/>
                        <a:t>2011</a:t>
                      </a:r>
                      <a:endParaRPr lang="en-US" sz="2000" dirty="0"/>
                    </a:p>
                  </a:txBody>
                  <a:tcPr marL="83325" marR="83325"/>
                </a:tc>
                <a:tc hMerge="1">
                  <a:txBody>
                    <a:bodyPr/>
                    <a:lstStyle/>
                    <a:p>
                      <a:endParaRPr lang="en-US"/>
                    </a:p>
                  </a:txBody>
                  <a:tcPr/>
                </a:tc>
                <a:tc gridSpan="2">
                  <a:txBody>
                    <a:bodyPr/>
                    <a:lstStyle/>
                    <a:p>
                      <a:pPr algn="ctr"/>
                      <a:r>
                        <a:rPr lang="en-US" sz="2000" dirty="0" smtClean="0"/>
                        <a:t>2012</a:t>
                      </a:r>
                      <a:endParaRPr lang="en-US" sz="2000" dirty="0"/>
                    </a:p>
                  </a:txBody>
                  <a:tcPr marL="83325" marR="83325"/>
                </a:tc>
                <a:tc hMerge="1">
                  <a:txBody>
                    <a:bodyPr/>
                    <a:lstStyle/>
                    <a:p>
                      <a:endParaRPr lang="en-US"/>
                    </a:p>
                  </a:txBody>
                  <a:tcPr/>
                </a:tc>
              </a:tr>
              <a:tr h="370840">
                <a:tc>
                  <a:txBody>
                    <a:bodyPr/>
                    <a:lstStyle/>
                    <a:p>
                      <a:r>
                        <a:rPr lang="en-US" sz="2000" dirty="0" smtClean="0"/>
                        <a:t>Reported</a:t>
                      </a:r>
                      <a:endParaRPr lang="en-US" sz="2000" dirty="0"/>
                    </a:p>
                  </a:txBody>
                  <a:tcPr marL="83325" marR="83325"/>
                </a:tc>
                <a:tc>
                  <a:txBody>
                    <a:bodyPr/>
                    <a:lstStyle/>
                    <a:p>
                      <a:pPr algn="r"/>
                      <a:r>
                        <a:rPr lang="en-US" sz="2000" dirty="0" smtClean="0"/>
                        <a:t>N</a:t>
                      </a:r>
                      <a:endParaRPr lang="en-US" sz="2000" dirty="0"/>
                    </a:p>
                  </a:txBody>
                  <a:tcPr marL="83325" marR="83325"/>
                </a:tc>
                <a:tc>
                  <a:txBody>
                    <a:bodyPr/>
                    <a:lstStyle/>
                    <a:p>
                      <a:pPr algn="r"/>
                      <a:r>
                        <a:rPr lang="en-US" sz="2000" dirty="0" smtClean="0"/>
                        <a:t>%</a:t>
                      </a:r>
                      <a:endParaRPr lang="en-US" sz="2000" dirty="0"/>
                    </a:p>
                  </a:txBody>
                  <a:tcPr marL="83325" marR="83325"/>
                </a:tc>
                <a:tc>
                  <a:txBody>
                    <a:bodyPr/>
                    <a:lstStyle/>
                    <a:p>
                      <a:pPr algn="r"/>
                      <a:r>
                        <a:rPr lang="en-US" sz="2000" dirty="0" smtClean="0"/>
                        <a:t>N</a:t>
                      </a:r>
                      <a:endParaRPr lang="en-US" sz="2000" dirty="0"/>
                    </a:p>
                  </a:txBody>
                  <a:tcPr marL="83325" marR="83325"/>
                </a:tc>
                <a:tc>
                  <a:txBody>
                    <a:bodyPr/>
                    <a:lstStyle/>
                    <a:p>
                      <a:pPr algn="r"/>
                      <a:r>
                        <a:rPr lang="en-US" sz="2000" dirty="0" smtClean="0"/>
                        <a:t>%</a:t>
                      </a:r>
                      <a:endParaRPr lang="en-US" sz="2000" dirty="0"/>
                    </a:p>
                  </a:txBody>
                  <a:tcPr marL="83325" marR="83325"/>
                </a:tc>
                <a:tc>
                  <a:txBody>
                    <a:bodyPr/>
                    <a:lstStyle/>
                    <a:p>
                      <a:pPr algn="r"/>
                      <a:r>
                        <a:rPr lang="en-US" sz="2000" dirty="0" smtClean="0"/>
                        <a:t>N</a:t>
                      </a:r>
                      <a:endParaRPr lang="en-US" sz="2000" dirty="0"/>
                    </a:p>
                  </a:txBody>
                  <a:tcPr marL="83325" marR="83325"/>
                </a:tc>
                <a:tc>
                  <a:txBody>
                    <a:bodyPr/>
                    <a:lstStyle/>
                    <a:p>
                      <a:pPr algn="r"/>
                      <a:r>
                        <a:rPr lang="en-US" sz="2000" dirty="0" smtClean="0"/>
                        <a:t>%</a:t>
                      </a:r>
                      <a:endParaRPr lang="en-US" sz="2000" dirty="0"/>
                    </a:p>
                  </a:txBody>
                  <a:tcPr marL="83325" marR="83325"/>
                </a:tc>
                <a:tc>
                  <a:txBody>
                    <a:bodyPr/>
                    <a:lstStyle/>
                    <a:p>
                      <a:pPr algn="r"/>
                      <a:r>
                        <a:rPr lang="en-US" sz="2000" dirty="0" smtClean="0"/>
                        <a:t>N</a:t>
                      </a:r>
                      <a:endParaRPr lang="en-US" sz="2000" dirty="0"/>
                    </a:p>
                  </a:txBody>
                  <a:tcPr marL="83325" marR="83325"/>
                </a:tc>
                <a:tc>
                  <a:txBody>
                    <a:bodyPr/>
                    <a:lstStyle/>
                    <a:p>
                      <a:pPr algn="r"/>
                      <a:r>
                        <a:rPr lang="en-US" sz="2000" dirty="0" smtClean="0"/>
                        <a:t>%</a:t>
                      </a:r>
                      <a:endParaRPr lang="en-US" sz="2000" dirty="0"/>
                    </a:p>
                  </a:txBody>
                  <a:tcPr marL="83325" marR="83325"/>
                </a:tc>
              </a:tr>
              <a:tr h="370840">
                <a:tc>
                  <a:txBody>
                    <a:bodyPr/>
                    <a:lstStyle/>
                    <a:p>
                      <a:r>
                        <a:rPr lang="en-US" sz="2000" dirty="0" smtClean="0"/>
                        <a:t>Total</a:t>
                      </a:r>
                      <a:endParaRPr lang="en-US" sz="2000" dirty="0"/>
                    </a:p>
                  </a:txBody>
                  <a:tcPr marL="83325" marR="83325"/>
                </a:tc>
                <a:tc>
                  <a:txBody>
                    <a:bodyPr/>
                    <a:lstStyle/>
                    <a:p>
                      <a:pPr algn="r"/>
                      <a:r>
                        <a:rPr lang="en-US" sz="2000" dirty="0" smtClean="0"/>
                        <a:t>1,558</a:t>
                      </a:r>
                      <a:endParaRPr lang="en-US" sz="2000" dirty="0"/>
                    </a:p>
                  </a:txBody>
                  <a:tcPr marL="83325" marR="83325"/>
                </a:tc>
                <a:tc>
                  <a:txBody>
                    <a:bodyPr/>
                    <a:lstStyle/>
                    <a:p>
                      <a:pPr algn="r"/>
                      <a:r>
                        <a:rPr lang="en-US" sz="2000" dirty="0" smtClean="0"/>
                        <a:t>49.0%</a:t>
                      </a:r>
                      <a:endParaRPr lang="en-US" sz="2000" dirty="0"/>
                    </a:p>
                  </a:txBody>
                  <a:tcPr marL="83325" marR="83325"/>
                </a:tc>
                <a:tc>
                  <a:txBody>
                    <a:bodyPr/>
                    <a:lstStyle/>
                    <a:p>
                      <a:pPr algn="r"/>
                      <a:r>
                        <a:rPr lang="en-US" sz="2000" dirty="0" smtClean="0"/>
                        <a:t>1,801</a:t>
                      </a:r>
                      <a:endParaRPr lang="en-US" sz="2000" dirty="0"/>
                    </a:p>
                  </a:txBody>
                  <a:tcPr marL="83325" marR="83325"/>
                </a:tc>
                <a:tc>
                  <a:txBody>
                    <a:bodyPr/>
                    <a:lstStyle/>
                    <a:p>
                      <a:pPr algn="r"/>
                      <a:r>
                        <a:rPr lang="en-US" sz="2000" dirty="0" smtClean="0"/>
                        <a:t>61.3%</a:t>
                      </a:r>
                      <a:endParaRPr lang="en-US" sz="2000" dirty="0"/>
                    </a:p>
                  </a:txBody>
                  <a:tcPr marL="83325" marR="83325"/>
                </a:tc>
                <a:tc>
                  <a:txBody>
                    <a:bodyPr/>
                    <a:lstStyle/>
                    <a:p>
                      <a:pPr algn="r"/>
                      <a:r>
                        <a:rPr lang="en-US" sz="2000" dirty="0" smtClean="0"/>
                        <a:t>1,418</a:t>
                      </a:r>
                      <a:endParaRPr lang="en-US" sz="2000" dirty="0"/>
                    </a:p>
                  </a:txBody>
                  <a:tcPr marL="83325" marR="83325"/>
                </a:tc>
                <a:tc>
                  <a:txBody>
                    <a:bodyPr/>
                    <a:lstStyle/>
                    <a:p>
                      <a:pPr algn="r"/>
                      <a:r>
                        <a:rPr lang="en-US" sz="2000" dirty="0" smtClean="0"/>
                        <a:t>69.1%</a:t>
                      </a:r>
                      <a:endParaRPr lang="en-US" sz="2000" dirty="0"/>
                    </a:p>
                  </a:txBody>
                  <a:tcPr marL="83325" marR="83325"/>
                </a:tc>
                <a:tc>
                  <a:txBody>
                    <a:bodyPr/>
                    <a:lstStyle/>
                    <a:p>
                      <a:pPr algn="r"/>
                      <a:r>
                        <a:rPr lang="en-US" sz="2000" dirty="0" smtClean="0"/>
                        <a:t>2,263</a:t>
                      </a:r>
                      <a:endParaRPr lang="en-US" sz="2000" dirty="0"/>
                    </a:p>
                  </a:txBody>
                  <a:tcPr marL="83325" marR="83325"/>
                </a:tc>
                <a:tc>
                  <a:txBody>
                    <a:bodyPr/>
                    <a:lstStyle/>
                    <a:p>
                      <a:pPr algn="r"/>
                      <a:r>
                        <a:rPr lang="en-US" sz="2000" dirty="0" smtClean="0"/>
                        <a:t>79.0%</a:t>
                      </a:r>
                      <a:endParaRPr lang="en-US" sz="2000" dirty="0"/>
                    </a:p>
                  </a:txBody>
                  <a:tcPr marL="83325" marR="83325"/>
                </a:tc>
              </a:tr>
              <a:tr h="370840">
                <a:tc>
                  <a:txBody>
                    <a:bodyPr/>
                    <a:lstStyle/>
                    <a:p>
                      <a:r>
                        <a:rPr lang="en-US" sz="2000" dirty="0" smtClean="0"/>
                        <a:t>CD4 absolute</a:t>
                      </a:r>
                      <a:endParaRPr lang="en-US" sz="2000" dirty="0"/>
                    </a:p>
                  </a:txBody>
                  <a:tcPr marL="83325" marR="83325"/>
                </a:tc>
                <a:tc>
                  <a:txBody>
                    <a:bodyPr/>
                    <a:lstStyle/>
                    <a:p>
                      <a:pPr algn="r"/>
                      <a:endParaRPr lang="en-US" sz="2000" dirty="0"/>
                    </a:p>
                  </a:txBody>
                  <a:tcPr marL="83325" marR="83325"/>
                </a:tc>
                <a:tc>
                  <a:txBody>
                    <a:bodyPr/>
                    <a:lstStyle/>
                    <a:p>
                      <a:pPr algn="r"/>
                      <a:endParaRPr lang="en-US" sz="2000" dirty="0"/>
                    </a:p>
                  </a:txBody>
                  <a:tcPr marL="83325" marR="83325"/>
                </a:tc>
                <a:tc>
                  <a:txBody>
                    <a:bodyPr/>
                    <a:lstStyle/>
                    <a:p>
                      <a:pPr algn="r"/>
                      <a:endParaRPr lang="en-US" sz="2000" dirty="0"/>
                    </a:p>
                  </a:txBody>
                  <a:tcPr marL="83325" marR="83325"/>
                </a:tc>
                <a:tc>
                  <a:txBody>
                    <a:bodyPr/>
                    <a:lstStyle/>
                    <a:p>
                      <a:pPr algn="r"/>
                      <a:endParaRPr lang="en-US" sz="2000" dirty="0"/>
                    </a:p>
                  </a:txBody>
                  <a:tcPr marL="83325" marR="83325"/>
                </a:tc>
                <a:tc>
                  <a:txBody>
                    <a:bodyPr/>
                    <a:lstStyle/>
                    <a:p>
                      <a:pPr algn="r"/>
                      <a:endParaRPr lang="en-US" sz="2000" dirty="0"/>
                    </a:p>
                  </a:txBody>
                  <a:tcPr marL="83325" marR="83325"/>
                </a:tc>
                <a:tc>
                  <a:txBody>
                    <a:bodyPr/>
                    <a:lstStyle/>
                    <a:p>
                      <a:pPr algn="r"/>
                      <a:endParaRPr lang="en-US" sz="2000" dirty="0"/>
                    </a:p>
                  </a:txBody>
                  <a:tcPr marL="83325" marR="83325"/>
                </a:tc>
                <a:tc>
                  <a:txBody>
                    <a:bodyPr/>
                    <a:lstStyle/>
                    <a:p>
                      <a:pPr algn="r"/>
                      <a:endParaRPr lang="en-US" sz="2000" dirty="0"/>
                    </a:p>
                  </a:txBody>
                  <a:tcPr marL="83325" marR="83325"/>
                </a:tc>
                <a:tc>
                  <a:txBody>
                    <a:bodyPr/>
                    <a:lstStyle/>
                    <a:p>
                      <a:pPr algn="r"/>
                      <a:endParaRPr lang="en-US" sz="2000" dirty="0"/>
                    </a:p>
                  </a:txBody>
                  <a:tcPr marL="83325" marR="83325"/>
                </a:tc>
              </a:tr>
              <a:tr h="370840">
                <a:tc>
                  <a:txBody>
                    <a:bodyPr/>
                    <a:lstStyle/>
                    <a:p>
                      <a:r>
                        <a:rPr lang="en-US" sz="2000" u="sng" dirty="0" smtClean="0"/>
                        <a:t>&lt;</a:t>
                      </a:r>
                      <a:r>
                        <a:rPr lang="en-US" sz="2000" dirty="0" smtClean="0"/>
                        <a:t>350</a:t>
                      </a:r>
                      <a:endParaRPr lang="en-US" sz="2000" dirty="0"/>
                    </a:p>
                  </a:txBody>
                  <a:tcPr marL="83325" marR="83325"/>
                </a:tc>
                <a:tc>
                  <a:txBody>
                    <a:bodyPr/>
                    <a:lstStyle/>
                    <a:p>
                      <a:pPr algn="r"/>
                      <a:r>
                        <a:rPr lang="en-US" sz="2000" dirty="0" smtClean="0"/>
                        <a:t>205</a:t>
                      </a:r>
                      <a:endParaRPr lang="en-US" sz="2000" dirty="0"/>
                    </a:p>
                  </a:txBody>
                  <a:tcPr marL="83325" marR="83325"/>
                </a:tc>
                <a:tc>
                  <a:txBody>
                    <a:bodyPr/>
                    <a:lstStyle/>
                    <a:p>
                      <a:pPr algn="r"/>
                      <a:r>
                        <a:rPr lang="en-US" sz="2000" dirty="0" smtClean="0"/>
                        <a:t>54.7%</a:t>
                      </a:r>
                      <a:endParaRPr lang="en-US" sz="2000" dirty="0"/>
                    </a:p>
                  </a:txBody>
                  <a:tcPr marL="83325" marR="83325"/>
                </a:tc>
                <a:tc>
                  <a:txBody>
                    <a:bodyPr/>
                    <a:lstStyle/>
                    <a:p>
                      <a:pPr algn="r"/>
                      <a:r>
                        <a:rPr lang="en-US" sz="2000" dirty="0" smtClean="0"/>
                        <a:t>219</a:t>
                      </a:r>
                      <a:endParaRPr lang="en-US" sz="2000" dirty="0"/>
                    </a:p>
                  </a:txBody>
                  <a:tcPr marL="83325" marR="83325"/>
                </a:tc>
                <a:tc>
                  <a:txBody>
                    <a:bodyPr/>
                    <a:lstStyle/>
                    <a:p>
                      <a:pPr algn="r"/>
                      <a:r>
                        <a:rPr lang="en-US" sz="2000" dirty="0" smtClean="0"/>
                        <a:t>66.8%</a:t>
                      </a:r>
                      <a:endParaRPr lang="en-US" sz="2000" dirty="0"/>
                    </a:p>
                  </a:txBody>
                  <a:tcPr marL="83325" marR="83325"/>
                </a:tc>
                <a:tc>
                  <a:txBody>
                    <a:bodyPr/>
                    <a:lstStyle/>
                    <a:p>
                      <a:pPr algn="r"/>
                      <a:r>
                        <a:rPr lang="en-US" sz="2000" dirty="0" smtClean="0"/>
                        <a:t>126</a:t>
                      </a:r>
                      <a:endParaRPr lang="en-US" sz="2000" dirty="0"/>
                    </a:p>
                  </a:txBody>
                  <a:tcPr marL="83325" marR="83325"/>
                </a:tc>
                <a:tc>
                  <a:txBody>
                    <a:bodyPr/>
                    <a:lstStyle/>
                    <a:p>
                      <a:pPr algn="r"/>
                      <a:r>
                        <a:rPr lang="en-US" sz="2000" dirty="0" smtClean="0"/>
                        <a:t>75.9%</a:t>
                      </a:r>
                      <a:endParaRPr lang="en-US" sz="2000" dirty="0"/>
                    </a:p>
                  </a:txBody>
                  <a:tcPr marL="83325" marR="83325"/>
                </a:tc>
                <a:tc>
                  <a:txBody>
                    <a:bodyPr/>
                    <a:lstStyle/>
                    <a:p>
                      <a:pPr algn="r"/>
                      <a:r>
                        <a:rPr lang="en-US" sz="2000" dirty="0" smtClean="0"/>
                        <a:t>251</a:t>
                      </a:r>
                      <a:endParaRPr lang="en-US" sz="2000" dirty="0"/>
                    </a:p>
                  </a:txBody>
                  <a:tcPr marL="83325" marR="83325"/>
                </a:tc>
                <a:tc>
                  <a:txBody>
                    <a:bodyPr/>
                    <a:lstStyle/>
                    <a:p>
                      <a:pPr algn="r"/>
                      <a:r>
                        <a:rPr lang="en-US" sz="2000" dirty="0" smtClean="0"/>
                        <a:t>84.8%</a:t>
                      </a:r>
                      <a:endParaRPr lang="en-US" sz="2000" dirty="0"/>
                    </a:p>
                  </a:txBody>
                  <a:tcPr marL="83325" marR="83325"/>
                </a:tc>
              </a:tr>
              <a:tr h="370840">
                <a:tc>
                  <a:txBody>
                    <a:bodyPr/>
                    <a:lstStyle/>
                    <a:p>
                      <a:r>
                        <a:rPr lang="en-US" sz="2000" dirty="0" smtClean="0"/>
                        <a:t>&gt;350</a:t>
                      </a:r>
                      <a:endParaRPr lang="en-US" sz="2000" dirty="0"/>
                    </a:p>
                  </a:txBody>
                  <a:tcPr marL="83325" marR="83325"/>
                </a:tc>
                <a:tc>
                  <a:txBody>
                    <a:bodyPr/>
                    <a:lstStyle/>
                    <a:p>
                      <a:pPr algn="r"/>
                      <a:r>
                        <a:rPr lang="en-US" sz="2000" dirty="0" smtClean="0"/>
                        <a:t>251</a:t>
                      </a:r>
                      <a:endParaRPr lang="en-US" sz="2000" dirty="0"/>
                    </a:p>
                  </a:txBody>
                  <a:tcPr marL="83325" marR="83325"/>
                </a:tc>
                <a:tc>
                  <a:txBody>
                    <a:bodyPr/>
                    <a:lstStyle/>
                    <a:p>
                      <a:pPr algn="r"/>
                      <a:r>
                        <a:rPr lang="en-US" sz="2000" dirty="0" smtClean="0"/>
                        <a:t>36.3%</a:t>
                      </a:r>
                      <a:endParaRPr lang="en-US" sz="2000" dirty="0"/>
                    </a:p>
                  </a:txBody>
                  <a:tcPr marL="83325" marR="83325"/>
                </a:tc>
                <a:tc>
                  <a:txBody>
                    <a:bodyPr/>
                    <a:lstStyle/>
                    <a:p>
                      <a:pPr algn="r"/>
                      <a:r>
                        <a:rPr lang="en-US" sz="2000" dirty="0" smtClean="0"/>
                        <a:t>332</a:t>
                      </a:r>
                      <a:endParaRPr lang="en-US" sz="2000" dirty="0"/>
                    </a:p>
                  </a:txBody>
                  <a:tcPr marL="83325" marR="83325"/>
                </a:tc>
                <a:tc>
                  <a:txBody>
                    <a:bodyPr/>
                    <a:lstStyle/>
                    <a:p>
                      <a:pPr algn="r"/>
                      <a:r>
                        <a:rPr lang="en-US" sz="2000" dirty="0" smtClean="0"/>
                        <a:t>50.6%</a:t>
                      </a:r>
                      <a:endParaRPr lang="en-US" sz="2000" dirty="0"/>
                    </a:p>
                  </a:txBody>
                  <a:tcPr marL="83325" marR="83325"/>
                </a:tc>
                <a:tc>
                  <a:txBody>
                    <a:bodyPr/>
                    <a:lstStyle/>
                    <a:p>
                      <a:pPr algn="r"/>
                      <a:r>
                        <a:rPr lang="en-US" sz="2000" dirty="0" smtClean="0"/>
                        <a:t>342</a:t>
                      </a:r>
                      <a:endParaRPr lang="en-US" sz="2000" dirty="0"/>
                    </a:p>
                  </a:txBody>
                  <a:tcPr marL="83325" marR="83325"/>
                </a:tc>
                <a:tc>
                  <a:txBody>
                    <a:bodyPr/>
                    <a:lstStyle/>
                    <a:p>
                      <a:pPr algn="r"/>
                      <a:r>
                        <a:rPr lang="en-US" sz="2000" dirty="0" smtClean="0"/>
                        <a:t>63.0%</a:t>
                      </a:r>
                      <a:endParaRPr lang="en-US" sz="2000" dirty="0"/>
                    </a:p>
                  </a:txBody>
                  <a:tcPr marL="83325" marR="83325"/>
                </a:tc>
                <a:tc>
                  <a:txBody>
                    <a:bodyPr/>
                    <a:lstStyle/>
                    <a:p>
                      <a:pPr algn="r"/>
                      <a:r>
                        <a:rPr lang="en-US" sz="2000" dirty="0" smtClean="0"/>
                        <a:t>511</a:t>
                      </a:r>
                      <a:endParaRPr lang="en-US" sz="2000" dirty="0"/>
                    </a:p>
                  </a:txBody>
                  <a:tcPr marL="83325" marR="83325"/>
                </a:tc>
                <a:tc>
                  <a:txBody>
                    <a:bodyPr/>
                    <a:lstStyle/>
                    <a:p>
                      <a:pPr algn="r"/>
                      <a:r>
                        <a:rPr lang="en-US" sz="2000" dirty="0" smtClean="0"/>
                        <a:t>76.2%</a:t>
                      </a:r>
                      <a:endParaRPr lang="en-US" sz="2000" dirty="0"/>
                    </a:p>
                  </a:txBody>
                  <a:tcPr marL="83325" marR="83325"/>
                </a:tc>
              </a:tr>
              <a:tr h="370840">
                <a:tc>
                  <a:txBody>
                    <a:bodyPr/>
                    <a:lstStyle/>
                    <a:p>
                      <a:r>
                        <a:rPr lang="en-US" sz="2000" dirty="0" smtClean="0"/>
                        <a:t>CD4 Percent</a:t>
                      </a:r>
                      <a:endParaRPr lang="en-US" sz="2000" dirty="0"/>
                    </a:p>
                  </a:txBody>
                  <a:tcPr marL="83325" marR="83325"/>
                </a:tc>
                <a:tc>
                  <a:txBody>
                    <a:bodyPr/>
                    <a:lstStyle/>
                    <a:p>
                      <a:endParaRPr lang="en-US" dirty="0"/>
                    </a:p>
                  </a:txBody>
                  <a:tcPr marL="83325" marR="83325"/>
                </a:tc>
                <a:tc>
                  <a:txBody>
                    <a:bodyPr/>
                    <a:lstStyle/>
                    <a:p>
                      <a:endParaRPr lang="en-US" dirty="0"/>
                    </a:p>
                  </a:txBody>
                  <a:tcPr marL="83325" marR="83325"/>
                </a:tc>
                <a:tc>
                  <a:txBody>
                    <a:bodyPr/>
                    <a:lstStyle/>
                    <a:p>
                      <a:endParaRPr lang="en-US" dirty="0"/>
                    </a:p>
                  </a:txBody>
                  <a:tcPr marL="83325" marR="83325"/>
                </a:tc>
                <a:tc>
                  <a:txBody>
                    <a:bodyPr/>
                    <a:lstStyle/>
                    <a:p>
                      <a:endParaRPr lang="en-US" dirty="0"/>
                    </a:p>
                  </a:txBody>
                  <a:tcPr marL="83325" marR="83325"/>
                </a:tc>
                <a:tc>
                  <a:txBody>
                    <a:bodyPr/>
                    <a:lstStyle/>
                    <a:p>
                      <a:endParaRPr lang="en-US" dirty="0"/>
                    </a:p>
                  </a:txBody>
                  <a:tcPr marL="83325" marR="83325"/>
                </a:tc>
                <a:tc>
                  <a:txBody>
                    <a:bodyPr/>
                    <a:lstStyle/>
                    <a:p>
                      <a:endParaRPr lang="en-US" dirty="0"/>
                    </a:p>
                  </a:txBody>
                  <a:tcPr marL="83325" marR="83325"/>
                </a:tc>
                <a:tc>
                  <a:txBody>
                    <a:bodyPr/>
                    <a:lstStyle/>
                    <a:p>
                      <a:endParaRPr lang="en-US" dirty="0"/>
                    </a:p>
                  </a:txBody>
                  <a:tcPr marL="83325" marR="83325"/>
                </a:tc>
                <a:tc>
                  <a:txBody>
                    <a:bodyPr/>
                    <a:lstStyle/>
                    <a:p>
                      <a:endParaRPr lang="en-US" dirty="0"/>
                    </a:p>
                  </a:txBody>
                  <a:tcPr marL="83325" marR="83325"/>
                </a:tc>
              </a:tr>
              <a:tr h="370840">
                <a:tc>
                  <a:txBody>
                    <a:bodyPr/>
                    <a:lstStyle/>
                    <a:p>
                      <a:r>
                        <a:rPr lang="en-US" sz="2000" u="sng" dirty="0" smtClean="0"/>
                        <a:t>&lt;</a:t>
                      </a:r>
                      <a:r>
                        <a:rPr lang="en-US" sz="2000" dirty="0" smtClean="0"/>
                        <a:t>25%</a:t>
                      </a:r>
                      <a:endParaRPr lang="en-US" sz="2000" dirty="0"/>
                    </a:p>
                  </a:txBody>
                  <a:tcPr marL="83325" marR="83325"/>
                </a:tc>
                <a:tc>
                  <a:txBody>
                    <a:bodyPr/>
                    <a:lstStyle/>
                    <a:p>
                      <a:pPr algn="r"/>
                      <a:r>
                        <a:rPr lang="en-US" sz="2000" dirty="0" smtClean="0"/>
                        <a:t>252</a:t>
                      </a:r>
                      <a:endParaRPr lang="en-US" sz="2000" dirty="0"/>
                    </a:p>
                  </a:txBody>
                  <a:tcPr marL="83325" marR="83325"/>
                </a:tc>
                <a:tc>
                  <a:txBody>
                    <a:bodyPr/>
                    <a:lstStyle/>
                    <a:p>
                      <a:pPr algn="r"/>
                      <a:r>
                        <a:rPr lang="en-US" sz="2000" dirty="0" smtClean="0"/>
                        <a:t>51.1%</a:t>
                      </a:r>
                      <a:endParaRPr lang="en-US" sz="2000" dirty="0"/>
                    </a:p>
                  </a:txBody>
                  <a:tcPr marL="83325" marR="83325"/>
                </a:tc>
                <a:tc>
                  <a:txBody>
                    <a:bodyPr/>
                    <a:lstStyle/>
                    <a:p>
                      <a:pPr algn="r"/>
                      <a:r>
                        <a:rPr lang="en-US" sz="2000" dirty="0" smtClean="0"/>
                        <a:t>306</a:t>
                      </a:r>
                      <a:endParaRPr lang="en-US" sz="2000" dirty="0"/>
                    </a:p>
                  </a:txBody>
                  <a:tcPr marL="83325" marR="83325"/>
                </a:tc>
                <a:tc>
                  <a:txBody>
                    <a:bodyPr/>
                    <a:lstStyle/>
                    <a:p>
                      <a:pPr algn="r"/>
                      <a:r>
                        <a:rPr lang="en-US" sz="2000" dirty="0" smtClean="0"/>
                        <a:t>67.7%</a:t>
                      </a:r>
                      <a:endParaRPr lang="en-US" sz="2000" dirty="0"/>
                    </a:p>
                  </a:txBody>
                  <a:tcPr marL="83325" marR="83325"/>
                </a:tc>
                <a:tc>
                  <a:txBody>
                    <a:bodyPr/>
                    <a:lstStyle/>
                    <a:p>
                      <a:pPr algn="r"/>
                      <a:r>
                        <a:rPr lang="en-US" sz="2000" dirty="0" smtClean="0"/>
                        <a:t>180</a:t>
                      </a:r>
                      <a:endParaRPr lang="en-US" sz="2000" dirty="0"/>
                    </a:p>
                  </a:txBody>
                  <a:tcPr marL="83325" marR="83325"/>
                </a:tc>
                <a:tc>
                  <a:txBody>
                    <a:bodyPr/>
                    <a:lstStyle/>
                    <a:p>
                      <a:pPr algn="r"/>
                      <a:r>
                        <a:rPr lang="en-US" sz="2000" dirty="0" smtClean="0"/>
                        <a:t>79.6%</a:t>
                      </a:r>
                      <a:endParaRPr lang="en-US" sz="2000" dirty="0"/>
                    </a:p>
                  </a:txBody>
                  <a:tcPr marL="83325" marR="83325"/>
                </a:tc>
                <a:tc>
                  <a:txBody>
                    <a:bodyPr/>
                    <a:lstStyle/>
                    <a:p>
                      <a:pPr algn="r"/>
                      <a:r>
                        <a:rPr lang="en-US" sz="2000" dirty="0" smtClean="0"/>
                        <a:t>333</a:t>
                      </a:r>
                      <a:endParaRPr lang="en-US" sz="2000" dirty="0"/>
                    </a:p>
                  </a:txBody>
                  <a:tcPr marL="83325" marR="83325"/>
                </a:tc>
                <a:tc>
                  <a:txBody>
                    <a:bodyPr/>
                    <a:lstStyle/>
                    <a:p>
                      <a:pPr algn="r"/>
                      <a:r>
                        <a:rPr lang="en-US" sz="2000" dirty="0" smtClean="0"/>
                        <a:t>83.7%</a:t>
                      </a:r>
                      <a:endParaRPr lang="en-US" sz="2000" dirty="0"/>
                    </a:p>
                  </a:txBody>
                  <a:tcPr marL="83325" marR="83325"/>
                </a:tc>
              </a:tr>
              <a:tr h="370840">
                <a:tc>
                  <a:txBody>
                    <a:bodyPr/>
                    <a:lstStyle/>
                    <a:p>
                      <a:r>
                        <a:rPr lang="en-US" sz="2000" dirty="0" smtClean="0"/>
                        <a:t>&gt;25%</a:t>
                      </a:r>
                      <a:endParaRPr lang="en-US" sz="2000" dirty="0"/>
                    </a:p>
                  </a:txBody>
                  <a:tcPr marL="83325" marR="83325"/>
                </a:tc>
                <a:tc>
                  <a:txBody>
                    <a:bodyPr/>
                    <a:lstStyle/>
                    <a:p>
                      <a:pPr algn="r"/>
                      <a:r>
                        <a:rPr lang="en-US" sz="2000" dirty="0" smtClean="0"/>
                        <a:t>210</a:t>
                      </a:r>
                      <a:endParaRPr lang="en-US" sz="2000" dirty="0"/>
                    </a:p>
                  </a:txBody>
                  <a:tcPr marL="83325" marR="83325"/>
                </a:tc>
                <a:tc>
                  <a:txBody>
                    <a:bodyPr/>
                    <a:lstStyle/>
                    <a:p>
                      <a:pPr algn="r"/>
                      <a:r>
                        <a:rPr lang="en-US" sz="2000" dirty="0" smtClean="0"/>
                        <a:t>37.2%</a:t>
                      </a:r>
                      <a:endParaRPr lang="en-US" sz="2000" dirty="0"/>
                    </a:p>
                  </a:txBody>
                  <a:tcPr marL="83325" marR="83325"/>
                </a:tc>
                <a:tc>
                  <a:txBody>
                    <a:bodyPr/>
                    <a:lstStyle/>
                    <a:p>
                      <a:pPr algn="r"/>
                      <a:r>
                        <a:rPr lang="en-US" sz="2000" dirty="0" smtClean="0"/>
                        <a:t>278</a:t>
                      </a:r>
                      <a:endParaRPr lang="en-US" sz="2000" dirty="0"/>
                    </a:p>
                  </a:txBody>
                  <a:tcPr marL="83325" marR="83325"/>
                </a:tc>
                <a:tc>
                  <a:txBody>
                    <a:bodyPr/>
                    <a:lstStyle/>
                    <a:p>
                      <a:pPr algn="r"/>
                      <a:r>
                        <a:rPr lang="en-US" sz="2000" dirty="0" smtClean="0"/>
                        <a:t>51.7%</a:t>
                      </a:r>
                      <a:endParaRPr lang="en-US" sz="2000" dirty="0"/>
                    </a:p>
                  </a:txBody>
                  <a:tcPr marL="83325" marR="83325"/>
                </a:tc>
                <a:tc>
                  <a:txBody>
                    <a:bodyPr/>
                    <a:lstStyle/>
                    <a:p>
                      <a:pPr algn="r"/>
                      <a:r>
                        <a:rPr lang="en-US" sz="2000" dirty="0" smtClean="0"/>
                        <a:t>292</a:t>
                      </a:r>
                      <a:endParaRPr lang="en-US" sz="2000" dirty="0"/>
                    </a:p>
                  </a:txBody>
                  <a:tcPr marL="83325" marR="83325"/>
                </a:tc>
                <a:tc>
                  <a:txBody>
                    <a:bodyPr/>
                    <a:lstStyle/>
                    <a:p>
                      <a:pPr algn="r"/>
                      <a:r>
                        <a:rPr lang="en-US" sz="2000" dirty="0" smtClean="0"/>
                        <a:t>61.2%</a:t>
                      </a:r>
                      <a:endParaRPr lang="en-US" sz="2000" dirty="0"/>
                    </a:p>
                  </a:txBody>
                  <a:tcPr marL="83325" marR="83325"/>
                </a:tc>
                <a:tc>
                  <a:txBody>
                    <a:bodyPr/>
                    <a:lstStyle/>
                    <a:p>
                      <a:pPr algn="r"/>
                      <a:r>
                        <a:rPr lang="en-US" sz="2000" dirty="0" smtClean="0"/>
                        <a:t>435</a:t>
                      </a:r>
                      <a:endParaRPr lang="en-US" sz="2000" dirty="0"/>
                    </a:p>
                  </a:txBody>
                  <a:tcPr marL="83325" marR="83325"/>
                </a:tc>
                <a:tc>
                  <a:txBody>
                    <a:bodyPr/>
                    <a:lstStyle/>
                    <a:p>
                      <a:pPr algn="r"/>
                      <a:r>
                        <a:rPr lang="en-US" sz="2000" dirty="0" smtClean="0"/>
                        <a:t>77.0%</a:t>
                      </a:r>
                      <a:endParaRPr lang="en-US" sz="2000" dirty="0"/>
                    </a:p>
                  </a:txBody>
                  <a:tcPr marL="83325" marR="83325"/>
                </a:tc>
              </a:tr>
              <a:tr h="370840">
                <a:tc>
                  <a:txBody>
                    <a:bodyPr/>
                    <a:lstStyle/>
                    <a:p>
                      <a:r>
                        <a:rPr lang="en-US" sz="2000" dirty="0" smtClean="0"/>
                        <a:t>Viral Load</a:t>
                      </a:r>
                      <a:endParaRPr lang="en-US" sz="2000" dirty="0"/>
                    </a:p>
                  </a:txBody>
                  <a:tcPr marL="83325" marR="83325"/>
                </a:tc>
                <a:tc>
                  <a:txBody>
                    <a:bodyPr/>
                    <a:lstStyle/>
                    <a:p>
                      <a:endParaRPr lang="en-US" dirty="0"/>
                    </a:p>
                  </a:txBody>
                  <a:tcPr marL="83325" marR="83325"/>
                </a:tc>
                <a:tc>
                  <a:txBody>
                    <a:bodyPr/>
                    <a:lstStyle/>
                    <a:p>
                      <a:endParaRPr lang="en-US" dirty="0"/>
                    </a:p>
                  </a:txBody>
                  <a:tcPr marL="83325" marR="83325"/>
                </a:tc>
                <a:tc>
                  <a:txBody>
                    <a:bodyPr/>
                    <a:lstStyle/>
                    <a:p>
                      <a:endParaRPr lang="en-US" dirty="0"/>
                    </a:p>
                  </a:txBody>
                  <a:tcPr marL="83325" marR="83325"/>
                </a:tc>
                <a:tc>
                  <a:txBody>
                    <a:bodyPr/>
                    <a:lstStyle/>
                    <a:p>
                      <a:endParaRPr lang="en-US" dirty="0"/>
                    </a:p>
                  </a:txBody>
                  <a:tcPr marL="83325" marR="83325"/>
                </a:tc>
                <a:tc>
                  <a:txBody>
                    <a:bodyPr/>
                    <a:lstStyle/>
                    <a:p>
                      <a:endParaRPr lang="en-US" dirty="0"/>
                    </a:p>
                  </a:txBody>
                  <a:tcPr marL="83325" marR="83325"/>
                </a:tc>
                <a:tc>
                  <a:txBody>
                    <a:bodyPr/>
                    <a:lstStyle/>
                    <a:p>
                      <a:endParaRPr lang="en-US" dirty="0"/>
                    </a:p>
                  </a:txBody>
                  <a:tcPr marL="83325" marR="83325"/>
                </a:tc>
                <a:tc>
                  <a:txBody>
                    <a:bodyPr/>
                    <a:lstStyle/>
                    <a:p>
                      <a:endParaRPr lang="en-US" dirty="0"/>
                    </a:p>
                  </a:txBody>
                  <a:tcPr marL="83325" marR="83325"/>
                </a:tc>
                <a:tc>
                  <a:txBody>
                    <a:bodyPr/>
                    <a:lstStyle/>
                    <a:p>
                      <a:endParaRPr lang="en-US" dirty="0"/>
                    </a:p>
                  </a:txBody>
                  <a:tcPr marL="83325" marR="83325"/>
                </a:tc>
              </a:tr>
              <a:tr h="370840">
                <a:tc>
                  <a:txBody>
                    <a:bodyPr/>
                    <a:lstStyle/>
                    <a:p>
                      <a:r>
                        <a:rPr lang="en-US" sz="2000" dirty="0" smtClean="0"/>
                        <a:t>Undetectable</a:t>
                      </a:r>
                      <a:endParaRPr lang="en-US" sz="2000" dirty="0"/>
                    </a:p>
                  </a:txBody>
                  <a:tcPr marL="83325" marR="83325"/>
                </a:tc>
                <a:tc>
                  <a:txBody>
                    <a:bodyPr/>
                    <a:lstStyle/>
                    <a:p>
                      <a:pPr algn="r"/>
                      <a:r>
                        <a:rPr lang="en-US" sz="2000" dirty="0" smtClean="0"/>
                        <a:t>386</a:t>
                      </a:r>
                      <a:endParaRPr lang="en-US" sz="2000" dirty="0"/>
                    </a:p>
                  </a:txBody>
                  <a:tcPr marL="83325" marR="83325"/>
                </a:tc>
                <a:tc>
                  <a:txBody>
                    <a:bodyPr/>
                    <a:lstStyle/>
                    <a:p>
                      <a:pPr algn="r"/>
                      <a:r>
                        <a:rPr lang="en-US" sz="2000" dirty="0" smtClean="0"/>
                        <a:t>57.9%</a:t>
                      </a:r>
                      <a:endParaRPr lang="en-US" sz="2000" dirty="0"/>
                    </a:p>
                  </a:txBody>
                  <a:tcPr marL="83325" marR="83325"/>
                </a:tc>
                <a:tc>
                  <a:txBody>
                    <a:bodyPr/>
                    <a:lstStyle/>
                    <a:p>
                      <a:pPr algn="r"/>
                      <a:r>
                        <a:rPr lang="en-US" sz="2000" dirty="0" smtClean="0"/>
                        <a:t>455</a:t>
                      </a:r>
                      <a:endParaRPr lang="en-US" sz="2000" dirty="0"/>
                    </a:p>
                  </a:txBody>
                  <a:tcPr marL="83325" marR="83325"/>
                </a:tc>
                <a:tc>
                  <a:txBody>
                    <a:bodyPr/>
                    <a:lstStyle/>
                    <a:p>
                      <a:pPr algn="r"/>
                      <a:r>
                        <a:rPr lang="en-US" sz="2000" dirty="0" smtClean="0"/>
                        <a:t>68.8%</a:t>
                      </a:r>
                      <a:endParaRPr lang="en-US" sz="2000" dirty="0"/>
                    </a:p>
                  </a:txBody>
                  <a:tcPr marL="83325" marR="83325"/>
                </a:tc>
                <a:tc>
                  <a:txBody>
                    <a:bodyPr/>
                    <a:lstStyle/>
                    <a:p>
                      <a:pPr algn="r"/>
                      <a:r>
                        <a:rPr lang="en-US" sz="2000" dirty="0" smtClean="0"/>
                        <a:t>351</a:t>
                      </a:r>
                      <a:endParaRPr lang="en-US" sz="2000" dirty="0"/>
                    </a:p>
                  </a:txBody>
                  <a:tcPr marL="83325" marR="83325"/>
                </a:tc>
                <a:tc>
                  <a:txBody>
                    <a:bodyPr/>
                    <a:lstStyle/>
                    <a:p>
                      <a:pPr algn="r"/>
                      <a:r>
                        <a:rPr lang="en-US" sz="2000" dirty="0" smtClean="0"/>
                        <a:t>73.6%</a:t>
                      </a:r>
                      <a:endParaRPr lang="en-US" sz="2000" dirty="0"/>
                    </a:p>
                  </a:txBody>
                  <a:tcPr marL="83325" marR="83325"/>
                </a:tc>
                <a:tc>
                  <a:txBody>
                    <a:bodyPr/>
                    <a:lstStyle/>
                    <a:p>
                      <a:pPr algn="r"/>
                      <a:r>
                        <a:rPr lang="en-US" sz="2000" dirty="0" smtClean="0"/>
                        <a:t>559</a:t>
                      </a:r>
                      <a:endParaRPr lang="en-US" sz="2000" dirty="0"/>
                    </a:p>
                  </a:txBody>
                  <a:tcPr marL="83325" marR="83325"/>
                </a:tc>
                <a:tc>
                  <a:txBody>
                    <a:bodyPr/>
                    <a:lstStyle/>
                    <a:p>
                      <a:pPr algn="r"/>
                      <a:r>
                        <a:rPr lang="en-US" sz="2000" dirty="0" smtClean="0"/>
                        <a:t>76.9%</a:t>
                      </a:r>
                      <a:endParaRPr lang="en-US" sz="2000" dirty="0"/>
                    </a:p>
                  </a:txBody>
                  <a:tcPr marL="83325" marR="83325"/>
                </a:tc>
              </a:tr>
              <a:tr h="370840">
                <a:tc>
                  <a:txBody>
                    <a:bodyPr/>
                    <a:lstStyle/>
                    <a:p>
                      <a:r>
                        <a:rPr lang="en-US" sz="2000" dirty="0" smtClean="0"/>
                        <a:t>Detectable</a:t>
                      </a:r>
                      <a:endParaRPr lang="en-US" sz="2000" dirty="0"/>
                    </a:p>
                  </a:txBody>
                  <a:tcPr marL="83325" marR="83325"/>
                </a:tc>
                <a:tc>
                  <a:txBody>
                    <a:bodyPr/>
                    <a:lstStyle/>
                    <a:p>
                      <a:pPr algn="r"/>
                      <a:r>
                        <a:rPr lang="en-US" sz="2000" dirty="0" smtClean="0"/>
                        <a:t>254</a:t>
                      </a:r>
                      <a:endParaRPr lang="en-US" sz="2000" dirty="0"/>
                    </a:p>
                  </a:txBody>
                  <a:tcPr marL="83325" marR="83325"/>
                </a:tc>
                <a:tc>
                  <a:txBody>
                    <a:bodyPr/>
                    <a:lstStyle/>
                    <a:p>
                      <a:pPr algn="r"/>
                      <a:r>
                        <a:rPr lang="en-US" sz="2000" dirty="0" smtClean="0"/>
                        <a:t>72.4%</a:t>
                      </a:r>
                      <a:endParaRPr lang="en-US" sz="2000" dirty="0"/>
                    </a:p>
                  </a:txBody>
                  <a:tcPr marL="83325" marR="83325"/>
                </a:tc>
                <a:tc>
                  <a:txBody>
                    <a:bodyPr/>
                    <a:lstStyle/>
                    <a:p>
                      <a:pPr algn="r"/>
                      <a:r>
                        <a:rPr lang="en-US" sz="2000" dirty="0" smtClean="0"/>
                        <a:t>211</a:t>
                      </a:r>
                      <a:endParaRPr lang="en-US" sz="2000" dirty="0"/>
                    </a:p>
                  </a:txBody>
                  <a:tcPr marL="83325" marR="83325"/>
                </a:tc>
                <a:tc>
                  <a:txBody>
                    <a:bodyPr/>
                    <a:lstStyle/>
                    <a:p>
                      <a:pPr algn="r"/>
                      <a:r>
                        <a:rPr lang="en-US" sz="2000" dirty="0" smtClean="0"/>
                        <a:t>69.2%</a:t>
                      </a:r>
                      <a:endParaRPr lang="en-US" sz="2000" dirty="0"/>
                    </a:p>
                  </a:txBody>
                  <a:tcPr marL="83325" marR="83325"/>
                </a:tc>
                <a:tc>
                  <a:txBody>
                    <a:bodyPr/>
                    <a:lstStyle/>
                    <a:p>
                      <a:pPr algn="r"/>
                      <a:r>
                        <a:rPr lang="en-US" sz="2000" dirty="0" smtClean="0"/>
                        <a:t>127</a:t>
                      </a:r>
                      <a:endParaRPr lang="en-US" sz="2000" dirty="0"/>
                    </a:p>
                  </a:txBody>
                  <a:tcPr marL="83325" marR="83325"/>
                </a:tc>
                <a:tc>
                  <a:txBody>
                    <a:bodyPr/>
                    <a:lstStyle/>
                    <a:p>
                      <a:pPr algn="r"/>
                      <a:r>
                        <a:rPr lang="en-US" sz="2000" dirty="0" smtClean="0"/>
                        <a:t>78.4%</a:t>
                      </a:r>
                      <a:endParaRPr lang="en-US" sz="2000" dirty="0"/>
                    </a:p>
                  </a:txBody>
                  <a:tcPr marL="83325" marR="83325"/>
                </a:tc>
                <a:tc>
                  <a:txBody>
                    <a:bodyPr/>
                    <a:lstStyle/>
                    <a:p>
                      <a:pPr algn="r"/>
                      <a:r>
                        <a:rPr lang="en-US" sz="2000" dirty="0" smtClean="0"/>
                        <a:t>174</a:t>
                      </a:r>
                      <a:endParaRPr lang="en-US" sz="2000" dirty="0"/>
                    </a:p>
                  </a:txBody>
                  <a:tcPr marL="83325" marR="83325"/>
                </a:tc>
                <a:tc>
                  <a:txBody>
                    <a:bodyPr/>
                    <a:lstStyle/>
                    <a:p>
                      <a:pPr algn="r"/>
                      <a:r>
                        <a:rPr lang="en-US" sz="2000" dirty="0" smtClean="0"/>
                        <a:t>84.5%</a:t>
                      </a:r>
                      <a:endParaRPr lang="en-US" sz="2000" dirty="0"/>
                    </a:p>
                  </a:txBody>
                  <a:tcPr marL="83325" marR="83325"/>
                </a:tc>
              </a:tr>
            </a:tbl>
          </a:graphicData>
        </a:graphic>
      </p:graphicFrame>
      <p:pic>
        <p:nvPicPr>
          <p:cNvPr id="5" name="Picture 4" descr="PDPH LOGO-3-7-1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500021"/>
            <a:ext cx="1009650" cy="135797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4650" y="274638"/>
            <a:ext cx="7499350" cy="1143000"/>
          </a:xfrm>
        </p:spPr>
        <p:txBody>
          <a:bodyPr>
            <a:normAutofit fontScale="90000"/>
          </a:bodyPr>
          <a:lstStyle/>
          <a:p>
            <a:r>
              <a:rPr lang="en-US" dirty="0" smtClean="0"/>
              <a:t>2009 and 2010 Partial CAREWare Match</a:t>
            </a:r>
            <a:endParaRPr lang="en-US" dirty="0"/>
          </a:p>
        </p:txBody>
      </p:sp>
      <p:sp>
        <p:nvSpPr>
          <p:cNvPr id="3" name="Content Placeholder 2"/>
          <p:cNvSpPr>
            <a:spLocks noGrp="1"/>
          </p:cNvSpPr>
          <p:nvPr>
            <p:ph idx="4294967295"/>
          </p:nvPr>
        </p:nvSpPr>
        <p:spPr>
          <a:xfrm>
            <a:off x="1295400" y="1447800"/>
            <a:ext cx="7499350" cy="4800600"/>
          </a:xfrm>
        </p:spPr>
        <p:txBody>
          <a:bodyPr>
            <a:normAutofit fontScale="77500" lnSpcReduction="20000"/>
          </a:bodyPr>
          <a:lstStyle/>
          <a:p>
            <a:r>
              <a:rPr lang="en-US" dirty="0" smtClean="0"/>
              <a:t>CAREWare is a client level database used by Ryan White funded facilities</a:t>
            </a:r>
          </a:p>
          <a:p>
            <a:pPr lvl="1"/>
            <a:r>
              <a:rPr lang="en-US" dirty="0" smtClean="0"/>
              <a:t>Includes data on all CD4 and viral load results</a:t>
            </a:r>
          </a:p>
          <a:p>
            <a:pPr lvl="1"/>
            <a:r>
              <a:rPr lang="en-US" dirty="0" smtClean="0"/>
              <a:t>Data sent to the PDPH includes an encrypted URN</a:t>
            </a:r>
          </a:p>
          <a:p>
            <a:pPr lvl="1"/>
            <a:r>
              <a:rPr lang="en-US" dirty="0" smtClean="0"/>
              <a:t>Previous match of this data used to identify under-reporting from a large reference laboratory</a:t>
            </a:r>
          </a:p>
          <a:p>
            <a:r>
              <a:rPr lang="en-US" dirty="0" smtClean="0"/>
              <a:t>Two facilities approached to submit eURN with patient identifiers to the PDPH for all patients seen in 2009 and 2010 at their facilities</a:t>
            </a:r>
          </a:p>
          <a:p>
            <a:pPr lvl="1"/>
            <a:r>
              <a:rPr lang="en-US" dirty="0" smtClean="0"/>
              <a:t>Selected facilities included:  a large community based HIV clinic and a large hospital based clinic</a:t>
            </a:r>
          </a:p>
          <a:p>
            <a:pPr lvl="1"/>
            <a:r>
              <a:rPr lang="en-US" dirty="0" smtClean="0"/>
              <a:t>Data re-matched to assess completeness of reporting</a:t>
            </a:r>
          </a:p>
          <a:p>
            <a:pPr lvl="1"/>
            <a:r>
              <a:rPr lang="en-US" dirty="0" smtClean="0"/>
              <a:t>Patient identifiers submitted included eURN, name and DOB</a:t>
            </a:r>
          </a:p>
        </p:txBody>
      </p:sp>
      <p:pic>
        <p:nvPicPr>
          <p:cNvPr id="4" name="Picture 3" descr="PDPH LOGO-3-7-1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500021"/>
            <a:ext cx="1009650" cy="135797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2009/2010 CAREWare Match Results</a:t>
            </a:r>
            <a:endParaRPr lang="en-US" dirty="0"/>
          </a:p>
        </p:txBody>
      </p:sp>
      <p:sp>
        <p:nvSpPr>
          <p:cNvPr id="2" name="Text Placeholder 1"/>
          <p:cNvSpPr>
            <a:spLocks noGrp="1"/>
          </p:cNvSpPr>
          <p:nvPr>
            <p:ph type="body" idx="1"/>
          </p:nvPr>
        </p:nvSpPr>
        <p:spPr/>
        <p:txBody>
          <a:bodyPr>
            <a:normAutofit/>
          </a:bodyPr>
          <a:lstStyle/>
          <a:p>
            <a:r>
              <a:rPr lang="en-US" dirty="0" smtClean="0"/>
              <a:t>Facility #1 (CBO), N=11,849  labs</a:t>
            </a:r>
            <a:endParaRPr lang="en-US" dirty="0"/>
          </a:p>
        </p:txBody>
      </p:sp>
      <p:sp>
        <p:nvSpPr>
          <p:cNvPr id="3" name="Text Placeholder 2"/>
          <p:cNvSpPr>
            <a:spLocks noGrp="1"/>
          </p:cNvSpPr>
          <p:nvPr>
            <p:ph type="body" sz="half" idx="3"/>
          </p:nvPr>
        </p:nvSpPr>
        <p:spPr/>
        <p:txBody>
          <a:bodyPr>
            <a:normAutofit fontScale="92500" lnSpcReduction="10000"/>
          </a:bodyPr>
          <a:lstStyle/>
          <a:p>
            <a:r>
              <a:rPr lang="en-US" dirty="0" smtClean="0"/>
              <a:t>Facility #2 (Hospital),</a:t>
            </a:r>
          </a:p>
          <a:p>
            <a:r>
              <a:rPr lang="en-US" dirty="0" smtClean="0"/>
              <a:t>N=5,416 labs</a:t>
            </a:r>
            <a:endParaRPr lang="en-US" dirty="0"/>
          </a:p>
        </p:txBody>
      </p:sp>
      <p:graphicFrame>
        <p:nvGraphicFramePr>
          <p:cNvPr id="7" name="Content Placeholder 6"/>
          <p:cNvGraphicFramePr>
            <a:graphicFrameLocks noGrp="1"/>
          </p:cNvGraphicFramePr>
          <p:nvPr>
            <p:ph sz="quarter" idx="2"/>
          </p:nvPr>
        </p:nvGraphicFramePr>
        <p:xfrm>
          <a:off x="457200" y="969963"/>
          <a:ext cx="4022722" cy="3779520"/>
        </p:xfrm>
        <a:graphic>
          <a:graphicData uri="http://schemas.openxmlformats.org/drawingml/2006/table">
            <a:tbl>
              <a:tblPr firstRow="1" bandRow="1">
                <a:tableStyleId>{5C22544A-7EE6-4342-B048-85BDC9FD1C3A}</a:tableStyleId>
              </a:tblPr>
              <a:tblGrid>
                <a:gridCol w="1140773"/>
                <a:gridCol w="1440975"/>
                <a:gridCol w="1440974"/>
              </a:tblGrid>
              <a:tr h="370840">
                <a:tc>
                  <a:txBody>
                    <a:bodyPr/>
                    <a:lstStyle/>
                    <a:p>
                      <a:endParaRPr lang="en-US" sz="2000" dirty="0"/>
                    </a:p>
                  </a:txBody>
                  <a:tcPr marL="91009" marR="91009"/>
                </a:tc>
                <a:tc>
                  <a:txBody>
                    <a:bodyPr/>
                    <a:lstStyle/>
                    <a:p>
                      <a:r>
                        <a:rPr lang="en-US" sz="2000" dirty="0" smtClean="0"/>
                        <a:t>Not Reported</a:t>
                      </a:r>
                      <a:endParaRPr lang="en-US" sz="2000" dirty="0"/>
                    </a:p>
                  </a:txBody>
                  <a:tcPr marL="91009" marR="91009"/>
                </a:tc>
                <a:tc>
                  <a:txBody>
                    <a:bodyPr/>
                    <a:lstStyle/>
                    <a:p>
                      <a:r>
                        <a:rPr lang="en-US" sz="2000" dirty="0" smtClean="0"/>
                        <a:t>Reported</a:t>
                      </a:r>
                      <a:endParaRPr lang="en-US" sz="2000" dirty="0"/>
                    </a:p>
                  </a:txBody>
                  <a:tcPr marL="91009" marR="91009"/>
                </a:tc>
              </a:tr>
              <a:tr h="370840">
                <a:tc>
                  <a:txBody>
                    <a:bodyPr/>
                    <a:lstStyle/>
                    <a:p>
                      <a:r>
                        <a:rPr lang="en-US" sz="2000" dirty="0" smtClean="0"/>
                        <a:t>Total</a:t>
                      </a:r>
                      <a:endParaRPr lang="en-US" sz="2000" dirty="0"/>
                    </a:p>
                  </a:txBody>
                  <a:tcPr marL="91009" marR="91009"/>
                </a:tc>
                <a:tc>
                  <a:txBody>
                    <a:bodyPr/>
                    <a:lstStyle/>
                    <a:p>
                      <a:r>
                        <a:rPr lang="en-US" dirty="0" smtClean="0"/>
                        <a:t>33.9%</a:t>
                      </a:r>
                      <a:endParaRPr lang="en-US" dirty="0"/>
                    </a:p>
                  </a:txBody>
                  <a:tcPr marL="91009" marR="91009"/>
                </a:tc>
                <a:tc>
                  <a:txBody>
                    <a:bodyPr/>
                    <a:lstStyle/>
                    <a:p>
                      <a:r>
                        <a:rPr lang="en-US" dirty="0" smtClean="0"/>
                        <a:t>66.1%</a:t>
                      </a:r>
                      <a:endParaRPr lang="en-US" dirty="0"/>
                    </a:p>
                  </a:txBody>
                  <a:tcPr marL="91009" marR="91009"/>
                </a:tc>
              </a:tr>
              <a:tr h="370840">
                <a:tc>
                  <a:txBody>
                    <a:bodyPr/>
                    <a:lstStyle/>
                    <a:p>
                      <a:r>
                        <a:rPr lang="en-US" sz="2000" dirty="0" smtClean="0"/>
                        <a:t>CD4</a:t>
                      </a:r>
                      <a:endParaRPr lang="en-US" sz="2000" dirty="0"/>
                    </a:p>
                  </a:txBody>
                  <a:tcPr marL="91009" marR="91009"/>
                </a:tc>
                <a:tc>
                  <a:txBody>
                    <a:bodyPr/>
                    <a:lstStyle/>
                    <a:p>
                      <a:r>
                        <a:rPr lang="en-US" dirty="0" smtClean="0"/>
                        <a:t>42.5%</a:t>
                      </a:r>
                      <a:endParaRPr lang="en-US" dirty="0"/>
                    </a:p>
                  </a:txBody>
                  <a:tcPr marL="91009" marR="91009"/>
                </a:tc>
                <a:tc>
                  <a:txBody>
                    <a:bodyPr/>
                    <a:lstStyle/>
                    <a:p>
                      <a:r>
                        <a:rPr lang="en-US" dirty="0" smtClean="0"/>
                        <a:t>57.5%</a:t>
                      </a:r>
                      <a:endParaRPr lang="en-US" dirty="0"/>
                    </a:p>
                  </a:txBody>
                  <a:tcPr marL="91009" marR="91009"/>
                </a:tc>
              </a:tr>
              <a:tr h="370840">
                <a:tc>
                  <a:txBody>
                    <a:bodyPr/>
                    <a:lstStyle/>
                    <a:p>
                      <a:r>
                        <a:rPr lang="en-US" sz="2000" dirty="0" smtClean="0"/>
                        <a:t>  </a:t>
                      </a:r>
                      <a:r>
                        <a:rPr lang="en-US" sz="2000" u="sng" dirty="0" smtClean="0"/>
                        <a:t>&lt;</a:t>
                      </a:r>
                      <a:r>
                        <a:rPr lang="en-US" sz="2000" dirty="0" smtClean="0"/>
                        <a:t>350</a:t>
                      </a:r>
                      <a:endParaRPr lang="en-US" sz="2000" dirty="0"/>
                    </a:p>
                  </a:txBody>
                  <a:tcPr marL="91009" marR="91009"/>
                </a:tc>
                <a:tc>
                  <a:txBody>
                    <a:bodyPr/>
                    <a:lstStyle/>
                    <a:p>
                      <a:r>
                        <a:rPr lang="en-US" dirty="0" smtClean="0"/>
                        <a:t>32.4%</a:t>
                      </a:r>
                      <a:endParaRPr lang="en-US" dirty="0"/>
                    </a:p>
                  </a:txBody>
                  <a:tcPr marL="91009" marR="91009"/>
                </a:tc>
                <a:tc>
                  <a:txBody>
                    <a:bodyPr/>
                    <a:lstStyle/>
                    <a:p>
                      <a:r>
                        <a:rPr lang="en-US" dirty="0" smtClean="0"/>
                        <a:t>67.5%</a:t>
                      </a:r>
                      <a:endParaRPr lang="en-US" dirty="0"/>
                    </a:p>
                  </a:txBody>
                  <a:tcPr marL="91009" marR="91009"/>
                </a:tc>
              </a:tr>
              <a:tr h="370840">
                <a:tc>
                  <a:txBody>
                    <a:bodyPr/>
                    <a:lstStyle/>
                    <a:p>
                      <a:r>
                        <a:rPr lang="en-US" sz="2000" dirty="0" smtClean="0"/>
                        <a:t>  &gt;350</a:t>
                      </a:r>
                      <a:endParaRPr lang="en-US" sz="2000" dirty="0"/>
                    </a:p>
                  </a:txBody>
                  <a:tcPr marL="91009" marR="91009"/>
                </a:tc>
                <a:tc>
                  <a:txBody>
                    <a:bodyPr/>
                    <a:lstStyle/>
                    <a:p>
                      <a:r>
                        <a:rPr lang="en-US" dirty="0" smtClean="0"/>
                        <a:t>46.8%</a:t>
                      </a:r>
                      <a:endParaRPr lang="en-US" dirty="0"/>
                    </a:p>
                  </a:txBody>
                  <a:tcPr marL="91009" marR="91009"/>
                </a:tc>
                <a:tc>
                  <a:txBody>
                    <a:bodyPr/>
                    <a:lstStyle/>
                    <a:p>
                      <a:r>
                        <a:rPr lang="en-US" dirty="0" smtClean="0"/>
                        <a:t>53.2%</a:t>
                      </a:r>
                      <a:endParaRPr lang="en-US" dirty="0"/>
                    </a:p>
                  </a:txBody>
                  <a:tcPr marL="91009" marR="91009"/>
                </a:tc>
              </a:tr>
              <a:tr h="370840">
                <a:tc>
                  <a:txBody>
                    <a:bodyPr/>
                    <a:lstStyle/>
                    <a:p>
                      <a:r>
                        <a:rPr lang="en-US" sz="2000" dirty="0" smtClean="0"/>
                        <a:t>Viral Load</a:t>
                      </a:r>
                      <a:endParaRPr lang="en-US" sz="2000" dirty="0"/>
                    </a:p>
                  </a:txBody>
                  <a:tcPr marL="91009" marR="91009"/>
                </a:tc>
                <a:tc>
                  <a:txBody>
                    <a:bodyPr/>
                    <a:lstStyle/>
                    <a:p>
                      <a:r>
                        <a:rPr lang="en-US" dirty="0" smtClean="0"/>
                        <a:t>25.5%</a:t>
                      </a:r>
                      <a:endParaRPr lang="en-US" dirty="0"/>
                    </a:p>
                  </a:txBody>
                  <a:tcPr marL="91009" marR="91009"/>
                </a:tc>
                <a:tc>
                  <a:txBody>
                    <a:bodyPr/>
                    <a:lstStyle/>
                    <a:p>
                      <a:r>
                        <a:rPr lang="en-US" dirty="0" smtClean="0"/>
                        <a:t>74.5%</a:t>
                      </a:r>
                      <a:endParaRPr lang="en-US" dirty="0"/>
                    </a:p>
                  </a:txBody>
                  <a:tcPr marL="91009" marR="91009"/>
                </a:tc>
              </a:tr>
              <a:tr h="370840">
                <a:tc>
                  <a:txBody>
                    <a:bodyPr/>
                    <a:lstStyle/>
                    <a:p>
                      <a:r>
                        <a:rPr lang="en-US" sz="2000" dirty="0" smtClean="0"/>
                        <a:t>  </a:t>
                      </a:r>
                      <a:r>
                        <a:rPr lang="en-US" sz="2000" u="sng" baseline="0" dirty="0" smtClean="0"/>
                        <a:t>&lt;</a:t>
                      </a:r>
                      <a:r>
                        <a:rPr lang="en-US" sz="2000" baseline="0" dirty="0" smtClean="0"/>
                        <a:t>200</a:t>
                      </a:r>
                      <a:endParaRPr lang="en-US" sz="2000" dirty="0"/>
                    </a:p>
                  </a:txBody>
                  <a:tcPr marL="91009" marR="91009"/>
                </a:tc>
                <a:tc>
                  <a:txBody>
                    <a:bodyPr/>
                    <a:lstStyle/>
                    <a:p>
                      <a:r>
                        <a:rPr lang="en-US" dirty="0" smtClean="0"/>
                        <a:t>28.5%</a:t>
                      </a:r>
                      <a:endParaRPr lang="en-US" dirty="0"/>
                    </a:p>
                  </a:txBody>
                  <a:tcPr marL="91009" marR="91009"/>
                </a:tc>
                <a:tc>
                  <a:txBody>
                    <a:bodyPr/>
                    <a:lstStyle/>
                    <a:p>
                      <a:r>
                        <a:rPr lang="en-US" dirty="0" smtClean="0"/>
                        <a:t>71.5%</a:t>
                      </a:r>
                      <a:endParaRPr lang="en-US" dirty="0"/>
                    </a:p>
                  </a:txBody>
                  <a:tcPr marL="91009" marR="91009"/>
                </a:tc>
              </a:tr>
              <a:tr h="370840">
                <a:tc>
                  <a:txBody>
                    <a:bodyPr/>
                    <a:lstStyle/>
                    <a:p>
                      <a:r>
                        <a:rPr lang="en-US" sz="2000" dirty="0" smtClean="0"/>
                        <a:t>   &gt;200</a:t>
                      </a:r>
                      <a:endParaRPr lang="en-US" sz="2000" dirty="0"/>
                    </a:p>
                  </a:txBody>
                  <a:tcPr marL="91009" marR="91009"/>
                </a:tc>
                <a:tc>
                  <a:txBody>
                    <a:bodyPr/>
                    <a:lstStyle/>
                    <a:p>
                      <a:r>
                        <a:rPr lang="en-US" dirty="0" smtClean="0"/>
                        <a:t>18.3%</a:t>
                      </a:r>
                      <a:endParaRPr lang="en-US" dirty="0"/>
                    </a:p>
                  </a:txBody>
                  <a:tcPr marL="91009" marR="91009"/>
                </a:tc>
                <a:tc>
                  <a:txBody>
                    <a:bodyPr/>
                    <a:lstStyle/>
                    <a:p>
                      <a:r>
                        <a:rPr lang="en-US" dirty="0" smtClean="0"/>
                        <a:t>81.7%</a:t>
                      </a:r>
                      <a:endParaRPr lang="en-US" dirty="0"/>
                    </a:p>
                  </a:txBody>
                  <a:tcPr marL="91009" marR="91009"/>
                </a:tc>
              </a:tr>
            </a:tbl>
          </a:graphicData>
        </a:graphic>
      </p:graphicFrame>
      <p:graphicFrame>
        <p:nvGraphicFramePr>
          <p:cNvPr id="8" name="Content Placeholder 7"/>
          <p:cNvGraphicFramePr>
            <a:graphicFrameLocks noGrp="1"/>
          </p:cNvGraphicFramePr>
          <p:nvPr>
            <p:ph sz="quarter" idx="4"/>
          </p:nvPr>
        </p:nvGraphicFramePr>
        <p:xfrm>
          <a:off x="4664075" y="969963"/>
          <a:ext cx="4022725" cy="3779520"/>
        </p:xfrm>
        <a:graphic>
          <a:graphicData uri="http://schemas.openxmlformats.org/drawingml/2006/table">
            <a:tbl>
              <a:tblPr firstRow="1" bandRow="1">
                <a:tableStyleId>{5C22544A-7EE6-4342-B048-85BDC9FD1C3A}</a:tableStyleId>
              </a:tblPr>
              <a:tblGrid>
                <a:gridCol w="1138507"/>
                <a:gridCol w="1442109"/>
                <a:gridCol w="1442109"/>
              </a:tblGrid>
              <a:tr h="370840">
                <a:tc>
                  <a:txBody>
                    <a:bodyPr/>
                    <a:lstStyle/>
                    <a:p>
                      <a:endParaRPr lang="en-US" sz="2000" dirty="0"/>
                    </a:p>
                  </a:txBody>
                  <a:tcPr marL="91081" marR="91081"/>
                </a:tc>
                <a:tc>
                  <a:txBody>
                    <a:bodyPr/>
                    <a:lstStyle/>
                    <a:p>
                      <a:r>
                        <a:rPr lang="en-US" sz="2000" dirty="0" smtClean="0"/>
                        <a:t>Not Reported</a:t>
                      </a:r>
                      <a:endParaRPr lang="en-US" sz="2000" dirty="0"/>
                    </a:p>
                  </a:txBody>
                  <a:tcPr marL="91081" marR="91081"/>
                </a:tc>
                <a:tc>
                  <a:txBody>
                    <a:bodyPr/>
                    <a:lstStyle/>
                    <a:p>
                      <a:r>
                        <a:rPr lang="en-US" sz="2000" dirty="0" smtClean="0"/>
                        <a:t>Reported</a:t>
                      </a:r>
                      <a:endParaRPr lang="en-US" sz="2000" dirty="0"/>
                    </a:p>
                  </a:txBody>
                  <a:tcPr marL="91081" marR="91081"/>
                </a:tc>
              </a:tr>
              <a:tr h="370840">
                <a:tc>
                  <a:txBody>
                    <a:bodyPr/>
                    <a:lstStyle/>
                    <a:p>
                      <a:r>
                        <a:rPr lang="en-US" sz="2000" dirty="0" smtClean="0"/>
                        <a:t>Total</a:t>
                      </a:r>
                      <a:endParaRPr lang="en-US" sz="2000" dirty="0"/>
                    </a:p>
                  </a:txBody>
                  <a:tcPr marL="91081" marR="91081"/>
                </a:tc>
                <a:tc>
                  <a:txBody>
                    <a:bodyPr/>
                    <a:lstStyle/>
                    <a:p>
                      <a:r>
                        <a:rPr lang="en-US" dirty="0" smtClean="0"/>
                        <a:t>34.8%</a:t>
                      </a:r>
                      <a:endParaRPr lang="en-US" dirty="0"/>
                    </a:p>
                  </a:txBody>
                  <a:tcPr marL="91081" marR="91081"/>
                </a:tc>
                <a:tc>
                  <a:txBody>
                    <a:bodyPr/>
                    <a:lstStyle/>
                    <a:p>
                      <a:r>
                        <a:rPr lang="en-US" dirty="0" smtClean="0"/>
                        <a:t>65.2%</a:t>
                      </a:r>
                      <a:endParaRPr lang="en-US" dirty="0"/>
                    </a:p>
                  </a:txBody>
                  <a:tcPr marL="91081" marR="91081"/>
                </a:tc>
              </a:tr>
              <a:tr h="370840">
                <a:tc>
                  <a:txBody>
                    <a:bodyPr/>
                    <a:lstStyle/>
                    <a:p>
                      <a:r>
                        <a:rPr lang="en-US" sz="2000" dirty="0" smtClean="0"/>
                        <a:t>CD4</a:t>
                      </a:r>
                      <a:endParaRPr lang="en-US" sz="2000" dirty="0"/>
                    </a:p>
                  </a:txBody>
                  <a:tcPr marL="91081" marR="91081"/>
                </a:tc>
                <a:tc>
                  <a:txBody>
                    <a:bodyPr/>
                    <a:lstStyle/>
                    <a:p>
                      <a:r>
                        <a:rPr lang="en-US" dirty="0" smtClean="0"/>
                        <a:t>37.5%</a:t>
                      </a:r>
                      <a:endParaRPr lang="en-US" dirty="0"/>
                    </a:p>
                  </a:txBody>
                  <a:tcPr marL="91081" marR="91081"/>
                </a:tc>
                <a:tc>
                  <a:txBody>
                    <a:bodyPr/>
                    <a:lstStyle/>
                    <a:p>
                      <a:r>
                        <a:rPr lang="en-US" dirty="0" smtClean="0"/>
                        <a:t>62.5%</a:t>
                      </a:r>
                      <a:endParaRPr lang="en-US" dirty="0"/>
                    </a:p>
                  </a:txBody>
                  <a:tcPr marL="91081" marR="91081"/>
                </a:tc>
              </a:tr>
              <a:tr h="370840">
                <a:tc>
                  <a:txBody>
                    <a:bodyPr/>
                    <a:lstStyle/>
                    <a:p>
                      <a:r>
                        <a:rPr lang="en-US" sz="2000" dirty="0" smtClean="0"/>
                        <a:t>  </a:t>
                      </a:r>
                      <a:r>
                        <a:rPr lang="en-US" sz="2000" u="sng" dirty="0" smtClean="0"/>
                        <a:t>&lt;</a:t>
                      </a:r>
                      <a:r>
                        <a:rPr lang="en-US" sz="2000" dirty="0" smtClean="0"/>
                        <a:t>350</a:t>
                      </a:r>
                      <a:endParaRPr lang="en-US" sz="2000" dirty="0"/>
                    </a:p>
                  </a:txBody>
                  <a:tcPr marL="91081" marR="91081"/>
                </a:tc>
                <a:tc>
                  <a:txBody>
                    <a:bodyPr/>
                    <a:lstStyle/>
                    <a:p>
                      <a:r>
                        <a:rPr lang="en-US" dirty="0" smtClean="0"/>
                        <a:t>27.3%</a:t>
                      </a:r>
                      <a:endParaRPr lang="en-US" dirty="0"/>
                    </a:p>
                  </a:txBody>
                  <a:tcPr marL="91081" marR="91081"/>
                </a:tc>
                <a:tc>
                  <a:txBody>
                    <a:bodyPr/>
                    <a:lstStyle/>
                    <a:p>
                      <a:r>
                        <a:rPr lang="en-US" dirty="0" smtClean="0"/>
                        <a:t>72.7%</a:t>
                      </a:r>
                      <a:endParaRPr lang="en-US" dirty="0"/>
                    </a:p>
                  </a:txBody>
                  <a:tcPr marL="91081" marR="91081"/>
                </a:tc>
              </a:tr>
              <a:tr h="370840">
                <a:tc>
                  <a:txBody>
                    <a:bodyPr/>
                    <a:lstStyle/>
                    <a:p>
                      <a:r>
                        <a:rPr lang="en-US" sz="2000" dirty="0" smtClean="0"/>
                        <a:t>  &gt;350</a:t>
                      </a:r>
                      <a:endParaRPr lang="en-US" sz="2000" dirty="0"/>
                    </a:p>
                  </a:txBody>
                  <a:tcPr marL="91081" marR="91081"/>
                </a:tc>
                <a:tc>
                  <a:txBody>
                    <a:bodyPr/>
                    <a:lstStyle/>
                    <a:p>
                      <a:r>
                        <a:rPr lang="en-US" dirty="0" smtClean="0"/>
                        <a:t>42.9%</a:t>
                      </a:r>
                      <a:endParaRPr lang="en-US" dirty="0"/>
                    </a:p>
                  </a:txBody>
                  <a:tcPr marL="91081" marR="91081"/>
                </a:tc>
                <a:tc>
                  <a:txBody>
                    <a:bodyPr/>
                    <a:lstStyle/>
                    <a:p>
                      <a:r>
                        <a:rPr lang="en-US" dirty="0" smtClean="0"/>
                        <a:t>57.1%</a:t>
                      </a:r>
                      <a:endParaRPr lang="en-US" dirty="0"/>
                    </a:p>
                  </a:txBody>
                  <a:tcPr marL="91081" marR="91081"/>
                </a:tc>
              </a:tr>
              <a:tr h="370840">
                <a:tc>
                  <a:txBody>
                    <a:bodyPr/>
                    <a:lstStyle/>
                    <a:p>
                      <a:r>
                        <a:rPr lang="en-US" sz="2000" dirty="0" smtClean="0"/>
                        <a:t>Viral Load</a:t>
                      </a:r>
                      <a:endParaRPr lang="en-US" sz="2000" dirty="0"/>
                    </a:p>
                  </a:txBody>
                  <a:tcPr marL="91081" marR="91081"/>
                </a:tc>
                <a:tc>
                  <a:txBody>
                    <a:bodyPr/>
                    <a:lstStyle/>
                    <a:p>
                      <a:r>
                        <a:rPr lang="en-US" dirty="0" smtClean="0"/>
                        <a:t>32.2%</a:t>
                      </a:r>
                      <a:endParaRPr lang="en-US" dirty="0"/>
                    </a:p>
                  </a:txBody>
                  <a:tcPr marL="91081" marR="91081"/>
                </a:tc>
                <a:tc>
                  <a:txBody>
                    <a:bodyPr/>
                    <a:lstStyle/>
                    <a:p>
                      <a:r>
                        <a:rPr lang="en-US" dirty="0" smtClean="0"/>
                        <a:t>67.8%</a:t>
                      </a:r>
                      <a:endParaRPr lang="en-US" dirty="0"/>
                    </a:p>
                  </a:txBody>
                  <a:tcPr marL="91081" marR="91081"/>
                </a:tc>
              </a:tr>
              <a:tr h="370840">
                <a:tc>
                  <a:txBody>
                    <a:bodyPr/>
                    <a:lstStyle/>
                    <a:p>
                      <a:r>
                        <a:rPr lang="en-US" sz="2000" dirty="0" smtClean="0"/>
                        <a:t>  </a:t>
                      </a:r>
                      <a:r>
                        <a:rPr lang="en-US" sz="2000" u="sng" baseline="0" dirty="0" smtClean="0"/>
                        <a:t>&lt;</a:t>
                      </a:r>
                      <a:r>
                        <a:rPr lang="en-US" sz="2000" baseline="0" dirty="0" smtClean="0"/>
                        <a:t>200</a:t>
                      </a:r>
                      <a:endParaRPr lang="en-US" sz="2000" dirty="0"/>
                    </a:p>
                  </a:txBody>
                  <a:tcPr marL="91081" marR="91081"/>
                </a:tc>
                <a:tc>
                  <a:txBody>
                    <a:bodyPr/>
                    <a:lstStyle/>
                    <a:p>
                      <a:r>
                        <a:rPr lang="en-US" dirty="0" smtClean="0"/>
                        <a:t>39.5%</a:t>
                      </a:r>
                      <a:endParaRPr lang="en-US" dirty="0"/>
                    </a:p>
                  </a:txBody>
                  <a:tcPr marL="91081" marR="91081"/>
                </a:tc>
                <a:tc>
                  <a:txBody>
                    <a:bodyPr/>
                    <a:lstStyle/>
                    <a:p>
                      <a:r>
                        <a:rPr lang="en-US" dirty="0" smtClean="0"/>
                        <a:t>60.5%</a:t>
                      </a:r>
                      <a:endParaRPr lang="en-US" dirty="0"/>
                    </a:p>
                  </a:txBody>
                  <a:tcPr marL="91081" marR="91081"/>
                </a:tc>
              </a:tr>
              <a:tr h="370840">
                <a:tc>
                  <a:txBody>
                    <a:bodyPr/>
                    <a:lstStyle/>
                    <a:p>
                      <a:r>
                        <a:rPr lang="en-US" sz="2000" dirty="0" smtClean="0"/>
                        <a:t>   &gt;200</a:t>
                      </a:r>
                      <a:endParaRPr lang="en-US" sz="2000" dirty="0"/>
                    </a:p>
                  </a:txBody>
                  <a:tcPr marL="91081" marR="91081"/>
                </a:tc>
                <a:tc>
                  <a:txBody>
                    <a:bodyPr/>
                    <a:lstStyle/>
                    <a:p>
                      <a:r>
                        <a:rPr lang="en-US" dirty="0" smtClean="0"/>
                        <a:t>19.5%</a:t>
                      </a:r>
                      <a:endParaRPr lang="en-US" dirty="0"/>
                    </a:p>
                  </a:txBody>
                  <a:tcPr marL="91081" marR="91081"/>
                </a:tc>
                <a:tc>
                  <a:txBody>
                    <a:bodyPr/>
                    <a:lstStyle/>
                    <a:p>
                      <a:r>
                        <a:rPr lang="en-US" dirty="0" smtClean="0"/>
                        <a:t>80.5%</a:t>
                      </a:r>
                      <a:endParaRPr lang="en-US" dirty="0"/>
                    </a:p>
                  </a:txBody>
                  <a:tcPr marL="91081" marR="91081"/>
                </a:tc>
              </a:tr>
            </a:tbl>
          </a:graphicData>
        </a:graphic>
      </p:graphicFrame>
      <p:pic>
        <p:nvPicPr>
          <p:cNvPr id="9" name="Picture 8" descr="PDPH LOGO-3-7-1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4350" y="5500021"/>
            <a:ext cx="1009650" cy="135797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4650" y="274638"/>
            <a:ext cx="7499350" cy="1143000"/>
          </a:xfrm>
        </p:spPr>
        <p:txBody>
          <a:bodyPr>
            <a:normAutofit fontScale="90000"/>
          </a:bodyPr>
          <a:lstStyle/>
          <a:p>
            <a:r>
              <a:rPr lang="en-US" dirty="0" smtClean="0"/>
              <a:t>2011 CAREWare Complete Match</a:t>
            </a:r>
            <a:endParaRPr lang="en-US" dirty="0"/>
          </a:p>
        </p:txBody>
      </p:sp>
      <p:sp>
        <p:nvSpPr>
          <p:cNvPr id="3" name="Content Placeholder 2"/>
          <p:cNvSpPr>
            <a:spLocks noGrp="1"/>
          </p:cNvSpPr>
          <p:nvPr>
            <p:ph idx="4294967295"/>
          </p:nvPr>
        </p:nvSpPr>
        <p:spPr>
          <a:xfrm>
            <a:off x="1295400" y="1447800"/>
            <a:ext cx="7499350" cy="4800600"/>
          </a:xfrm>
        </p:spPr>
        <p:txBody>
          <a:bodyPr>
            <a:normAutofit fontScale="92500" lnSpcReduction="10000"/>
          </a:bodyPr>
          <a:lstStyle/>
          <a:p>
            <a:r>
              <a:rPr lang="en-US" dirty="0" smtClean="0"/>
              <a:t>8,477 Philadelphia residents were alive as of 12/31/2011 and had a CAREWare record</a:t>
            </a:r>
          </a:p>
          <a:p>
            <a:pPr lvl="1"/>
            <a:r>
              <a:rPr lang="en-US" dirty="0" smtClean="0"/>
              <a:t>96.3% (8,168) had at least one CD4 or viral load in 2011</a:t>
            </a:r>
          </a:p>
          <a:p>
            <a:r>
              <a:rPr lang="en-US" dirty="0" smtClean="0"/>
              <a:t>CAREWare records matched to eHARS based on eURN</a:t>
            </a:r>
          </a:p>
          <a:p>
            <a:pPr lvl="1"/>
            <a:r>
              <a:rPr lang="en-US" dirty="0" smtClean="0"/>
              <a:t>eHARS has internal capacity to create the CARWare eURN</a:t>
            </a:r>
          </a:p>
          <a:p>
            <a:pPr lvl="1"/>
            <a:r>
              <a:rPr lang="en-US" dirty="0" smtClean="0"/>
              <a:t>72.6% (N=5,931) of persons with at least one lab were matched to a record in eHARS</a:t>
            </a:r>
          </a:p>
          <a:p>
            <a:pPr lvl="1"/>
            <a:r>
              <a:rPr lang="en-US" dirty="0" smtClean="0"/>
              <a:t>Completeness evaluated overall and by facility</a:t>
            </a:r>
            <a:endParaRPr lang="en-US" dirty="0"/>
          </a:p>
        </p:txBody>
      </p:sp>
      <p:pic>
        <p:nvPicPr>
          <p:cNvPr id="4" name="Picture 3" descr="PDPH LOGO-3-7-1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500021"/>
            <a:ext cx="1009650" cy="135797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4650" y="274638"/>
            <a:ext cx="7499350" cy="1143000"/>
          </a:xfrm>
        </p:spPr>
        <p:txBody>
          <a:bodyPr>
            <a:normAutofit fontScale="90000"/>
          </a:bodyPr>
          <a:lstStyle/>
          <a:p>
            <a:r>
              <a:rPr lang="en-US" dirty="0" smtClean="0"/>
              <a:t>2011 CAREWare Complete Match</a:t>
            </a:r>
            <a:endParaRPr lang="en-US" dirty="0"/>
          </a:p>
        </p:txBody>
      </p:sp>
      <p:sp>
        <p:nvSpPr>
          <p:cNvPr id="3" name="Content Placeholder 2"/>
          <p:cNvSpPr>
            <a:spLocks noGrp="1"/>
          </p:cNvSpPr>
          <p:nvPr>
            <p:ph sz="half" idx="4294967295"/>
          </p:nvPr>
        </p:nvSpPr>
        <p:spPr>
          <a:xfrm>
            <a:off x="990600" y="1524000"/>
            <a:ext cx="3657600" cy="4664075"/>
          </a:xfrm>
        </p:spPr>
        <p:txBody>
          <a:bodyPr/>
          <a:lstStyle/>
          <a:p>
            <a:r>
              <a:rPr lang="en-US" dirty="0" smtClean="0"/>
              <a:t>29,878 labs reported in CAREWare for matched pairs</a:t>
            </a:r>
            <a:endParaRPr lang="en-US" dirty="0"/>
          </a:p>
        </p:txBody>
      </p:sp>
      <p:graphicFrame>
        <p:nvGraphicFramePr>
          <p:cNvPr id="5" name="Content Placeholder 4"/>
          <p:cNvGraphicFramePr>
            <a:graphicFrameLocks noGrp="1"/>
          </p:cNvGraphicFramePr>
          <p:nvPr>
            <p:ph sz="half" idx="4294967295"/>
          </p:nvPr>
        </p:nvGraphicFramePr>
        <p:xfrm>
          <a:off x="4495800" y="1752600"/>
          <a:ext cx="4038600" cy="3779520"/>
        </p:xfrm>
        <a:graphic>
          <a:graphicData uri="http://schemas.openxmlformats.org/drawingml/2006/table">
            <a:tbl>
              <a:tblPr firstRow="1" bandRow="1">
                <a:tableStyleId>{5C22544A-7EE6-4342-B048-85BDC9FD1C3A}</a:tableStyleId>
              </a:tblPr>
              <a:tblGrid>
                <a:gridCol w="1143000"/>
                <a:gridCol w="1447800"/>
                <a:gridCol w="1447800"/>
              </a:tblGrid>
              <a:tr h="370840">
                <a:tc>
                  <a:txBody>
                    <a:bodyPr/>
                    <a:lstStyle/>
                    <a:p>
                      <a:endParaRPr lang="en-US" sz="2000" dirty="0"/>
                    </a:p>
                  </a:txBody>
                  <a:tcPr/>
                </a:tc>
                <a:tc>
                  <a:txBody>
                    <a:bodyPr/>
                    <a:lstStyle/>
                    <a:p>
                      <a:r>
                        <a:rPr lang="en-US" sz="2000" dirty="0" smtClean="0"/>
                        <a:t>Not Reported</a:t>
                      </a:r>
                      <a:endParaRPr lang="en-US" sz="2000" dirty="0"/>
                    </a:p>
                  </a:txBody>
                  <a:tcPr/>
                </a:tc>
                <a:tc>
                  <a:txBody>
                    <a:bodyPr/>
                    <a:lstStyle/>
                    <a:p>
                      <a:r>
                        <a:rPr lang="en-US" sz="2000" dirty="0" smtClean="0"/>
                        <a:t>Reported</a:t>
                      </a:r>
                      <a:endParaRPr lang="en-US" sz="2000" dirty="0"/>
                    </a:p>
                  </a:txBody>
                  <a:tcPr/>
                </a:tc>
              </a:tr>
              <a:tr h="370840">
                <a:tc>
                  <a:txBody>
                    <a:bodyPr/>
                    <a:lstStyle/>
                    <a:p>
                      <a:r>
                        <a:rPr lang="en-US" sz="2000" dirty="0" smtClean="0"/>
                        <a:t>Total</a:t>
                      </a:r>
                      <a:endParaRPr lang="en-US" sz="2000" dirty="0"/>
                    </a:p>
                  </a:txBody>
                  <a:tcPr/>
                </a:tc>
                <a:tc>
                  <a:txBody>
                    <a:bodyPr/>
                    <a:lstStyle/>
                    <a:p>
                      <a:r>
                        <a:rPr lang="en-US" dirty="0" smtClean="0"/>
                        <a:t>30.3%</a:t>
                      </a:r>
                      <a:endParaRPr lang="en-US" dirty="0"/>
                    </a:p>
                  </a:txBody>
                  <a:tcPr/>
                </a:tc>
                <a:tc>
                  <a:txBody>
                    <a:bodyPr/>
                    <a:lstStyle/>
                    <a:p>
                      <a:r>
                        <a:rPr lang="en-US" dirty="0" smtClean="0"/>
                        <a:t>69.7%</a:t>
                      </a:r>
                      <a:endParaRPr lang="en-US" dirty="0"/>
                    </a:p>
                  </a:txBody>
                  <a:tcPr/>
                </a:tc>
              </a:tr>
              <a:tr h="370840">
                <a:tc>
                  <a:txBody>
                    <a:bodyPr/>
                    <a:lstStyle/>
                    <a:p>
                      <a:r>
                        <a:rPr lang="en-US" sz="2000" dirty="0" smtClean="0"/>
                        <a:t>CD4</a:t>
                      </a:r>
                      <a:endParaRPr lang="en-US" sz="2000" dirty="0"/>
                    </a:p>
                  </a:txBody>
                  <a:tcPr/>
                </a:tc>
                <a:tc>
                  <a:txBody>
                    <a:bodyPr/>
                    <a:lstStyle/>
                    <a:p>
                      <a:r>
                        <a:rPr lang="en-US" dirty="0" smtClean="0"/>
                        <a:t>37.9%</a:t>
                      </a:r>
                      <a:endParaRPr lang="en-US" dirty="0"/>
                    </a:p>
                  </a:txBody>
                  <a:tcPr/>
                </a:tc>
                <a:tc>
                  <a:txBody>
                    <a:bodyPr/>
                    <a:lstStyle/>
                    <a:p>
                      <a:r>
                        <a:rPr lang="en-US" dirty="0" smtClean="0"/>
                        <a:t>62.1%</a:t>
                      </a:r>
                      <a:endParaRPr lang="en-US" dirty="0"/>
                    </a:p>
                  </a:txBody>
                  <a:tcPr/>
                </a:tc>
              </a:tr>
              <a:tr h="370840">
                <a:tc>
                  <a:txBody>
                    <a:bodyPr/>
                    <a:lstStyle/>
                    <a:p>
                      <a:r>
                        <a:rPr lang="en-US" sz="2000" dirty="0" smtClean="0"/>
                        <a:t>  </a:t>
                      </a:r>
                      <a:r>
                        <a:rPr lang="en-US" sz="2000" u="sng" dirty="0" smtClean="0"/>
                        <a:t>&lt;</a:t>
                      </a:r>
                      <a:r>
                        <a:rPr lang="en-US" sz="2000" dirty="0" smtClean="0"/>
                        <a:t>350</a:t>
                      </a:r>
                      <a:endParaRPr lang="en-US" sz="2000" dirty="0"/>
                    </a:p>
                  </a:txBody>
                  <a:tcPr/>
                </a:tc>
                <a:tc>
                  <a:txBody>
                    <a:bodyPr/>
                    <a:lstStyle/>
                    <a:p>
                      <a:r>
                        <a:rPr lang="en-US" dirty="0" smtClean="0"/>
                        <a:t>28.7%</a:t>
                      </a:r>
                      <a:endParaRPr lang="en-US" dirty="0"/>
                    </a:p>
                  </a:txBody>
                  <a:tcPr/>
                </a:tc>
                <a:tc>
                  <a:txBody>
                    <a:bodyPr/>
                    <a:lstStyle/>
                    <a:p>
                      <a:r>
                        <a:rPr lang="en-US" dirty="0" smtClean="0"/>
                        <a:t>71.3%</a:t>
                      </a:r>
                      <a:endParaRPr lang="en-US" dirty="0"/>
                    </a:p>
                  </a:txBody>
                  <a:tcPr/>
                </a:tc>
              </a:tr>
              <a:tr h="370840">
                <a:tc>
                  <a:txBody>
                    <a:bodyPr/>
                    <a:lstStyle/>
                    <a:p>
                      <a:r>
                        <a:rPr lang="en-US" sz="2000" dirty="0" smtClean="0"/>
                        <a:t>  &gt;350</a:t>
                      </a:r>
                      <a:endParaRPr lang="en-US" sz="2000" dirty="0"/>
                    </a:p>
                  </a:txBody>
                  <a:tcPr/>
                </a:tc>
                <a:tc>
                  <a:txBody>
                    <a:bodyPr/>
                    <a:lstStyle/>
                    <a:p>
                      <a:r>
                        <a:rPr lang="en-US" dirty="0" smtClean="0"/>
                        <a:t>41.7%</a:t>
                      </a:r>
                      <a:endParaRPr lang="en-US" dirty="0"/>
                    </a:p>
                  </a:txBody>
                  <a:tcPr/>
                </a:tc>
                <a:tc>
                  <a:txBody>
                    <a:bodyPr/>
                    <a:lstStyle/>
                    <a:p>
                      <a:r>
                        <a:rPr lang="en-US" dirty="0" smtClean="0"/>
                        <a:t>58.3%</a:t>
                      </a:r>
                      <a:endParaRPr lang="en-US" dirty="0"/>
                    </a:p>
                  </a:txBody>
                  <a:tcPr/>
                </a:tc>
              </a:tr>
              <a:tr h="370840">
                <a:tc>
                  <a:txBody>
                    <a:bodyPr/>
                    <a:lstStyle/>
                    <a:p>
                      <a:r>
                        <a:rPr lang="en-US" sz="2000" dirty="0" smtClean="0"/>
                        <a:t>Viral Load</a:t>
                      </a:r>
                      <a:endParaRPr lang="en-US" sz="2000" dirty="0"/>
                    </a:p>
                  </a:txBody>
                  <a:tcPr/>
                </a:tc>
                <a:tc>
                  <a:txBody>
                    <a:bodyPr/>
                    <a:lstStyle/>
                    <a:p>
                      <a:r>
                        <a:rPr lang="en-US" dirty="0" smtClean="0"/>
                        <a:t>22.5%</a:t>
                      </a:r>
                      <a:endParaRPr lang="en-US" dirty="0"/>
                    </a:p>
                  </a:txBody>
                  <a:tcPr/>
                </a:tc>
                <a:tc>
                  <a:txBody>
                    <a:bodyPr/>
                    <a:lstStyle/>
                    <a:p>
                      <a:r>
                        <a:rPr lang="en-US" dirty="0" smtClean="0"/>
                        <a:t>77.5%</a:t>
                      </a:r>
                      <a:endParaRPr lang="en-US" dirty="0"/>
                    </a:p>
                  </a:txBody>
                  <a:tcPr/>
                </a:tc>
              </a:tr>
              <a:tr h="370840">
                <a:tc>
                  <a:txBody>
                    <a:bodyPr/>
                    <a:lstStyle/>
                    <a:p>
                      <a:r>
                        <a:rPr lang="en-US" sz="2000" dirty="0" smtClean="0"/>
                        <a:t>  </a:t>
                      </a:r>
                      <a:r>
                        <a:rPr lang="en-US" sz="2000" u="sng" baseline="0" dirty="0" smtClean="0"/>
                        <a:t>&lt;</a:t>
                      </a:r>
                      <a:r>
                        <a:rPr lang="en-US" sz="2000" baseline="0" dirty="0" smtClean="0"/>
                        <a:t>200</a:t>
                      </a:r>
                      <a:endParaRPr lang="en-US" sz="2000" dirty="0"/>
                    </a:p>
                  </a:txBody>
                  <a:tcPr/>
                </a:tc>
                <a:tc>
                  <a:txBody>
                    <a:bodyPr/>
                    <a:lstStyle/>
                    <a:p>
                      <a:r>
                        <a:rPr lang="en-US" dirty="0" smtClean="0"/>
                        <a:t>22.2%</a:t>
                      </a:r>
                      <a:endParaRPr lang="en-US" dirty="0"/>
                    </a:p>
                  </a:txBody>
                  <a:tcPr/>
                </a:tc>
                <a:tc>
                  <a:txBody>
                    <a:bodyPr/>
                    <a:lstStyle/>
                    <a:p>
                      <a:r>
                        <a:rPr lang="en-US" dirty="0" smtClean="0"/>
                        <a:t>77.8%</a:t>
                      </a:r>
                      <a:endParaRPr lang="en-US" dirty="0"/>
                    </a:p>
                  </a:txBody>
                  <a:tcPr/>
                </a:tc>
              </a:tr>
              <a:tr h="370840">
                <a:tc>
                  <a:txBody>
                    <a:bodyPr/>
                    <a:lstStyle/>
                    <a:p>
                      <a:r>
                        <a:rPr lang="en-US" sz="2000" dirty="0" smtClean="0"/>
                        <a:t>   &gt;200</a:t>
                      </a:r>
                      <a:endParaRPr lang="en-US" sz="2000" dirty="0"/>
                    </a:p>
                  </a:txBody>
                  <a:tcPr/>
                </a:tc>
                <a:tc>
                  <a:txBody>
                    <a:bodyPr/>
                    <a:lstStyle/>
                    <a:p>
                      <a:r>
                        <a:rPr lang="en-US" dirty="0" smtClean="0"/>
                        <a:t>23.6%</a:t>
                      </a:r>
                      <a:endParaRPr lang="en-US" dirty="0"/>
                    </a:p>
                  </a:txBody>
                  <a:tcPr/>
                </a:tc>
                <a:tc>
                  <a:txBody>
                    <a:bodyPr/>
                    <a:lstStyle/>
                    <a:p>
                      <a:r>
                        <a:rPr lang="en-US" dirty="0" smtClean="0"/>
                        <a:t>76.4%</a:t>
                      </a:r>
                      <a:endParaRPr lang="en-US" dirty="0"/>
                    </a:p>
                  </a:txBody>
                  <a:tcPr/>
                </a:tc>
              </a:tr>
            </a:tbl>
          </a:graphicData>
        </a:graphic>
      </p:graphicFrame>
      <p:pic>
        <p:nvPicPr>
          <p:cNvPr id="6" name="Picture 5" descr="PDPH LOGO-3-7-1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500021"/>
            <a:ext cx="1009650" cy="135797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4650" y="274638"/>
            <a:ext cx="7499350" cy="1143000"/>
          </a:xfrm>
        </p:spPr>
        <p:txBody>
          <a:bodyPr/>
          <a:lstStyle/>
          <a:p>
            <a:r>
              <a:rPr lang="en-US" dirty="0" smtClean="0"/>
              <a:t>Laboratory Evaluation Summary</a:t>
            </a:r>
            <a:endParaRPr lang="en-US" dirty="0"/>
          </a:p>
        </p:txBody>
      </p:sp>
      <p:sp>
        <p:nvSpPr>
          <p:cNvPr id="3" name="Content Placeholder 2"/>
          <p:cNvSpPr>
            <a:spLocks noGrp="1"/>
          </p:cNvSpPr>
          <p:nvPr>
            <p:ph idx="4294967295"/>
          </p:nvPr>
        </p:nvSpPr>
        <p:spPr>
          <a:xfrm>
            <a:off x="1371600" y="1371600"/>
            <a:ext cx="7499350" cy="4800600"/>
          </a:xfrm>
        </p:spPr>
        <p:txBody>
          <a:bodyPr>
            <a:normAutofit fontScale="85000" lnSpcReduction="10000"/>
          </a:bodyPr>
          <a:lstStyle/>
          <a:p>
            <a:r>
              <a:rPr lang="en-US" dirty="0" smtClean="0"/>
              <a:t>Provides a lower bound estimate of completeness</a:t>
            </a:r>
          </a:p>
          <a:p>
            <a:r>
              <a:rPr lang="en-US" dirty="0" smtClean="0"/>
              <a:t>Improvements seen over the 4 year time period</a:t>
            </a:r>
          </a:p>
          <a:p>
            <a:r>
              <a:rPr lang="en-US" dirty="0" smtClean="0"/>
              <a:t>Remain below the 95% completion benchmark by CDC for using NHSS data for HIV care continuum</a:t>
            </a:r>
          </a:p>
          <a:p>
            <a:r>
              <a:rPr lang="en-US" dirty="0" smtClean="0"/>
              <a:t>Barriers:</a:t>
            </a:r>
          </a:p>
          <a:p>
            <a:pPr lvl="1"/>
            <a:r>
              <a:rPr lang="en-US" dirty="0" smtClean="0"/>
              <a:t>Different reporting regulation by the State of PA</a:t>
            </a:r>
          </a:p>
          <a:p>
            <a:pPr lvl="2"/>
            <a:r>
              <a:rPr lang="en-US" dirty="0" smtClean="0"/>
              <a:t>Working with each laboratory to report directly to Philadelphia</a:t>
            </a:r>
          </a:p>
          <a:p>
            <a:pPr lvl="1"/>
            <a:r>
              <a:rPr lang="en-US" dirty="0" smtClean="0"/>
              <a:t>Laboratories unwilling to report non-residents</a:t>
            </a:r>
          </a:p>
          <a:p>
            <a:pPr lvl="2"/>
            <a:r>
              <a:rPr lang="en-US" dirty="0" smtClean="0"/>
              <a:t>Plan to amend the regulation to mandate reporting of all labs of residents and labs ordered by providers  within Philadelphia</a:t>
            </a:r>
          </a:p>
        </p:txBody>
      </p:sp>
      <p:pic>
        <p:nvPicPr>
          <p:cNvPr id="4" name="Picture 3" descr="PDPH LOGO-3-7-1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500021"/>
            <a:ext cx="1009650" cy="135797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revised cascade</a:t>
            </a:r>
            <a:endParaRPr lang="en-US" dirty="0"/>
          </a:p>
        </p:txBody>
      </p:sp>
      <p:sp>
        <p:nvSpPr>
          <p:cNvPr id="3" name="Text Placeholder 2"/>
          <p:cNvSpPr>
            <a:spLocks noGrp="1"/>
          </p:cNvSpPr>
          <p:nvPr>
            <p:ph type="body" idx="1"/>
          </p:nvPr>
        </p:nvSpPr>
        <p:spPr/>
        <p:txBody>
          <a:bodyPr/>
          <a:lstStyle/>
          <a:p>
            <a:endParaRPr lang="en-US" dirty="0"/>
          </a:p>
        </p:txBody>
      </p:sp>
      <p:pic>
        <p:nvPicPr>
          <p:cNvPr id="4" name="Picture 3" descr="PDPH LOGO-3-7-1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500021"/>
            <a:ext cx="1009650" cy="135797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4650" y="274638"/>
            <a:ext cx="7499350" cy="1143000"/>
          </a:xfrm>
        </p:spPr>
        <p:txBody>
          <a:bodyPr>
            <a:normAutofit fontScale="90000"/>
          </a:bodyPr>
          <a:lstStyle/>
          <a:p>
            <a:r>
              <a:rPr lang="en-US" dirty="0" smtClean="0"/>
              <a:t>National and Local Engagement in Care</a:t>
            </a:r>
            <a:endParaRPr lang="en-US" dirty="0"/>
          </a:p>
        </p:txBody>
      </p:sp>
      <p:sp>
        <p:nvSpPr>
          <p:cNvPr id="3" name="Content Placeholder 2"/>
          <p:cNvSpPr>
            <a:spLocks noGrp="1"/>
          </p:cNvSpPr>
          <p:nvPr>
            <p:ph idx="4294967295"/>
          </p:nvPr>
        </p:nvSpPr>
        <p:spPr>
          <a:xfrm>
            <a:off x="1295400" y="1447800"/>
            <a:ext cx="7499350" cy="4800600"/>
          </a:xfrm>
        </p:spPr>
        <p:txBody>
          <a:bodyPr>
            <a:normAutofit/>
          </a:bodyPr>
          <a:lstStyle/>
          <a:p>
            <a:r>
              <a:rPr lang="en-US" dirty="0" smtClean="0"/>
              <a:t>Data</a:t>
            </a:r>
          </a:p>
          <a:p>
            <a:pPr lvl="1"/>
            <a:r>
              <a:rPr lang="en-US" dirty="0" smtClean="0"/>
              <a:t>National and local HIV Surveillance System</a:t>
            </a:r>
          </a:p>
          <a:p>
            <a:pPr lvl="2"/>
            <a:r>
              <a:rPr lang="en-US" dirty="0" smtClean="0"/>
              <a:t>Prevalence (total, diagnosed) – number of persons living with HIV</a:t>
            </a:r>
          </a:p>
          <a:p>
            <a:pPr lvl="2"/>
            <a:r>
              <a:rPr lang="en-US" dirty="0" smtClean="0"/>
              <a:t>Linkage to care</a:t>
            </a:r>
          </a:p>
          <a:p>
            <a:pPr lvl="2"/>
            <a:endParaRPr lang="en-US" dirty="0" smtClean="0"/>
          </a:p>
          <a:p>
            <a:pPr lvl="1"/>
            <a:r>
              <a:rPr lang="en-US" dirty="0" smtClean="0"/>
              <a:t>Medical Monitoring Project (MMP)</a:t>
            </a:r>
          </a:p>
          <a:p>
            <a:pPr lvl="2"/>
            <a:r>
              <a:rPr lang="en-US" dirty="0" smtClean="0"/>
              <a:t>Retention in care</a:t>
            </a:r>
          </a:p>
          <a:p>
            <a:pPr lvl="2"/>
            <a:r>
              <a:rPr lang="en-US" dirty="0" smtClean="0"/>
              <a:t>Prescribed ART</a:t>
            </a:r>
          </a:p>
          <a:p>
            <a:pPr lvl="2"/>
            <a:r>
              <a:rPr lang="en-US" dirty="0" smtClean="0"/>
              <a:t>Viral suppression</a:t>
            </a:r>
          </a:p>
          <a:p>
            <a:endParaRPr lang="en-US" dirty="0" smtClean="0"/>
          </a:p>
          <a:p>
            <a:pPr lvl="1"/>
            <a:endParaRPr lang="en-US" dirty="0"/>
          </a:p>
        </p:txBody>
      </p:sp>
      <p:pic>
        <p:nvPicPr>
          <p:cNvPr id="4" name="Picture 3" descr="PDPH LOGO-3-7-1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500021"/>
            <a:ext cx="1009650" cy="135797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4650" y="274638"/>
            <a:ext cx="7499350" cy="1143000"/>
          </a:xfrm>
        </p:spPr>
        <p:txBody>
          <a:bodyPr>
            <a:normAutofit fontScale="90000"/>
          </a:bodyPr>
          <a:lstStyle/>
          <a:p>
            <a:r>
              <a:rPr lang="en-US" dirty="0" smtClean="0"/>
              <a:t/>
            </a:r>
            <a:br>
              <a:rPr lang="en-US" dirty="0" smtClean="0"/>
            </a:br>
            <a:r>
              <a:rPr lang="en-US" dirty="0" smtClean="0"/>
              <a:t> Methods</a:t>
            </a:r>
            <a:endParaRPr lang="en-US" dirty="0"/>
          </a:p>
        </p:txBody>
      </p:sp>
      <p:sp>
        <p:nvSpPr>
          <p:cNvPr id="3" name="Content Placeholder 2"/>
          <p:cNvSpPr>
            <a:spLocks noGrp="1"/>
          </p:cNvSpPr>
          <p:nvPr>
            <p:ph idx="4294967295"/>
          </p:nvPr>
        </p:nvSpPr>
        <p:spPr>
          <a:xfrm>
            <a:off x="1295400" y="1447800"/>
            <a:ext cx="7499350" cy="4800600"/>
          </a:xfrm>
        </p:spPr>
        <p:txBody>
          <a:bodyPr>
            <a:normAutofit lnSpcReduction="10000"/>
          </a:bodyPr>
          <a:lstStyle/>
          <a:p>
            <a:r>
              <a:rPr lang="en-US" dirty="0" smtClean="0"/>
              <a:t>Prevalence</a:t>
            </a:r>
          </a:p>
          <a:p>
            <a:pPr lvl="1"/>
            <a:r>
              <a:rPr lang="en-US" dirty="0" smtClean="0"/>
              <a:t>HIV diagnosis data</a:t>
            </a:r>
          </a:p>
          <a:p>
            <a:pPr lvl="1"/>
            <a:r>
              <a:rPr lang="en-US" dirty="0" smtClean="0"/>
              <a:t>Data adjustments at the national level</a:t>
            </a:r>
          </a:p>
          <a:p>
            <a:pPr lvl="1"/>
            <a:r>
              <a:rPr lang="en-US" dirty="0" smtClean="0"/>
              <a:t>Back-calculation methods to estimate unaware</a:t>
            </a:r>
          </a:p>
          <a:p>
            <a:r>
              <a:rPr lang="en-US" dirty="0" smtClean="0"/>
              <a:t>Linkage to Care</a:t>
            </a:r>
          </a:p>
          <a:p>
            <a:pPr lvl="1"/>
            <a:r>
              <a:rPr lang="en-US" dirty="0" smtClean="0"/>
              <a:t>Data reported through December 2011</a:t>
            </a:r>
          </a:p>
          <a:p>
            <a:pPr lvl="1"/>
            <a:r>
              <a:rPr lang="en-US" dirty="0" smtClean="0"/>
              <a:t>Percentage of persons with &gt;1 CD4 or viral load test result within 3 months of HIV diagnosis</a:t>
            </a:r>
          </a:p>
          <a:p>
            <a:pPr lvl="1">
              <a:buNone/>
            </a:pPr>
            <a:endParaRPr lang="en-US" dirty="0" smtClean="0"/>
          </a:p>
        </p:txBody>
      </p:sp>
      <p:pic>
        <p:nvPicPr>
          <p:cNvPr id="4" name="Picture 3" descr="PDPH LOGO-3-7-1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500021"/>
            <a:ext cx="1009650" cy="135797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4650" y="274638"/>
            <a:ext cx="7499350" cy="1143000"/>
          </a:xfrm>
        </p:spPr>
        <p:txBody>
          <a:bodyPr/>
          <a:lstStyle/>
          <a:p>
            <a:r>
              <a:rPr lang="en-US" dirty="0" smtClean="0"/>
              <a:t>Medical Monitoring Project</a:t>
            </a:r>
            <a:endParaRPr lang="en-US" dirty="0"/>
          </a:p>
        </p:txBody>
      </p:sp>
      <p:sp>
        <p:nvSpPr>
          <p:cNvPr id="3" name="Content Placeholder 2"/>
          <p:cNvSpPr>
            <a:spLocks noGrp="1"/>
          </p:cNvSpPr>
          <p:nvPr>
            <p:ph idx="4294967295"/>
          </p:nvPr>
        </p:nvSpPr>
        <p:spPr>
          <a:xfrm>
            <a:off x="1295400" y="1447800"/>
            <a:ext cx="7499350" cy="4800600"/>
          </a:xfrm>
        </p:spPr>
        <p:txBody>
          <a:bodyPr>
            <a:normAutofit fontScale="70000" lnSpcReduction="20000"/>
          </a:bodyPr>
          <a:lstStyle/>
          <a:p>
            <a:r>
              <a:rPr lang="en-US" dirty="0" smtClean="0"/>
              <a:t>MMP is a national probability sample of HIV-infected persons receiving care in the US in order to:</a:t>
            </a:r>
          </a:p>
          <a:p>
            <a:pPr lvl="1"/>
            <a:r>
              <a:rPr lang="en-US" dirty="0" smtClean="0"/>
              <a:t>describe HIV care and support services being received and the quality of such services</a:t>
            </a:r>
          </a:p>
          <a:p>
            <a:pPr lvl="1"/>
            <a:r>
              <a:rPr lang="en-US" dirty="0" smtClean="0"/>
              <a:t>describe the prevalence and occurrence of co-morbidities related to HIV disease </a:t>
            </a:r>
          </a:p>
          <a:p>
            <a:pPr lvl="1"/>
            <a:r>
              <a:rPr lang="en-US" dirty="0" smtClean="0"/>
              <a:t>determine prevalence of ongoing risk behaviors and access to and use of prevention services among persons living with HIV </a:t>
            </a:r>
          </a:p>
          <a:p>
            <a:pPr lvl="1"/>
            <a:r>
              <a:rPr lang="en-US" dirty="0" smtClean="0"/>
              <a:t>identify met and unmet needs for HIV care and prevention services in order to inform community and care planning groups, health care providers and other stakeholders </a:t>
            </a:r>
          </a:p>
          <a:p>
            <a:r>
              <a:rPr lang="en-US" dirty="0" smtClean="0"/>
              <a:t>Philadelphia has participated in MMP since 2005.  All charts of sampled patients are abstracted for clinical information and patients are offered a voluntary interview.</a:t>
            </a:r>
            <a:endParaRPr lang="en-US" dirty="0"/>
          </a:p>
        </p:txBody>
      </p:sp>
      <p:pic>
        <p:nvPicPr>
          <p:cNvPr id="4" name="Picture 3" descr="PDPH LOGO-3-7-1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00021"/>
            <a:ext cx="1009650" cy="135797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4650" y="274638"/>
            <a:ext cx="7499350" cy="1143000"/>
          </a:xfrm>
        </p:spPr>
        <p:txBody>
          <a:bodyPr/>
          <a:lstStyle/>
          <a:p>
            <a:r>
              <a:rPr lang="en-US" dirty="0" smtClean="0"/>
              <a:t>Philadelphia</a:t>
            </a:r>
            <a:endParaRPr lang="en-US" dirty="0"/>
          </a:p>
        </p:txBody>
      </p:sp>
      <p:sp>
        <p:nvSpPr>
          <p:cNvPr id="3" name="Content Placeholder 2"/>
          <p:cNvSpPr>
            <a:spLocks noGrp="1"/>
          </p:cNvSpPr>
          <p:nvPr>
            <p:ph sz="half" idx="4294967295"/>
          </p:nvPr>
        </p:nvSpPr>
        <p:spPr>
          <a:xfrm>
            <a:off x="1143000" y="1524000"/>
            <a:ext cx="3657600" cy="4664075"/>
          </a:xfrm>
        </p:spPr>
        <p:txBody>
          <a:bodyPr>
            <a:normAutofit lnSpcReduction="10000"/>
          </a:bodyPr>
          <a:lstStyle/>
          <a:p>
            <a:r>
              <a:rPr lang="en-US" dirty="0" smtClean="0"/>
              <a:t>Racially/Ethnically Diverse</a:t>
            </a:r>
          </a:p>
          <a:p>
            <a:r>
              <a:rPr lang="en-US" dirty="0" smtClean="0"/>
              <a:t>26.9% of the population lives in poverty</a:t>
            </a:r>
          </a:p>
          <a:p>
            <a:r>
              <a:rPr lang="en-US" dirty="0" smtClean="0"/>
              <a:t>Known for “Rocky”, the cheese steak and home to the soft pretzel</a:t>
            </a:r>
          </a:p>
          <a:p>
            <a:endParaRPr lang="en-US" dirty="0" smtClean="0"/>
          </a:p>
          <a:p>
            <a:endParaRPr lang="en-US" dirty="0" smtClean="0"/>
          </a:p>
          <a:p>
            <a:endParaRPr lang="en-US" dirty="0"/>
          </a:p>
        </p:txBody>
      </p:sp>
      <p:graphicFrame>
        <p:nvGraphicFramePr>
          <p:cNvPr id="5" name="Content Placeholder 4"/>
          <p:cNvGraphicFramePr>
            <a:graphicFrameLocks noGrp="1"/>
          </p:cNvGraphicFramePr>
          <p:nvPr>
            <p:ph sz="half" idx="4294967295"/>
          </p:nvPr>
        </p:nvGraphicFramePr>
        <p:xfrm>
          <a:off x="5105400" y="1524000"/>
          <a:ext cx="3657600" cy="4664075"/>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PDPH LOGO-3-7-1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00021"/>
            <a:ext cx="1009650" cy="135797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4650" y="274638"/>
            <a:ext cx="7499350" cy="1143000"/>
          </a:xfrm>
        </p:spPr>
        <p:txBody>
          <a:bodyPr>
            <a:normAutofit/>
          </a:bodyPr>
          <a:lstStyle/>
          <a:p>
            <a:r>
              <a:rPr lang="en-US" dirty="0" smtClean="0"/>
              <a:t>MMP Population Size Estimates</a:t>
            </a:r>
            <a:endParaRPr lang="en-US" dirty="0"/>
          </a:p>
        </p:txBody>
      </p:sp>
      <p:sp>
        <p:nvSpPr>
          <p:cNvPr id="3" name="Content Placeholder 2"/>
          <p:cNvSpPr>
            <a:spLocks noGrp="1"/>
          </p:cNvSpPr>
          <p:nvPr>
            <p:ph idx="4294967295"/>
          </p:nvPr>
        </p:nvSpPr>
        <p:spPr>
          <a:xfrm>
            <a:off x="1371600" y="1447800"/>
            <a:ext cx="7499350" cy="4800600"/>
          </a:xfrm>
        </p:spPr>
        <p:txBody>
          <a:bodyPr>
            <a:normAutofit fontScale="92500" lnSpcReduction="20000"/>
          </a:bodyPr>
          <a:lstStyle/>
          <a:p>
            <a:r>
              <a:rPr lang="en-US" dirty="0" smtClean="0"/>
              <a:t>States, facilities, and patients sampled with known probabilities</a:t>
            </a:r>
          </a:p>
          <a:p>
            <a:r>
              <a:rPr lang="en-US" dirty="0" smtClean="0"/>
              <a:t>Analysis weights include:</a:t>
            </a:r>
          </a:p>
          <a:p>
            <a:pPr lvl="1"/>
            <a:r>
              <a:rPr lang="en-US" dirty="0" smtClean="0"/>
              <a:t>Design weights</a:t>
            </a:r>
          </a:p>
          <a:p>
            <a:pPr lvl="2"/>
            <a:r>
              <a:rPr lang="en-US" dirty="0" smtClean="0"/>
              <a:t>Inverse of the probability of selection</a:t>
            </a:r>
          </a:p>
          <a:p>
            <a:pPr lvl="2"/>
            <a:r>
              <a:rPr lang="en-US" dirty="0" smtClean="0"/>
              <a:t>Extend inference from sample to reference population</a:t>
            </a:r>
          </a:p>
          <a:p>
            <a:r>
              <a:rPr lang="en-US" dirty="0" smtClean="0"/>
              <a:t>Non-response adjustment</a:t>
            </a:r>
          </a:p>
          <a:p>
            <a:pPr lvl="1"/>
            <a:r>
              <a:rPr lang="en-US" dirty="0" smtClean="0"/>
              <a:t>Extend inference from respondents to sample</a:t>
            </a:r>
          </a:p>
          <a:p>
            <a:r>
              <a:rPr lang="en-US" dirty="0" smtClean="0"/>
              <a:t>Sum of weights estimates number of HIV-infected adults who received at least one medical visit January-April of the calendar year</a:t>
            </a:r>
            <a:endParaRPr lang="en-US" dirty="0"/>
          </a:p>
        </p:txBody>
      </p:sp>
      <p:pic>
        <p:nvPicPr>
          <p:cNvPr id="4" name="Picture 3" descr="PDPH LOGO-3-7-1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500021"/>
            <a:ext cx="1009650" cy="135797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4650" y="274638"/>
            <a:ext cx="7499350" cy="1143000"/>
          </a:xfrm>
        </p:spPr>
        <p:txBody>
          <a:bodyPr/>
          <a:lstStyle/>
          <a:p>
            <a:r>
              <a:rPr lang="en-US" dirty="0" smtClean="0"/>
              <a:t>MMP Definitions</a:t>
            </a:r>
            <a:endParaRPr lang="en-US" dirty="0"/>
          </a:p>
        </p:txBody>
      </p:sp>
      <p:sp>
        <p:nvSpPr>
          <p:cNvPr id="3" name="Content Placeholder 2"/>
          <p:cNvSpPr>
            <a:spLocks noGrp="1"/>
          </p:cNvSpPr>
          <p:nvPr>
            <p:ph idx="4294967295"/>
          </p:nvPr>
        </p:nvSpPr>
        <p:spPr>
          <a:xfrm>
            <a:off x="1295400" y="1447800"/>
            <a:ext cx="7499350" cy="4800600"/>
          </a:xfrm>
        </p:spPr>
        <p:txBody>
          <a:bodyPr>
            <a:normAutofit fontScale="92500" lnSpcReduction="10000"/>
          </a:bodyPr>
          <a:lstStyle/>
          <a:p>
            <a:r>
              <a:rPr lang="en-US" b="1" dirty="0" smtClean="0"/>
              <a:t>Retention in care</a:t>
            </a:r>
            <a:r>
              <a:rPr lang="en-US" dirty="0" smtClean="0"/>
              <a:t>: Number of HIV-infected adults who received at least one medical care visit between January and April 2009 </a:t>
            </a:r>
          </a:p>
          <a:p>
            <a:r>
              <a:rPr lang="en-US" b="1" dirty="0" smtClean="0"/>
              <a:t>Prescription of antiretroviral therapy (ART): </a:t>
            </a:r>
            <a:r>
              <a:rPr lang="en-US" dirty="0" smtClean="0"/>
              <a:t>Documentation in medical record abstraction of any ART prescription in the past 12 months </a:t>
            </a:r>
          </a:p>
          <a:p>
            <a:r>
              <a:rPr lang="en-US" b="1" dirty="0" smtClean="0"/>
              <a:t>Viral suppression: </a:t>
            </a:r>
            <a:r>
              <a:rPr lang="en-US" dirty="0" smtClean="0"/>
              <a:t>Documentation in medical record abstraction of the most recent viral load in the past 12 months</a:t>
            </a:r>
          </a:p>
          <a:p>
            <a:endParaRPr lang="en-US" dirty="0"/>
          </a:p>
        </p:txBody>
      </p:sp>
      <p:pic>
        <p:nvPicPr>
          <p:cNvPr id="4" name="Picture 3" descr="PDPH LOGO-3-7-1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500021"/>
            <a:ext cx="1009650" cy="135797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4650" y="274638"/>
            <a:ext cx="7499350" cy="1143000"/>
          </a:xfrm>
        </p:spPr>
        <p:txBody>
          <a:bodyPr>
            <a:normAutofit fontScale="90000"/>
          </a:bodyPr>
          <a:lstStyle/>
          <a:p>
            <a:r>
              <a:rPr lang="en-US" dirty="0" smtClean="0"/>
              <a:t>Philadelphia Engagement in Care, 2009-2010</a:t>
            </a:r>
            <a:endParaRPr lang="en-US" dirty="0"/>
          </a:p>
        </p:txBody>
      </p:sp>
      <p:graphicFrame>
        <p:nvGraphicFramePr>
          <p:cNvPr id="4" name="Content Placeholder 3"/>
          <p:cNvGraphicFramePr>
            <a:graphicFrameLocks noGrp="1"/>
          </p:cNvGraphicFramePr>
          <p:nvPr>
            <p:ph idx="4294967295"/>
          </p:nvPr>
        </p:nvGraphicFramePr>
        <p:xfrm>
          <a:off x="1371600" y="1447800"/>
          <a:ext cx="7499350" cy="48006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PDPH LOGO-3-7-1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00021"/>
            <a:ext cx="1009650" cy="135797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4650" y="274638"/>
            <a:ext cx="7499350" cy="1143000"/>
          </a:xfrm>
        </p:spPr>
        <p:txBody>
          <a:bodyPr>
            <a:normAutofit fontScale="90000"/>
          </a:bodyPr>
          <a:lstStyle/>
          <a:p>
            <a:r>
              <a:rPr lang="en-US" dirty="0" smtClean="0"/>
              <a:t>Philadelphia Engagement in Care, 2009-2010</a:t>
            </a:r>
            <a:endParaRPr lang="en-US" dirty="0"/>
          </a:p>
        </p:txBody>
      </p:sp>
      <p:graphicFrame>
        <p:nvGraphicFramePr>
          <p:cNvPr id="4" name="Content Placeholder 3"/>
          <p:cNvGraphicFramePr>
            <a:graphicFrameLocks noGrp="1"/>
          </p:cNvGraphicFramePr>
          <p:nvPr>
            <p:ph idx="4294967295"/>
          </p:nvPr>
        </p:nvGraphicFramePr>
        <p:xfrm>
          <a:off x="1295400" y="1447800"/>
          <a:ext cx="7499350" cy="48006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PDPH LOGO-3-7-1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00021"/>
            <a:ext cx="1009650" cy="135797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4650" y="274638"/>
            <a:ext cx="7499350" cy="1143000"/>
          </a:xfrm>
        </p:spPr>
        <p:txBody>
          <a:bodyPr>
            <a:normAutofit fontScale="90000"/>
          </a:bodyPr>
          <a:lstStyle/>
          <a:p>
            <a:r>
              <a:rPr lang="en-US" dirty="0" smtClean="0"/>
              <a:t>Philadelphia Engagement in Care, 2009-2010</a:t>
            </a:r>
            <a:endParaRPr lang="en-US" dirty="0"/>
          </a:p>
        </p:txBody>
      </p:sp>
      <p:graphicFrame>
        <p:nvGraphicFramePr>
          <p:cNvPr id="4" name="Content Placeholder 3"/>
          <p:cNvGraphicFramePr>
            <a:graphicFrameLocks noGrp="1"/>
          </p:cNvGraphicFramePr>
          <p:nvPr>
            <p:ph idx="4294967295"/>
          </p:nvPr>
        </p:nvGraphicFramePr>
        <p:xfrm>
          <a:off x="1219200" y="1447800"/>
          <a:ext cx="7499350" cy="48006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PDPH LOGO-3-7-1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500021"/>
            <a:ext cx="1009650" cy="1357979"/>
          </a:xfrm>
          <a:prstGeom prst="rect">
            <a:avLst/>
          </a:prstGeom>
        </p:spPr>
      </p:pic>
      <p:cxnSp>
        <p:nvCxnSpPr>
          <p:cNvPr id="17" name="Straight Connector 16"/>
          <p:cNvCxnSpPr/>
          <p:nvPr/>
        </p:nvCxnSpPr>
        <p:spPr>
          <a:xfrm>
            <a:off x="2667000" y="2438400"/>
            <a:ext cx="0" cy="27432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667000" y="3657600"/>
            <a:ext cx="14478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667000" y="4419600"/>
            <a:ext cx="28956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667000" y="5181600"/>
            <a:ext cx="43434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 every 100 people living </a:t>
            </a:r>
            <a:br>
              <a:rPr lang="en-US" dirty="0" smtClean="0"/>
            </a:br>
            <a:r>
              <a:rPr lang="en-US" dirty="0" smtClean="0"/>
              <a:t>with HIV:</a:t>
            </a:r>
            <a:endParaRPr lang="en-US" dirty="0"/>
          </a:p>
        </p:txBody>
      </p:sp>
      <p:sp>
        <p:nvSpPr>
          <p:cNvPr id="5" name="Text Placeholder 4"/>
          <p:cNvSpPr>
            <a:spLocks noGrp="1"/>
          </p:cNvSpPr>
          <p:nvPr>
            <p:ph type="body" idx="1"/>
          </p:nvPr>
        </p:nvSpPr>
        <p:spPr/>
        <p:txBody>
          <a:bodyPr/>
          <a:lstStyle/>
          <a:p>
            <a:r>
              <a:rPr lang="en-US" dirty="0" smtClean="0"/>
              <a:t>US</a:t>
            </a:r>
            <a:endParaRPr lang="en-US" dirty="0"/>
          </a:p>
        </p:txBody>
      </p:sp>
      <p:sp>
        <p:nvSpPr>
          <p:cNvPr id="7" name="Text Placeholder 6"/>
          <p:cNvSpPr>
            <a:spLocks noGrp="1"/>
          </p:cNvSpPr>
          <p:nvPr>
            <p:ph type="body" sz="half" idx="3"/>
          </p:nvPr>
        </p:nvSpPr>
        <p:spPr/>
        <p:txBody>
          <a:bodyPr/>
          <a:lstStyle/>
          <a:p>
            <a:r>
              <a:rPr lang="en-US" dirty="0" smtClean="0"/>
              <a:t>Philadelphia</a:t>
            </a:r>
            <a:endParaRPr lang="en-US" dirty="0"/>
          </a:p>
        </p:txBody>
      </p:sp>
      <p:graphicFrame>
        <p:nvGraphicFramePr>
          <p:cNvPr id="9" name="Content Placeholder 8"/>
          <p:cNvGraphicFramePr>
            <a:graphicFrameLocks noGrp="1"/>
          </p:cNvGraphicFramePr>
          <p:nvPr>
            <p:ph sz="quarter" idx="2"/>
          </p:nvPr>
        </p:nvGraphicFramePr>
        <p:xfrm>
          <a:off x="457200" y="969963"/>
          <a:ext cx="4022726" cy="3955204"/>
        </p:xfrm>
        <a:graphic>
          <a:graphicData uri="http://schemas.openxmlformats.org/drawingml/2006/table">
            <a:tbl>
              <a:tblPr firstRow="1" bandRow="1">
                <a:tableStyleId>{5C22544A-7EE6-4342-B048-85BDC9FD1C3A}</a:tableStyleId>
              </a:tblPr>
              <a:tblGrid>
                <a:gridCol w="1213930"/>
                <a:gridCol w="2808796"/>
              </a:tblGrid>
              <a:tr h="653521">
                <a:tc>
                  <a:txBody>
                    <a:bodyPr/>
                    <a:lstStyle/>
                    <a:p>
                      <a:r>
                        <a:rPr lang="en-US" dirty="0" smtClean="0"/>
                        <a:t>Number</a:t>
                      </a:r>
                      <a:endParaRPr lang="en-US" dirty="0"/>
                    </a:p>
                  </a:txBody>
                  <a:tcPr marL="91045" marR="91045"/>
                </a:tc>
                <a:tc>
                  <a:txBody>
                    <a:bodyPr/>
                    <a:lstStyle/>
                    <a:p>
                      <a:endParaRPr lang="en-US" dirty="0"/>
                    </a:p>
                  </a:txBody>
                  <a:tcPr marL="91045" marR="91045"/>
                </a:tc>
              </a:tr>
              <a:tr h="653521">
                <a:tc>
                  <a:txBody>
                    <a:bodyPr/>
                    <a:lstStyle/>
                    <a:p>
                      <a:pPr algn="l"/>
                      <a:r>
                        <a:rPr lang="en-US" sz="1900" dirty="0" smtClean="0"/>
                        <a:t>82</a:t>
                      </a:r>
                      <a:endParaRPr lang="en-US" sz="1900" dirty="0"/>
                    </a:p>
                  </a:txBody>
                  <a:tcPr marL="91045" marR="91045" anchor="ctr"/>
                </a:tc>
                <a:tc>
                  <a:txBody>
                    <a:bodyPr/>
                    <a:lstStyle/>
                    <a:p>
                      <a:pPr algn="l"/>
                      <a:r>
                        <a:rPr lang="en-US" sz="1900" dirty="0" smtClean="0"/>
                        <a:t>Are aware of their infection</a:t>
                      </a:r>
                      <a:endParaRPr lang="en-US" sz="1900" dirty="0"/>
                    </a:p>
                  </a:txBody>
                  <a:tcPr marL="91045" marR="91045" anchor="ctr"/>
                </a:tc>
              </a:tr>
              <a:tr h="653521">
                <a:tc>
                  <a:txBody>
                    <a:bodyPr/>
                    <a:lstStyle/>
                    <a:p>
                      <a:pPr algn="l"/>
                      <a:r>
                        <a:rPr lang="en-US" sz="1900" dirty="0" smtClean="0"/>
                        <a:t>66</a:t>
                      </a:r>
                      <a:endParaRPr lang="en-US" sz="1900" dirty="0"/>
                    </a:p>
                  </a:txBody>
                  <a:tcPr marL="91045" marR="91045" anchor="ctr"/>
                </a:tc>
                <a:tc>
                  <a:txBody>
                    <a:bodyPr/>
                    <a:lstStyle/>
                    <a:p>
                      <a:pPr algn="l"/>
                      <a:r>
                        <a:rPr lang="en-US" sz="1900" dirty="0" smtClean="0"/>
                        <a:t>Are linked to HIV care</a:t>
                      </a:r>
                      <a:endParaRPr lang="en-US" sz="1900" dirty="0"/>
                    </a:p>
                  </a:txBody>
                  <a:tcPr marL="91045" marR="91045" anchor="ctr"/>
                </a:tc>
              </a:tr>
              <a:tr h="653521">
                <a:tc>
                  <a:txBody>
                    <a:bodyPr/>
                    <a:lstStyle/>
                    <a:p>
                      <a:pPr algn="l"/>
                      <a:r>
                        <a:rPr lang="en-US" sz="1900" dirty="0" smtClean="0"/>
                        <a:t>37</a:t>
                      </a:r>
                      <a:endParaRPr lang="en-US" sz="1900" dirty="0"/>
                    </a:p>
                  </a:txBody>
                  <a:tcPr marL="91045" marR="91045" anchor="ctr"/>
                </a:tc>
                <a:tc>
                  <a:txBody>
                    <a:bodyPr/>
                    <a:lstStyle/>
                    <a:p>
                      <a:pPr algn="l"/>
                      <a:r>
                        <a:rPr lang="en-US" sz="1900" dirty="0" smtClean="0"/>
                        <a:t>Stay in HIV care</a:t>
                      </a:r>
                      <a:endParaRPr lang="en-US" sz="1900" dirty="0"/>
                    </a:p>
                  </a:txBody>
                  <a:tcPr marL="91045" marR="91045" anchor="ctr"/>
                </a:tc>
              </a:tr>
              <a:tr h="653521">
                <a:tc>
                  <a:txBody>
                    <a:bodyPr/>
                    <a:lstStyle/>
                    <a:p>
                      <a:pPr algn="l"/>
                      <a:r>
                        <a:rPr lang="en-US" sz="1900" dirty="0" smtClean="0"/>
                        <a:t>33</a:t>
                      </a:r>
                      <a:endParaRPr lang="en-US" sz="1900" dirty="0"/>
                    </a:p>
                  </a:txBody>
                  <a:tcPr marL="91045" marR="9104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Get</a:t>
                      </a:r>
                      <a:r>
                        <a:rPr lang="en-US" sz="1900" baseline="0" dirty="0" smtClean="0"/>
                        <a:t> antiretroviral therapy</a:t>
                      </a:r>
                      <a:endParaRPr lang="en-US" sz="1900" dirty="0"/>
                    </a:p>
                  </a:txBody>
                  <a:tcPr marL="91045" marR="91045" anchor="ctr"/>
                </a:tc>
              </a:tr>
              <a:tr h="653521">
                <a:tc>
                  <a:txBody>
                    <a:bodyPr/>
                    <a:lstStyle/>
                    <a:p>
                      <a:pPr algn="l"/>
                      <a:r>
                        <a:rPr lang="en-US" sz="1900" dirty="0" smtClean="0"/>
                        <a:t>25</a:t>
                      </a:r>
                      <a:endParaRPr lang="en-US" sz="1900" dirty="0"/>
                    </a:p>
                  </a:txBody>
                  <a:tcPr marL="91045" marR="91045" anchor="ctr"/>
                </a:tc>
                <a:tc>
                  <a:txBody>
                    <a:bodyPr/>
                    <a:lstStyle/>
                    <a:p>
                      <a:pPr algn="l"/>
                      <a:r>
                        <a:rPr lang="en-US" sz="1900" dirty="0" smtClean="0"/>
                        <a:t>Have a very low amount of virus</a:t>
                      </a:r>
                      <a:r>
                        <a:rPr lang="en-US" sz="1900" baseline="0" dirty="0" smtClean="0"/>
                        <a:t> in their body</a:t>
                      </a:r>
                      <a:endParaRPr lang="en-US" sz="1900" dirty="0"/>
                    </a:p>
                  </a:txBody>
                  <a:tcPr marL="91045" marR="91045" anchor="ctr"/>
                </a:tc>
              </a:tr>
            </a:tbl>
          </a:graphicData>
        </a:graphic>
      </p:graphicFrame>
      <p:graphicFrame>
        <p:nvGraphicFramePr>
          <p:cNvPr id="10" name="Content Placeholder 9"/>
          <p:cNvGraphicFramePr>
            <a:graphicFrameLocks noGrp="1"/>
          </p:cNvGraphicFramePr>
          <p:nvPr>
            <p:ph sz="quarter" idx="4"/>
          </p:nvPr>
        </p:nvGraphicFramePr>
        <p:xfrm>
          <a:off x="4664075" y="969963"/>
          <a:ext cx="4022726" cy="3955204"/>
        </p:xfrm>
        <a:graphic>
          <a:graphicData uri="http://schemas.openxmlformats.org/drawingml/2006/table">
            <a:tbl>
              <a:tblPr firstRow="1" bandRow="1">
                <a:tableStyleId>{5C22544A-7EE6-4342-B048-85BDC9FD1C3A}</a:tableStyleId>
              </a:tblPr>
              <a:tblGrid>
                <a:gridCol w="1216614"/>
                <a:gridCol w="2806112"/>
              </a:tblGrid>
              <a:tr h="653521">
                <a:tc>
                  <a:txBody>
                    <a:bodyPr/>
                    <a:lstStyle/>
                    <a:p>
                      <a:r>
                        <a:rPr lang="en-US" dirty="0" smtClean="0"/>
                        <a:t>Number</a:t>
                      </a:r>
                      <a:endParaRPr lang="en-US" dirty="0"/>
                    </a:p>
                  </a:txBody>
                  <a:tcPr marL="91009" marR="91009"/>
                </a:tc>
                <a:tc>
                  <a:txBody>
                    <a:bodyPr/>
                    <a:lstStyle/>
                    <a:p>
                      <a:endParaRPr lang="en-US" dirty="0"/>
                    </a:p>
                  </a:txBody>
                  <a:tcPr marL="91009" marR="91009"/>
                </a:tc>
              </a:tr>
              <a:tr h="653521">
                <a:tc>
                  <a:txBody>
                    <a:bodyPr/>
                    <a:lstStyle/>
                    <a:p>
                      <a:r>
                        <a:rPr lang="en-US" sz="1900" dirty="0" smtClean="0"/>
                        <a:t>82</a:t>
                      </a:r>
                      <a:endParaRPr lang="en-US" sz="1900" dirty="0"/>
                    </a:p>
                  </a:txBody>
                  <a:tcPr marL="91009" marR="9100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Are aware of their infection</a:t>
                      </a:r>
                    </a:p>
                  </a:txBody>
                  <a:tcPr marL="91009" marR="91009" anchor="ctr"/>
                </a:tc>
              </a:tr>
              <a:tr h="653521">
                <a:tc>
                  <a:txBody>
                    <a:bodyPr/>
                    <a:lstStyle/>
                    <a:p>
                      <a:r>
                        <a:rPr lang="en-US" sz="1900" dirty="0" smtClean="0"/>
                        <a:t>67</a:t>
                      </a:r>
                      <a:endParaRPr lang="en-US" sz="1900" dirty="0"/>
                    </a:p>
                  </a:txBody>
                  <a:tcPr marL="91009" marR="9100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Are linked to HIV care</a:t>
                      </a:r>
                    </a:p>
                  </a:txBody>
                  <a:tcPr marL="91009" marR="91009" anchor="ctr"/>
                </a:tc>
              </a:tr>
              <a:tr h="653521">
                <a:tc>
                  <a:txBody>
                    <a:bodyPr/>
                    <a:lstStyle/>
                    <a:p>
                      <a:r>
                        <a:rPr lang="en-US" sz="1900" dirty="0" smtClean="0"/>
                        <a:t>44</a:t>
                      </a:r>
                      <a:endParaRPr lang="en-US" sz="1900" dirty="0"/>
                    </a:p>
                  </a:txBody>
                  <a:tcPr marL="91009" marR="9100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Stay in HIV care</a:t>
                      </a:r>
                    </a:p>
                  </a:txBody>
                  <a:tcPr marL="91009" marR="91009" anchor="ctr"/>
                </a:tc>
              </a:tr>
              <a:tr h="653521">
                <a:tc>
                  <a:txBody>
                    <a:bodyPr/>
                    <a:lstStyle/>
                    <a:p>
                      <a:r>
                        <a:rPr lang="en-US" sz="1900" dirty="0" smtClean="0"/>
                        <a:t>40</a:t>
                      </a:r>
                      <a:endParaRPr lang="en-US" sz="1900" dirty="0"/>
                    </a:p>
                  </a:txBody>
                  <a:tcPr marL="91009" marR="9100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Get</a:t>
                      </a:r>
                      <a:r>
                        <a:rPr lang="en-US" sz="1900" baseline="0" dirty="0" smtClean="0"/>
                        <a:t> antiretroviral therapy</a:t>
                      </a:r>
                      <a:endParaRPr lang="en-US" sz="1900" dirty="0" smtClean="0"/>
                    </a:p>
                  </a:txBody>
                  <a:tcPr marL="91009" marR="91009" anchor="ctr"/>
                </a:tc>
              </a:tr>
              <a:tr h="653521">
                <a:tc>
                  <a:txBody>
                    <a:bodyPr/>
                    <a:lstStyle/>
                    <a:p>
                      <a:r>
                        <a:rPr lang="en-US" sz="1900" dirty="0" smtClean="0"/>
                        <a:t>31</a:t>
                      </a:r>
                      <a:endParaRPr lang="en-US" sz="1900" dirty="0"/>
                    </a:p>
                  </a:txBody>
                  <a:tcPr marL="91009" marR="9100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Have a very low amount of virus</a:t>
                      </a:r>
                      <a:r>
                        <a:rPr lang="en-US" sz="1900" baseline="0" dirty="0" smtClean="0"/>
                        <a:t> in their body</a:t>
                      </a:r>
                      <a:endParaRPr lang="en-US" sz="1900" dirty="0" smtClean="0"/>
                    </a:p>
                  </a:txBody>
                  <a:tcPr marL="91009" marR="91009" anchor="ctr"/>
                </a:tc>
              </a:tr>
            </a:tbl>
          </a:graphicData>
        </a:graphic>
      </p:graphicFrame>
      <p:sp>
        <p:nvSpPr>
          <p:cNvPr id="8" name="TextBox 7"/>
          <p:cNvSpPr txBox="1"/>
          <p:nvPr/>
        </p:nvSpPr>
        <p:spPr>
          <a:xfrm>
            <a:off x="533400" y="6248400"/>
            <a:ext cx="2286000" cy="369332"/>
          </a:xfrm>
          <a:prstGeom prst="rect">
            <a:avLst/>
          </a:prstGeom>
          <a:noFill/>
        </p:spPr>
        <p:txBody>
          <a:bodyPr wrap="square" rtlCol="0">
            <a:spAutoFit/>
          </a:bodyPr>
          <a:lstStyle/>
          <a:p>
            <a:r>
              <a:rPr lang="en-US" dirty="0" smtClean="0"/>
              <a:t>2010 Data</a:t>
            </a:r>
            <a:endParaRPr lang="en-US" dirty="0"/>
          </a:p>
        </p:txBody>
      </p:sp>
      <p:pic>
        <p:nvPicPr>
          <p:cNvPr id="11" name="Picture 10" descr="PDPH LOGO-3-7-1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34350" y="5500021"/>
            <a:ext cx="1009650" cy="1357979"/>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4650" y="274638"/>
            <a:ext cx="7499350" cy="1143000"/>
          </a:xfrm>
        </p:spPr>
        <p:txBody>
          <a:bodyPr>
            <a:normAutofit fontScale="90000"/>
          </a:bodyPr>
          <a:lstStyle/>
          <a:p>
            <a:r>
              <a:rPr lang="en-US" dirty="0" smtClean="0"/>
              <a:t>Engagement in Care by Sex, 2010</a:t>
            </a:r>
            <a:endParaRPr lang="en-US" dirty="0"/>
          </a:p>
        </p:txBody>
      </p:sp>
      <p:graphicFrame>
        <p:nvGraphicFramePr>
          <p:cNvPr id="4" name="Content Placeholder 3"/>
          <p:cNvGraphicFramePr>
            <a:graphicFrameLocks noGrp="1"/>
          </p:cNvGraphicFramePr>
          <p:nvPr>
            <p:ph idx="4294967295"/>
          </p:nvPr>
        </p:nvGraphicFramePr>
        <p:xfrm>
          <a:off x="1295400" y="1371600"/>
          <a:ext cx="7499350" cy="48006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PDPH LOGO-3-7-1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00021"/>
            <a:ext cx="1009650" cy="1357979"/>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4650" y="274638"/>
            <a:ext cx="7499350" cy="1143000"/>
          </a:xfrm>
        </p:spPr>
        <p:txBody>
          <a:bodyPr>
            <a:normAutofit fontScale="90000"/>
          </a:bodyPr>
          <a:lstStyle/>
          <a:p>
            <a:r>
              <a:rPr lang="en-US" dirty="0" smtClean="0"/>
              <a:t>Engagement in Care by Mode of Transmission, 2010</a:t>
            </a:r>
            <a:endParaRPr lang="en-US" dirty="0"/>
          </a:p>
        </p:txBody>
      </p:sp>
      <p:graphicFrame>
        <p:nvGraphicFramePr>
          <p:cNvPr id="4" name="Content Placeholder 3"/>
          <p:cNvGraphicFramePr>
            <a:graphicFrameLocks noGrp="1"/>
          </p:cNvGraphicFramePr>
          <p:nvPr>
            <p:ph idx="4294967295"/>
          </p:nvPr>
        </p:nvGraphicFramePr>
        <p:xfrm>
          <a:off x="1371600" y="1371600"/>
          <a:ext cx="7499350" cy="48006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PDPH LOGO-3-7-1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00021"/>
            <a:ext cx="1009650" cy="1357979"/>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4650" y="274638"/>
            <a:ext cx="7499350" cy="1143000"/>
          </a:xfrm>
        </p:spPr>
        <p:txBody>
          <a:bodyPr>
            <a:normAutofit fontScale="90000"/>
          </a:bodyPr>
          <a:lstStyle/>
          <a:p>
            <a:r>
              <a:rPr lang="en-US" dirty="0" smtClean="0"/>
              <a:t>Engagement in Care by Age Group, 2010</a:t>
            </a:r>
            <a:endParaRPr lang="en-US" dirty="0"/>
          </a:p>
        </p:txBody>
      </p:sp>
      <p:graphicFrame>
        <p:nvGraphicFramePr>
          <p:cNvPr id="4" name="Content Placeholder 3"/>
          <p:cNvGraphicFramePr>
            <a:graphicFrameLocks noGrp="1"/>
          </p:cNvGraphicFramePr>
          <p:nvPr>
            <p:ph idx="4294967295"/>
          </p:nvPr>
        </p:nvGraphicFramePr>
        <p:xfrm>
          <a:off x="1371600" y="1371600"/>
          <a:ext cx="7499350" cy="48006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PDPH LOGO-3-7-1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500021"/>
            <a:ext cx="1009650" cy="1357979"/>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4650" y="274638"/>
            <a:ext cx="7499350" cy="1143000"/>
          </a:xfrm>
        </p:spPr>
        <p:txBody>
          <a:bodyPr/>
          <a:lstStyle/>
          <a:p>
            <a:r>
              <a:rPr lang="en-US" dirty="0" smtClean="0"/>
              <a:t>Challenges </a:t>
            </a:r>
            <a:endParaRPr lang="en-US" dirty="0"/>
          </a:p>
        </p:txBody>
      </p:sp>
      <p:sp>
        <p:nvSpPr>
          <p:cNvPr id="3" name="Content Placeholder 2"/>
          <p:cNvSpPr>
            <a:spLocks noGrp="1"/>
          </p:cNvSpPr>
          <p:nvPr>
            <p:ph idx="4294967295"/>
          </p:nvPr>
        </p:nvSpPr>
        <p:spPr>
          <a:xfrm>
            <a:off x="1295400" y="1447800"/>
            <a:ext cx="7499350" cy="4800600"/>
          </a:xfrm>
        </p:spPr>
        <p:txBody>
          <a:bodyPr>
            <a:normAutofit fontScale="85000" lnSpcReduction="20000"/>
          </a:bodyPr>
          <a:lstStyle/>
          <a:p>
            <a:r>
              <a:rPr lang="en-US" dirty="0" smtClean="0"/>
              <a:t>Estimates based on residence of diagnosis</a:t>
            </a:r>
          </a:p>
          <a:p>
            <a:pPr lvl="1"/>
            <a:r>
              <a:rPr lang="en-US" dirty="0" smtClean="0"/>
              <a:t>Does not account for in- or out-migration</a:t>
            </a:r>
          </a:p>
          <a:p>
            <a:r>
              <a:rPr lang="en-US" dirty="0" smtClean="0"/>
              <a:t>No method to estimate the percentage of persons with undiagnosed HIV infection at the local level</a:t>
            </a:r>
          </a:p>
          <a:p>
            <a:r>
              <a:rPr lang="en-US" dirty="0" smtClean="0"/>
              <a:t>Delays in reporting result in delays in analysis</a:t>
            </a:r>
          </a:p>
          <a:p>
            <a:r>
              <a:rPr lang="en-US" dirty="0" smtClean="0"/>
              <a:t>MMP data</a:t>
            </a:r>
          </a:p>
          <a:p>
            <a:pPr lvl="1"/>
            <a:r>
              <a:rPr lang="en-US" dirty="0" smtClean="0"/>
              <a:t>Retention in care may be underestimated (visit in January-April)</a:t>
            </a:r>
          </a:p>
          <a:p>
            <a:pPr lvl="1"/>
            <a:r>
              <a:rPr lang="en-US" dirty="0" smtClean="0"/>
              <a:t>Youth </a:t>
            </a:r>
          </a:p>
          <a:p>
            <a:pPr lvl="2"/>
            <a:r>
              <a:rPr lang="en-US" dirty="0" smtClean="0"/>
              <a:t>Care may differ for persons younger than 18 years</a:t>
            </a:r>
          </a:p>
          <a:p>
            <a:pPr lvl="1"/>
            <a:r>
              <a:rPr lang="en-US" dirty="0" smtClean="0"/>
              <a:t>Numbers are too small to present for other races and combinations of groups (i.e. young black MSM)</a:t>
            </a:r>
          </a:p>
          <a:p>
            <a:endParaRPr lang="en-US" dirty="0"/>
          </a:p>
        </p:txBody>
      </p:sp>
      <p:pic>
        <p:nvPicPr>
          <p:cNvPr id="4" name="Picture 3" descr="PDPH LOGO-3-7-1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500021"/>
            <a:ext cx="1009650" cy="13579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C:\Users\fan9\Desktop\slides_epi_2011\Slide13.PNG"/>
          <p:cNvPicPr>
            <a:picLocks noChangeAspect="1" noChangeArrowheads="1"/>
          </p:cNvPicPr>
          <p:nvPr/>
        </p:nvPicPr>
        <p:blipFill>
          <a:blip r:embed="rId3" cstate="print"/>
          <a:srcRect/>
          <a:stretch>
            <a:fillRect/>
          </a:stretch>
        </p:blipFill>
        <p:spPr bwMode="auto">
          <a:xfrm>
            <a:off x="1588" y="1588"/>
            <a:ext cx="9142412" cy="685641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4650" y="274638"/>
            <a:ext cx="7499350" cy="1143000"/>
          </a:xfrm>
        </p:spPr>
        <p:txBody>
          <a:bodyPr>
            <a:normAutofit/>
          </a:bodyPr>
          <a:lstStyle/>
          <a:p>
            <a:r>
              <a:rPr lang="en-US" dirty="0" smtClean="0"/>
              <a:t>Local Steps to Improve Data</a:t>
            </a:r>
            <a:endParaRPr lang="en-US" dirty="0"/>
          </a:p>
        </p:txBody>
      </p:sp>
      <p:sp>
        <p:nvSpPr>
          <p:cNvPr id="3" name="Content Placeholder 2"/>
          <p:cNvSpPr>
            <a:spLocks noGrp="1"/>
          </p:cNvSpPr>
          <p:nvPr>
            <p:ph idx="4294967295"/>
          </p:nvPr>
        </p:nvSpPr>
        <p:spPr>
          <a:xfrm>
            <a:off x="1371600" y="1447800"/>
            <a:ext cx="7499350" cy="4800600"/>
          </a:xfrm>
        </p:spPr>
        <p:txBody>
          <a:bodyPr>
            <a:normAutofit fontScale="92500" lnSpcReduction="20000"/>
          </a:bodyPr>
          <a:lstStyle/>
          <a:p>
            <a:r>
              <a:rPr lang="en-US" dirty="0" smtClean="0"/>
              <a:t>Laboratory reporting evaluation</a:t>
            </a:r>
          </a:p>
          <a:p>
            <a:r>
              <a:rPr lang="en-US" dirty="0" smtClean="0"/>
              <a:t>Audits of unreported labs to determine source of lab, collection date and accession number</a:t>
            </a:r>
          </a:p>
          <a:p>
            <a:r>
              <a:rPr lang="en-US" dirty="0" smtClean="0"/>
              <a:t>Face-to-face meetings with all reporting laboratories to identify root causes of underreporting</a:t>
            </a:r>
          </a:p>
          <a:p>
            <a:r>
              <a:rPr lang="en-US" dirty="0" smtClean="0"/>
              <a:t>Requested all historical reportable labs be reported within 30 days of meeting</a:t>
            </a:r>
          </a:p>
          <a:p>
            <a:r>
              <a:rPr lang="en-US" dirty="0" smtClean="0"/>
              <a:t>Requested all CD4 results for 2009-2012 from prior to change in local reporting regulations</a:t>
            </a:r>
          </a:p>
          <a:p>
            <a:endParaRPr lang="en-US" dirty="0"/>
          </a:p>
        </p:txBody>
      </p:sp>
      <p:pic>
        <p:nvPicPr>
          <p:cNvPr id="4" name="Picture 3" descr="PDPH LOGO-3-7-1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500021"/>
            <a:ext cx="1009650" cy="1357979"/>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3" name="Content Placeholder 2"/>
          <p:cNvSpPr>
            <a:spLocks noGrp="1"/>
          </p:cNvSpPr>
          <p:nvPr>
            <p:ph idx="1"/>
          </p:nvPr>
        </p:nvSpPr>
        <p:spPr/>
        <p:txBody>
          <a:bodyPr/>
          <a:lstStyle/>
          <a:p>
            <a:pPr algn="ctr">
              <a:buNone/>
            </a:pPr>
            <a:r>
              <a:rPr lang="en-US" dirty="0" smtClean="0"/>
              <a:t>Kathleen A. Brady, MD</a:t>
            </a:r>
          </a:p>
          <a:p>
            <a:pPr algn="ctr">
              <a:buNone/>
            </a:pPr>
            <a:r>
              <a:rPr lang="en-US" dirty="0" smtClean="0"/>
              <a:t>E-mail: </a:t>
            </a:r>
            <a:r>
              <a:rPr lang="en-US" dirty="0" smtClean="0">
                <a:hlinkClick r:id="rId2"/>
              </a:rPr>
              <a:t>Kathleen.A.Brady@phila.gov</a:t>
            </a:r>
            <a:endParaRPr lang="en-US" dirty="0" smtClean="0"/>
          </a:p>
          <a:p>
            <a:pPr algn="ctr">
              <a:buNone/>
            </a:pPr>
            <a:r>
              <a:rPr lang="en-US" dirty="0" smtClean="0"/>
              <a:t>Phone: 215-685-4778</a:t>
            </a:r>
            <a:endParaRPr lang="en-US" dirty="0"/>
          </a:p>
        </p:txBody>
      </p:sp>
      <p:pic>
        <p:nvPicPr>
          <p:cNvPr id="6" name="Picture 5" descr="PDPH LOGO-3-7-1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00021"/>
            <a:ext cx="1009650" cy="135797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C:\Users\fan9\Desktop\slides_epi_2011\Slide20.PNG"/>
          <p:cNvPicPr>
            <a:picLocks noChangeAspect="1" noChangeArrowheads="1"/>
          </p:cNvPicPr>
          <p:nvPr/>
        </p:nvPicPr>
        <p:blipFill>
          <a:blip r:embed="rId3" cstate="print"/>
          <a:srcRect/>
          <a:stretch>
            <a:fillRect/>
          </a:stretch>
        </p:blipFill>
        <p:spPr bwMode="auto">
          <a:xfrm>
            <a:off x="0" y="1588"/>
            <a:ext cx="9142413" cy="685641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1644650" y="274638"/>
            <a:ext cx="7499350" cy="1143000"/>
          </a:xfrm>
        </p:spPr>
        <p:txBody>
          <a:bodyPr>
            <a:normAutofit fontScale="90000"/>
          </a:bodyPr>
          <a:lstStyle/>
          <a:p>
            <a:r>
              <a:rPr lang="en-US" dirty="0" smtClean="0"/>
              <a:t>HIV Prevalence in Philadelphia</a:t>
            </a:r>
            <a:br>
              <a:rPr lang="en-US" dirty="0" smtClean="0"/>
            </a:br>
            <a:r>
              <a:rPr lang="en-US" sz="2800" dirty="0" smtClean="0"/>
              <a:t>(reported thru 6/30/2013)</a:t>
            </a:r>
          </a:p>
        </p:txBody>
      </p:sp>
      <p:sp>
        <p:nvSpPr>
          <p:cNvPr id="22531" name="Content Placeholder 7"/>
          <p:cNvSpPr>
            <a:spLocks noGrp="1"/>
          </p:cNvSpPr>
          <p:nvPr>
            <p:ph sz="half" idx="4294967295"/>
          </p:nvPr>
        </p:nvSpPr>
        <p:spPr>
          <a:xfrm>
            <a:off x="1066800" y="1524000"/>
            <a:ext cx="3657600" cy="4664075"/>
          </a:xfrm>
        </p:spPr>
        <p:txBody>
          <a:bodyPr>
            <a:normAutofit fontScale="70000" lnSpcReduction="20000"/>
          </a:bodyPr>
          <a:lstStyle/>
          <a:p>
            <a:r>
              <a:rPr lang="en-US" sz="3900" dirty="0" smtClean="0"/>
              <a:t>19,832 PLWHA (aware)</a:t>
            </a:r>
          </a:p>
          <a:p>
            <a:pPr lvl="1"/>
            <a:r>
              <a:rPr lang="en-US" sz="3100" dirty="0" smtClean="0"/>
              <a:t>11,954 AIDS cases</a:t>
            </a:r>
          </a:p>
          <a:p>
            <a:pPr lvl="1"/>
            <a:r>
              <a:rPr lang="en-US" sz="3100" dirty="0" smtClean="0"/>
              <a:t>7,878 HIV cases</a:t>
            </a:r>
          </a:p>
          <a:p>
            <a:r>
              <a:rPr lang="en-US" sz="3900" dirty="0" smtClean="0"/>
              <a:t>Rate of 1,300 cases per 100,000 population</a:t>
            </a:r>
          </a:p>
          <a:p>
            <a:r>
              <a:rPr lang="en-US" sz="3900" dirty="0" smtClean="0"/>
              <a:t>4,353 estimated to be living with HIV and unaware</a:t>
            </a:r>
          </a:p>
          <a:p>
            <a:r>
              <a:rPr lang="en-US" sz="3900" dirty="0" smtClean="0"/>
              <a:t>1.58% Philadelphia residents estimated to be HIV+</a:t>
            </a:r>
          </a:p>
          <a:p>
            <a:endParaRPr lang="en-US" dirty="0" smtClean="0"/>
          </a:p>
          <a:p>
            <a:endParaRPr lang="en-US" dirty="0" smtClean="0"/>
          </a:p>
        </p:txBody>
      </p:sp>
      <p:sp>
        <p:nvSpPr>
          <p:cNvPr id="22532" name="Content Placeholder 8"/>
          <p:cNvSpPr>
            <a:spLocks noGrp="1"/>
          </p:cNvSpPr>
          <p:nvPr>
            <p:ph sz="half" idx="4294967295"/>
          </p:nvPr>
        </p:nvSpPr>
        <p:spPr>
          <a:xfrm>
            <a:off x="5181600" y="1524000"/>
            <a:ext cx="3657600" cy="4664075"/>
          </a:xfrm>
        </p:spPr>
        <p:txBody>
          <a:bodyPr>
            <a:normAutofit fontScale="85000" lnSpcReduction="20000"/>
          </a:bodyPr>
          <a:lstStyle/>
          <a:p>
            <a:r>
              <a:rPr lang="en-US" dirty="0" smtClean="0"/>
              <a:t>Rates (known) vary by race</a:t>
            </a:r>
          </a:p>
          <a:p>
            <a:pPr lvl="1"/>
            <a:r>
              <a:rPr lang="en-US" dirty="0" smtClean="0"/>
              <a:t>1.9% of blacks</a:t>
            </a:r>
          </a:p>
          <a:p>
            <a:pPr lvl="1"/>
            <a:r>
              <a:rPr lang="en-US" dirty="0" smtClean="0"/>
              <a:t>1.5% of Latinos</a:t>
            </a:r>
          </a:p>
          <a:p>
            <a:pPr lvl="1"/>
            <a:r>
              <a:rPr lang="en-US" dirty="0" smtClean="0"/>
              <a:t>0.7% of whites</a:t>
            </a:r>
          </a:p>
          <a:p>
            <a:r>
              <a:rPr lang="en-US" dirty="0" smtClean="0"/>
              <a:t>Rates vary by sex</a:t>
            </a:r>
          </a:p>
          <a:p>
            <a:pPr lvl="1"/>
            <a:r>
              <a:rPr lang="en-US" dirty="0" smtClean="0"/>
              <a:t>2.0% of males</a:t>
            </a:r>
          </a:p>
          <a:p>
            <a:pPr lvl="1"/>
            <a:r>
              <a:rPr lang="en-US" dirty="0" smtClean="0"/>
              <a:t>0.7% of females</a:t>
            </a:r>
          </a:p>
          <a:p>
            <a:r>
              <a:rPr lang="en-US" dirty="0" smtClean="0"/>
              <a:t>Completeness of HIV reporting – 97.7%</a:t>
            </a:r>
          </a:p>
          <a:p>
            <a:r>
              <a:rPr lang="en-US" dirty="0" smtClean="0"/>
              <a:t>Timeliness of HIV reporting – 94.5%</a:t>
            </a:r>
          </a:p>
        </p:txBody>
      </p:sp>
      <p:pic>
        <p:nvPicPr>
          <p:cNvPr id="5" name="Picture 4" descr="PDPH LOGO-3-7-1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00021"/>
            <a:ext cx="1009650" cy="135797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idx="4294967295"/>
          </p:nvPr>
        </p:nvSpPr>
        <p:spPr>
          <a:xfrm>
            <a:off x="1644650" y="274638"/>
            <a:ext cx="7499350" cy="1143000"/>
          </a:xfrm>
        </p:spPr>
        <p:txBody>
          <a:bodyPr>
            <a:normAutofit fontScale="90000"/>
          </a:bodyPr>
          <a:lstStyle/>
          <a:p>
            <a:r>
              <a:rPr lang="en-US" dirty="0" smtClean="0"/>
              <a:t>Mode of HIV Transmission, Philadelphia</a:t>
            </a:r>
            <a:endParaRPr lang="en-US" dirty="0"/>
          </a:p>
        </p:txBody>
      </p:sp>
      <p:graphicFrame>
        <p:nvGraphicFramePr>
          <p:cNvPr id="7" name="Content Placeholder 6"/>
          <p:cNvGraphicFramePr>
            <a:graphicFrameLocks noGrp="1"/>
          </p:cNvGraphicFramePr>
          <p:nvPr>
            <p:ph sz="half" idx="4294967295"/>
          </p:nvPr>
        </p:nvGraphicFramePr>
        <p:xfrm>
          <a:off x="1066800" y="1524000"/>
          <a:ext cx="3657600" cy="46640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half" idx="4294967295"/>
          </p:nvPr>
        </p:nvGraphicFramePr>
        <p:xfrm>
          <a:off x="5181600" y="1524000"/>
          <a:ext cx="3657600" cy="4664075"/>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PDPH LOGO-3-7-1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500021"/>
            <a:ext cx="1009650" cy="135797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3" cstate="print"/>
          <a:srcRect/>
          <a:stretch>
            <a:fillRect/>
          </a:stretch>
        </p:blipFill>
        <p:spPr bwMode="auto">
          <a:xfrm>
            <a:off x="1143000" y="838200"/>
            <a:ext cx="7643812" cy="5057775"/>
          </a:xfrm>
          <a:prstGeom prst="rect">
            <a:avLst/>
          </a:prstGeom>
          <a:noFill/>
          <a:ln w="9525" algn="ctr">
            <a:noFill/>
            <a:miter lim="800000"/>
            <a:headEnd/>
            <a:tailEnd/>
          </a:ln>
        </p:spPr>
      </p:pic>
      <p:pic>
        <p:nvPicPr>
          <p:cNvPr id="3" name="Picture 2" descr="PDPH LOGO-3-7-1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500021"/>
            <a:ext cx="1009650" cy="135797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cascade</a:t>
            </a:r>
            <a:endParaRPr lang="en-US" dirty="0"/>
          </a:p>
        </p:txBody>
      </p:sp>
      <p:sp>
        <p:nvSpPr>
          <p:cNvPr id="3" name="Text Placeholder 2"/>
          <p:cNvSpPr>
            <a:spLocks noGrp="1"/>
          </p:cNvSpPr>
          <p:nvPr>
            <p:ph type="body" idx="1"/>
          </p:nvPr>
        </p:nvSpPr>
        <p:spPr/>
        <p:txBody>
          <a:bodyPr/>
          <a:lstStyle/>
          <a:p>
            <a:endParaRPr lang="en-US" dirty="0"/>
          </a:p>
        </p:txBody>
      </p:sp>
      <p:pic>
        <p:nvPicPr>
          <p:cNvPr id="4" name="Picture 3" descr="PDPH LOGO-3-7-1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500021"/>
            <a:ext cx="1009650" cy="1357979"/>
          </a:xfrm>
          <a:prstGeom prst="rect">
            <a:avLst/>
          </a:prstGeom>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NCHHSTP_PPT_dark([1]">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359</TotalTime>
  <Words>2605</Words>
  <Application>Microsoft Office PowerPoint</Application>
  <PresentationFormat>On-screen Show (4:3)</PresentationFormat>
  <Paragraphs>522</Paragraphs>
  <Slides>41</Slides>
  <Notes>12</Notes>
  <HiddenSlides>0</HiddenSlides>
  <MMClips>0</MMClips>
  <ScaleCrop>false</ScaleCrop>
  <HeadingPairs>
    <vt:vector size="4" baseType="variant">
      <vt:variant>
        <vt:lpstr>Theme</vt:lpstr>
      </vt:variant>
      <vt:variant>
        <vt:i4>3</vt:i4>
      </vt:variant>
      <vt:variant>
        <vt:lpstr>Slide Titles</vt:lpstr>
      </vt:variant>
      <vt:variant>
        <vt:i4>41</vt:i4>
      </vt:variant>
    </vt:vector>
  </HeadingPairs>
  <TitlesOfParts>
    <vt:vector size="44" baseType="lpstr">
      <vt:lpstr>NCHHSTP_PPT_dark([1]</vt:lpstr>
      <vt:lpstr>Solstice</vt:lpstr>
      <vt:lpstr>Office Theme</vt:lpstr>
      <vt:lpstr>How to Avoid a Flood: Practical Advice for Calculating the HIV Treatment Cascade</vt:lpstr>
      <vt:lpstr>Philadelphia</vt:lpstr>
      <vt:lpstr>Philadelphia</vt:lpstr>
      <vt:lpstr>PowerPoint Presentation</vt:lpstr>
      <vt:lpstr>PowerPoint Presentation</vt:lpstr>
      <vt:lpstr>HIV Prevalence in Philadelphia (reported thru 6/30/2013)</vt:lpstr>
      <vt:lpstr>Mode of HIV Transmission, Philadelphia</vt:lpstr>
      <vt:lpstr>PowerPoint Presentation</vt:lpstr>
      <vt:lpstr>The first cascade</vt:lpstr>
      <vt:lpstr>Linkage, Access, ART Use and Viral Suppression in Four Large Cities in the United States, 2009 </vt:lpstr>
      <vt:lpstr>Percentage of estimated number of HIV-infected persons* in stages of continuum of HIV care in four large United States cities through December 2009 </vt:lpstr>
      <vt:lpstr>Significant demographic and sexual risk behavior differences in the percentage of people in care who are on ART and virally suppressed  OR (95% CI), MMP 2009 </vt:lpstr>
      <vt:lpstr>What We Learned</vt:lpstr>
      <vt:lpstr>Hall et.al.  Continuum of HIV Care in the United States </vt:lpstr>
      <vt:lpstr>How do we proceed?</vt:lpstr>
      <vt:lpstr>HIV Reporting Regulations in the US</vt:lpstr>
      <vt:lpstr>Philadelphia HIV Reporting Regulations</vt:lpstr>
      <vt:lpstr>Evaluation of HIV Laboratory Reporting</vt:lpstr>
      <vt:lpstr>Laboratory Reporting Evaluation Results</vt:lpstr>
      <vt:lpstr>Laboratory Reporting Evaluation Results</vt:lpstr>
      <vt:lpstr>2009 and 2010 Partial CAREWare Match</vt:lpstr>
      <vt:lpstr>2009/2010 CAREWare Match Results</vt:lpstr>
      <vt:lpstr>2011 CAREWare Complete Match</vt:lpstr>
      <vt:lpstr>2011 CAREWare Complete Match</vt:lpstr>
      <vt:lpstr>Laboratory Evaluation Summary</vt:lpstr>
      <vt:lpstr>The revised cascade</vt:lpstr>
      <vt:lpstr>National and Local Engagement in Care</vt:lpstr>
      <vt:lpstr>  Methods</vt:lpstr>
      <vt:lpstr>Medical Monitoring Project</vt:lpstr>
      <vt:lpstr>MMP Population Size Estimates</vt:lpstr>
      <vt:lpstr>MMP Definitions</vt:lpstr>
      <vt:lpstr>Philadelphia Engagement in Care, 2009-2010</vt:lpstr>
      <vt:lpstr>Philadelphia Engagement in Care, 2009-2010</vt:lpstr>
      <vt:lpstr>Philadelphia Engagement in Care, 2009-2010</vt:lpstr>
      <vt:lpstr>For every 100 people living  with HIV:</vt:lpstr>
      <vt:lpstr>Engagement in Care by Sex, 2010</vt:lpstr>
      <vt:lpstr>Engagement in Care by Mode of Transmission, 2010</vt:lpstr>
      <vt:lpstr>Engagement in Care by Age Group, 2010</vt:lpstr>
      <vt:lpstr>Challenges </vt:lpstr>
      <vt:lpstr>Local Steps to Improve Data</vt:lpstr>
      <vt:lpstr>The End</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Outline</dc:title>
  <dc:creator>brady</dc:creator>
  <cp:lastModifiedBy>Joanna Bove</cp:lastModifiedBy>
  <cp:revision>58</cp:revision>
  <dcterms:created xsi:type="dcterms:W3CDTF">2013-11-03T13:03:30Z</dcterms:created>
  <dcterms:modified xsi:type="dcterms:W3CDTF">2013-11-08T18:48:43Z</dcterms:modified>
</cp:coreProperties>
</file>