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7" r:id="rId3"/>
    <p:sldId id="258" r:id="rId4"/>
    <p:sldId id="321" r:id="rId5"/>
    <p:sldId id="280" r:id="rId6"/>
    <p:sldId id="261" r:id="rId7"/>
    <p:sldId id="278" r:id="rId8"/>
    <p:sldId id="282" r:id="rId9"/>
    <p:sldId id="308" r:id="rId10"/>
    <p:sldId id="309" r:id="rId11"/>
    <p:sldId id="310" r:id="rId12"/>
    <p:sldId id="311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2" r:id="rId22"/>
    <p:sldId id="281" r:id="rId23"/>
    <p:sldId id="307" r:id="rId24"/>
    <p:sldId id="289" r:id="rId25"/>
    <p:sldId id="279" r:id="rId26"/>
    <p:sldId id="323" r:id="rId27"/>
    <p:sldId id="272" r:id="rId28"/>
    <p:sldId id="274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05" autoAdjust="0"/>
    <p:restoredTop sz="84000" autoAdjust="0"/>
  </p:normalViewPr>
  <p:slideViewPr>
    <p:cSldViewPr snapToObjects="1">
      <p:cViewPr>
        <p:scale>
          <a:sx n="70" d="100"/>
          <a:sy n="70" d="100"/>
        </p:scale>
        <p:origin x="-2730" y="-61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t-fssphhsfbp1.ead.gwu.edu\HOME\snglick\GWU%20Research\GSS%20Homophobia%20Revisit\gss_charts_2014update%20(Repaired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% of adults who report that sexual relations between two adults of the same sex are "always wrong" 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Arial"/>
                <a:cs typeface="Arial"/>
              </a:defRPr>
            </a:pPr>
            <a:r>
              <a:rPr lang="en-US" sz="1600" b="1" i="0" u="none" strike="noStrike" baseline="0" dirty="0" smtClean="0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source</a:t>
            </a:r>
            <a:r>
              <a:rPr lang="en-US" sz="16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: General Social Survey, </a:t>
            </a:r>
            <a:r>
              <a:rPr lang="en-US" sz="1600" b="1" i="0" u="none" strike="noStrike" baseline="0" dirty="0" smtClean="0">
                <a:solidFill>
                  <a:srgbClr val="000000"/>
                </a:solidFill>
                <a:latin typeface="Cambria" panose="02040503050406030204" pitchFamily="18" charset="0"/>
                <a:cs typeface="Arial"/>
              </a:rPr>
              <a:t>1973-2012</a:t>
            </a:r>
            <a:endParaRPr lang="en-US" sz="1600" b="1" i="0" u="none" strike="noStrike" baseline="0" dirty="0">
              <a:solidFill>
                <a:srgbClr val="000000"/>
              </a:solidFill>
              <a:latin typeface="Cambria" panose="02040503050406030204" pitchFamily="18" charset="0"/>
              <a:cs typeface="Arial"/>
            </a:endParaRPr>
          </a:p>
        </c:rich>
      </c:tx>
      <c:layout>
        <c:manualLayout>
          <c:xMode val="edge"/>
          <c:yMode val="edge"/>
          <c:x val="0.11420761014997458"/>
          <c:y val="2.76565380371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6581576026637"/>
          <c:y val="0.18107667210440456"/>
          <c:w val="0.88790233074361824"/>
          <c:h val="0.68678629690048942"/>
        </c:manualLayout>
      </c:layout>
      <c:lineChart>
        <c:grouping val="standard"/>
        <c:varyColors val="0"/>
        <c:ser>
          <c:idx val="2"/>
          <c:order val="0"/>
          <c:tx>
            <c:strRef>
              <c:f>'Data - Race'!$J$102</c:f>
              <c:strCache>
                <c:ptCount val="1"/>
                <c:pt idx="0">
                  <c:v>Black</c:v>
                </c:pt>
              </c:strCache>
            </c:strRef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'Data - Race'!$Q$104:$Q$140</c:f>
                <c:numCache>
                  <c:formatCode>General</c:formatCode>
                  <c:ptCount val="37"/>
                  <c:pt idx="0">
                    <c:v>6.7588800000000004E-2</c:v>
                  </c:pt>
                  <c:pt idx="1">
                    <c:v>7.1857500000000019E-2</c:v>
                  </c:pt>
                  <c:pt idx="4">
                    <c:v>6.2244999999999995E-2</c:v>
                  </c:pt>
                  <c:pt idx="6">
                    <c:v>4.3877300000000008E-2</c:v>
                  </c:pt>
                  <c:pt idx="8">
                    <c:v>3.8691299999999984E-2</c:v>
                  </c:pt>
                  <c:pt idx="9">
                    <c:v>5.7684999999999986E-2</c:v>
                  </c:pt>
                  <c:pt idx="11">
                    <c:v>2.8484200000000071E-2</c:v>
                  </c:pt>
                  <c:pt idx="12">
                    <c:v>4.3170999999999959E-2</c:v>
                  </c:pt>
                  <c:pt idx="13">
                    <c:v>8.3727499999999955E-2</c:v>
                  </c:pt>
                  <c:pt idx="14">
                    <c:v>8.2128700000000054E-2</c:v>
                  </c:pt>
                  <c:pt idx="15">
                    <c:v>4.3886399999999992E-2</c:v>
                  </c:pt>
                  <c:pt idx="17">
                    <c:v>6.564189999999992E-2</c:v>
                  </c:pt>
                  <c:pt idx="18">
                    <c:v>5.6932399999999994E-2</c:v>
                  </c:pt>
                  <c:pt idx="20">
                    <c:v>5.9661399999999976E-2</c:v>
                  </c:pt>
                  <c:pt idx="22">
                    <c:v>6.4683599999999952E-2</c:v>
                  </c:pt>
                  <c:pt idx="24">
                    <c:v>5.8225199999999977E-2</c:v>
                  </c:pt>
                  <c:pt idx="26">
                    <c:v>8.2623700000000078E-2</c:v>
                  </c:pt>
                  <c:pt idx="28">
                    <c:v>6.3801899999999967E-2</c:v>
                  </c:pt>
                  <c:pt idx="30">
                    <c:v>5.5381200000000019E-2</c:v>
                  </c:pt>
                  <c:pt idx="32">
                    <c:v>6.3402500000000028E-2</c:v>
                  </c:pt>
                  <c:pt idx="34">
                    <c:v>6.2742100000000023E-2</c:v>
                  </c:pt>
                  <c:pt idx="36">
                    <c:v>8.9368300000000067E-2</c:v>
                  </c:pt>
                </c:numCache>
              </c:numRef>
            </c:plus>
            <c:minus>
              <c:numRef>
                <c:f>'Data - Race'!$P$104:$P$140</c:f>
                <c:numCache>
                  <c:formatCode>General</c:formatCode>
                  <c:ptCount val="37"/>
                  <c:pt idx="0">
                    <c:v>8.6128499999999941E-2</c:v>
                  </c:pt>
                  <c:pt idx="1">
                    <c:v>9.1707800000000006E-2</c:v>
                  </c:pt>
                  <c:pt idx="4">
                    <c:v>8.020740000000004E-2</c:v>
                  </c:pt>
                  <c:pt idx="6">
                    <c:v>5.5592199999999981E-2</c:v>
                  </c:pt>
                  <c:pt idx="8">
                    <c:v>5.8973599999999959E-2</c:v>
                  </c:pt>
                  <c:pt idx="9">
                    <c:v>7.5834500000000027E-2</c:v>
                  </c:pt>
                  <c:pt idx="11">
                    <c:v>3.3649299999999993E-2</c:v>
                  </c:pt>
                  <c:pt idx="12">
                    <c:v>7.0928300000000055E-2</c:v>
                  </c:pt>
                  <c:pt idx="13">
                    <c:v>0.11848879999999995</c:v>
                  </c:pt>
                  <c:pt idx="14">
                    <c:v>0.1263396</c:v>
                  </c:pt>
                  <c:pt idx="15">
                    <c:v>5.658390000000002E-2</c:v>
                  </c:pt>
                  <c:pt idx="17">
                    <c:v>8.8404600000000055E-2</c:v>
                  </c:pt>
                  <c:pt idx="18">
                    <c:v>6.8730900000000039E-2</c:v>
                  </c:pt>
                  <c:pt idx="20">
                    <c:v>6.9734100000000021E-2</c:v>
                  </c:pt>
                  <c:pt idx="22">
                    <c:v>7.5187700000000079E-2</c:v>
                  </c:pt>
                  <c:pt idx="24">
                    <c:v>6.8060300000000074E-2</c:v>
                  </c:pt>
                  <c:pt idx="26">
                    <c:v>0.10623869999999991</c:v>
                  </c:pt>
                  <c:pt idx="28">
                    <c:v>8.3801800000000037E-2</c:v>
                  </c:pt>
                  <c:pt idx="30">
                    <c:v>6.4751899999999973E-2</c:v>
                  </c:pt>
                  <c:pt idx="32">
                    <c:v>7.3860399999999937E-2</c:v>
                  </c:pt>
                  <c:pt idx="34">
                    <c:v>6.9232599999999977E-2</c:v>
                  </c:pt>
                  <c:pt idx="36">
                    <c:v>9.6979199999999932E-2</c:v>
                  </c:pt>
                </c:numCache>
              </c:numRef>
            </c:minus>
            <c:spPr>
              <a:ln w="12700">
                <a:solidFill>
                  <a:srgbClr val="FF6600"/>
                </a:solidFill>
                <a:prstDash val="solid"/>
              </a:ln>
            </c:spPr>
          </c:errBars>
          <c:cat>
            <c:numRef>
              <c:f>'Data - Race'!$B$104:$B$140</c:f>
              <c:numCache>
                <c:formatCode>General</c:formatCode>
                <c:ptCount val="37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</c:numCache>
            </c:numRef>
          </c:cat>
          <c:val>
            <c:numRef>
              <c:f>'Data - Race'!$L$104:$L$140</c:f>
              <c:numCache>
                <c:formatCode>General</c:formatCode>
                <c:ptCount val="37"/>
                <c:pt idx="0">
                  <c:v>0.77642389999999994</c:v>
                </c:pt>
                <c:pt idx="1">
                  <c:v>0.76819510000000002</c:v>
                </c:pt>
                <c:pt idx="2">
                  <c:v>0.77683590000000002</c:v>
                </c:pt>
                <c:pt idx="3">
                  <c:v>0.78547670000000003</c:v>
                </c:pt>
                <c:pt idx="4">
                  <c:v>0.79411750000000003</c:v>
                </c:pt>
                <c:pt idx="5">
                  <c:v>0.81376099999999996</c:v>
                </c:pt>
                <c:pt idx="6">
                  <c:v>0.83340449999999999</c:v>
                </c:pt>
                <c:pt idx="7">
                  <c:v>0.86670194999999994</c:v>
                </c:pt>
                <c:pt idx="8">
                  <c:v>0.8999994</c:v>
                </c:pt>
                <c:pt idx="9">
                  <c:v>0.81403460000000005</c:v>
                </c:pt>
                <c:pt idx="10">
                  <c:v>0.83089645000000001</c:v>
                </c:pt>
                <c:pt idx="11">
                  <c:v>0.84775829999999996</c:v>
                </c:pt>
                <c:pt idx="12">
                  <c:v>0.9017096</c:v>
                </c:pt>
                <c:pt idx="13">
                  <c:v>0.79032089999999999</c:v>
                </c:pt>
                <c:pt idx="14">
                  <c:v>0.81764669999999995</c:v>
                </c:pt>
                <c:pt idx="15">
                  <c:v>0.84131659999999997</c:v>
                </c:pt>
                <c:pt idx="16">
                  <c:v>0.82381090000000001</c:v>
                </c:pt>
                <c:pt idx="17">
                  <c:v>0.80630520000000006</c:v>
                </c:pt>
                <c:pt idx="18">
                  <c:v>0.76834069999999999</c:v>
                </c:pt>
                <c:pt idx="19">
                  <c:v>0.75191984999999995</c:v>
                </c:pt>
                <c:pt idx="20">
                  <c:v>0.73549900000000001</c:v>
                </c:pt>
                <c:pt idx="21">
                  <c:v>0.72697260000000008</c:v>
                </c:pt>
                <c:pt idx="22">
                  <c:v>0.71844620000000003</c:v>
                </c:pt>
                <c:pt idx="23">
                  <c:v>0.72883285000000009</c:v>
                </c:pt>
                <c:pt idx="24">
                  <c:v>0.73921950000000003</c:v>
                </c:pt>
                <c:pt idx="25">
                  <c:v>0.74527114999999999</c:v>
                </c:pt>
                <c:pt idx="26">
                  <c:v>0.75132279999999996</c:v>
                </c:pt>
                <c:pt idx="27">
                  <c:v>0.77548415000000004</c:v>
                </c:pt>
                <c:pt idx="28">
                  <c:v>0.79964550000000001</c:v>
                </c:pt>
                <c:pt idx="29">
                  <c:v>0.77330030000000005</c:v>
                </c:pt>
                <c:pt idx="30">
                  <c:v>0.74695509999999998</c:v>
                </c:pt>
                <c:pt idx="31">
                  <c:v>0.73518510000000004</c:v>
                </c:pt>
                <c:pt idx="32">
                  <c:v>0.72341509999999998</c:v>
                </c:pt>
                <c:pt idx="33">
                  <c:v>0.69478139999999999</c:v>
                </c:pt>
                <c:pt idx="34">
                  <c:v>0.66614770000000001</c:v>
                </c:pt>
                <c:pt idx="35">
                  <c:v>0.63554200000000005</c:v>
                </c:pt>
                <c:pt idx="36">
                  <c:v>0.60493629999999998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- Race'!$A$102</c:f>
              <c:strCache>
                <c:ptCount val="1"/>
                <c:pt idx="0">
                  <c:v>White</c:v>
                </c:pt>
              </c:strCache>
            </c:strRef>
          </c:tx>
          <c:spPr>
            <a:ln w="38100">
              <a:solidFill>
                <a:srgbClr val="0066CC"/>
              </a:solidFill>
              <a:prstDash val="solid"/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1"/>
            <c:plus>
              <c:numRef>
                <c:f>'Data - Race'!$H$104:$H$140</c:f>
                <c:numCache>
                  <c:formatCode>General</c:formatCode>
                  <c:ptCount val="37"/>
                  <c:pt idx="0">
                    <c:v>2.7719400000000061E-2</c:v>
                  </c:pt>
                  <c:pt idx="1">
                    <c:v>3.2404600000000006E-2</c:v>
                  </c:pt>
                  <c:pt idx="4">
                    <c:v>3.2272399999999979E-2</c:v>
                  </c:pt>
                  <c:pt idx="6">
                    <c:v>2.58718E-2</c:v>
                  </c:pt>
                  <c:pt idx="8">
                    <c:v>3.1526900000000024E-2</c:v>
                  </c:pt>
                  <c:pt idx="9">
                    <c:v>3.0285899999999977E-2</c:v>
                  </c:pt>
                  <c:pt idx="11">
                    <c:v>3.1252500000000016E-2</c:v>
                  </c:pt>
                  <c:pt idx="12">
                    <c:v>3.8750099999999899E-2</c:v>
                  </c:pt>
                  <c:pt idx="13">
                    <c:v>3.1055600000000072E-2</c:v>
                  </c:pt>
                  <c:pt idx="14">
                    <c:v>3.3591900000000008E-2</c:v>
                  </c:pt>
                  <c:pt idx="15">
                    <c:v>3.2724599999999993E-2</c:v>
                  </c:pt>
                  <c:pt idx="17">
                    <c:v>4.1705699999999957E-2</c:v>
                  </c:pt>
                  <c:pt idx="18">
                    <c:v>2.9508800000000002E-2</c:v>
                  </c:pt>
                  <c:pt idx="20">
                    <c:v>3.024159999999998E-2</c:v>
                  </c:pt>
                  <c:pt idx="22">
                    <c:v>3.1044699999999925E-2</c:v>
                  </c:pt>
                  <c:pt idx="24">
                    <c:v>3.6627900000000047E-2</c:v>
                  </c:pt>
                  <c:pt idx="26">
                    <c:v>4.6216799999999947E-2</c:v>
                  </c:pt>
                  <c:pt idx="28">
                    <c:v>4.6283999999999992E-2</c:v>
                  </c:pt>
                  <c:pt idx="30">
                    <c:v>2.95879E-2</c:v>
                  </c:pt>
                  <c:pt idx="32">
                    <c:v>3.172839999999999E-2</c:v>
                  </c:pt>
                  <c:pt idx="34">
                    <c:v>3.8998900000000003E-2</c:v>
                  </c:pt>
                  <c:pt idx="36">
                    <c:v>4.0459699999999987E-2</c:v>
                  </c:pt>
                </c:numCache>
              </c:numRef>
            </c:plus>
            <c:minus>
              <c:numRef>
                <c:f>'Data - Race'!$G$104:$G$140</c:f>
                <c:numCache>
                  <c:formatCode>General</c:formatCode>
                  <c:ptCount val="37"/>
                  <c:pt idx="0">
                    <c:v>2.9217700000000013E-2</c:v>
                  </c:pt>
                  <c:pt idx="1">
                    <c:v>3.4932199999999969E-2</c:v>
                  </c:pt>
                  <c:pt idx="4">
                    <c:v>3.4982800000000092E-2</c:v>
                  </c:pt>
                  <c:pt idx="6">
                    <c:v>2.7522200000000052E-2</c:v>
                  </c:pt>
                  <c:pt idx="8">
                    <c:v>3.4013399999999971E-2</c:v>
                  </c:pt>
                  <c:pt idx="9">
                    <c:v>3.2937100000000052E-2</c:v>
                  </c:pt>
                  <c:pt idx="11">
                    <c:v>3.4302199999999949E-2</c:v>
                  </c:pt>
                  <c:pt idx="12">
                    <c:v>4.3485800000000019E-2</c:v>
                  </c:pt>
                  <c:pt idx="13">
                    <c:v>3.3550799999999992E-2</c:v>
                  </c:pt>
                  <c:pt idx="14">
                    <c:v>3.6932500000000035E-2</c:v>
                  </c:pt>
                  <c:pt idx="15">
                    <c:v>3.5866999999999982E-2</c:v>
                  </c:pt>
                  <c:pt idx="17">
                    <c:v>4.3977099999999991E-2</c:v>
                  </c:pt>
                  <c:pt idx="18">
                    <c:v>3.0922000000000005E-2</c:v>
                  </c:pt>
                  <c:pt idx="20">
                    <c:v>3.0934400000000029E-2</c:v>
                  </c:pt>
                  <c:pt idx="22">
                    <c:v>3.1718800000000047E-2</c:v>
                  </c:pt>
                  <c:pt idx="24">
                    <c:v>3.7298300000000006E-2</c:v>
                  </c:pt>
                  <c:pt idx="26">
                    <c:v>4.6673500000000034E-2</c:v>
                  </c:pt>
                  <c:pt idx="28">
                    <c:v>4.7097400000000067E-2</c:v>
                  </c:pt>
                  <c:pt idx="30">
                    <c:v>2.9793699999999979E-2</c:v>
                  </c:pt>
                  <c:pt idx="32">
                    <c:v>3.1864799999999971E-2</c:v>
                  </c:pt>
                  <c:pt idx="34">
                    <c:v>3.8125099999999967E-2</c:v>
                  </c:pt>
                  <c:pt idx="36">
                    <c:v>3.9473199999999986E-2</c:v>
                  </c:pt>
                </c:numCache>
              </c:numRef>
            </c:minus>
            <c:spPr>
              <a:ln w="12700">
                <a:solidFill>
                  <a:srgbClr val="0066CC"/>
                </a:solidFill>
                <a:prstDash val="solid"/>
              </a:ln>
            </c:spPr>
          </c:errBars>
          <c:cat>
            <c:numRef>
              <c:f>'Data - Race'!$B$104:$B$140</c:f>
              <c:numCache>
                <c:formatCode>General</c:formatCode>
                <c:ptCount val="37"/>
                <c:pt idx="0">
                  <c:v>1976</c:v>
                </c:pt>
                <c:pt idx="1">
                  <c:v>1977</c:v>
                </c:pt>
                <c:pt idx="2">
                  <c:v>1978</c:v>
                </c:pt>
                <c:pt idx="3">
                  <c:v>1979</c:v>
                </c:pt>
                <c:pt idx="4">
                  <c:v>1980</c:v>
                </c:pt>
                <c:pt idx="5">
                  <c:v>1981</c:v>
                </c:pt>
                <c:pt idx="6">
                  <c:v>1982</c:v>
                </c:pt>
                <c:pt idx="7">
                  <c:v>1983</c:v>
                </c:pt>
                <c:pt idx="8">
                  <c:v>1984</c:v>
                </c:pt>
                <c:pt idx="9">
                  <c:v>1985</c:v>
                </c:pt>
                <c:pt idx="10">
                  <c:v>1986</c:v>
                </c:pt>
                <c:pt idx="11">
                  <c:v>1987</c:v>
                </c:pt>
                <c:pt idx="12">
                  <c:v>1988</c:v>
                </c:pt>
                <c:pt idx="13">
                  <c:v>1989</c:v>
                </c:pt>
                <c:pt idx="14">
                  <c:v>1990</c:v>
                </c:pt>
                <c:pt idx="15">
                  <c:v>1991</c:v>
                </c:pt>
                <c:pt idx="16">
                  <c:v>1992</c:v>
                </c:pt>
                <c:pt idx="17">
                  <c:v>1993</c:v>
                </c:pt>
                <c:pt idx="18">
                  <c:v>1994</c:v>
                </c:pt>
                <c:pt idx="19">
                  <c:v>1995</c:v>
                </c:pt>
                <c:pt idx="20">
                  <c:v>1996</c:v>
                </c:pt>
                <c:pt idx="21">
                  <c:v>1997</c:v>
                </c:pt>
                <c:pt idx="22">
                  <c:v>1998</c:v>
                </c:pt>
                <c:pt idx="23">
                  <c:v>1999</c:v>
                </c:pt>
                <c:pt idx="24">
                  <c:v>2000</c:v>
                </c:pt>
                <c:pt idx="25">
                  <c:v>2001</c:v>
                </c:pt>
                <c:pt idx="26">
                  <c:v>2002</c:v>
                </c:pt>
                <c:pt idx="27">
                  <c:v>2003</c:v>
                </c:pt>
                <c:pt idx="28">
                  <c:v>2004</c:v>
                </c:pt>
                <c:pt idx="29">
                  <c:v>2005</c:v>
                </c:pt>
                <c:pt idx="30">
                  <c:v>2006</c:v>
                </c:pt>
                <c:pt idx="31">
                  <c:v>2007</c:v>
                </c:pt>
                <c:pt idx="32">
                  <c:v>2008</c:v>
                </c:pt>
                <c:pt idx="33">
                  <c:v>2009</c:v>
                </c:pt>
                <c:pt idx="34">
                  <c:v>2010</c:v>
                </c:pt>
                <c:pt idx="35">
                  <c:v>2011</c:v>
                </c:pt>
                <c:pt idx="36">
                  <c:v>2012</c:v>
                </c:pt>
              </c:numCache>
            </c:numRef>
          </c:cat>
          <c:val>
            <c:numRef>
              <c:f>'Data - Race'!$C$104:$C$140</c:f>
              <c:numCache>
                <c:formatCode>General</c:formatCode>
                <c:ptCount val="37"/>
                <c:pt idx="0">
                  <c:v>0.69579579999999996</c:v>
                </c:pt>
                <c:pt idx="1">
                  <c:v>0.72340070000000001</c:v>
                </c:pt>
                <c:pt idx="2">
                  <c:v>0.72701110000000002</c:v>
                </c:pt>
                <c:pt idx="3">
                  <c:v>0.73062150000000003</c:v>
                </c:pt>
                <c:pt idx="4">
                  <c:v>0.73423190000000005</c:v>
                </c:pt>
                <c:pt idx="5">
                  <c:v>0.7316024000000001</c:v>
                </c:pt>
                <c:pt idx="6">
                  <c:v>0.72897290000000003</c:v>
                </c:pt>
                <c:pt idx="7">
                  <c:v>0.72899880000000006</c:v>
                </c:pt>
                <c:pt idx="8">
                  <c:v>0.72902469999999997</c:v>
                </c:pt>
                <c:pt idx="9">
                  <c:v>0.74949980000000005</c:v>
                </c:pt>
                <c:pt idx="10">
                  <c:v>0.75458804999999995</c:v>
                </c:pt>
                <c:pt idx="11">
                  <c:v>0.75967629999999997</c:v>
                </c:pt>
                <c:pt idx="12">
                  <c:v>0.75786640000000005</c:v>
                </c:pt>
                <c:pt idx="13">
                  <c:v>0.73385659999999997</c:v>
                </c:pt>
                <c:pt idx="14">
                  <c:v>0.75144909999999998</c:v>
                </c:pt>
                <c:pt idx="15">
                  <c:v>0.75059350000000002</c:v>
                </c:pt>
                <c:pt idx="16">
                  <c:v>0.69643260000000007</c:v>
                </c:pt>
                <c:pt idx="17">
                  <c:v>0.6422717</c:v>
                </c:pt>
                <c:pt idx="18">
                  <c:v>0.67096849999999997</c:v>
                </c:pt>
                <c:pt idx="19">
                  <c:v>0.63028284999999995</c:v>
                </c:pt>
                <c:pt idx="20">
                  <c:v>0.58959720000000004</c:v>
                </c:pt>
                <c:pt idx="21">
                  <c:v>0.58639915000000009</c:v>
                </c:pt>
                <c:pt idx="22">
                  <c:v>0.58320110000000003</c:v>
                </c:pt>
                <c:pt idx="23">
                  <c:v>0.57182250000000001</c:v>
                </c:pt>
                <c:pt idx="24">
                  <c:v>0.56044389999999999</c:v>
                </c:pt>
                <c:pt idx="25">
                  <c:v>0.54342010000000007</c:v>
                </c:pt>
                <c:pt idx="26">
                  <c:v>0.52639630000000004</c:v>
                </c:pt>
                <c:pt idx="27">
                  <c:v>0.53631795000000004</c:v>
                </c:pt>
                <c:pt idx="28">
                  <c:v>0.54623960000000005</c:v>
                </c:pt>
                <c:pt idx="29">
                  <c:v>0.53766455000000002</c:v>
                </c:pt>
                <c:pt idx="30">
                  <c:v>0.52908949999999999</c:v>
                </c:pt>
                <c:pt idx="31">
                  <c:v>0.52296180000000003</c:v>
                </c:pt>
                <c:pt idx="32">
                  <c:v>0.51683409999999996</c:v>
                </c:pt>
                <c:pt idx="33">
                  <c:v>0.47244284999999997</c:v>
                </c:pt>
                <c:pt idx="34">
                  <c:v>0.42805159999999998</c:v>
                </c:pt>
                <c:pt idx="35">
                  <c:v>0.42630374999999998</c:v>
                </c:pt>
                <c:pt idx="36">
                  <c:v>0.42455589999999999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76800"/>
        <c:axId val="36336128"/>
      </c:lineChart>
      <c:catAx>
        <c:axId val="35276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mbria" panose="02040503050406030204" pitchFamily="18" charset="0"/>
                    <a:ea typeface="Arial"/>
                    <a:cs typeface="Arial"/>
                  </a:defRPr>
                </a:pPr>
                <a:r>
                  <a:rPr lang="en-US">
                    <a:latin typeface="Cambria" panose="02040503050406030204" pitchFamily="18" charset="0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9167582385535136"/>
              <c:y val="0.9477976772511278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Arial"/>
                <a:cs typeface="Arial"/>
              </a:defRPr>
            </a:pPr>
            <a:endParaRPr lang="en-US"/>
          </a:p>
        </c:txPr>
        <c:crossAx val="3633612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363361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mbria" panose="02040503050406030204" pitchFamily="18" charset="0"/>
                    <a:ea typeface="Arial"/>
                    <a:cs typeface="Arial"/>
                  </a:defRPr>
                </a:pPr>
                <a:r>
                  <a:rPr lang="en-US">
                    <a:latin typeface="Cambria" panose="02040503050406030204" pitchFamily="18" charset="0"/>
                  </a:rPr>
                  <a:t>Percent (%)</a:t>
                </a:r>
              </a:p>
            </c:rich>
          </c:tx>
          <c:layout>
            <c:manualLayout>
              <c:xMode val="edge"/>
              <c:yMode val="edge"/>
              <c:x val="8.8789734616506275E-3"/>
              <c:y val="0.446981970390956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mbria" panose="02040503050406030204" pitchFamily="18" charset="0"/>
                <a:ea typeface="Arial"/>
                <a:cs typeface="Arial"/>
              </a:defRPr>
            </a:pPr>
            <a:endParaRPr lang="en-US"/>
          </a:p>
        </c:txPr>
        <c:crossAx val="35276800"/>
        <c:crosses val="autoZero"/>
        <c:crossBetween val="between"/>
      </c:valAx>
      <c:spPr>
        <a:solidFill>
          <a:schemeClr val="bg2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955371253548893"/>
          <c:y val="0.64056265975891391"/>
          <c:w val="0.14983353747448236"/>
          <c:h val="9.95105758838968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350" b="0" i="0" u="none" strike="noStrike" baseline="0">
              <a:solidFill>
                <a:srgbClr val="000000"/>
              </a:solidFill>
              <a:latin typeface="Cambria" panose="02040503050406030204" pitchFamily="18" charset="0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17BBC-3B70-4B47-8354-DB1622DFB2DB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EF5E0-5D61-4E86-9FD6-40C8FB89C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13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4B2E628-E604-4A54-BFF0-CC9F600F8EEC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8DBB23-4A40-47AD-82BD-8DDDAB1F1A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BB23-4A40-47AD-82BD-8DDDAB1F1A7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BB23-4A40-47AD-82BD-8DDDAB1F1A7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7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BB23-4A40-47AD-82BD-8DDDAB1F1A7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BB23-4A40-47AD-82BD-8DDDAB1F1A7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70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DBB23-4A40-47AD-82BD-8DDDAB1F1A7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3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077200" y="6400800"/>
            <a:ext cx="630936" cy="457200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AEA49-925D-48E4-9B46-B4AFAA5D8A9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3400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8BD2-C132-467B-8C36-3E896D8B1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3400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8BD2-C132-467B-8C36-3E896D8B1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/>
          <a:lstStyle>
            <a:lvl5pPr>
              <a:defRPr baseline="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630936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ACAEA49-925D-48E4-9B46-B4AFAA5D8A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ctr">
              <a:buNone/>
              <a:defRPr sz="4300" b="1" cap="none" baseline="0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8BD2-C132-467B-8C36-3E896D8B1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4038600" cy="47244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1"/>
            <a:ext cx="4038600" cy="47244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8BD2-C132-467B-8C36-3E896D8B14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D38BD2-C132-467B-8C36-3E896D8B1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3D38BD2-C132-467B-8C36-3E896D8B1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3400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8BD2-C132-467B-8C36-3E896D8B1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3400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8BD2-C132-467B-8C36-3E896D8B1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3400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8BD2-C132-467B-8C36-3E896D8B1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001000" y="6492240"/>
            <a:ext cx="707136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fld id="{63D38BD2-C132-467B-8C36-3E896D8B144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Slide Number Placeholder 22"/>
          <p:cNvSpPr txBox="1">
            <a:spLocks/>
          </p:cNvSpPr>
          <p:nvPr/>
        </p:nvSpPr>
        <p:spPr>
          <a:xfrm>
            <a:off x="457200" y="6492240"/>
            <a:ext cx="17526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Sara N. Glick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1" name="Slide Number Placeholder 22"/>
          <p:cNvSpPr txBox="1">
            <a:spLocks/>
          </p:cNvSpPr>
          <p:nvPr/>
        </p:nvSpPr>
        <p:spPr>
          <a:xfrm>
            <a:off x="457200" y="6492240"/>
            <a:ext cx="82296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Cambria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UW CFAR Meeting – 10/7/14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mbria" pitchFamily="18" charset="0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jpeg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6896"/>
            <a:ext cx="8458200" cy="32145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Sexual &amp; Social Environment of </a:t>
            </a:r>
            <a:r>
              <a:rPr lang="en-US" altLang="en-US" dirty="0" smtClean="0"/>
              <a:t>Young </a:t>
            </a:r>
            <a:r>
              <a:rPr lang="en-US" altLang="en-US" dirty="0" smtClean="0"/>
              <a:t>Men Who Have Sex With Men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7772400" cy="2958062"/>
          </a:xfrm>
        </p:spPr>
        <p:txBody>
          <a:bodyPr>
            <a:noAutofit/>
          </a:bodyPr>
          <a:lstStyle/>
          <a:p>
            <a:r>
              <a:rPr lang="en-US" dirty="0" smtClean="0"/>
              <a:t>Sara Nelson Glick, PhD, MPH</a:t>
            </a:r>
          </a:p>
          <a:p>
            <a:r>
              <a:rPr lang="en-US" dirty="0" smtClean="0"/>
              <a:t>Department of Epidemiology &amp; Biostatistics</a:t>
            </a:r>
          </a:p>
          <a:p>
            <a:r>
              <a:rPr lang="en-US" dirty="0" smtClean="0"/>
              <a:t>George Washington University, Washington DC</a:t>
            </a:r>
          </a:p>
          <a:p>
            <a:endParaRPr lang="en-US" dirty="0" smtClean="0"/>
          </a:p>
          <a:p>
            <a:r>
              <a:rPr lang="en-US" dirty="0" smtClean="0"/>
              <a:t>UW CFAR Public Health Consortium Meeting &amp; </a:t>
            </a:r>
          </a:p>
          <a:p>
            <a:r>
              <a:rPr lang="en-US" dirty="0" smtClean="0"/>
              <a:t>CBA Multi-State Consultation on Case-Finding</a:t>
            </a:r>
          </a:p>
          <a:p>
            <a:r>
              <a:rPr lang="en-US" dirty="0" smtClean="0"/>
              <a:t>October 7, 2014</a:t>
            </a:r>
          </a:p>
        </p:txBody>
      </p:sp>
      <p:pic>
        <p:nvPicPr>
          <p:cNvPr id="20482" name="Picture 2" descr="Center for AIDS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15" y="5714605"/>
            <a:ext cx="1843585" cy="5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14" y="4396037"/>
            <a:ext cx="1952625" cy="44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Seattle DASH Study: </a:t>
            </a:r>
            <a:r>
              <a:rPr lang="en-US" dirty="0" smtClean="0"/>
              <a:t>Retention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16169468"/>
              </p:ext>
            </p:extLst>
          </p:nvPr>
        </p:nvGraphicFramePr>
        <p:xfrm>
          <a:off x="382588" y="1692275"/>
          <a:ext cx="8474075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Chart" r:id="rId3" imgW="11229967" imgH="5819850" progId="Excel.Chart.8">
                  <p:embed/>
                </p:oleObj>
              </mc:Choice>
              <mc:Fallback>
                <p:oleObj name="Chart" r:id="rId3" imgW="11229967" imgH="58198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692275"/>
                        <a:ext cx="8474075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7231063" y="4799013"/>
            <a:ext cx="1295400" cy="838200"/>
            <a:chOff x="4944" y="1728"/>
            <a:chExt cx="816" cy="528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944" y="1728"/>
              <a:ext cx="816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>
                <a:latin typeface="Cambria" panose="02040503050406030204" pitchFamily="18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040" y="1824"/>
              <a:ext cx="144" cy="144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>
                <a:latin typeface="Cambria" panose="02040503050406030204" pitchFamily="18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040" y="2016"/>
              <a:ext cx="144" cy="144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9pPr>
            </a:lstStyle>
            <a:p>
              <a:pPr eaLnBrk="1" hangingPunct="1"/>
              <a:endParaRPr lang="en-US" altLang="en-US" sz="1800">
                <a:latin typeface="Cambria" panose="02040503050406030204" pitchFamily="18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179" y="1790"/>
              <a:ext cx="55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ambria" panose="02040503050406030204" pitchFamily="18" charset="0"/>
                </a:rPr>
                <a:t>Surveys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5181" y="1982"/>
              <a:ext cx="47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ambria" panose="02040503050406030204" pitchFamily="18" charset="0"/>
                </a:rPr>
                <a:t>Exams</a:t>
              </a: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39863" y="5911850"/>
            <a:ext cx="56778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600" b="0" dirty="0">
                <a:latin typeface="Cambria" panose="02040503050406030204" pitchFamily="18" charset="0"/>
              </a:rPr>
              <a:t>BL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684463" y="5911850"/>
            <a:ext cx="8226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600" b="0">
                <a:latin typeface="Cambria" panose="02040503050406030204" pitchFamily="18" charset="0"/>
              </a:rPr>
              <a:t>3mo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370388" y="5911850"/>
            <a:ext cx="8226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600" b="0">
                <a:latin typeface="Cambria" panose="02040503050406030204" pitchFamily="18" charset="0"/>
              </a:rPr>
              <a:t>6mo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046788" y="5911850"/>
            <a:ext cx="8226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600" b="0">
                <a:latin typeface="Cambria" panose="02040503050406030204" pitchFamily="18" charset="0"/>
              </a:rPr>
              <a:t>9mo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616825" y="5911850"/>
            <a:ext cx="10070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600" b="0">
                <a:latin typeface="Cambria" panose="02040503050406030204" pitchFamily="18" charset="0"/>
              </a:rPr>
              <a:t>12mo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600200" y="2133600"/>
            <a:ext cx="936625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0" dirty="0">
                <a:latin typeface="Cambria" panose="02040503050406030204" pitchFamily="18" charset="0"/>
              </a:rPr>
              <a:t>N=95</a:t>
            </a:r>
          </a:p>
        </p:txBody>
      </p:sp>
    </p:spTree>
    <p:extLst>
      <p:ext uri="{BB962C8B-B14F-4D97-AF65-F5344CB8AC3E}">
        <p14:creationId xmlns:p14="http://schemas.microsoft.com/office/powerpoint/2010/main" val="31734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Seattle DASH Study: </a:t>
            </a:r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20" name="Rectangle 3"/>
          <p:cNvSpPr txBox="1">
            <a:spLocks/>
          </p:cNvSpPr>
          <p:nvPr/>
        </p:nvSpPr>
        <p:spPr>
          <a:xfrm>
            <a:off x="609600" y="1752600"/>
            <a:ext cx="4038600" cy="1295400"/>
          </a:xfrm>
          <a:prstGeom prst="rect">
            <a:avLst/>
          </a:prstGeom>
          <a:ln w="38100">
            <a:solidFill>
              <a:srgbClr val="99CC00"/>
            </a:solidFill>
            <a:miter lim="800000"/>
            <a:headEnd/>
            <a:tailEnd/>
          </a:ln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altLang="en-US" sz="2500" b="1" dirty="0" smtClean="0"/>
              <a:t>Age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altLang="en-US" sz="2500" dirty="0" smtClean="0"/>
              <a:t>Mean = 21 years</a:t>
            </a:r>
          </a:p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altLang="en-US" sz="2500" dirty="0" smtClean="0"/>
              <a:t>35% were 16-19 years old</a:t>
            </a:r>
            <a:endParaRPr lang="en-US" altLang="en-US" sz="2500" dirty="0" smtClean="0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616018"/>
              </p:ext>
            </p:extLst>
          </p:nvPr>
        </p:nvGraphicFramePr>
        <p:xfrm>
          <a:off x="4545012" y="1600200"/>
          <a:ext cx="4598988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hart" r:id="rId3" imgW="8677210" imgH="7924770" progId="Excel.Chart.8">
                  <p:embed/>
                </p:oleObj>
              </mc:Choice>
              <mc:Fallback>
                <p:oleObj name="Chart" r:id="rId3" imgW="8677210" imgH="792477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012" y="1600200"/>
                        <a:ext cx="4598988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"/>
          <p:cNvSpPr>
            <a:spLocks/>
          </p:cNvSpPr>
          <p:nvPr/>
        </p:nvSpPr>
        <p:spPr bwMode="auto">
          <a:xfrm>
            <a:off x="3733800" y="5562600"/>
            <a:ext cx="2857500" cy="5334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19088" indent="-319088" eaLnBrk="0" hangingPunct="0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Char char="n"/>
              <a:defRPr sz="2500"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1pPr>
            <a:lvl2pPr marL="639763" indent="-273050" eaLnBrk="0" hangingPunct="0">
              <a:spcBef>
                <a:spcPts val="550"/>
              </a:spcBef>
              <a:buClr>
                <a:schemeClr val="accent1"/>
              </a:buClr>
              <a:buSzPct val="65000"/>
              <a:buFont typeface="Wingdings 2" charset="2"/>
              <a:buChar char="¢"/>
              <a:defRPr sz="2200"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2pPr>
            <a:lvl3pPr eaLnBrk="0" hangingPunct="0">
              <a:spcBef>
                <a:spcPts val="500"/>
              </a:spcBef>
              <a:defRPr sz="2100"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3pPr>
            <a:lvl4pPr eaLnBrk="0" hangingPunct="0">
              <a:spcBef>
                <a:spcPts val="400"/>
              </a:spcBef>
              <a:defRPr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4pPr>
            <a:lvl5pPr eaLnBrk="0" hangingPunct="0">
              <a:spcBef>
                <a:spcPts val="400"/>
              </a:spcBef>
              <a:defRPr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5pPr>
            <a:lvl6pPr marL="457200" eaLnBrk="0" fontAlgn="base" hangingPunct="0">
              <a:spcBef>
                <a:spcPts val="4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6pPr>
            <a:lvl7pPr marL="914400" eaLnBrk="0" fontAlgn="base" hangingPunct="0">
              <a:spcBef>
                <a:spcPts val="4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7pPr>
            <a:lvl8pPr marL="1371600" eaLnBrk="0" fontAlgn="base" hangingPunct="0">
              <a:spcBef>
                <a:spcPts val="4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8pPr>
            <a:lvl9pPr marL="1828800" eaLnBrk="0" fontAlgn="base" hangingPunct="0">
              <a:spcBef>
                <a:spcPts val="4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-128"/>
              </a:defRPr>
            </a:lvl9pPr>
          </a:lstStyle>
          <a:p>
            <a:pPr algn="ctr">
              <a:buFont typeface="Wingdings" charset="2"/>
              <a:buNone/>
            </a:pPr>
            <a:r>
              <a:rPr lang="en-US" altLang="en-US" b="1" dirty="0">
                <a:latin typeface="Cambria" panose="02040503050406030204" pitchFamily="18" charset="0"/>
              </a:rPr>
              <a:t>Race / Ethnicity</a:t>
            </a:r>
          </a:p>
        </p:txBody>
      </p:sp>
    </p:spTree>
    <p:extLst>
      <p:ext uri="{BB962C8B-B14F-4D97-AF65-F5344CB8AC3E}">
        <p14:creationId xmlns:p14="http://schemas.microsoft.com/office/powerpoint/2010/main" val="39017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Seattle DASH Study: </a:t>
            </a:r>
            <a:r>
              <a:rPr lang="en-US" dirty="0" smtClean="0"/>
              <a:t>HIV/STD Outcomes</a:t>
            </a:r>
            <a:endParaRPr lang="en-US" dirty="0"/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612775" y="1600201"/>
            <a:ext cx="8226425" cy="3962399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500" b="1" dirty="0" smtClean="0"/>
              <a:t>HIV</a:t>
            </a:r>
          </a:p>
          <a:p>
            <a:pPr lvl="1"/>
            <a:r>
              <a:rPr lang="en-US" altLang="en-US" sz="2300" dirty="0" smtClean="0"/>
              <a:t>3 new cases</a:t>
            </a:r>
          </a:p>
          <a:p>
            <a:endParaRPr lang="en-US" altLang="en-US" sz="2500" dirty="0" smtClean="0"/>
          </a:p>
          <a:p>
            <a:r>
              <a:rPr lang="en-US" altLang="en-US" sz="2500" b="1" dirty="0" smtClean="0"/>
              <a:t>Bacterial STDs</a:t>
            </a:r>
            <a:r>
              <a:rPr lang="en-US" altLang="en-US" sz="2500" dirty="0" smtClean="0"/>
              <a:t>:</a:t>
            </a:r>
          </a:p>
          <a:p>
            <a:pPr lvl="1"/>
            <a:r>
              <a:rPr lang="en-US" altLang="en-US" sz="2300" dirty="0" smtClean="0"/>
              <a:t>7 CT</a:t>
            </a:r>
          </a:p>
          <a:p>
            <a:pPr lvl="1"/>
            <a:r>
              <a:rPr lang="en-US" altLang="en-US" sz="2300" dirty="0" smtClean="0"/>
              <a:t>6 GC</a:t>
            </a:r>
          </a:p>
          <a:p>
            <a:pPr lvl="1"/>
            <a:r>
              <a:rPr lang="en-US" altLang="en-US" sz="2300" dirty="0" smtClean="0"/>
              <a:t>1 early syphilis</a:t>
            </a:r>
          </a:p>
          <a:p>
            <a:endParaRPr lang="en-US" altLang="en-US" sz="2500" dirty="0" smtClean="0"/>
          </a:p>
          <a:p>
            <a:r>
              <a:rPr lang="en-US" altLang="en-US" sz="2500" b="1" dirty="0" smtClean="0"/>
              <a:t>HPV</a:t>
            </a:r>
          </a:p>
          <a:p>
            <a:pPr lvl="1"/>
            <a:r>
              <a:rPr lang="en-US" altLang="en-US" sz="2300" dirty="0" smtClean="0"/>
              <a:t>37% period prevalence of HPV 16/18</a:t>
            </a:r>
          </a:p>
          <a:p>
            <a:pPr lvl="1"/>
            <a:r>
              <a:rPr lang="en-US" altLang="en-US" sz="2300" dirty="0" smtClean="0"/>
              <a:t>50% period prevalence of HPV 6/11/16/18</a:t>
            </a:r>
            <a:endParaRPr lang="en-US" altLang="en-US" sz="23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733800" y="1600200"/>
            <a:ext cx="5203727" cy="2438400"/>
            <a:chOff x="3733800" y="1600200"/>
            <a:chExt cx="5203727" cy="2438400"/>
          </a:xfrm>
        </p:grpSpPr>
        <p:sp>
          <p:nvSpPr>
            <p:cNvPr id="10" name="Right Brace 9"/>
            <p:cNvSpPr/>
            <p:nvPr/>
          </p:nvSpPr>
          <p:spPr>
            <a:xfrm>
              <a:off x="3733800" y="1600200"/>
              <a:ext cx="609600" cy="2438400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19600" y="2590800"/>
              <a:ext cx="45179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15% with any new </a:t>
              </a:r>
              <a:r>
                <a:rPr lang="en-US" sz="2000" dirty="0" smtClean="0">
                  <a:solidFill>
                    <a:schemeClr val="accent1"/>
                  </a:solidFill>
                </a:rPr>
                <a:t>HIV/STD diagnosis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57200" y="6140450"/>
            <a:ext cx="838654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0" dirty="0" smtClean="0">
                <a:latin typeface="Cambria" panose="02040503050406030204" pitchFamily="18" charset="0"/>
              </a:rPr>
              <a:t>Refs: Glick et al, JID 2013; Glick et al, AIDS and Behavior 2013</a:t>
            </a:r>
            <a:endParaRPr lang="en-US" altLang="en-US" sz="16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3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736249"/>
              </p:ext>
            </p:extLst>
          </p:nvPr>
        </p:nvGraphicFramePr>
        <p:xfrm>
          <a:off x="304798" y="1539875"/>
          <a:ext cx="8534400" cy="4178620"/>
        </p:xfrm>
        <a:graphic>
          <a:graphicData uri="http://schemas.openxmlformats.org/drawingml/2006/table">
            <a:tbl>
              <a:tblPr/>
              <a:tblGrid>
                <a:gridCol w="3056240"/>
                <a:gridCol w="1095632"/>
                <a:gridCol w="1095632"/>
                <a:gridCol w="1095632"/>
                <a:gridCol w="1095632"/>
                <a:gridCol w="1095632"/>
              </a:tblGrid>
              <a:tr h="4095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Early Partnership Characteristics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  <a:r>
                        <a:rPr kumimoji="0" lang="en-US" alt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st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 male partner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  <a:r>
                        <a:rPr kumimoji="0" lang="en-US" alt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nd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 male partner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3</a:t>
                      </a:r>
                      <a:r>
                        <a:rPr kumimoji="0" lang="en-US" alt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rd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 male partner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Cumulative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Adjusted linear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trend*       p-value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97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Partner’s age 10+ years older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10%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13%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18%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20%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0.09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Met partner online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22%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40%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49%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50%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&lt;0.01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Partnership lasted 6+ months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30%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24%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23%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45%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0.11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094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altLang="en-US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Receptive anal sex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51%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40%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48%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70%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0.60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Unprotected receptive anal sex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31%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25%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19%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48%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0.05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Partner discussed HIV status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48%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55%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62%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75%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0.04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NC unprotected anal sex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17%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16%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11%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29%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0.22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6324600" y="5727412"/>
            <a:ext cx="25145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300" b="0" dirty="0">
                <a:latin typeface="Cambria" panose="02040503050406030204" pitchFamily="18" charset="0"/>
              </a:rPr>
              <a:t>*Adjusted for </a:t>
            </a:r>
            <a:r>
              <a:rPr lang="en-US" altLang="en-US" sz="1300" b="0" dirty="0" smtClean="0">
                <a:latin typeface="Cambria" panose="02040503050406030204" pitchFamily="18" charset="0"/>
              </a:rPr>
              <a:t>age, race, and year</a:t>
            </a:r>
            <a:endParaRPr lang="en-US" altLang="en-US" sz="1300" b="0" dirty="0">
              <a:latin typeface="Cambria" panose="02040503050406030204" pitchFamily="18" charset="0"/>
            </a:endParaRPr>
          </a:p>
        </p:txBody>
      </p:sp>
      <p:sp>
        <p:nvSpPr>
          <p:cNvPr id="16" name="Rectangle 6"/>
          <p:cNvSpPr>
            <a:spLocks/>
          </p:cNvSpPr>
          <p:nvPr/>
        </p:nvSpPr>
        <p:spPr bwMode="auto">
          <a:xfrm>
            <a:off x="457200" y="990600"/>
            <a:ext cx="845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en-US" dirty="0">
                <a:latin typeface="Cambria" panose="02040503050406030204" pitchFamily="18" charset="0"/>
              </a:rPr>
              <a:t>YMSM Early Sexual Behavior Patterns</a:t>
            </a:r>
            <a:endParaRPr lang="en-US" altLang="en-US" dirty="0">
              <a:latin typeface="Cambria" panose="02040503050406030204" pitchFamily="18" charset="0"/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904"/>
            <a:ext cx="1698387" cy="6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457200" y="990600"/>
            <a:ext cx="845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en-US" dirty="0">
                <a:latin typeface="Cambria" panose="02040503050406030204" pitchFamily="18" charset="0"/>
                <a:ea typeface="ＭＳ Ｐゴシック" charset="-128"/>
              </a:rPr>
              <a:t>Cumulative </a:t>
            </a:r>
            <a:r>
              <a:rPr lang="en-US" altLang="en-US" dirty="0" smtClean="0">
                <a:latin typeface="Cambria" panose="02040503050406030204" pitchFamily="18" charset="0"/>
                <a:ea typeface="ＭＳ Ｐゴシック" charset="-128"/>
              </a:rPr>
              <a:t>Prevalence </a:t>
            </a:r>
            <a:r>
              <a:rPr lang="en-US" altLang="en-US" dirty="0">
                <a:latin typeface="Cambria" panose="02040503050406030204" pitchFamily="18" charset="0"/>
                <a:ea typeface="ＭＳ Ｐゴシック" charset="-128"/>
              </a:rPr>
              <a:t>of </a:t>
            </a:r>
            <a:r>
              <a:rPr lang="en-US" altLang="en-US" dirty="0" smtClean="0">
                <a:latin typeface="Cambria" panose="02040503050406030204" pitchFamily="18" charset="0"/>
                <a:ea typeface="ＭＳ Ｐゴシック" charset="-128"/>
              </a:rPr>
              <a:t>Any </a:t>
            </a:r>
            <a:r>
              <a:rPr lang="en-US" altLang="en-US" dirty="0">
                <a:latin typeface="Cambria" panose="02040503050406030204" pitchFamily="18" charset="0"/>
                <a:ea typeface="ＭＳ Ｐゴシック" charset="-128"/>
              </a:rPr>
              <a:t>NC </a:t>
            </a:r>
            <a:r>
              <a:rPr lang="en-US" altLang="en-US" dirty="0" smtClean="0">
                <a:latin typeface="Cambria" panose="02040503050406030204" pitchFamily="18" charset="0"/>
                <a:ea typeface="ＭＳ Ｐゴシック" charset="-128"/>
              </a:rPr>
              <a:t>UAI</a:t>
            </a:r>
            <a:endParaRPr lang="en-US" altLang="en-US" dirty="0">
              <a:latin typeface="Cambria" panose="02040503050406030204" pitchFamily="18" charset="0"/>
              <a:ea typeface="ＭＳ Ｐゴシック" charset="-128"/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89247"/>
              </p:ext>
            </p:extLst>
          </p:nvPr>
        </p:nvGraphicFramePr>
        <p:xfrm>
          <a:off x="533400" y="1265237"/>
          <a:ext cx="8008938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Chart" r:id="rId3" imgW="11801568" imgH="7343730" progId="MSGraph.Chart.8">
                  <p:embed followColorScheme="full"/>
                </p:oleObj>
              </mc:Choice>
              <mc:Fallback>
                <p:oleObj name="Chart" r:id="rId3" imgW="11801568" imgH="73437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65237"/>
                        <a:ext cx="8008938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904"/>
            <a:ext cx="1698387" cy="6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457200" y="1219200"/>
            <a:ext cx="845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en-US" dirty="0" smtClean="0">
                <a:latin typeface="Cambria" panose="02040503050406030204" pitchFamily="18" charset="0"/>
                <a:ea typeface="ＭＳ Ｐゴシック" charset="-128"/>
              </a:rPr>
              <a:t>Do Early Sexual Risk Behaviors Predict Later Risk?</a:t>
            </a:r>
            <a:endParaRPr lang="en-US" altLang="en-US" dirty="0">
              <a:latin typeface="Cambria" panose="02040503050406030204" pitchFamily="18" charset="0"/>
              <a:ea typeface="ＭＳ Ｐゴシック" charset="-128"/>
            </a:endParaRPr>
          </a:p>
        </p:txBody>
      </p:sp>
      <p:graphicFrame>
        <p:nvGraphicFramePr>
          <p:cNvPr id="6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31891"/>
              </p:ext>
            </p:extLst>
          </p:nvPr>
        </p:nvGraphicFramePr>
        <p:xfrm>
          <a:off x="746078" y="1780985"/>
          <a:ext cx="7543800" cy="2158683"/>
        </p:xfrm>
        <a:graphic>
          <a:graphicData uri="http://schemas.openxmlformats.org/drawingml/2006/table">
            <a:tbl>
              <a:tblPr/>
              <a:tblGrid>
                <a:gridCol w="2514600"/>
                <a:gridCol w="2590800"/>
                <a:gridCol w="2438400"/>
              </a:tblGrid>
              <a:tr h="228600"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Early Partnership Characteristics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(first 3 partners)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Sexual Risk During Follow-Up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NCUAI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aOR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* 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(95% CI)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HIV/STI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aOR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* 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(95% CI)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97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Any NCUAI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4.1 (1.7-9.9)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Any receptive anal sex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ns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2.2 (1.2-4.0)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775278" y="3989296"/>
            <a:ext cx="2514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 b="0" dirty="0">
                <a:latin typeface="Cambria" panose="02040503050406030204" pitchFamily="18" charset="0"/>
              </a:rPr>
              <a:t>*Adjusted for age and survey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904"/>
            <a:ext cx="1698387" cy="6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1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457200" y="1219200"/>
            <a:ext cx="8458200" cy="101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en-US" dirty="0" smtClean="0">
                <a:latin typeface="Cambria" panose="02040503050406030204" pitchFamily="18" charset="0"/>
                <a:ea typeface="ＭＳ Ｐゴシック" charset="-128"/>
              </a:rPr>
              <a:t>Parental Support: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</a:pPr>
            <a:r>
              <a:rPr lang="en-US" altLang="en-US" b="0" dirty="0">
                <a:latin typeface="Cambria" panose="02040503050406030204" pitchFamily="18" charset="0"/>
                <a:ea typeface="ＭＳ Ｐゴシック" charset="-128"/>
              </a:rPr>
              <a:t>Proportion who were </a:t>
            </a:r>
            <a:r>
              <a:rPr lang="en-US" altLang="en-US" b="0" u="sng" dirty="0">
                <a:latin typeface="Cambria" panose="02040503050406030204" pitchFamily="18" charset="0"/>
                <a:ea typeface="ＭＳ Ｐゴシック" charset="-128"/>
              </a:rPr>
              <a:t>extremely supportive/tolerant</a:t>
            </a:r>
            <a:r>
              <a:rPr lang="en-US" altLang="en-US" b="0" dirty="0">
                <a:latin typeface="Cambria" panose="02040503050406030204" pitchFamily="18" charset="0"/>
                <a:ea typeface="ＭＳ Ｐゴシック" charset="-128"/>
              </a:rPr>
              <a:t> when…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endParaRPr lang="en-US" altLang="en-US" b="0" dirty="0">
              <a:latin typeface="Cambria" panose="02040503050406030204" pitchFamily="18" charset="0"/>
              <a:ea typeface="ＭＳ Ｐゴシック" charset="-128"/>
            </a:endParaRPr>
          </a:p>
        </p:txBody>
      </p:sp>
      <p:graphicFrame>
        <p:nvGraphicFramePr>
          <p:cNvPr id="9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25937"/>
              </p:ext>
            </p:extLst>
          </p:nvPr>
        </p:nvGraphicFramePr>
        <p:xfrm>
          <a:off x="1371600" y="2314385"/>
          <a:ext cx="6400800" cy="2055178"/>
        </p:xfrm>
        <a:graphic>
          <a:graphicData uri="http://schemas.openxmlformats.org/drawingml/2006/table">
            <a:tbl>
              <a:tblPr/>
              <a:tblGrid>
                <a:gridCol w="2336800"/>
                <a:gridCol w="2032000"/>
                <a:gridCol w="2032000"/>
              </a:tblGrid>
              <a:tr h="60166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alt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Mother figure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Father figure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000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Came out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43%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36%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166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Now (baseline)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70%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45%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904"/>
            <a:ext cx="1698387" cy="6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457200" y="914400"/>
            <a:ext cx="8458200" cy="101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en-US" dirty="0" smtClean="0">
                <a:latin typeface="Cambria" panose="02040503050406030204" pitchFamily="18" charset="0"/>
                <a:ea typeface="ＭＳ Ｐゴシック" charset="-128"/>
              </a:rPr>
              <a:t>Social Ties: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</a:pPr>
            <a:r>
              <a:rPr lang="en-US" altLang="en-US" b="0" dirty="0">
                <a:latin typeface="Cambria" panose="02040503050406030204" pitchFamily="18" charset="0"/>
                <a:ea typeface="ＭＳ Ｐゴシック" charset="-128"/>
              </a:rPr>
              <a:t>How many relatives/friends do you feel close to, such that you could call on them for help</a:t>
            </a:r>
            <a:r>
              <a:rPr lang="en-US" altLang="en-US" b="0" dirty="0" smtClean="0">
                <a:latin typeface="Cambria" panose="02040503050406030204" pitchFamily="18" charset="0"/>
                <a:ea typeface="ＭＳ Ｐゴシック" charset="-128"/>
              </a:rPr>
              <a:t>?</a:t>
            </a:r>
            <a:endParaRPr lang="en-US" altLang="en-US" b="0" dirty="0">
              <a:latin typeface="Cambria" panose="02040503050406030204" pitchFamily="18" charset="0"/>
              <a:ea typeface="ＭＳ Ｐゴシック" charset="-128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endParaRPr lang="en-US" altLang="en-US" b="0" dirty="0">
              <a:latin typeface="Cambria" panose="02040503050406030204" pitchFamily="18" charset="0"/>
              <a:ea typeface="ＭＳ Ｐゴシック" charset="-128"/>
            </a:endParaRPr>
          </a:p>
        </p:txBody>
      </p:sp>
      <p:sp>
        <p:nvSpPr>
          <p:cNvPr id="6" name="Rectangle 9"/>
          <p:cNvSpPr>
            <a:spLocks/>
          </p:cNvSpPr>
          <p:nvPr/>
        </p:nvSpPr>
        <p:spPr bwMode="auto">
          <a:xfrm>
            <a:off x="1600200" y="4964113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en-US" sz="2500" b="0">
                <a:ea typeface="ＭＳ Ｐゴシック" charset="-128"/>
              </a:rPr>
              <a:t>Relatives</a:t>
            </a:r>
          </a:p>
        </p:txBody>
      </p:sp>
      <p:sp>
        <p:nvSpPr>
          <p:cNvPr id="10" name="Rectangle 10"/>
          <p:cNvSpPr>
            <a:spLocks/>
          </p:cNvSpPr>
          <p:nvPr/>
        </p:nvSpPr>
        <p:spPr bwMode="auto">
          <a:xfrm>
            <a:off x="6553200" y="4964113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en-US" sz="2500" b="0">
                <a:ea typeface="ＭＳ Ｐゴシック" charset="-128"/>
              </a:rPr>
              <a:t>Friends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40293"/>
              </p:ext>
            </p:extLst>
          </p:nvPr>
        </p:nvGraphicFramePr>
        <p:xfrm>
          <a:off x="-304800" y="1600200"/>
          <a:ext cx="5029200" cy="411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Chart" r:id="rId3" imgW="6038822" imgH="4962600" progId="MSGraph.Chart.8">
                  <p:embed followColorScheme="full"/>
                </p:oleObj>
              </mc:Choice>
              <mc:Fallback>
                <p:oleObj name="Chart" r:id="rId3" imgW="6038822" imgH="49626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1600200"/>
                        <a:ext cx="5029200" cy="411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62042"/>
              </p:ext>
            </p:extLst>
          </p:nvPr>
        </p:nvGraphicFramePr>
        <p:xfrm>
          <a:off x="4489450" y="1603375"/>
          <a:ext cx="5022850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Chart" r:id="rId5" imgW="6038822" imgH="4962600" progId="MSGraph.Chart.8">
                  <p:embed followColorScheme="full"/>
                </p:oleObj>
              </mc:Choice>
              <mc:Fallback>
                <p:oleObj name="Chart" r:id="rId5" imgW="6038822" imgH="49626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1603375"/>
                        <a:ext cx="5022850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4964113"/>
            <a:ext cx="1371600" cy="446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98525" y="4964113"/>
            <a:ext cx="1371600" cy="446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0"/>
          <p:cNvSpPr>
            <a:spLocks/>
          </p:cNvSpPr>
          <p:nvPr/>
        </p:nvSpPr>
        <p:spPr bwMode="auto">
          <a:xfrm>
            <a:off x="4876800" y="5334000"/>
            <a:ext cx="4114800" cy="533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</a:pPr>
            <a:r>
              <a:rPr lang="en-US" altLang="en-US" sz="2500" b="0" dirty="0">
                <a:latin typeface="Cambria" panose="02040503050406030204" pitchFamily="18" charset="0"/>
                <a:ea typeface="ＭＳ Ｐゴシック" charset="-128"/>
              </a:rPr>
              <a:t>5-10% isolated from </a:t>
            </a:r>
            <a:r>
              <a:rPr lang="en-US" altLang="en-US" sz="2500" dirty="0">
                <a:latin typeface="Cambria" panose="02040503050406030204" pitchFamily="18" charset="0"/>
                <a:ea typeface="ＭＳ Ｐゴシック" charset="-128"/>
              </a:rPr>
              <a:t>friends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152400" y="5334000"/>
            <a:ext cx="4191000" cy="533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</a:pPr>
            <a:r>
              <a:rPr lang="en-US" altLang="en-US" sz="2500" b="0" dirty="0">
                <a:latin typeface="Cambria" panose="02040503050406030204" pitchFamily="18" charset="0"/>
                <a:ea typeface="ＭＳ Ｐゴシック" charset="-128"/>
              </a:rPr>
              <a:t>30-40% isolated from </a:t>
            </a:r>
            <a:r>
              <a:rPr lang="en-US" altLang="en-US" sz="2500" dirty="0">
                <a:latin typeface="Cambria" panose="02040503050406030204" pitchFamily="18" charset="0"/>
                <a:ea typeface="ＭＳ Ｐゴシック" charset="-128"/>
              </a:rPr>
              <a:t>family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904"/>
            <a:ext cx="1698387" cy="6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457200" y="990600"/>
            <a:ext cx="8458200" cy="101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en-US" dirty="0" smtClean="0">
                <a:latin typeface="Cambria" panose="02040503050406030204" pitchFamily="18" charset="0"/>
                <a:ea typeface="ＭＳ Ｐゴシック" charset="-128"/>
              </a:rPr>
              <a:t>Gay-Related Harassment: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</a:pPr>
            <a:r>
              <a:rPr lang="en-US" altLang="en-US" b="0" dirty="0" smtClean="0">
                <a:latin typeface="Cambria" panose="02040503050406030204" pitchFamily="18" charset="0"/>
                <a:ea typeface="ＭＳ Ｐゴシック" charset="-128"/>
              </a:rPr>
              <a:t>Harassed, teased, or called names because gay</a:t>
            </a:r>
            <a:endParaRPr lang="en-US" altLang="en-US" b="0" dirty="0">
              <a:latin typeface="Cambria" panose="02040503050406030204" pitchFamily="18" charset="0"/>
              <a:ea typeface="ＭＳ Ｐゴシック" charset="-128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endParaRPr lang="en-US" altLang="en-US" b="0" dirty="0">
              <a:latin typeface="Cambria" panose="02040503050406030204" pitchFamily="18" charset="0"/>
              <a:ea typeface="ＭＳ Ｐゴシック" charset="-128"/>
            </a:endParaRPr>
          </a:p>
        </p:txBody>
      </p:sp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49528"/>
              </p:ext>
            </p:extLst>
          </p:nvPr>
        </p:nvGraphicFramePr>
        <p:xfrm>
          <a:off x="504825" y="2020888"/>
          <a:ext cx="3889375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Chart" r:id="rId3" imgW="11801568" imgH="11268180" progId="MSGraph.Chart.8">
                  <p:embed followColorScheme="full"/>
                </p:oleObj>
              </mc:Choice>
              <mc:Fallback>
                <p:oleObj name="Chart" r:id="rId3" imgW="11801568" imgH="112681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2020888"/>
                        <a:ext cx="3889375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24"/>
          <p:cNvGrpSpPr>
            <a:grpSpLocks/>
          </p:cNvGrpSpPr>
          <p:nvPr/>
        </p:nvGrpSpPr>
        <p:grpSpPr bwMode="auto">
          <a:xfrm>
            <a:off x="4724400" y="2438400"/>
            <a:ext cx="4038600" cy="2438400"/>
            <a:chOff x="192" y="2880"/>
            <a:chExt cx="2544" cy="1536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1715477"/>
                </p:ext>
              </p:extLst>
            </p:nvPr>
          </p:nvGraphicFramePr>
          <p:xfrm>
            <a:off x="240" y="3046"/>
            <a:ext cx="2473" cy="1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3" name="Chart" r:id="rId5" imgW="5781655" imgH="3210030" progId="MSGraph.Chart.8">
                    <p:embed followColorScheme="full"/>
                  </p:oleObj>
                </mc:Choice>
                <mc:Fallback>
                  <p:oleObj name="Chart" r:id="rId5" imgW="5781655" imgH="321003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3046"/>
                          <a:ext cx="2473" cy="1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6"/>
            <p:cNvSpPr>
              <a:spLocks/>
            </p:cNvSpPr>
            <p:nvPr/>
          </p:nvSpPr>
          <p:spPr bwMode="auto">
            <a:xfrm>
              <a:off x="192" y="2880"/>
              <a:ext cx="25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19088" indent="-319088"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9pPr>
            </a:lstStyle>
            <a:p>
              <a:pPr algn="ctr">
                <a:spcBef>
                  <a:spcPts val="700"/>
                </a:spcBef>
                <a:buClr>
                  <a:schemeClr val="accent2"/>
                </a:buClr>
                <a:buSzPct val="75000"/>
                <a:buFont typeface="Wingdings" charset="2"/>
                <a:buNone/>
              </a:pPr>
              <a:r>
                <a:rPr lang="en-US" altLang="en-US" sz="1800" b="0" i="1" dirty="0">
                  <a:latin typeface="Cambria" panose="02040503050406030204" pitchFamily="18" charset="0"/>
                  <a:ea typeface="ＭＳ Ｐゴシック" charset="-128"/>
                </a:rPr>
                <a:t>Cumulative Prevalence (after baseline)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904"/>
            <a:ext cx="1698387" cy="6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9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457200" y="990600"/>
            <a:ext cx="8458200" cy="101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en-US" dirty="0" smtClean="0">
                <a:latin typeface="Cambria" panose="02040503050406030204" pitchFamily="18" charset="0"/>
                <a:ea typeface="ＭＳ Ｐゴシック" charset="-128"/>
              </a:rPr>
              <a:t>Gay-Related Harassment: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</a:pPr>
            <a:r>
              <a:rPr lang="en-US" altLang="en-US" b="0" dirty="0" smtClean="0">
                <a:latin typeface="Cambria" panose="02040503050406030204" pitchFamily="18" charset="0"/>
                <a:ea typeface="ＭＳ Ｐゴシック" charset="-128"/>
              </a:rPr>
              <a:t>Physical threats or violence because gay</a:t>
            </a:r>
            <a:endParaRPr lang="en-US" altLang="en-US" b="0" dirty="0">
              <a:latin typeface="Cambria" panose="02040503050406030204" pitchFamily="18" charset="0"/>
              <a:ea typeface="ＭＳ Ｐゴシック" charset="-128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endParaRPr lang="en-US" altLang="en-US" b="0" dirty="0">
              <a:latin typeface="Cambria" panose="02040503050406030204" pitchFamily="18" charset="0"/>
              <a:ea typeface="ＭＳ Ｐゴシック" charset="-128"/>
            </a:endParaRP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724400" y="2438400"/>
            <a:ext cx="4038600" cy="2422525"/>
            <a:chOff x="3120" y="2880"/>
            <a:chExt cx="2544" cy="1526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7309546"/>
                </p:ext>
              </p:extLst>
            </p:nvPr>
          </p:nvGraphicFramePr>
          <p:xfrm>
            <a:off x="3191" y="3036"/>
            <a:ext cx="2473" cy="13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6" name="Chart" r:id="rId3" imgW="5781655" imgH="3210030" progId="MSGraph.Chart.8">
                    <p:embed followColorScheme="full"/>
                  </p:oleObj>
                </mc:Choice>
                <mc:Fallback>
                  <p:oleObj name="Chart" r:id="rId3" imgW="5781655" imgH="321003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91" y="3036"/>
                          <a:ext cx="2473" cy="13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6"/>
            <p:cNvSpPr>
              <a:spLocks/>
            </p:cNvSpPr>
            <p:nvPr/>
          </p:nvSpPr>
          <p:spPr bwMode="auto">
            <a:xfrm>
              <a:off x="3120" y="2880"/>
              <a:ext cx="254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19088" indent="-319088"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w Cen MT" charset="0"/>
                  <a:cs typeface="Arial" charset="0"/>
                </a:defRPr>
              </a:lvl9pPr>
            </a:lstStyle>
            <a:p>
              <a:pPr algn="ctr">
                <a:spcBef>
                  <a:spcPts val="700"/>
                </a:spcBef>
                <a:buClr>
                  <a:schemeClr val="accent2"/>
                </a:buClr>
                <a:buSzPct val="75000"/>
                <a:buFont typeface="Wingdings" charset="2"/>
                <a:buNone/>
              </a:pPr>
              <a:r>
                <a:rPr lang="en-US" altLang="en-US" sz="1800" b="0" i="1" dirty="0">
                  <a:latin typeface="Cambria" panose="02040503050406030204" pitchFamily="18" charset="0"/>
                  <a:ea typeface="ＭＳ Ｐゴシック" charset="-128"/>
                </a:rPr>
                <a:t>Cumulative Prevalence (after baseline)</a:t>
              </a:r>
            </a:p>
          </p:txBody>
        </p:sp>
      </p:grpSp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52374"/>
              </p:ext>
            </p:extLst>
          </p:nvPr>
        </p:nvGraphicFramePr>
        <p:xfrm>
          <a:off x="504825" y="2020888"/>
          <a:ext cx="3889375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Chart" r:id="rId5" imgW="11801568" imgH="11268180" progId="MSGraph.Chart.8">
                  <p:embed followColorScheme="full"/>
                </p:oleObj>
              </mc:Choice>
              <mc:Fallback>
                <p:oleObj name="Chart" r:id="rId5" imgW="11801568" imgH="112681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2020888"/>
                        <a:ext cx="3889375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904"/>
            <a:ext cx="1698387" cy="6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1985 vs. 2000 vs. 2015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292127"/>
              </p:ext>
            </p:extLst>
          </p:nvPr>
        </p:nvGraphicFramePr>
        <p:xfrm>
          <a:off x="457200" y="228600"/>
          <a:ext cx="8229600" cy="6324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43200"/>
                <a:gridCol w="2743200"/>
                <a:gridCol w="2743200"/>
              </a:tblGrid>
              <a:tr h="555316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1985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2000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2015</a:t>
                      </a:r>
                      <a:endParaRPr lang="en-US" sz="3000" dirty="0"/>
                    </a:p>
                  </a:txBody>
                  <a:tcPr/>
                </a:tc>
              </a:tr>
              <a:tr h="57692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0" y="914400"/>
            <a:ext cx="6858000" cy="1057991"/>
            <a:chOff x="1219200" y="914400"/>
            <a:chExt cx="6858000" cy="1057991"/>
          </a:xfrm>
        </p:grpSpPr>
        <p:pic>
          <p:nvPicPr>
            <p:cNvPr id="1028" name="Picture 4" descr="http://kosmixmedia.com/static/22837474fabb7f6eb94fce138aeac79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915115"/>
              <a:ext cx="1409701" cy="105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images2.fanpop.com/image/photos/13300000/Madge-80s-madonna-13346520-324-26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914400"/>
              <a:ext cx="1302499" cy="1057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s3.amazonaws.com/digitaltrends-uploads-prod/2013/12/beyonce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2359" y="915115"/>
              <a:ext cx="1584841" cy="1056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395522" y="2123188"/>
            <a:ext cx="6428325" cy="1331064"/>
            <a:chOff x="1395522" y="2123188"/>
            <a:chExt cx="6428325" cy="1331064"/>
          </a:xfrm>
        </p:grpSpPr>
        <p:pic>
          <p:nvPicPr>
            <p:cNvPr id="1034" name="Picture 10" descr="http://3219a2.medialib.glogster.com/media/17/179002e27912bbfd35d39d439107eee1029654038c91a409578b59b0e853ae8f/cell-phone-in-1985-jpg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522" y="2123188"/>
              <a:ext cx="949852" cy="1331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upload.wikimedia.org/wikipedia/commons/b/be/Nokia_3310_blue_R7309170_w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7341" y="2123188"/>
              <a:ext cx="643278" cy="1181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cdn.macrumors.com/article-new/2014/09/applewatch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0180" y="2160956"/>
              <a:ext cx="963667" cy="1143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95870" y="3460123"/>
            <a:ext cx="7309613" cy="1295401"/>
            <a:chOff x="995870" y="3460123"/>
            <a:chExt cx="7309613" cy="1295401"/>
          </a:xfrm>
        </p:grpSpPr>
        <p:pic>
          <p:nvPicPr>
            <p:cNvPr id="1040" name="Picture 16" descr="http://portside.org/sites/default/files/styles/large/public/field/image/vermontEnchantedLearning.JPG?itok=6TnZhaw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880" y="3460123"/>
              <a:ext cx="809625" cy="1295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543" y="3517274"/>
              <a:ext cx="192694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21" descr="http://www.johomaps.com/world/worldblank_bw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870" y="3639290"/>
              <a:ext cx="1820584" cy="937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881491" y="4960088"/>
            <a:ext cx="2034883" cy="1405252"/>
            <a:chOff x="881491" y="4960088"/>
            <a:chExt cx="2034883" cy="1405252"/>
          </a:xfrm>
        </p:grpSpPr>
        <p:pic>
          <p:nvPicPr>
            <p:cNvPr id="1043" name="Picture 19" descr="http://www.papermag.com/uploaded_images/Pride1985-OF014313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91" y="4960088"/>
              <a:ext cx="1463883" cy="978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Picture 23" descr="http://media-2.web.britannica.com/eb-media/23/114523-004-3AB97C77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023" y="5637455"/>
              <a:ext cx="789351" cy="727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9" name="Picture 25" descr="http://cltampa.com/imager/drugs-pills-cocktail-aids-hiv/b/original/2122232/e1c3/drugs-pills-cocktail-aids-hiv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725" y="5147110"/>
            <a:ext cx="1472507" cy="9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257435" y="5180348"/>
            <a:ext cx="2128864" cy="1241717"/>
            <a:chOff x="6257435" y="5180348"/>
            <a:chExt cx="2128864" cy="1241717"/>
          </a:xfrm>
        </p:grpSpPr>
        <p:pic>
          <p:nvPicPr>
            <p:cNvPr id="1051" name="Picture 27" descr="http://cdn.ipsnews.net/Library/2013/11/Option-B+-629x419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435" y="5449239"/>
              <a:ext cx="1072054" cy="714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3" name="Picture 29" descr="http://betablog.org/wp-content/uploads/2012/07/truvada-pill-and-bottle.white5NARROW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8457" y="5180348"/>
              <a:ext cx="655831" cy="842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https://fbcdn-sphotos-b-a.akamaihd.net/hphotos-ak-xpf1/v/t1.0-9/1610765_892954897399446_7782762927461940574_n.jpg?oh=552b79ee64cb3875ffd9ace831aa6310&amp;oe=5460A7D6&amp;__gda__=1415281943_dfd9ded7a8682a53d559853e5ac34f7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5915406"/>
              <a:ext cx="766299" cy="506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61" y="3517274"/>
            <a:ext cx="1943222" cy="124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7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457200" y="914400"/>
            <a:ext cx="8458200" cy="101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en-US" dirty="0" smtClean="0">
                <a:latin typeface="Cambria" panose="02040503050406030204" pitchFamily="18" charset="0"/>
                <a:ea typeface="ＭＳ Ｐゴシック" charset="-128"/>
              </a:rPr>
              <a:t>School-Based Sex Education</a:t>
            </a:r>
            <a:endParaRPr lang="en-US" altLang="en-US" dirty="0">
              <a:latin typeface="Cambria" panose="02040503050406030204" pitchFamily="18" charset="0"/>
              <a:ea typeface="ＭＳ Ｐゴシック" charset="-128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endParaRPr lang="en-US" altLang="en-US" b="0" dirty="0">
              <a:latin typeface="Cambria" panose="02040503050406030204" pitchFamily="18" charset="0"/>
              <a:ea typeface="ＭＳ Ｐゴシック" charset="-128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025120"/>
              </p:ext>
            </p:extLst>
          </p:nvPr>
        </p:nvGraphicFramePr>
        <p:xfrm>
          <a:off x="531813" y="1296988"/>
          <a:ext cx="8107362" cy="503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Chart" r:id="rId3" imgW="11791843" imgH="7324830" progId="MSGraph.Chart.8">
                  <p:embed followColorScheme="full"/>
                </p:oleObj>
              </mc:Choice>
              <mc:Fallback>
                <p:oleObj name="Chart" r:id="rId3" imgW="11791843" imgH="73248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296988"/>
                        <a:ext cx="8107362" cy="503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735258"/>
              </p:ext>
            </p:extLst>
          </p:nvPr>
        </p:nvGraphicFramePr>
        <p:xfrm>
          <a:off x="533400" y="1295400"/>
          <a:ext cx="8170863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Chart" r:id="rId5" imgW="11791843" imgH="7324830" progId="MSGraph.Chart.8">
                  <p:embed followColorScheme="full"/>
                </p:oleObj>
              </mc:Choice>
              <mc:Fallback>
                <p:oleObj name="Chart" r:id="rId5" imgW="11791843" imgH="73248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8170863" cy="491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904"/>
            <a:ext cx="1698387" cy="6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0" y="990600"/>
            <a:ext cx="9143999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algn="ctr">
              <a:spcBef>
                <a:spcPts val="7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en-US" sz="2350" dirty="0" smtClean="0">
                <a:latin typeface="Cambria" panose="02040503050406030204" pitchFamily="18" charset="0"/>
                <a:ea typeface="ＭＳ Ｐゴシック" charset="-128"/>
              </a:rPr>
              <a:t>Are Early Contextual Factors Associated with HIV Risk Behavior?</a:t>
            </a:r>
            <a:endParaRPr lang="en-US" altLang="en-US" sz="2350" dirty="0">
              <a:latin typeface="Cambria" panose="02040503050406030204" pitchFamily="18" charset="0"/>
              <a:ea typeface="ＭＳ Ｐゴシック" charset="-128"/>
            </a:endParaRPr>
          </a:p>
        </p:txBody>
      </p:sp>
      <p:graphicFrame>
        <p:nvGraphicFramePr>
          <p:cNvPr id="9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26440"/>
              </p:ext>
            </p:extLst>
          </p:nvPr>
        </p:nvGraphicFramePr>
        <p:xfrm>
          <a:off x="762000" y="1594049"/>
          <a:ext cx="7543800" cy="4020820"/>
        </p:xfrm>
        <a:graphic>
          <a:graphicData uri="http://schemas.openxmlformats.org/drawingml/2006/table">
            <a:tbl>
              <a:tblPr/>
              <a:tblGrid>
                <a:gridCol w="2514600"/>
                <a:gridCol w="2590800"/>
                <a:gridCol w="2438400"/>
              </a:tblGrid>
              <a:tr h="404102"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Contextual Factors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Sexual Risk During Follow-Up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57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NCUAI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aOR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* 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(95% CI)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HIV/STI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en-US" alt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aOR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* </a:t>
                      </a:r>
                      <a:r>
                        <a:rPr kumimoji="0" lang="en-US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(95% CI)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6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Father currently extremely supportive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0.64 (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0.18-2.28)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0.25 (0.05-1.16)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Mother currently extremely supportive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0.64 (0.17-2.42)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0.13 (0.04-0.46)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Isolated from family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2.15 (1.01-4.57)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1.41 (0.43-4.69)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Isolated from friends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7.83 (2.15-28.5)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3.33 (0.69-16.1)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37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Sex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ed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 in middle school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0.23 (0.09-0.61)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0.95 (0.27-3.43)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37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Sex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ed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 in high school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0.51 (0.19-1.38)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75000"/>
                        <a:buFont typeface="Wingdings" charset="2"/>
                        <a:defRPr sz="25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65000"/>
                        <a:buFont typeface="Wingdings 2" charset="2"/>
                        <a:defRPr sz="22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defRPr sz="2100"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w Cen MT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ＭＳ Ｐゴシック" charset="-128"/>
                          <a:cs typeface="Arial" charset="0"/>
                        </a:rPr>
                        <a:t>0.26 (0.08-0.81)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248400" y="5626337"/>
            <a:ext cx="2895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0" dirty="0">
                <a:latin typeface="Cambria" panose="02040503050406030204" pitchFamily="18" charset="0"/>
              </a:rPr>
              <a:t>*Adjusted for age and survey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904"/>
            <a:ext cx="1698387" cy="6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2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DC DASH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11409" cy="4724400"/>
          </a:xfrm>
        </p:spPr>
        <p:txBody>
          <a:bodyPr/>
          <a:lstStyle/>
          <a:p>
            <a:r>
              <a:rPr lang="en-US" dirty="0" smtClean="0"/>
              <a:t>Phase I: focus groups re: local YMSM recruitment</a:t>
            </a:r>
          </a:p>
          <a:p>
            <a:pPr lvl="1"/>
            <a:r>
              <a:rPr lang="en-US" dirty="0" smtClean="0"/>
              <a:t>Themes</a:t>
            </a:r>
          </a:p>
          <a:p>
            <a:pPr lvl="2"/>
            <a:r>
              <a:rPr lang="en-US" dirty="0" smtClean="0"/>
              <a:t>Technology</a:t>
            </a:r>
          </a:p>
          <a:p>
            <a:pPr lvl="2"/>
            <a:r>
              <a:rPr lang="en-US" dirty="0" smtClean="0"/>
              <a:t>Transparency</a:t>
            </a:r>
          </a:p>
          <a:p>
            <a:pPr lvl="2"/>
            <a:r>
              <a:rPr lang="en-US" dirty="0" smtClean="0"/>
              <a:t>Legitimacy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Phase II: quantitative survey + 3-mo follow-up</a:t>
            </a:r>
          </a:p>
          <a:p>
            <a:pPr lvl="1"/>
            <a:r>
              <a:rPr lang="en-US" dirty="0" smtClean="0"/>
              <a:t>N=25 black YMSM (age 16-20)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98662"/>
            <a:ext cx="2906207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2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DASH vs. Seattle DASH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56674"/>
              </p:ext>
            </p:extLst>
          </p:nvPr>
        </p:nvGraphicFramePr>
        <p:xfrm>
          <a:off x="457200" y="1600200"/>
          <a:ext cx="80772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2133600"/>
                <a:gridCol w="19050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Baseline Measures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 DASH</a:t>
                      </a:r>
                    </a:p>
                    <a:p>
                      <a:pPr algn="ctr"/>
                      <a:r>
                        <a:rPr lang="en-US" dirty="0" smtClean="0"/>
                        <a:t>Age16-20</a:t>
                      </a:r>
                    </a:p>
                    <a:p>
                      <a:pPr algn="ctr"/>
                      <a:r>
                        <a:rPr lang="en-US" dirty="0" smtClean="0"/>
                        <a:t>N=25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Seattle DASH</a:t>
                      </a:r>
                    </a:p>
                    <a:p>
                      <a:pPr algn="ctr"/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16-</a:t>
                      </a:r>
                      <a:r>
                        <a:rPr lang="en-US" dirty="0" smtClean="0"/>
                        <a:t>20</a:t>
                      </a:r>
                    </a:p>
                    <a:p>
                      <a:pPr algn="ctr"/>
                      <a:r>
                        <a:rPr lang="en-US" dirty="0" smtClean="0"/>
                        <a:t>N=46</a:t>
                      </a:r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Lifetime</a:t>
                      </a:r>
                      <a:r>
                        <a:rPr lang="en-US" baseline="0" dirty="0" smtClean="0"/>
                        <a:t> male partners (median)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Receptive</a:t>
                      </a:r>
                      <a:r>
                        <a:rPr lang="en-US" baseline="0" dirty="0" smtClean="0"/>
                        <a:t> anal sex </a:t>
                      </a:r>
                      <a:r>
                        <a:rPr lang="en-US" dirty="0" smtClean="0"/>
                        <a:t>(ever)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91%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Unprotected receptive anal sex (3mo)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43%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Maternal support (if out to mom)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81%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Paternal support (if out to dad)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47%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 isolation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Friend isolation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High school sex education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YMSM: a Research Frontier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Limited research on epidemiology of HIV/STD outcomes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Social and sexual environment of rural MSM</a:t>
            </a:r>
            <a:endParaRPr lang="en-US" dirty="0"/>
          </a:p>
          <a:p>
            <a:pPr lvl="1"/>
            <a:r>
              <a:rPr lang="en-US" dirty="0" smtClean="0"/>
              <a:t>Antigay violence</a:t>
            </a:r>
          </a:p>
          <a:p>
            <a:pPr lvl="1"/>
            <a:r>
              <a:rPr lang="en-US" dirty="0" smtClean="0"/>
              <a:t>Heteronormative standards</a:t>
            </a:r>
          </a:p>
          <a:p>
            <a:pPr lvl="1"/>
            <a:r>
              <a:rPr lang="en-US" dirty="0" smtClean="0"/>
              <a:t>Isolation and loneliness</a:t>
            </a:r>
          </a:p>
          <a:p>
            <a:pPr lvl="1"/>
            <a:r>
              <a:rPr lang="en-US" dirty="0" smtClean="0"/>
              <a:t>Limited means to meet partners</a:t>
            </a:r>
          </a:p>
          <a:p>
            <a:pPr lvl="4"/>
            <a:endParaRPr lang="en-US" dirty="0"/>
          </a:p>
          <a:p>
            <a:r>
              <a:rPr lang="en-US" dirty="0" smtClean="0"/>
              <a:t>Rural YMSM</a:t>
            </a:r>
          </a:p>
          <a:p>
            <a:pPr lvl="1"/>
            <a:r>
              <a:rPr lang="en-US" dirty="0" smtClean="0"/>
              <a:t>Australian survey: resilience lower in rural vs. urban, but not after adjusting for SES</a:t>
            </a:r>
          </a:p>
          <a:p>
            <a:pPr lvl="3"/>
            <a:endParaRPr lang="en-US" dirty="0"/>
          </a:p>
          <a:p>
            <a:r>
              <a:rPr lang="en-US" dirty="0" smtClean="0"/>
              <a:t>Gaps in the literature: US rural YMSM, regional rural differences, racial/ethnic differences, migration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199" y="5943600"/>
            <a:ext cx="83865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0" dirty="0" smtClean="0">
                <a:latin typeface="Cambria" panose="02040503050406030204" pitchFamily="18" charset="0"/>
              </a:rPr>
              <a:t>Refs: Williams et al, J Rural Health 2005; Swank et al, Psychology and Sexuality 2012; Preston et al, AIDS Education and Prevention 2007</a:t>
            </a:r>
            <a:endParaRPr lang="en-US" altLang="en-US" sz="16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GSS Stigma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522545"/>
              </p:ext>
            </p:extLst>
          </p:nvPr>
        </p:nvGraphicFramePr>
        <p:xfrm>
          <a:off x="301388" y="382093"/>
          <a:ext cx="8580120" cy="583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2651" y="6231523"/>
            <a:ext cx="83865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0" dirty="0" smtClean="0">
                <a:latin typeface="Cambria" panose="02040503050406030204" pitchFamily="18" charset="0"/>
              </a:rPr>
              <a:t>Refs: Glick and Golden, JAIDS 2010; Glick et al (under review)</a:t>
            </a:r>
            <a:endParaRPr lang="en-US" altLang="en-US" sz="16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YMSM early partnerships were characterized by a rapidly evolving and increasingly risky sexual repertoire – coupled with the adoption of some protective behaviors.</a:t>
            </a:r>
          </a:p>
          <a:p>
            <a:endParaRPr lang="en-US" dirty="0"/>
          </a:p>
          <a:p>
            <a:r>
              <a:rPr lang="en-US" dirty="0" smtClean="0"/>
              <a:t>Many (Seattle) YMSM had strong social support</a:t>
            </a:r>
          </a:p>
          <a:p>
            <a:pPr lvl="1"/>
            <a:r>
              <a:rPr lang="en-US" dirty="0"/>
              <a:t>Literature suggests rural YMSM have less support</a:t>
            </a:r>
          </a:p>
          <a:p>
            <a:pPr lvl="1"/>
            <a:r>
              <a:rPr lang="en-US" dirty="0" smtClean="0"/>
              <a:t>Are there racial/ethnic differences?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Larger trend toward increasing acceptance of sexual minorities in the US population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&amp;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 for a comprehensive, contemporary </a:t>
            </a:r>
            <a:r>
              <a:rPr lang="en-US" dirty="0" smtClean="0"/>
              <a:t>picture </a:t>
            </a:r>
            <a:r>
              <a:rPr lang="en-US" dirty="0" smtClean="0"/>
              <a:t>of YMSM lives across the US</a:t>
            </a:r>
            <a:endParaRPr lang="en-US" dirty="0" smtClean="0"/>
          </a:p>
          <a:p>
            <a:pPr lvl="1"/>
            <a:r>
              <a:rPr lang="en-US" dirty="0" smtClean="0"/>
              <a:t>Proposed R01</a:t>
            </a:r>
            <a:endParaRPr lang="en-US" dirty="0" smtClean="0"/>
          </a:p>
          <a:p>
            <a:pPr lvl="1"/>
            <a:r>
              <a:rPr lang="en-US" dirty="0" smtClean="0"/>
              <a:t>Rural </a:t>
            </a:r>
            <a:r>
              <a:rPr lang="en-US" dirty="0" smtClean="0"/>
              <a:t>YMSM studies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Causal pathway</a:t>
            </a:r>
          </a:p>
          <a:p>
            <a:endParaRPr lang="en-US" dirty="0"/>
          </a:p>
          <a:p>
            <a:r>
              <a:rPr lang="en-US" dirty="0" smtClean="0"/>
              <a:t>Potential interventions?</a:t>
            </a:r>
          </a:p>
          <a:p>
            <a:endParaRPr lang="en-US" dirty="0"/>
          </a:p>
          <a:p>
            <a:pPr marL="109728" indent="0" algn="ctr">
              <a:buNone/>
            </a:pPr>
            <a:r>
              <a:rPr lang="en-US" b="1" dirty="0" smtClean="0"/>
              <a:t>How can these data inform </a:t>
            </a:r>
            <a:r>
              <a:rPr lang="en-US" b="1" dirty="0" smtClean="0"/>
              <a:t>your </a:t>
            </a:r>
            <a:r>
              <a:rPr lang="en-US" b="1" dirty="0" smtClean="0"/>
              <a:t>work </a:t>
            </a:r>
          </a:p>
          <a:p>
            <a:pPr marL="109728" indent="0" algn="ctr">
              <a:buNone/>
            </a:pPr>
            <a:r>
              <a:rPr lang="en-US" b="1" dirty="0" smtClean="0"/>
              <a:t>as public health practitioners?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3810000"/>
            <a:ext cx="7772400" cy="10668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Sara Nelson Glick</a:t>
            </a:r>
          </a:p>
          <a:p>
            <a:pPr algn="ctr"/>
            <a:r>
              <a:rPr lang="en-US" dirty="0" smtClean="0"/>
              <a:t>snglick@gwu.edu</a:t>
            </a:r>
          </a:p>
          <a:p>
            <a:pPr algn="ctr"/>
            <a:r>
              <a:rPr lang="en-US" dirty="0" smtClean="0"/>
              <a:t>202-320-1626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Course 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SzPct val="70000"/>
            </a:pPr>
            <a:r>
              <a:rPr lang="en-US" altLang="en-US" sz="2500" dirty="0"/>
              <a:t>Traditional epidemiology</a:t>
            </a:r>
          </a:p>
          <a:p>
            <a:pPr lvl="1">
              <a:lnSpc>
                <a:spcPct val="90000"/>
              </a:lnSpc>
              <a:buSzPct val="60000"/>
            </a:pPr>
            <a:r>
              <a:rPr lang="en-US" altLang="en-US" sz="2200" dirty="0"/>
              <a:t>Identifies determinants and distribution of diseases</a:t>
            </a:r>
          </a:p>
          <a:p>
            <a:pPr lvl="1">
              <a:lnSpc>
                <a:spcPct val="90000"/>
              </a:lnSpc>
              <a:buSzPct val="60000"/>
            </a:pPr>
            <a:r>
              <a:rPr lang="en-US" altLang="en-US" sz="2200" dirty="0"/>
              <a:t>e.g., Unprotected receptive anal sex is a risk factor for HIV acquisition </a:t>
            </a:r>
          </a:p>
          <a:p>
            <a:pPr lvl="1">
              <a:lnSpc>
                <a:spcPct val="90000"/>
              </a:lnSpc>
              <a:buSzPct val="60000"/>
              <a:buNone/>
            </a:pPr>
            <a:endParaRPr lang="en-US" altLang="en-US" sz="2200" dirty="0"/>
          </a:p>
          <a:p>
            <a:pPr>
              <a:lnSpc>
                <a:spcPct val="90000"/>
              </a:lnSpc>
              <a:buSzPct val="70000"/>
            </a:pPr>
            <a:r>
              <a:rPr lang="en-US" altLang="en-US" sz="2500" dirty="0"/>
              <a:t>Life course epidemiology</a:t>
            </a:r>
          </a:p>
          <a:p>
            <a:pPr lvl="1">
              <a:lnSpc>
                <a:spcPct val="90000"/>
              </a:lnSpc>
              <a:buSzPct val="60000"/>
            </a:pPr>
            <a:r>
              <a:rPr lang="en-US" altLang="en-US" sz="2200" dirty="0"/>
              <a:t>Focuses on </a:t>
            </a:r>
            <a:r>
              <a:rPr lang="en-US" altLang="en-US" sz="2200" dirty="0" smtClean="0"/>
              <a:t>timing, sequence, and context of </a:t>
            </a:r>
            <a:r>
              <a:rPr lang="en-US" altLang="en-US" sz="2200" dirty="0"/>
              <a:t>of exposure(s)</a:t>
            </a:r>
          </a:p>
          <a:p>
            <a:pPr lvl="1">
              <a:lnSpc>
                <a:spcPct val="90000"/>
              </a:lnSpc>
              <a:buSzPct val="60000"/>
            </a:pPr>
            <a:r>
              <a:rPr lang="en-US" altLang="en-US" sz="2200" dirty="0" smtClean="0"/>
              <a:t>e.g</a:t>
            </a:r>
            <a:r>
              <a:rPr lang="en-US" altLang="en-US" sz="2200" dirty="0"/>
              <a:t>., Are MSM who consistently engage in early unprotected receptive anal sex more likely to continue this behavior?  Acquire </a:t>
            </a:r>
            <a:r>
              <a:rPr lang="en-US" altLang="en-US" sz="2200" dirty="0" smtClean="0"/>
              <a:t>HIV?</a:t>
            </a:r>
          </a:p>
          <a:p>
            <a:pPr lvl="1">
              <a:lnSpc>
                <a:spcPct val="90000"/>
              </a:lnSpc>
              <a:buSzPct val="60000"/>
            </a:pPr>
            <a:r>
              <a:rPr lang="en-US" altLang="en-US" sz="2200" dirty="0" smtClean="0"/>
              <a:t>e.g., Are MSM who have families supportive of their sexuality during their coming out period less likely to acquire HIV?</a:t>
            </a:r>
            <a:endParaRPr lang="en-US" alt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6140450"/>
            <a:ext cx="838654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0" dirty="0" smtClean="0">
                <a:latin typeface="Cambria" panose="02040503050406030204" pitchFamily="18" charset="0"/>
              </a:rPr>
              <a:t>Ref: </a:t>
            </a:r>
            <a:r>
              <a:rPr lang="en-US" altLang="en-US" sz="1600" b="0" dirty="0" err="1" smtClean="0">
                <a:latin typeface="Cambria" panose="02040503050406030204" pitchFamily="18" charset="0"/>
              </a:rPr>
              <a:t>Kuh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1600" b="0" dirty="0">
                <a:latin typeface="Cambria" panose="02040503050406030204" pitchFamily="18" charset="0"/>
              </a:rPr>
              <a:t>and Ben-</a:t>
            </a:r>
            <a:r>
              <a:rPr lang="en-US" altLang="en-US" sz="1600" b="0" dirty="0" err="1">
                <a:latin typeface="Cambria" panose="02040503050406030204" pitchFamily="18" charset="0"/>
              </a:rPr>
              <a:t>Shlomo</a:t>
            </a:r>
            <a:r>
              <a:rPr lang="en-US" altLang="en-US" sz="1600" b="0" dirty="0">
                <a:latin typeface="Cambria" panose="02040503050406030204" pitchFamily="18" charset="0"/>
              </a:rPr>
              <a:t>, J </a:t>
            </a:r>
            <a:r>
              <a:rPr lang="en-US" altLang="en-US" sz="1600" b="0" dirty="0" err="1">
                <a:latin typeface="Cambria" panose="02040503050406030204" pitchFamily="18" charset="0"/>
              </a:rPr>
              <a:t>Epidemiol</a:t>
            </a:r>
            <a:r>
              <a:rPr lang="en-US" altLang="en-US" sz="1600" b="0" dirty="0">
                <a:latin typeface="Cambria" panose="02040503050406030204" pitchFamily="18" charset="0"/>
              </a:rPr>
              <a:t> Community Health 2003</a:t>
            </a:r>
          </a:p>
        </p:txBody>
      </p:sp>
    </p:spTree>
    <p:extLst>
      <p:ext uri="{BB962C8B-B14F-4D97-AF65-F5344CB8AC3E}">
        <p14:creationId xmlns:p14="http://schemas.microsoft.com/office/powerpoint/2010/main" val="17518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Early Social Support Associated with HIV Risk Behavior in YMSM?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505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Parental Support</a:t>
            </a:r>
          </a:p>
          <a:p>
            <a:pPr lvl="1"/>
            <a:r>
              <a:rPr lang="en-US" dirty="0" smtClean="0"/>
              <a:t>Family acceptance associated with lower odds of depression, substance abuse, and suicidal thoughts, but not </a:t>
            </a:r>
            <a:r>
              <a:rPr lang="en-US" dirty="0" smtClean="0"/>
              <a:t>consistently with sexual </a:t>
            </a:r>
            <a:r>
              <a:rPr lang="en-US" dirty="0" smtClean="0"/>
              <a:t>risk </a:t>
            </a:r>
            <a:r>
              <a:rPr lang="en-US" dirty="0" smtClean="0"/>
              <a:t>behavior among MSM [1]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Social Isolation</a:t>
            </a:r>
          </a:p>
          <a:p>
            <a:pPr lvl="1"/>
            <a:r>
              <a:rPr lang="en-US" dirty="0" smtClean="0"/>
              <a:t>Social support (among family and friends) associated with decreased sexual risk among MSM </a:t>
            </a:r>
            <a:r>
              <a:rPr lang="en-US" dirty="0" smtClean="0"/>
              <a:t>[2]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School-Based Sex Education</a:t>
            </a:r>
          </a:p>
          <a:p>
            <a:pPr lvl="1"/>
            <a:r>
              <a:rPr lang="en-US" dirty="0" smtClean="0"/>
              <a:t>LGB students with gay-sensitive HIV education associated with lower sexual risk and substance use </a:t>
            </a:r>
            <a:r>
              <a:rPr lang="en-US" dirty="0" smtClean="0"/>
              <a:t>[3]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5715000"/>
            <a:ext cx="83865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0" dirty="0" smtClean="0">
                <a:latin typeface="Cambria" panose="02040503050406030204" pitchFamily="18" charset="0"/>
              </a:rPr>
              <a:t>Refs: [1] Ryan et al, J Child </a:t>
            </a:r>
            <a:r>
              <a:rPr lang="en-US" altLang="en-US" sz="1600" b="0" dirty="0" err="1" smtClean="0">
                <a:latin typeface="Cambria" panose="02040503050406030204" pitchFamily="18" charset="0"/>
              </a:rPr>
              <a:t>Adolesc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1600" b="0" dirty="0" err="1" smtClean="0">
                <a:latin typeface="Cambria" panose="02040503050406030204" pitchFamily="18" charset="0"/>
              </a:rPr>
              <a:t>Psychiatr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1600" b="0" dirty="0" err="1" smtClean="0">
                <a:latin typeface="Cambria" panose="02040503050406030204" pitchFamily="18" charset="0"/>
              </a:rPr>
              <a:t>Nurs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 2010; [2] </a:t>
            </a:r>
            <a:r>
              <a:rPr lang="en-US" altLang="en-US" sz="1600" b="0" dirty="0" err="1" smtClean="0">
                <a:latin typeface="Cambria" panose="02040503050406030204" pitchFamily="18" charset="0"/>
              </a:rPr>
              <a:t>Wohl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 et al, AIDS </a:t>
            </a:r>
            <a:r>
              <a:rPr lang="en-US" altLang="en-US" sz="1600" b="0" dirty="0" err="1" smtClean="0">
                <a:latin typeface="Cambria" panose="02040503050406030204" pitchFamily="18" charset="0"/>
              </a:rPr>
              <a:t>Behav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 2010, Kimberly and </a:t>
            </a:r>
            <a:r>
              <a:rPr lang="en-US" altLang="en-US" sz="1600" b="0" dirty="0" err="1" smtClean="0">
                <a:latin typeface="Cambria" panose="02040503050406030204" pitchFamily="18" charset="0"/>
              </a:rPr>
              <a:t>Serovich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, AIDS </a:t>
            </a:r>
            <a:r>
              <a:rPr lang="en-US" altLang="en-US" sz="1600" b="0" dirty="0" err="1" smtClean="0">
                <a:latin typeface="Cambria" panose="02040503050406030204" pitchFamily="18" charset="0"/>
              </a:rPr>
              <a:t>Educ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 </a:t>
            </a:r>
            <a:r>
              <a:rPr lang="en-US" altLang="en-US" sz="1600" b="0" dirty="0" err="1" smtClean="0">
                <a:latin typeface="Cambria" panose="02040503050406030204" pitchFamily="18" charset="0"/>
              </a:rPr>
              <a:t>Prev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 1999; </a:t>
            </a:r>
            <a:r>
              <a:rPr lang="en-US" altLang="en-US" sz="1600" b="0" dirty="0" err="1" smtClean="0">
                <a:latin typeface="Cambria" panose="02040503050406030204" pitchFamily="18" charset="0"/>
              </a:rPr>
              <a:t>Lauby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 et al, AIDS </a:t>
            </a:r>
            <a:r>
              <a:rPr lang="en-US" altLang="en-US" sz="1600" b="0" dirty="0" err="1" smtClean="0">
                <a:latin typeface="Cambria" panose="02040503050406030204" pitchFamily="18" charset="0"/>
              </a:rPr>
              <a:t>Behav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 2012, Schneider et al, JAIDS 2012; [3] Blake et al; AJPH 2001 </a:t>
            </a:r>
            <a:endParaRPr lang="en-US" altLang="en-US" sz="16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9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534400" cy="47244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What have we learned about early sexual behavior </a:t>
            </a:r>
            <a:r>
              <a:rPr lang="en-US" b="1" dirty="0" smtClean="0"/>
              <a:t>patterns, context, and HIV </a:t>
            </a:r>
            <a:r>
              <a:rPr lang="en-US" b="1" dirty="0"/>
              <a:t>risk </a:t>
            </a:r>
            <a:r>
              <a:rPr lang="en-US" b="1" dirty="0" smtClean="0"/>
              <a:t>among </a:t>
            </a:r>
            <a:r>
              <a:rPr lang="en-US" b="1" dirty="0"/>
              <a:t>YMSM in Seattle?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was our experience conducting research in this population</a:t>
            </a:r>
            <a:r>
              <a:rPr lang="en-US" dirty="0" smtClean="0"/>
              <a:t>?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b="1" dirty="0" smtClean="0"/>
              <a:t>What </a:t>
            </a:r>
            <a:r>
              <a:rPr lang="en-US" b="1" dirty="0"/>
              <a:t>do we know about the early sexual experiences and context among non-Seattle YMSM?</a:t>
            </a:r>
          </a:p>
          <a:p>
            <a:pPr lvl="1"/>
            <a:r>
              <a:rPr lang="en-US" dirty="0" smtClean="0"/>
              <a:t>Population-level attitudes toward homosexuality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b="1" dirty="0" smtClean="0"/>
              <a:t>Next </a:t>
            </a:r>
            <a:r>
              <a:rPr lang="en-US" b="1" dirty="0"/>
              <a:t>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Does YMSM Sexual Behavior Begin?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38BD2-C132-467B-8C36-3E896D8B1445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" y="3200400"/>
            <a:ext cx="8077200" cy="1588"/>
          </a:xfrm>
          <a:prstGeom prst="straightConnector1">
            <a:avLst/>
          </a:prstGeom>
          <a:ln w="762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419600" y="2971800"/>
            <a:ext cx="457200" cy="4572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mbria" panose="02040503050406030204" pitchFamily="18" charset="0"/>
            </a:endParaRPr>
          </a:p>
        </p:txBody>
      </p:sp>
      <p:grpSp>
        <p:nvGrpSpPr>
          <p:cNvPr id="14" name="Group 27"/>
          <p:cNvGrpSpPr>
            <a:grpSpLocks/>
          </p:cNvGrpSpPr>
          <p:nvPr/>
        </p:nvGrpSpPr>
        <p:grpSpPr bwMode="auto">
          <a:xfrm>
            <a:off x="228600" y="2209800"/>
            <a:ext cx="8153400" cy="1981200"/>
            <a:chOff x="144" y="1104"/>
            <a:chExt cx="5136" cy="1248"/>
          </a:xfrm>
        </p:grpSpPr>
        <p:sp>
          <p:nvSpPr>
            <p:cNvPr id="15" name="Oval 11"/>
            <p:cNvSpPr/>
            <p:nvPr/>
          </p:nvSpPr>
          <p:spPr>
            <a:xfrm>
              <a:off x="672" y="1512"/>
              <a:ext cx="480" cy="4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  <a:latin typeface="Cambria" panose="02040503050406030204" pitchFamily="18" charset="0"/>
                  <a:ea typeface="Arial" charset="0"/>
                  <a:cs typeface="Arial" charset="0"/>
                </a:rPr>
                <a:t>15.4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44" y="1104"/>
              <a:ext cx="2016" cy="19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0" dirty="0">
                  <a:solidFill>
                    <a:schemeClr val="tx1"/>
                  </a:solidFill>
                  <a:latin typeface="Cambria" panose="02040503050406030204" pitchFamily="18" charset="0"/>
                  <a:ea typeface="Arial" charset="0"/>
                  <a:cs typeface="Arial" charset="0"/>
                </a:rPr>
                <a:t>MSM, overall debut </a:t>
              </a:r>
            </a:p>
          </p:txBody>
        </p:sp>
        <p:cxnSp>
          <p:nvCxnSpPr>
            <p:cNvPr id="17" name="Straight Arrow Connector 25"/>
            <p:cNvCxnSpPr>
              <a:cxnSpLocks noChangeShapeType="1"/>
              <a:stCxn id="16" idx="2"/>
            </p:cNvCxnSpPr>
            <p:nvPr/>
          </p:nvCxnSpPr>
          <p:spPr bwMode="auto">
            <a:xfrm flipH="1">
              <a:off x="1082" y="1302"/>
              <a:ext cx="70" cy="267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Rounded Rectangle 17"/>
            <p:cNvSpPr/>
            <p:nvPr/>
          </p:nvSpPr>
          <p:spPr>
            <a:xfrm>
              <a:off x="2784" y="2160"/>
              <a:ext cx="2496" cy="19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0">
                  <a:solidFill>
                    <a:schemeClr val="tx1"/>
                  </a:solidFill>
                  <a:latin typeface="Cambria" panose="02040503050406030204" pitchFamily="18" charset="0"/>
                  <a:ea typeface="Arial" charset="0"/>
                  <a:cs typeface="Arial" charset="0"/>
                </a:rPr>
                <a:t>Heterosexual, overall debut</a:t>
              </a:r>
            </a:p>
          </p:txBody>
        </p:sp>
        <p:cxnSp>
          <p:nvCxnSpPr>
            <p:cNvPr id="19" name="Straight Arrow Connector 29"/>
            <p:cNvCxnSpPr>
              <a:cxnSpLocks noChangeShapeType="1"/>
              <a:stCxn id="18" idx="0"/>
            </p:cNvCxnSpPr>
            <p:nvPr/>
          </p:nvCxnSpPr>
          <p:spPr bwMode="auto">
            <a:xfrm flipH="1" flipV="1">
              <a:off x="3098" y="1887"/>
              <a:ext cx="934" cy="267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Oval 11"/>
            <p:cNvSpPr/>
            <p:nvPr/>
          </p:nvSpPr>
          <p:spPr>
            <a:xfrm>
              <a:off x="2688" y="1512"/>
              <a:ext cx="480" cy="4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  <a:latin typeface="Cambria" panose="02040503050406030204" pitchFamily="18" charset="0"/>
                  <a:ea typeface="Arial" charset="0"/>
                  <a:cs typeface="Arial" charset="0"/>
                </a:rPr>
                <a:t>17.6</a:t>
              </a:r>
            </a:p>
          </p:txBody>
        </p:sp>
      </p:grpSp>
      <p:grpSp>
        <p:nvGrpSpPr>
          <p:cNvPr id="21" name="Group 28"/>
          <p:cNvGrpSpPr>
            <a:grpSpLocks/>
          </p:cNvGrpSpPr>
          <p:nvPr/>
        </p:nvGrpSpPr>
        <p:grpSpPr bwMode="auto">
          <a:xfrm>
            <a:off x="609600" y="2844800"/>
            <a:ext cx="3200400" cy="1346200"/>
            <a:chOff x="432" y="1504"/>
            <a:chExt cx="2016" cy="848"/>
          </a:xfrm>
        </p:grpSpPr>
        <p:sp>
          <p:nvSpPr>
            <p:cNvPr id="22" name="Rounded Rectangle 21"/>
            <p:cNvSpPr/>
            <p:nvPr/>
          </p:nvSpPr>
          <p:spPr>
            <a:xfrm>
              <a:off x="432" y="2160"/>
              <a:ext cx="2016" cy="19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0" dirty="0">
                  <a:solidFill>
                    <a:schemeClr val="tx1"/>
                  </a:solidFill>
                  <a:latin typeface="Cambria" panose="02040503050406030204" pitchFamily="18" charset="0"/>
                  <a:ea typeface="Arial" charset="0"/>
                  <a:cs typeface="Arial" charset="0"/>
                </a:rPr>
                <a:t>MSM, same-sex debut</a:t>
              </a:r>
            </a:p>
          </p:txBody>
        </p:sp>
        <p:cxnSp>
          <p:nvCxnSpPr>
            <p:cNvPr id="23" name="Straight Arrow Connector 27"/>
            <p:cNvCxnSpPr>
              <a:cxnSpLocks noChangeShapeType="1"/>
              <a:stCxn id="22" idx="0"/>
            </p:cNvCxnSpPr>
            <p:nvPr/>
          </p:nvCxnSpPr>
          <p:spPr bwMode="auto">
            <a:xfrm flipV="1">
              <a:off x="1440" y="1879"/>
              <a:ext cx="358" cy="275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11"/>
            <p:cNvSpPr/>
            <p:nvPr/>
          </p:nvSpPr>
          <p:spPr>
            <a:xfrm>
              <a:off x="1728" y="1504"/>
              <a:ext cx="480" cy="4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>
                  <a:solidFill>
                    <a:schemeClr val="tx1"/>
                  </a:solidFill>
                  <a:latin typeface="Cambria" panose="02040503050406030204" pitchFamily="18" charset="0"/>
                  <a:ea typeface="Arial" charset="0"/>
                  <a:cs typeface="Arial" charset="0"/>
                </a:rPr>
                <a:t>16.5</a:t>
              </a:r>
            </a:p>
          </p:txBody>
        </p:sp>
      </p:grpSp>
      <p:grpSp>
        <p:nvGrpSpPr>
          <p:cNvPr id="25" name="Group 29"/>
          <p:cNvGrpSpPr>
            <a:grpSpLocks/>
          </p:cNvGrpSpPr>
          <p:nvPr/>
        </p:nvGrpSpPr>
        <p:grpSpPr bwMode="auto">
          <a:xfrm>
            <a:off x="5715000" y="2209800"/>
            <a:ext cx="3200400" cy="1333500"/>
            <a:chOff x="3600" y="1104"/>
            <a:chExt cx="2016" cy="840"/>
          </a:xfrm>
        </p:grpSpPr>
        <p:sp>
          <p:nvSpPr>
            <p:cNvPr id="26" name="Rounded Rectangle 25"/>
            <p:cNvSpPr/>
            <p:nvPr/>
          </p:nvSpPr>
          <p:spPr>
            <a:xfrm>
              <a:off x="3600" y="1104"/>
              <a:ext cx="2016" cy="19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0">
                  <a:solidFill>
                    <a:schemeClr val="tx1"/>
                  </a:solidFill>
                  <a:latin typeface="Cambria" panose="02040503050406030204" pitchFamily="18" charset="0"/>
                  <a:ea typeface="Arial" charset="0"/>
                  <a:cs typeface="Arial" charset="0"/>
                </a:rPr>
                <a:t>MSM, anal sex debut</a:t>
              </a:r>
            </a:p>
          </p:txBody>
        </p:sp>
        <p:cxnSp>
          <p:nvCxnSpPr>
            <p:cNvPr id="27" name="Straight Arrow Connector 31"/>
            <p:cNvCxnSpPr>
              <a:cxnSpLocks noChangeShapeType="1"/>
              <a:stCxn id="26" idx="2"/>
              <a:endCxn id="28" idx="1"/>
            </p:cNvCxnSpPr>
            <p:nvPr/>
          </p:nvCxnSpPr>
          <p:spPr bwMode="auto">
            <a:xfrm>
              <a:off x="4608" y="1302"/>
              <a:ext cx="118" cy="267"/>
            </a:xfrm>
            <a:prstGeom prst="straightConnector1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Oval 27"/>
            <p:cNvSpPr/>
            <p:nvPr/>
          </p:nvSpPr>
          <p:spPr>
            <a:xfrm>
              <a:off x="4656" y="1512"/>
              <a:ext cx="480" cy="4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500" dirty="0">
                  <a:solidFill>
                    <a:schemeClr val="tx1"/>
                  </a:solidFill>
                  <a:latin typeface="Cambria" panose="02040503050406030204" pitchFamily="18" charset="0"/>
                  <a:ea typeface="Arial" charset="0"/>
                  <a:cs typeface="Arial" charset="0"/>
                </a:rPr>
                <a:t>19.6</a:t>
              </a:r>
            </a:p>
          </p:txBody>
        </p:sp>
      </p:grp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52400" y="3200400"/>
            <a:ext cx="550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800">
                <a:latin typeface="Cambria" panose="02040503050406030204" pitchFamily="18" charset="0"/>
              </a:rPr>
              <a:t>age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457200" y="6140450"/>
            <a:ext cx="838654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0" dirty="0" smtClean="0">
                <a:latin typeface="Cambria" panose="02040503050406030204" pitchFamily="18" charset="0"/>
              </a:rPr>
              <a:t>Ref: Glick et al, JAIDS 2012</a:t>
            </a:r>
            <a:endParaRPr lang="en-US" altLang="en-US" sz="16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Seattle DASH </a:t>
            </a:r>
            <a:r>
              <a:rPr lang="en-US" dirty="0" smtClean="0"/>
              <a:t>Study: 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Primary objective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To </a:t>
            </a:r>
            <a:r>
              <a:rPr lang="en-US" altLang="en-US" dirty="0"/>
              <a:t>define the feasibility of recruiting and retaining a cohort of YMSM near the time of same-sex sexual </a:t>
            </a:r>
            <a:r>
              <a:rPr lang="en-US" altLang="en-US" dirty="0" smtClean="0"/>
              <a:t>debut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Secondary objectives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Characterize early sexual behaviors and context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Associate earliest behaviors with current risk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Estimate HIV/STD incidence and </a:t>
            </a:r>
            <a:r>
              <a:rPr lang="en-US" altLang="en-US" dirty="0" smtClean="0"/>
              <a:t>prevalence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 smtClean="0"/>
              <a:t>Evaluate use and impact of web-based diaries</a:t>
            </a:r>
            <a:endParaRPr lang="en-US" alt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7200" y="6140450"/>
            <a:ext cx="838654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w Cen MT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0" dirty="0" smtClean="0">
                <a:latin typeface="Cambria" panose="02040503050406030204" pitchFamily="18" charset="0"/>
              </a:rPr>
              <a:t>Refs: Glick et al, JID 2013; Glick et al, AIDS and Behavior 2013; Glick et al, Arch Sex </a:t>
            </a:r>
            <a:r>
              <a:rPr lang="en-US" altLang="en-US" sz="1600" b="0" dirty="0" err="1" smtClean="0">
                <a:latin typeface="Cambria" panose="02040503050406030204" pitchFamily="18" charset="0"/>
              </a:rPr>
              <a:t>Beh</a:t>
            </a:r>
            <a:r>
              <a:rPr lang="en-US" altLang="en-US" sz="1600" b="0" dirty="0" smtClean="0">
                <a:latin typeface="Cambria" panose="02040503050406030204" pitchFamily="18" charset="0"/>
              </a:rPr>
              <a:t> 2013</a:t>
            </a:r>
            <a:endParaRPr lang="en-US" altLang="en-US" sz="1600" b="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49" y="838200"/>
            <a:ext cx="203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Seattle DASH Study: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SzPct val="70000"/>
            </a:pPr>
            <a:r>
              <a:rPr lang="en-US" altLang="en-US" sz="3100" dirty="0"/>
              <a:t>1-year prospective cohort study (N=100)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HIV/STD screening every 6 months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Online surveys every 3 months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Online sex </a:t>
            </a:r>
            <a:r>
              <a:rPr lang="en-US" altLang="en-US" dirty="0" smtClean="0"/>
              <a:t>diaries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Eligibility criteria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Seattle-area men, age </a:t>
            </a:r>
            <a:r>
              <a:rPr lang="en-US" altLang="en-US" dirty="0" smtClean="0"/>
              <a:t>16-30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Ever had sex with another man (mm, oral, or anal sex)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≤5 years since same-sex sexual debut, and/or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≤10 lifetime male partners</a:t>
            </a:r>
          </a:p>
          <a:p>
            <a:pPr lvl="1"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3000" dirty="0" smtClean="0"/>
              <a:t>Recruitment strategies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Facebook ads (36%)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Paid peer referral (21%)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Local community and college organizations (14%)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PHSKC STD Clinic (10%)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7" descr="dash_fb_adv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28" y="457200"/>
            <a:ext cx="1919931" cy="2514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5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AEA49-925D-48E4-9B46-B4AFAA5D8A9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543412"/>
              </p:ext>
            </p:extLst>
          </p:nvPr>
        </p:nvGraphicFramePr>
        <p:xfrm>
          <a:off x="157163" y="1600200"/>
          <a:ext cx="8755062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Chart" r:id="rId3" imgW="10991979" imgH="6258060" progId="Excel.Chart.8">
                  <p:embed/>
                </p:oleObj>
              </mc:Choice>
              <mc:Fallback>
                <p:oleObj name="Chart" r:id="rId3" imgW="10991979" imgH="62580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600200"/>
                        <a:ext cx="8755062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r>
              <a:rPr lang="en-US" dirty="0" smtClean="0"/>
              <a:t>Seattle DASH Study: </a:t>
            </a:r>
            <a:r>
              <a:rPr lang="en-US" dirty="0" smtClean="0"/>
              <a:t>Recruitment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3810000"/>
            <a:ext cx="777240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9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11379</TotalTime>
  <Words>1436</Words>
  <Application>Microsoft Office PowerPoint</Application>
  <PresentationFormat>On-screen Show (4:3)</PresentationFormat>
  <Paragraphs>340</Paragraphs>
  <Slides>28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Urban</vt:lpstr>
      <vt:lpstr>Microsoft Excel Chart</vt:lpstr>
      <vt:lpstr>Microsoft Graph Chart</vt:lpstr>
      <vt:lpstr>Chart</vt:lpstr>
      <vt:lpstr>   The Sexual &amp; Social Environment of Young Men Who Have Sex With Men </vt:lpstr>
      <vt:lpstr>1985 vs. 2000 vs. 2015</vt:lpstr>
      <vt:lpstr>Life Course Epidemiology</vt:lpstr>
      <vt:lpstr>Is Early Social Support Associated with HIV Risk Behavior in YMSM?</vt:lpstr>
      <vt:lpstr>Today’s Aims</vt:lpstr>
      <vt:lpstr>When Does YMSM Sexual Behavior Begin?</vt:lpstr>
      <vt:lpstr>Seattle DASH Study: Aims</vt:lpstr>
      <vt:lpstr>Seattle DASH Study: Methods</vt:lpstr>
      <vt:lpstr>Seattle DASH Study: Recruitment</vt:lpstr>
      <vt:lpstr>Seattle DASH Study: Retention</vt:lpstr>
      <vt:lpstr>Seattle DASH Study: Demographics</vt:lpstr>
      <vt:lpstr>Seattle DASH Study: HIV/STD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Washington DC DASH</vt:lpstr>
      <vt:lpstr>DC DASH vs. Seattle DASH</vt:lpstr>
      <vt:lpstr>Rural YMSM: a Research Frontier </vt:lpstr>
      <vt:lpstr>GSS Stigma Data</vt:lpstr>
      <vt:lpstr>Summary</vt:lpstr>
      <vt:lpstr>Implications &amp; Next Steps</vt:lpstr>
      <vt:lpstr>Thank you!</vt:lpstr>
    </vt:vector>
  </TitlesOfParts>
  <Company>The George Washington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sphsng</dc:creator>
  <cp:lastModifiedBy>Sara Glick</cp:lastModifiedBy>
  <cp:revision>1252</cp:revision>
  <cp:lastPrinted>2013-09-26T17:18:49Z</cp:lastPrinted>
  <dcterms:created xsi:type="dcterms:W3CDTF">2013-09-25T19:25:00Z</dcterms:created>
  <dcterms:modified xsi:type="dcterms:W3CDTF">2014-10-06T19:54:15Z</dcterms:modified>
</cp:coreProperties>
</file>