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</p:sldMasterIdLst>
  <p:notesMasterIdLst>
    <p:notesMasterId r:id="rId34"/>
  </p:notesMasterIdLst>
  <p:sldIdLst>
    <p:sldId id="283" r:id="rId4"/>
    <p:sldId id="282" r:id="rId5"/>
    <p:sldId id="284" r:id="rId6"/>
    <p:sldId id="285" r:id="rId7"/>
    <p:sldId id="286" r:id="rId8"/>
    <p:sldId id="261" r:id="rId9"/>
    <p:sldId id="262" r:id="rId10"/>
    <p:sldId id="263" r:id="rId11"/>
    <p:sldId id="264" r:id="rId12"/>
    <p:sldId id="265" r:id="rId13"/>
    <p:sldId id="270" r:id="rId14"/>
    <p:sldId id="267" r:id="rId15"/>
    <p:sldId id="268" r:id="rId16"/>
    <p:sldId id="269" r:id="rId17"/>
    <p:sldId id="271" r:id="rId18"/>
    <p:sldId id="276" r:id="rId19"/>
    <p:sldId id="277" r:id="rId20"/>
    <p:sldId id="278" r:id="rId21"/>
    <p:sldId id="279" r:id="rId22"/>
    <p:sldId id="281" r:id="rId23"/>
    <p:sldId id="289" r:id="rId24"/>
    <p:sldId id="290" r:id="rId25"/>
    <p:sldId id="292" r:id="rId26"/>
    <p:sldId id="295" r:id="rId27"/>
    <p:sldId id="293" r:id="rId28"/>
    <p:sldId id="296" r:id="rId29"/>
    <p:sldId id="294" r:id="rId30"/>
    <p:sldId id="288" r:id="rId31"/>
    <p:sldId id="287" r:id="rId32"/>
    <p:sldId id="274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4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A9C6"/>
    <a:srgbClr val="4B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2"/>
    <p:restoredTop sz="96408"/>
  </p:normalViewPr>
  <p:slideViewPr>
    <p:cSldViewPr snapToGrid="0" snapToObjects="1" showGuides="1">
      <p:cViewPr varScale="1">
        <p:scale>
          <a:sx n="272" d="100"/>
          <a:sy n="272" d="100"/>
        </p:scale>
        <p:origin x="216" y="232"/>
      </p:cViewPr>
      <p:guideLst>
        <p:guide orient="horz" pos="1620"/>
        <p:guide pos="49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95542-52AB-BF42-A7E8-015F8E42D531}" type="datetimeFigureOut">
              <a:rPr lang="en-US" smtClean="0"/>
              <a:t>2/23/21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3D9D5-4383-9F44-8E99-C59F14F85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8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3D9D5-4383-9F44-8E99-C59F14F858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78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" y="3426449"/>
            <a:ext cx="1597439" cy="139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599107"/>
            <a:ext cx="2416273" cy="212486"/>
          </a:xfrm>
          <a:prstGeom prst="rect">
            <a:avLst/>
          </a:prstGeom>
        </p:spPr>
      </p:pic>
      <p:pic>
        <p:nvPicPr>
          <p:cNvPr id="13" name="Picture 12" descr="W Logo_Purple_2685_HE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48996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90259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75530"/>
            <a:ext cx="2540000" cy="172311"/>
          </a:xfrm>
          <a:prstGeom prst="rect">
            <a:avLst/>
          </a:prstGeom>
        </p:spPr>
      </p:pic>
      <p:sp>
        <p:nvSpPr>
          <p:cNvPr id="7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724977"/>
            <a:ext cx="8184662" cy="2828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72210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82856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426449"/>
            <a:ext cx="1600200" cy="139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599009"/>
            <a:ext cx="2425226" cy="213273"/>
          </a:xfrm>
          <a:prstGeom prst="rect">
            <a:avLst/>
          </a:prstGeom>
        </p:spPr>
      </p:pic>
      <p:pic>
        <p:nvPicPr>
          <p:cNvPr id="13" name="Picture 12" descr="W Logo_Purple_2685_HE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48996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426449"/>
            <a:ext cx="1600200" cy="139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pic>
        <p:nvPicPr>
          <p:cNvPr id="14" name="Picture 13" descr="W Logo_Purple_2685_HE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48996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6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478068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381" y="1364403"/>
            <a:ext cx="1103781" cy="96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320239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2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REGULAR, 24 PT.)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8838"/>
            <a:ext cx="8184662" cy="993775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30667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9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724977"/>
            <a:ext cx="8184662" cy="2961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72210" cy="993775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48996"/>
            <a:ext cx="1371600" cy="9235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" y="3426449"/>
            <a:ext cx="1597439" cy="139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1071783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320239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2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REGULAR, 24 PT.)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70622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818143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30667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923" y="369733"/>
            <a:ext cx="8197114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1785922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sp>
        <p:nvSpPr>
          <p:cNvPr id="10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724977"/>
            <a:ext cx="8184662" cy="2961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70622"/>
            <a:ext cx="8172210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286547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4598607"/>
            <a:ext cx="2416273" cy="213486"/>
          </a:xfrm>
          <a:prstGeom prst="rect">
            <a:avLst/>
          </a:prstGeom>
        </p:spPr>
      </p:pic>
      <p:pic>
        <p:nvPicPr>
          <p:cNvPr id="11" name="Picture 10" descr="UW_W 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06510"/>
            <a:ext cx="1371600" cy="9235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" y="3426449"/>
            <a:ext cx="1597439" cy="139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06510"/>
            <a:ext cx="1371600" cy="9235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" y="3426449"/>
            <a:ext cx="1597439" cy="139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75530"/>
            <a:ext cx="2540000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067183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320239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1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REGULAR, 24 PT.)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75530"/>
            <a:ext cx="2540000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30667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75530"/>
            <a:ext cx="2540000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236337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80000">
              <a:schemeClr val="accent2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49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7" r:id="rId2"/>
    <p:sldLayoutId id="2147483655" r:id="rId3"/>
    <p:sldLayoutId id="2147483656" r:id="rId4"/>
    <p:sldLayoutId id="2147483657" r:id="rId5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chemeClr val="accent3"/>
            </a:gs>
            <a:gs pos="72000">
              <a:srgbClr val="4B2E83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66" r:id="rId2"/>
    <p:sldLayoutId id="2147483659" r:id="rId3"/>
    <p:sldLayoutId id="2147483660" r:id="rId4"/>
    <p:sldLayoutId id="2147483661" r:id="rId5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8" r:id="rId2"/>
    <p:sldLayoutId id="2147483663" r:id="rId3"/>
    <p:sldLayoutId id="2147483664" r:id="rId4"/>
    <p:sldLayoutId id="2147483665" r:id="rId5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image" Target="../media/image4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http://depts.washington.edu/dslab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269" y="1280159"/>
            <a:ext cx="8269456" cy="2098029"/>
          </a:xfrm>
        </p:spPr>
        <p:txBody>
          <a:bodyPr/>
          <a:lstStyle/>
          <a:p>
            <a:pPr algn="r"/>
            <a:r>
              <a:rPr lang="en-US" sz="3200" dirty="0"/>
              <a:t>Agent-Navigable Dynamic Graph Construction and Visualization over Distributed Memory</a:t>
            </a:r>
            <a:br>
              <a:rPr lang="en-US" sz="3200" dirty="0"/>
            </a:br>
            <a:br>
              <a:rPr lang="en-US" sz="2000" dirty="0"/>
            </a:br>
            <a:r>
              <a:rPr lang="en-US" sz="2000" dirty="0" err="1"/>
              <a:t>Munehiro</a:t>
            </a:r>
            <a:r>
              <a:rPr lang="en-US" sz="2000" dirty="0"/>
              <a:t> Fukuda</a:t>
            </a:r>
            <a:br>
              <a:rPr lang="en-US" dirty="0"/>
            </a:br>
            <a:r>
              <a:rPr lang="en-US" sz="1400" dirty="0"/>
              <a:t>Computing &amp; Software Systems University of Washington Bothell</a:t>
            </a:r>
          </a:p>
        </p:txBody>
      </p:sp>
    </p:spTree>
    <p:extLst>
      <p:ext uri="{BB962C8B-B14F-4D97-AF65-F5344CB8AC3E}">
        <p14:creationId xmlns:p14="http://schemas.microsoft.com/office/powerpoint/2010/main" val="2168721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0A8E4C-88D0-5449-ABF6-E3039953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MASS Specification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99F6379-998F-CF4B-9865-1B64CF4C5D40}"/>
              </a:ext>
            </a:extLst>
          </p:cNvPr>
          <p:cNvSpPr txBox="1">
            <a:spLocks noChangeArrowheads="1"/>
          </p:cNvSpPr>
          <p:nvPr/>
        </p:nvSpPr>
        <p:spPr>
          <a:xfrm>
            <a:off x="286254" y="1427974"/>
            <a:ext cx="6007314" cy="298199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altLang="ja-JP" sz="1000" b="1" dirty="0">
                <a:latin typeface="Courier New" charset="0"/>
                <a:ea typeface="ＭＳ Ｐゴシック" charset="0"/>
                <a:cs typeface="ＭＳ Ｐゴシック" charset="0"/>
              </a:rPr>
              <a:t>Public static void main( String[ ] </a:t>
            </a:r>
            <a:r>
              <a:rPr lang="en-US" altLang="ja-JP" sz="1000" b="1" dirty="0" err="1">
                <a:latin typeface="Courier New" charset="0"/>
                <a:ea typeface="ＭＳ Ｐゴシック" charset="0"/>
                <a:cs typeface="ＭＳ Ｐゴシック" charset="0"/>
              </a:rPr>
              <a:t>args</a:t>
            </a:r>
            <a:r>
              <a:rPr lang="en-US" altLang="ja-JP" sz="1000" b="1" dirty="0">
                <a:latin typeface="Courier New" charset="0"/>
                <a:ea typeface="ＭＳ Ｐゴシック" charset="0"/>
                <a:cs typeface="ＭＳ Ｐゴシック" charset="0"/>
              </a:rPr>
              <a:t> ) { </a:t>
            </a:r>
          </a:p>
          <a:p>
            <a:pPr lvl="1">
              <a:buFont typeface="Wingdings" charset="0"/>
              <a:buNone/>
            </a:pPr>
            <a:r>
              <a:rPr lang="en-US" altLang="ja-JP" sz="1000" b="1" dirty="0" err="1">
                <a:latin typeface="Courier New" charset="0"/>
                <a:ea typeface="ＭＳ Ｐゴシック" charset="0"/>
              </a:rPr>
              <a:t>MASS.init</a:t>
            </a:r>
            <a:r>
              <a:rPr lang="en-US" altLang="ja-JP" sz="1000" b="1" dirty="0">
                <a:latin typeface="Courier New" charset="0"/>
                <a:ea typeface="ＭＳ Ｐゴシック" charset="0"/>
              </a:rPr>
              <a:t>( </a:t>
            </a:r>
            <a:r>
              <a:rPr lang="en-US" altLang="ja-JP" sz="1000" b="1" dirty="0" err="1">
                <a:latin typeface="Courier New" charset="0"/>
                <a:ea typeface="ＭＳ Ｐゴシック" charset="0"/>
              </a:rPr>
              <a:t>args</a:t>
            </a:r>
            <a:r>
              <a:rPr lang="en-US" altLang="ja-JP" sz="1000" b="1" dirty="0">
                <a:latin typeface="Courier New" charset="0"/>
                <a:ea typeface="ＭＳ Ｐゴシック" charset="0"/>
              </a:rPr>
              <a:t> );</a:t>
            </a:r>
          </a:p>
          <a:p>
            <a:pPr lvl="1">
              <a:buFont typeface="Wingdings" charset="0"/>
              <a:buNone/>
            </a:pPr>
            <a:endParaRPr lang="en-US" altLang="ja-JP" sz="1000" b="1" dirty="0">
              <a:latin typeface="Courier New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altLang="ja-JP" sz="1000" b="1" dirty="0">
                <a:latin typeface="Courier New" charset="0"/>
                <a:ea typeface="ＭＳ Ｐゴシック" charset="0"/>
              </a:rPr>
              <a:t>Places space = new Places( handle, “</a:t>
            </a:r>
            <a:r>
              <a:rPr lang="en-US" altLang="ja-JP" sz="1000" b="1" dirty="0" err="1">
                <a:latin typeface="Courier New" charset="0"/>
                <a:ea typeface="ＭＳ Ｐゴシック" charset="0"/>
              </a:rPr>
              <a:t>MySpace</a:t>
            </a:r>
            <a:r>
              <a:rPr lang="en-US" altLang="ja-JP" sz="1000" b="1" dirty="0">
                <a:latin typeface="Courier New" charset="0"/>
                <a:ea typeface="ＭＳ Ｐゴシック" charset="0"/>
              </a:rPr>
              <a:t>”, params, </a:t>
            </a:r>
            <a:r>
              <a:rPr lang="en-US" altLang="ja-JP" sz="1000" b="1" dirty="0" err="1">
                <a:latin typeface="Courier New" charset="0"/>
                <a:ea typeface="ＭＳ Ｐゴシック" charset="0"/>
              </a:rPr>
              <a:t>xSize</a:t>
            </a:r>
            <a:r>
              <a:rPr lang="en-US" altLang="ja-JP" sz="1000" b="1" dirty="0">
                <a:latin typeface="Courier New" charset="0"/>
                <a:ea typeface="ＭＳ Ｐゴシック" charset="0"/>
              </a:rPr>
              <a:t>, </a:t>
            </a:r>
            <a:r>
              <a:rPr lang="en-US" altLang="ja-JP" sz="1000" b="1" dirty="0" err="1">
                <a:latin typeface="Courier New" charset="0"/>
                <a:ea typeface="ＭＳ Ｐゴシック" charset="0"/>
              </a:rPr>
              <a:t>ySize</a:t>
            </a:r>
            <a:r>
              <a:rPr lang="en-US" altLang="ja-JP" sz="1000" b="1" dirty="0">
                <a:latin typeface="Courier New" charset="0"/>
                <a:ea typeface="ＭＳ Ｐゴシック" charset="0"/>
              </a:rPr>
              <a:t>);</a:t>
            </a:r>
          </a:p>
          <a:p>
            <a:pPr lvl="1">
              <a:buFont typeface="Wingdings" charset="0"/>
              <a:buNone/>
            </a:pPr>
            <a:endParaRPr lang="en-US" altLang="ja-JP" sz="1000" b="1" dirty="0">
              <a:latin typeface="Courier New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altLang="ja-JP" sz="1000" b="1" dirty="0">
                <a:latin typeface="Courier New" charset="0"/>
                <a:ea typeface="ＭＳ Ｐゴシック" charset="0"/>
              </a:rPr>
              <a:t>Agents agents = new Agents( handle, “</a:t>
            </a:r>
            <a:r>
              <a:rPr lang="en-US" altLang="ja-JP" sz="1000" b="1" dirty="0" err="1">
                <a:latin typeface="Courier New" charset="0"/>
                <a:ea typeface="ＭＳ Ｐゴシック" charset="0"/>
              </a:rPr>
              <a:t>MyAgents</a:t>
            </a:r>
            <a:r>
              <a:rPr lang="en-US" altLang="ja-JP" sz="1000" b="1" dirty="0">
                <a:latin typeface="Courier New" charset="0"/>
                <a:ea typeface="ＭＳ Ｐゴシック" charset="0"/>
              </a:rPr>
              <a:t>”, params, space, population );</a:t>
            </a:r>
          </a:p>
          <a:p>
            <a:pPr lvl="1">
              <a:buFont typeface="Wingdings" charset="0"/>
              <a:buNone/>
            </a:pPr>
            <a:endParaRPr lang="en-US" altLang="ja-JP" sz="1000" b="1" dirty="0">
              <a:latin typeface="Courier New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altLang="ja-JP" sz="1000" b="1" dirty="0" err="1">
                <a:latin typeface="Courier New" charset="0"/>
                <a:ea typeface="ＭＳ Ｐゴシック" charset="0"/>
              </a:rPr>
              <a:t>space.callAll</a:t>
            </a:r>
            <a:r>
              <a:rPr lang="en-US" altLang="ja-JP" sz="1000" b="1" dirty="0">
                <a:latin typeface="Courier New" charset="0"/>
                <a:ea typeface="ＭＳ Ｐゴシック" charset="0"/>
              </a:rPr>
              <a:t>( MySpace.func1, params );</a:t>
            </a:r>
          </a:p>
          <a:p>
            <a:pPr lvl="1">
              <a:buFont typeface="Wingdings" charset="0"/>
              <a:buNone/>
            </a:pPr>
            <a:endParaRPr lang="en-US" altLang="ja-JP" sz="1000" b="1" dirty="0">
              <a:latin typeface="Courier New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altLang="ja-JP" sz="1000" b="1" dirty="0" err="1">
                <a:latin typeface="Courier New" charset="0"/>
                <a:ea typeface="ＭＳ Ｐゴシック" charset="0"/>
              </a:rPr>
              <a:t>space.exchangeAll</a:t>
            </a:r>
            <a:r>
              <a:rPr lang="en-US" altLang="ja-JP" sz="1000" b="1" dirty="0">
                <a:latin typeface="Courier New" charset="0"/>
                <a:ea typeface="ＭＳ Ｐゴシック" charset="0"/>
              </a:rPr>
              <a:t>( MySpace.func2, neighbors );</a:t>
            </a:r>
          </a:p>
          <a:p>
            <a:pPr lvl="1">
              <a:buFont typeface="Wingdings" charset="0"/>
              <a:buNone/>
            </a:pPr>
            <a:endParaRPr lang="en-US" altLang="ja-JP" sz="1000" b="1" dirty="0">
              <a:latin typeface="Courier New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altLang="ja-JP" sz="1000" b="1" dirty="0" err="1">
                <a:latin typeface="Courier New" charset="0"/>
                <a:ea typeface="ＭＳ Ｐゴシック" charset="0"/>
              </a:rPr>
              <a:t>agents.callAll</a:t>
            </a:r>
            <a:r>
              <a:rPr lang="en-US" altLang="ja-JP" sz="1000" b="1" dirty="0">
                <a:latin typeface="Courier New" charset="0"/>
                <a:ea typeface="ＭＳ Ｐゴシック" charset="0"/>
              </a:rPr>
              <a:t>( MyAgents.func3 );</a:t>
            </a:r>
          </a:p>
          <a:p>
            <a:pPr lvl="1">
              <a:buFont typeface="Wingdings" charset="0"/>
              <a:buNone/>
            </a:pPr>
            <a:endParaRPr lang="en-US" altLang="ja-JP" sz="1000" b="1" dirty="0">
              <a:latin typeface="Courier New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altLang="ja-JP" sz="1000" b="1" dirty="0" err="1">
                <a:latin typeface="Courier New" charset="0"/>
                <a:ea typeface="ＭＳ Ｐゴシック" charset="0"/>
              </a:rPr>
              <a:t>agents.manageAll</a:t>
            </a:r>
            <a:r>
              <a:rPr lang="en-US" altLang="ja-JP" sz="1000" b="1" dirty="0">
                <a:latin typeface="Courier New" charset="0"/>
                <a:ea typeface="ＭＳ Ｐゴシック" charset="0"/>
              </a:rPr>
              <a:t>( );</a:t>
            </a:r>
          </a:p>
          <a:p>
            <a:pPr lvl="1">
              <a:buFont typeface="Wingdings" charset="0"/>
              <a:buNone/>
            </a:pPr>
            <a:endParaRPr lang="en-US" altLang="ja-JP" sz="1000" b="1" dirty="0">
              <a:latin typeface="Courier New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altLang="ja-JP" sz="1000" b="1" dirty="0" err="1">
                <a:latin typeface="Courier New" charset="0"/>
                <a:ea typeface="ＭＳ Ｐゴシック" charset="0"/>
              </a:rPr>
              <a:t>MASS.finish</a:t>
            </a:r>
            <a:r>
              <a:rPr lang="en-US" altLang="ja-JP" sz="1000" b="1" dirty="0">
                <a:latin typeface="Courier New" charset="0"/>
                <a:ea typeface="ＭＳ Ｐゴシック" charset="0"/>
              </a:rPr>
              <a:t>( );</a:t>
            </a:r>
          </a:p>
          <a:p>
            <a:pPr>
              <a:buFont typeface="Wingdings" charset="0"/>
              <a:buNone/>
            </a:pPr>
            <a:r>
              <a:rPr lang="en-US" altLang="ja-JP" sz="1000" b="1" dirty="0">
                <a:latin typeface="Courier New" charset="0"/>
                <a:ea typeface="ＭＳ Ｐゴシック" charset="0"/>
                <a:cs typeface="ＭＳ Ｐゴシック" charset="0"/>
              </a:rPr>
              <a:t>}</a:t>
            </a:r>
          </a:p>
        </p:txBody>
      </p:sp>
      <p:grpSp>
        <p:nvGrpSpPr>
          <p:cNvPr id="7" name="Group 156">
            <a:extLst>
              <a:ext uri="{FF2B5EF4-FFF2-40B4-BE49-F238E27FC236}">
                <a16:creationId xmlns:a16="http://schemas.microsoft.com/office/drawing/2014/main" id="{556F00CB-177C-3E4D-B03C-DF8579FB01FD}"/>
              </a:ext>
            </a:extLst>
          </p:cNvPr>
          <p:cNvGrpSpPr>
            <a:grpSpLocks/>
          </p:cNvGrpSpPr>
          <p:nvPr/>
        </p:nvGrpSpPr>
        <p:grpSpPr bwMode="auto">
          <a:xfrm>
            <a:off x="6375393" y="1772138"/>
            <a:ext cx="2235614" cy="2021691"/>
            <a:chOff x="3312" y="1589"/>
            <a:chExt cx="1920" cy="1920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BEA64E90-BC86-F84E-9BE2-C3D0505EB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1589"/>
              <a:ext cx="480" cy="480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2437C3BE-63D4-964F-8D7B-6121118D1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1589"/>
              <a:ext cx="480" cy="480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43577B77-CCAA-A74B-9A73-521BB153D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1589"/>
              <a:ext cx="480" cy="480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F4FD9188-189D-074F-848D-568F2C191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1589"/>
              <a:ext cx="480" cy="480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Rectangle 17">
              <a:extLst>
                <a:ext uri="{FF2B5EF4-FFF2-40B4-BE49-F238E27FC236}">
                  <a16:creationId xmlns:a16="http://schemas.microsoft.com/office/drawing/2014/main" id="{DC516EB4-8C33-A948-AF69-3393E1F9D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069"/>
              <a:ext cx="480" cy="480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Rectangle 19">
              <a:extLst>
                <a:ext uri="{FF2B5EF4-FFF2-40B4-BE49-F238E27FC236}">
                  <a16:creationId xmlns:a16="http://schemas.microsoft.com/office/drawing/2014/main" id="{F10DC405-CD64-A74E-93D0-2EA44A69E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069"/>
              <a:ext cx="480" cy="480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" name="Rectangle 20">
              <a:extLst>
                <a:ext uri="{FF2B5EF4-FFF2-40B4-BE49-F238E27FC236}">
                  <a16:creationId xmlns:a16="http://schemas.microsoft.com/office/drawing/2014/main" id="{1200AB4C-98FF-904A-BB3A-D5B5755B6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069"/>
              <a:ext cx="480" cy="480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" name="Rectangle 21">
              <a:extLst>
                <a:ext uri="{FF2B5EF4-FFF2-40B4-BE49-F238E27FC236}">
                  <a16:creationId xmlns:a16="http://schemas.microsoft.com/office/drawing/2014/main" id="{A18D4C9E-C3A9-2F47-8A15-ADD6EB368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069"/>
              <a:ext cx="480" cy="480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Rectangle 22">
              <a:extLst>
                <a:ext uri="{FF2B5EF4-FFF2-40B4-BE49-F238E27FC236}">
                  <a16:creationId xmlns:a16="http://schemas.microsoft.com/office/drawing/2014/main" id="{2977A56E-8FDB-E246-8568-14C4D3330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549"/>
              <a:ext cx="480" cy="480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" name="Rectangle 24">
              <a:extLst>
                <a:ext uri="{FF2B5EF4-FFF2-40B4-BE49-F238E27FC236}">
                  <a16:creationId xmlns:a16="http://schemas.microsoft.com/office/drawing/2014/main" id="{BE5CCD13-A6D2-E041-AD65-E423487F7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549"/>
              <a:ext cx="480" cy="480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A65DAB98-6B46-0E4A-933A-C4EDCEE04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49"/>
              <a:ext cx="480" cy="480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" name="Rectangle 26">
              <a:extLst>
                <a:ext uri="{FF2B5EF4-FFF2-40B4-BE49-F238E27FC236}">
                  <a16:creationId xmlns:a16="http://schemas.microsoft.com/office/drawing/2014/main" id="{1C7AE70A-8F74-E746-A1DD-7CA9FFD65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549"/>
              <a:ext cx="480" cy="480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85AA2BEA-5510-334F-8F5A-0C9EA5B21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029"/>
              <a:ext cx="480" cy="480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16EECD1B-0733-7B40-9B1D-9F7B2168E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3029"/>
              <a:ext cx="480" cy="480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" name="Rectangle 30">
              <a:extLst>
                <a:ext uri="{FF2B5EF4-FFF2-40B4-BE49-F238E27FC236}">
                  <a16:creationId xmlns:a16="http://schemas.microsoft.com/office/drawing/2014/main" id="{CA2EF449-73EF-654A-990A-A6E44E97B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3029"/>
              <a:ext cx="480" cy="480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" name="Rectangle 31">
              <a:extLst>
                <a:ext uri="{FF2B5EF4-FFF2-40B4-BE49-F238E27FC236}">
                  <a16:creationId xmlns:a16="http://schemas.microsoft.com/office/drawing/2014/main" id="{5A51B27A-CC58-3C49-804B-05B89DC01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3029"/>
              <a:ext cx="480" cy="480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4" name="Group 149">
            <a:extLst>
              <a:ext uri="{FF2B5EF4-FFF2-40B4-BE49-F238E27FC236}">
                <a16:creationId xmlns:a16="http://schemas.microsoft.com/office/drawing/2014/main" id="{4050057F-1E80-3744-A6C6-864DCBE470FE}"/>
              </a:ext>
            </a:extLst>
          </p:cNvPr>
          <p:cNvGrpSpPr>
            <a:grpSpLocks/>
          </p:cNvGrpSpPr>
          <p:nvPr/>
        </p:nvGrpSpPr>
        <p:grpSpPr bwMode="auto">
          <a:xfrm>
            <a:off x="6694120" y="1496453"/>
            <a:ext cx="1676710" cy="252711"/>
            <a:chOff x="3552" y="1340"/>
            <a:chExt cx="1440" cy="240"/>
          </a:xfrm>
        </p:grpSpPr>
        <p:grpSp>
          <p:nvGrpSpPr>
            <p:cNvPr id="25" name="Group 56">
              <a:extLst>
                <a:ext uri="{FF2B5EF4-FFF2-40B4-BE49-F238E27FC236}">
                  <a16:creationId xmlns:a16="http://schemas.microsoft.com/office/drawing/2014/main" id="{031B79CA-CBD6-1E49-B57F-B4D59677A5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1340"/>
              <a:ext cx="48" cy="240"/>
              <a:chOff x="3552" y="1248"/>
              <a:chExt cx="96" cy="440"/>
            </a:xfrm>
          </p:grpSpPr>
          <p:sp>
            <p:nvSpPr>
              <p:cNvPr id="39" name="Freeform 124">
                <a:extLst>
                  <a:ext uri="{FF2B5EF4-FFF2-40B4-BE49-F238E27FC236}">
                    <a16:creationId xmlns:a16="http://schemas.microsoft.com/office/drawing/2014/main" id="{8FE27250-FD07-874D-96B0-07FBD0455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288"/>
                <a:ext cx="78" cy="304"/>
              </a:xfrm>
              <a:custGeom>
                <a:avLst/>
                <a:gdLst>
                  <a:gd name="T0" fmla="*/ 317488 w 634975"/>
                  <a:gd name="T1" fmla="*/ 0 h 1226576"/>
                  <a:gd name="T2" fmla="*/ 591681 w 634975"/>
                  <a:gd name="T3" fmla="*/ 72152 h 1226576"/>
                  <a:gd name="T4" fmla="*/ 0 w 634975"/>
                  <a:gd name="T5" fmla="*/ 245315 h 1226576"/>
                  <a:gd name="T6" fmla="*/ 620544 w 634975"/>
                  <a:gd name="T7" fmla="*/ 389618 h 1226576"/>
                  <a:gd name="T8" fmla="*/ 0 w 634975"/>
                  <a:gd name="T9" fmla="*/ 548351 h 1226576"/>
                  <a:gd name="T10" fmla="*/ 606113 w 634975"/>
                  <a:gd name="T11" fmla="*/ 692654 h 1226576"/>
                  <a:gd name="T12" fmla="*/ 0 w 634975"/>
                  <a:gd name="T13" fmla="*/ 865818 h 1226576"/>
                  <a:gd name="T14" fmla="*/ 634975 w 634975"/>
                  <a:gd name="T15" fmla="*/ 1010121 h 1226576"/>
                  <a:gd name="T16" fmla="*/ 14431 w 634975"/>
                  <a:gd name="T17" fmla="*/ 1154424 h 1226576"/>
                  <a:gd name="T18" fmla="*/ 303056 w 634975"/>
                  <a:gd name="T19" fmla="*/ 1226576 h 122657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4975"/>
                  <a:gd name="T31" fmla="*/ 0 h 1226576"/>
                  <a:gd name="T32" fmla="*/ 634975 w 634975"/>
                  <a:gd name="T33" fmla="*/ 1226576 h 122657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4975" h="1226576">
                    <a:moveTo>
                      <a:pt x="317488" y="0"/>
                    </a:moveTo>
                    <a:lnTo>
                      <a:pt x="591681" y="72152"/>
                    </a:lnTo>
                    <a:lnTo>
                      <a:pt x="0" y="245315"/>
                    </a:lnTo>
                    <a:lnTo>
                      <a:pt x="620544" y="389618"/>
                    </a:lnTo>
                    <a:lnTo>
                      <a:pt x="0" y="548351"/>
                    </a:lnTo>
                    <a:lnTo>
                      <a:pt x="606113" y="692654"/>
                    </a:lnTo>
                    <a:lnTo>
                      <a:pt x="0" y="865818"/>
                    </a:lnTo>
                    <a:lnTo>
                      <a:pt x="634975" y="1010121"/>
                    </a:lnTo>
                    <a:lnTo>
                      <a:pt x="14431" y="1154424"/>
                    </a:lnTo>
                    <a:lnTo>
                      <a:pt x="303056" y="1226576"/>
                    </a:lnTo>
                  </a:path>
                </a:pathLst>
              </a:cu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 eaLnBrk="1" hangingPunct="1">
                  <a:defRPr/>
                </a:pPr>
                <a:endParaRPr kumimoji="1" lang="ja-JP" altLang="en-US" sz="1000" b="0">
                  <a:latin typeface="Calibri" charset="0"/>
                </a:endParaRPr>
              </a:p>
            </p:txBody>
          </p:sp>
          <p:cxnSp>
            <p:nvCxnSpPr>
              <p:cNvPr id="40" name="Straight Connector 126">
                <a:extLst>
                  <a:ext uri="{FF2B5EF4-FFF2-40B4-BE49-F238E27FC236}">
                    <a16:creationId xmlns:a16="http://schemas.microsoft.com/office/drawing/2014/main" id="{0B8E1EE8-5697-6B43-86A8-9DA53D8BFD3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00" y="1248"/>
                <a:ext cx="0" cy="57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</p:cxnSp>
          <p:sp>
            <p:nvSpPr>
              <p:cNvPr id="41" name="AutoShape 59">
                <a:extLst>
                  <a:ext uri="{FF2B5EF4-FFF2-40B4-BE49-F238E27FC236}">
                    <a16:creationId xmlns:a16="http://schemas.microsoft.com/office/drawing/2014/main" id="{4D6CADA3-82C1-E648-B867-E7DD8FE79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552" y="159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26" name="Line 60">
              <a:extLst>
                <a:ext uri="{FF2B5EF4-FFF2-40B4-BE49-F238E27FC236}">
                  <a16:creationId xmlns:a16="http://schemas.microsoft.com/office/drawing/2014/main" id="{73CC0E05-A581-BB41-9FD0-E3DB2FFCE1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" y="1340"/>
              <a:ext cx="1392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7" name="Group 86">
              <a:extLst>
                <a:ext uri="{FF2B5EF4-FFF2-40B4-BE49-F238E27FC236}">
                  <a16:creationId xmlns:a16="http://schemas.microsoft.com/office/drawing/2014/main" id="{1D23549B-FD34-4E45-A322-F9CB86AC12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1340"/>
              <a:ext cx="48" cy="240"/>
              <a:chOff x="3552" y="1248"/>
              <a:chExt cx="96" cy="440"/>
            </a:xfrm>
          </p:grpSpPr>
          <p:sp>
            <p:nvSpPr>
              <p:cNvPr id="36" name="Freeform 124">
                <a:extLst>
                  <a:ext uri="{FF2B5EF4-FFF2-40B4-BE49-F238E27FC236}">
                    <a16:creationId xmlns:a16="http://schemas.microsoft.com/office/drawing/2014/main" id="{B7CAAEC4-54AD-0245-95A0-08191A9C7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288"/>
                <a:ext cx="78" cy="304"/>
              </a:xfrm>
              <a:custGeom>
                <a:avLst/>
                <a:gdLst>
                  <a:gd name="T0" fmla="*/ 317488 w 634975"/>
                  <a:gd name="T1" fmla="*/ 0 h 1226576"/>
                  <a:gd name="T2" fmla="*/ 591681 w 634975"/>
                  <a:gd name="T3" fmla="*/ 72152 h 1226576"/>
                  <a:gd name="T4" fmla="*/ 0 w 634975"/>
                  <a:gd name="T5" fmla="*/ 245315 h 1226576"/>
                  <a:gd name="T6" fmla="*/ 620544 w 634975"/>
                  <a:gd name="T7" fmla="*/ 389618 h 1226576"/>
                  <a:gd name="T8" fmla="*/ 0 w 634975"/>
                  <a:gd name="T9" fmla="*/ 548351 h 1226576"/>
                  <a:gd name="T10" fmla="*/ 606113 w 634975"/>
                  <a:gd name="T11" fmla="*/ 692654 h 1226576"/>
                  <a:gd name="T12" fmla="*/ 0 w 634975"/>
                  <a:gd name="T13" fmla="*/ 865818 h 1226576"/>
                  <a:gd name="T14" fmla="*/ 634975 w 634975"/>
                  <a:gd name="T15" fmla="*/ 1010121 h 1226576"/>
                  <a:gd name="T16" fmla="*/ 14431 w 634975"/>
                  <a:gd name="T17" fmla="*/ 1154424 h 1226576"/>
                  <a:gd name="T18" fmla="*/ 303056 w 634975"/>
                  <a:gd name="T19" fmla="*/ 1226576 h 122657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4975"/>
                  <a:gd name="T31" fmla="*/ 0 h 1226576"/>
                  <a:gd name="T32" fmla="*/ 634975 w 634975"/>
                  <a:gd name="T33" fmla="*/ 1226576 h 122657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4975" h="1226576">
                    <a:moveTo>
                      <a:pt x="317488" y="0"/>
                    </a:moveTo>
                    <a:lnTo>
                      <a:pt x="591681" y="72152"/>
                    </a:lnTo>
                    <a:lnTo>
                      <a:pt x="0" y="245315"/>
                    </a:lnTo>
                    <a:lnTo>
                      <a:pt x="620544" y="389618"/>
                    </a:lnTo>
                    <a:lnTo>
                      <a:pt x="0" y="548351"/>
                    </a:lnTo>
                    <a:lnTo>
                      <a:pt x="606113" y="692654"/>
                    </a:lnTo>
                    <a:lnTo>
                      <a:pt x="0" y="865818"/>
                    </a:lnTo>
                    <a:lnTo>
                      <a:pt x="634975" y="1010121"/>
                    </a:lnTo>
                    <a:lnTo>
                      <a:pt x="14431" y="1154424"/>
                    </a:lnTo>
                    <a:lnTo>
                      <a:pt x="303056" y="1226576"/>
                    </a:lnTo>
                  </a:path>
                </a:pathLst>
              </a:cu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 eaLnBrk="1" hangingPunct="1">
                  <a:defRPr/>
                </a:pPr>
                <a:endParaRPr kumimoji="1" lang="ja-JP" altLang="en-US" sz="1000" b="0">
                  <a:latin typeface="Calibri" charset="0"/>
                </a:endParaRPr>
              </a:p>
            </p:txBody>
          </p:sp>
          <p:cxnSp>
            <p:nvCxnSpPr>
              <p:cNvPr id="37" name="Straight Connector 126">
                <a:extLst>
                  <a:ext uri="{FF2B5EF4-FFF2-40B4-BE49-F238E27FC236}">
                    <a16:creationId xmlns:a16="http://schemas.microsoft.com/office/drawing/2014/main" id="{8B6A8F9A-3CE2-914E-85FB-B3C0D7F460C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00" y="1248"/>
                <a:ext cx="0" cy="57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</p:cxnSp>
          <p:sp>
            <p:nvSpPr>
              <p:cNvPr id="38" name="AutoShape 89">
                <a:extLst>
                  <a:ext uri="{FF2B5EF4-FFF2-40B4-BE49-F238E27FC236}">
                    <a16:creationId xmlns:a16="http://schemas.microsoft.com/office/drawing/2014/main" id="{43FABDAA-CD6F-4847-88B2-A42F85D38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552" y="159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28" name="Group 90">
              <a:extLst>
                <a:ext uri="{FF2B5EF4-FFF2-40B4-BE49-F238E27FC236}">
                  <a16:creationId xmlns:a16="http://schemas.microsoft.com/office/drawing/2014/main" id="{DED6B28B-CF13-7C43-ADA9-15D7462AB3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4" y="1340"/>
              <a:ext cx="48" cy="240"/>
              <a:chOff x="3552" y="1248"/>
              <a:chExt cx="96" cy="440"/>
            </a:xfrm>
          </p:grpSpPr>
          <p:sp>
            <p:nvSpPr>
              <p:cNvPr id="33" name="Freeform 124">
                <a:extLst>
                  <a:ext uri="{FF2B5EF4-FFF2-40B4-BE49-F238E27FC236}">
                    <a16:creationId xmlns:a16="http://schemas.microsoft.com/office/drawing/2014/main" id="{961E781E-DB50-804D-8F80-4499C64ED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288"/>
                <a:ext cx="78" cy="304"/>
              </a:xfrm>
              <a:custGeom>
                <a:avLst/>
                <a:gdLst>
                  <a:gd name="T0" fmla="*/ 317488 w 634975"/>
                  <a:gd name="T1" fmla="*/ 0 h 1226576"/>
                  <a:gd name="T2" fmla="*/ 591681 w 634975"/>
                  <a:gd name="T3" fmla="*/ 72152 h 1226576"/>
                  <a:gd name="T4" fmla="*/ 0 w 634975"/>
                  <a:gd name="T5" fmla="*/ 245315 h 1226576"/>
                  <a:gd name="T6" fmla="*/ 620544 w 634975"/>
                  <a:gd name="T7" fmla="*/ 389618 h 1226576"/>
                  <a:gd name="T8" fmla="*/ 0 w 634975"/>
                  <a:gd name="T9" fmla="*/ 548351 h 1226576"/>
                  <a:gd name="T10" fmla="*/ 606113 w 634975"/>
                  <a:gd name="T11" fmla="*/ 692654 h 1226576"/>
                  <a:gd name="T12" fmla="*/ 0 w 634975"/>
                  <a:gd name="T13" fmla="*/ 865818 h 1226576"/>
                  <a:gd name="T14" fmla="*/ 634975 w 634975"/>
                  <a:gd name="T15" fmla="*/ 1010121 h 1226576"/>
                  <a:gd name="T16" fmla="*/ 14431 w 634975"/>
                  <a:gd name="T17" fmla="*/ 1154424 h 1226576"/>
                  <a:gd name="T18" fmla="*/ 303056 w 634975"/>
                  <a:gd name="T19" fmla="*/ 1226576 h 122657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4975"/>
                  <a:gd name="T31" fmla="*/ 0 h 1226576"/>
                  <a:gd name="T32" fmla="*/ 634975 w 634975"/>
                  <a:gd name="T33" fmla="*/ 1226576 h 122657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4975" h="1226576">
                    <a:moveTo>
                      <a:pt x="317488" y="0"/>
                    </a:moveTo>
                    <a:lnTo>
                      <a:pt x="591681" y="72152"/>
                    </a:lnTo>
                    <a:lnTo>
                      <a:pt x="0" y="245315"/>
                    </a:lnTo>
                    <a:lnTo>
                      <a:pt x="620544" y="389618"/>
                    </a:lnTo>
                    <a:lnTo>
                      <a:pt x="0" y="548351"/>
                    </a:lnTo>
                    <a:lnTo>
                      <a:pt x="606113" y="692654"/>
                    </a:lnTo>
                    <a:lnTo>
                      <a:pt x="0" y="865818"/>
                    </a:lnTo>
                    <a:lnTo>
                      <a:pt x="634975" y="1010121"/>
                    </a:lnTo>
                    <a:lnTo>
                      <a:pt x="14431" y="1154424"/>
                    </a:lnTo>
                    <a:lnTo>
                      <a:pt x="303056" y="1226576"/>
                    </a:lnTo>
                  </a:path>
                </a:pathLst>
              </a:cu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 eaLnBrk="1" hangingPunct="1">
                  <a:defRPr/>
                </a:pPr>
                <a:endParaRPr kumimoji="1" lang="ja-JP" altLang="en-US" sz="1000" b="0">
                  <a:latin typeface="Calibri" charset="0"/>
                </a:endParaRPr>
              </a:p>
            </p:txBody>
          </p:sp>
          <p:cxnSp>
            <p:nvCxnSpPr>
              <p:cNvPr id="34" name="Straight Connector 126">
                <a:extLst>
                  <a:ext uri="{FF2B5EF4-FFF2-40B4-BE49-F238E27FC236}">
                    <a16:creationId xmlns:a16="http://schemas.microsoft.com/office/drawing/2014/main" id="{45E9CDF1-CADF-2E43-B490-363D1969EF8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00" y="1248"/>
                <a:ext cx="0" cy="57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</p:cxnSp>
          <p:sp>
            <p:nvSpPr>
              <p:cNvPr id="35" name="AutoShape 93">
                <a:extLst>
                  <a:ext uri="{FF2B5EF4-FFF2-40B4-BE49-F238E27FC236}">
                    <a16:creationId xmlns:a16="http://schemas.microsoft.com/office/drawing/2014/main" id="{17A41E36-1628-0A41-BA4E-40F74F9EF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552" y="159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29" name="Group 94">
              <a:extLst>
                <a:ext uri="{FF2B5EF4-FFF2-40B4-BE49-F238E27FC236}">
                  <a16:creationId xmlns:a16="http://schemas.microsoft.com/office/drawing/2014/main" id="{98ABEC4B-1585-E545-9E22-DBEA8ECBD3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1340"/>
              <a:ext cx="48" cy="240"/>
              <a:chOff x="3552" y="1248"/>
              <a:chExt cx="96" cy="440"/>
            </a:xfrm>
          </p:grpSpPr>
          <p:sp>
            <p:nvSpPr>
              <p:cNvPr id="30" name="Freeform 124">
                <a:extLst>
                  <a:ext uri="{FF2B5EF4-FFF2-40B4-BE49-F238E27FC236}">
                    <a16:creationId xmlns:a16="http://schemas.microsoft.com/office/drawing/2014/main" id="{93C85013-788D-C24C-96F4-608C12D43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288"/>
                <a:ext cx="78" cy="304"/>
              </a:xfrm>
              <a:custGeom>
                <a:avLst/>
                <a:gdLst>
                  <a:gd name="T0" fmla="*/ 317488 w 634975"/>
                  <a:gd name="T1" fmla="*/ 0 h 1226576"/>
                  <a:gd name="T2" fmla="*/ 591681 w 634975"/>
                  <a:gd name="T3" fmla="*/ 72152 h 1226576"/>
                  <a:gd name="T4" fmla="*/ 0 w 634975"/>
                  <a:gd name="T5" fmla="*/ 245315 h 1226576"/>
                  <a:gd name="T6" fmla="*/ 620544 w 634975"/>
                  <a:gd name="T7" fmla="*/ 389618 h 1226576"/>
                  <a:gd name="T8" fmla="*/ 0 w 634975"/>
                  <a:gd name="T9" fmla="*/ 548351 h 1226576"/>
                  <a:gd name="T10" fmla="*/ 606113 w 634975"/>
                  <a:gd name="T11" fmla="*/ 692654 h 1226576"/>
                  <a:gd name="T12" fmla="*/ 0 w 634975"/>
                  <a:gd name="T13" fmla="*/ 865818 h 1226576"/>
                  <a:gd name="T14" fmla="*/ 634975 w 634975"/>
                  <a:gd name="T15" fmla="*/ 1010121 h 1226576"/>
                  <a:gd name="T16" fmla="*/ 14431 w 634975"/>
                  <a:gd name="T17" fmla="*/ 1154424 h 1226576"/>
                  <a:gd name="T18" fmla="*/ 303056 w 634975"/>
                  <a:gd name="T19" fmla="*/ 1226576 h 122657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4975"/>
                  <a:gd name="T31" fmla="*/ 0 h 1226576"/>
                  <a:gd name="T32" fmla="*/ 634975 w 634975"/>
                  <a:gd name="T33" fmla="*/ 1226576 h 122657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4975" h="1226576">
                    <a:moveTo>
                      <a:pt x="317488" y="0"/>
                    </a:moveTo>
                    <a:lnTo>
                      <a:pt x="591681" y="72152"/>
                    </a:lnTo>
                    <a:lnTo>
                      <a:pt x="0" y="245315"/>
                    </a:lnTo>
                    <a:lnTo>
                      <a:pt x="620544" y="389618"/>
                    </a:lnTo>
                    <a:lnTo>
                      <a:pt x="0" y="548351"/>
                    </a:lnTo>
                    <a:lnTo>
                      <a:pt x="606113" y="692654"/>
                    </a:lnTo>
                    <a:lnTo>
                      <a:pt x="0" y="865818"/>
                    </a:lnTo>
                    <a:lnTo>
                      <a:pt x="634975" y="1010121"/>
                    </a:lnTo>
                    <a:lnTo>
                      <a:pt x="14431" y="1154424"/>
                    </a:lnTo>
                    <a:lnTo>
                      <a:pt x="303056" y="1226576"/>
                    </a:lnTo>
                  </a:path>
                </a:pathLst>
              </a:cu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 eaLnBrk="1" hangingPunct="1">
                  <a:defRPr/>
                </a:pPr>
                <a:endParaRPr kumimoji="1" lang="ja-JP" altLang="en-US" sz="1000" b="0">
                  <a:latin typeface="Calibri" charset="0"/>
                </a:endParaRPr>
              </a:p>
            </p:txBody>
          </p:sp>
          <p:cxnSp>
            <p:nvCxnSpPr>
              <p:cNvPr id="31" name="Straight Connector 126">
                <a:extLst>
                  <a:ext uri="{FF2B5EF4-FFF2-40B4-BE49-F238E27FC236}">
                    <a16:creationId xmlns:a16="http://schemas.microsoft.com/office/drawing/2014/main" id="{00E1583B-273D-B247-8CD6-30A020F8E58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00" y="1248"/>
                <a:ext cx="0" cy="57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</p:cxnSp>
          <p:sp>
            <p:nvSpPr>
              <p:cNvPr id="32" name="AutoShape 97">
                <a:extLst>
                  <a:ext uri="{FF2B5EF4-FFF2-40B4-BE49-F238E27FC236}">
                    <a16:creationId xmlns:a16="http://schemas.microsoft.com/office/drawing/2014/main" id="{548C933D-1118-3449-9F04-CCB911AB5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552" y="159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grpSp>
        <p:nvGrpSpPr>
          <p:cNvPr id="42" name="Group 102">
            <a:extLst>
              <a:ext uri="{FF2B5EF4-FFF2-40B4-BE49-F238E27FC236}">
                <a16:creationId xmlns:a16="http://schemas.microsoft.com/office/drawing/2014/main" id="{CEF9216D-3001-094F-9396-A513F7A3A01B}"/>
              </a:ext>
            </a:extLst>
          </p:cNvPr>
          <p:cNvGrpSpPr>
            <a:grpSpLocks/>
          </p:cNvGrpSpPr>
          <p:nvPr/>
        </p:nvGrpSpPr>
        <p:grpSpPr bwMode="auto">
          <a:xfrm>
            <a:off x="6704290" y="1276528"/>
            <a:ext cx="45719" cy="197957"/>
            <a:chOff x="3552" y="1152"/>
            <a:chExt cx="39" cy="188"/>
          </a:xfrm>
        </p:grpSpPr>
        <p:sp>
          <p:nvSpPr>
            <p:cNvPr id="43" name="Freeform 124">
              <a:extLst>
                <a:ext uri="{FF2B5EF4-FFF2-40B4-BE49-F238E27FC236}">
                  <a16:creationId xmlns:a16="http://schemas.microsoft.com/office/drawing/2014/main" id="{3A01A6C3-47AE-B44D-8182-6DF8A2E80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174"/>
              <a:ext cx="39" cy="166"/>
            </a:xfrm>
            <a:custGeom>
              <a:avLst/>
              <a:gdLst>
                <a:gd name="T0" fmla="*/ 317488 w 634975"/>
                <a:gd name="T1" fmla="*/ 0 h 1226576"/>
                <a:gd name="T2" fmla="*/ 591681 w 634975"/>
                <a:gd name="T3" fmla="*/ 72152 h 1226576"/>
                <a:gd name="T4" fmla="*/ 0 w 634975"/>
                <a:gd name="T5" fmla="*/ 245315 h 1226576"/>
                <a:gd name="T6" fmla="*/ 620544 w 634975"/>
                <a:gd name="T7" fmla="*/ 389618 h 1226576"/>
                <a:gd name="T8" fmla="*/ 0 w 634975"/>
                <a:gd name="T9" fmla="*/ 548351 h 1226576"/>
                <a:gd name="T10" fmla="*/ 606113 w 634975"/>
                <a:gd name="T11" fmla="*/ 692654 h 1226576"/>
                <a:gd name="T12" fmla="*/ 0 w 634975"/>
                <a:gd name="T13" fmla="*/ 865818 h 1226576"/>
                <a:gd name="T14" fmla="*/ 634975 w 634975"/>
                <a:gd name="T15" fmla="*/ 1010121 h 1226576"/>
                <a:gd name="T16" fmla="*/ 14431 w 634975"/>
                <a:gd name="T17" fmla="*/ 1154424 h 1226576"/>
                <a:gd name="T18" fmla="*/ 303056 w 634975"/>
                <a:gd name="T19" fmla="*/ 1226576 h 12265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34975"/>
                <a:gd name="T31" fmla="*/ 0 h 1226576"/>
                <a:gd name="T32" fmla="*/ 634975 w 634975"/>
                <a:gd name="T33" fmla="*/ 1226576 h 12265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34975" h="1226576">
                  <a:moveTo>
                    <a:pt x="317488" y="0"/>
                  </a:moveTo>
                  <a:lnTo>
                    <a:pt x="591681" y="72152"/>
                  </a:lnTo>
                  <a:lnTo>
                    <a:pt x="0" y="245315"/>
                  </a:lnTo>
                  <a:lnTo>
                    <a:pt x="620544" y="389618"/>
                  </a:lnTo>
                  <a:lnTo>
                    <a:pt x="0" y="548351"/>
                  </a:lnTo>
                  <a:lnTo>
                    <a:pt x="606113" y="692654"/>
                  </a:lnTo>
                  <a:lnTo>
                    <a:pt x="0" y="865818"/>
                  </a:lnTo>
                  <a:lnTo>
                    <a:pt x="634975" y="1010121"/>
                  </a:lnTo>
                  <a:lnTo>
                    <a:pt x="14431" y="1154424"/>
                  </a:lnTo>
                  <a:lnTo>
                    <a:pt x="303056" y="1226576"/>
                  </a:lnTo>
                </a:path>
              </a:pathLst>
            </a:custGeom>
            <a:noFill/>
            <a:ln w="25400">
              <a:solidFill>
                <a:schemeClr val="tx2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 defTabSz="457200" eaLnBrk="1" hangingPunct="1">
                <a:defRPr/>
              </a:pPr>
              <a:endParaRPr kumimoji="1" lang="ja-JP" altLang="en-US" sz="1000" b="0">
                <a:latin typeface="Calibri" charset="0"/>
              </a:endParaRPr>
            </a:p>
          </p:txBody>
        </p:sp>
        <p:cxnSp>
          <p:nvCxnSpPr>
            <p:cNvPr id="44" name="Straight Connector 126">
              <a:extLst>
                <a:ext uri="{FF2B5EF4-FFF2-40B4-BE49-F238E27FC236}">
                  <a16:creationId xmlns:a16="http://schemas.microsoft.com/office/drawing/2014/main" id="{3E1C73C8-0DB8-DD4C-A3FB-B14EB8BDB05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576" y="1152"/>
              <a:ext cx="0" cy="31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45" name="Group 150">
            <a:extLst>
              <a:ext uri="{FF2B5EF4-FFF2-40B4-BE49-F238E27FC236}">
                <a16:creationId xmlns:a16="http://schemas.microsoft.com/office/drawing/2014/main" id="{B537BC32-02EC-4B4E-9041-E8435EEEC945}"/>
              </a:ext>
            </a:extLst>
          </p:cNvPr>
          <p:cNvGrpSpPr>
            <a:grpSpLocks/>
          </p:cNvGrpSpPr>
          <p:nvPr/>
        </p:nvGrpSpPr>
        <p:grpSpPr bwMode="auto">
          <a:xfrm>
            <a:off x="6637335" y="3800667"/>
            <a:ext cx="1676710" cy="252711"/>
            <a:chOff x="3552" y="3500"/>
            <a:chExt cx="1440" cy="240"/>
          </a:xfrm>
        </p:grpSpPr>
        <p:grpSp>
          <p:nvGrpSpPr>
            <p:cNvPr id="46" name="Group 103">
              <a:extLst>
                <a:ext uri="{FF2B5EF4-FFF2-40B4-BE49-F238E27FC236}">
                  <a16:creationId xmlns:a16="http://schemas.microsoft.com/office/drawing/2014/main" id="{5AA2E3B8-5FFC-DA41-9371-C162A80A8D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3500"/>
              <a:ext cx="48" cy="240"/>
              <a:chOff x="3552" y="1248"/>
              <a:chExt cx="96" cy="440"/>
            </a:xfrm>
          </p:grpSpPr>
          <p:sp>
            <p:nvSpPr>
              <p:cNvPr id="60" name="Freeform 124">
                <a:extLst>
                  <a:ext uri="{FF2B5EF4-FFF2-40B4-BE49-F238E27FC236}">
                    <a16:creationId xmlns:a16="http://schemas.microsoft.com/office/drawing/2014/main" id="{2E4FC150-0289-C94B-9113-6E30241154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288"/>
                <a:ext cx="78" cy="304"/>
              </a:xfrm>
              <a:custGeom>
                <a:avLst/>
                <a:gdLst>
                  <a:gd name="T0" fmla="*/ 317488 w 634975"/>
                  <a:gd name="T1" fmla="*/ 0 h 1226576"/>
                  <a:gd name="T2" fmla="*/ 591681 w 634975"/>
                  <a:gd name="T3" fmla="*/ 72152 h 1226576"/>
                  <a:gd name="T4" fmla="*/ 0 w 634975"/>
                  <a:gd name="T5" fmla="*/ 245315 h 1226576"/>
                  <a:gd name="T6" fmla="*/ 620544 w 634975"/>
                  <a:gd name="T7" fmla="*/ 389618 h 1226576"/>
                  <a:gd name="T8" fmla="*/ 0 w 634975"/>
                  <a:gd name="T9" fmla="*/ 548351 h 1226576"/>
                  <a:gd name="T10" fmla="*/ 606113 w 634975"/>
                  <a:gd name="T11" fmla="*/ 692654 h 1226576"/>
                  <a:gd name="T12" fmla="*/ 0 w 634975"/>
                  <a:gd name="T13" fmla="*/ 865818 h 1226576"/>
                  <a:gd name="T14" fmla="*/ 634975 w 634975"/>
                  <a:gd name="T15" fmla="*/ 1010121 h 1226576"/>
                  <a:gd name="T16" fmla="*/ 14431 w 634975"/>
                  <a:gd name="T17" fmla="*/ 1154424 h 1226576"/>
                  <a:gd name="T18" fmla="*/ 303056 w 634975"/>
                  <a:gd name="T19" fmla="*/ 1226576 h 122657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4975"/>
                  <a:gd name="T31" fmla="*/ 0 h 1226576"/>
                  <a:gd name="T32" fmla="*/ 634975 w 634975"/>
                  <a:gd name="T33" fmla="*/ 1226576 h 122657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4975" h="1226576">
                    <a:moveTo>
                      <a:pt x="317488" y="0"/>
                    </a:moveTo>
                    <a:lnTo>
                      <a:pt x="591681" y="72152"/>
                    </a:lnTo>
                    <a:lnTo>
                      <a:pt x="0" y="245315"/>
                    </a:lnTo>
                    <a:lnTo>
                      <a:pt x="620544" y="389618"/>
                    </a:lnTo>
                    <a:lnTo>
                      <a:pt x="0" y="548351"/>
                    </a:lnTo>
                    <a:lnTo>
                      <a:pt x="606113" y="692654"/>
                    </a:lnTo>
                    <a:lnTo>
                      <a:pt x="0" y="865818"/>
                    </a:lnTo>
                    <a:lnTo>
                      <a:pt x="634975" y="1010121"/>
                    </a:lnTo>
                    <a:lnTo>
                      <a:pt x="14431" y="1154424"/>
                    </a:lnTo>
                    <a:lnTo>
                      <a:pt x="303056" y="1226576"/>
                    </a:lnTo>
                  </a:path>
                </a:pathLst>
              </a:cu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 eaLnBrk="1" hangingPunct="1">
                  <a:defRPr/>
                </a:pPr>
                <a:endParaRPr kumimoji="1" lang="ja-JP" altLang="en-US" sz="1000" b="0">
                  <a:latin typeface="Calibri" charset="0"/>
                </a:endParaRPr>
              </a:p>
            </p:txBody>
          </p:sp>
          <p:cxnSp>
            <p:nvCxnSpPr>
              <p:cNvPr id="61" name="Straight Connector 126">
                <a:extLst>
                  <a:ext uri="{FF2B5EF4-FFF2-40B4-BE49-F238E27FC236}">
                    <a16:creationId xmlns:a16="http://schemas.microsoft.com/office/drawing/2014/main" id="{2C9A5D5D-BA0E-BF4C-8916-F03FE7B11D4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00" y="1248"/>
                <a:ext cx="0" cy="57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</p:cxnSp>
          <p:sp>
            <p:nvSpPr>
              <p:cNvPr id="62" name="AutoShape 106">
                <a:extLst>
                  <a:ext uri="{FF2B5EF4-FFF2-40B4-BE49-F238E27FC236}">
                    <a16:creationId xmlns:a16="http://schemas.microsoft.com/office/drawing/2014/main" id="{E880D204-F029-7749-816F-F652D26C8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552" y="159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47" name="Line 107">
              <a:extLst>
                <a:ext uri="{FF2B5EF4-FFF2-40B4-BE49-F238E27FC236}">
                  <a16:creationId xmlns:a16="http://schemas.microsoft.com/office/drawing/2014/main" id="{F03E7CC3-ACE1-264E-9A3F-05A7D3F205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" y="3740"/>
              <a:ext cx="1392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8" name="Group 108">
              <a:extLst>
                <a:ext uri="{FF2B5EF4-FFF2-40B4-BE49-F238E27FC236}">
                  <a16:creationId xmlns:a16="http://schemas.microsoft.com/office/drawing/2014/main" id="{9FA3ABD0-A047-724C-B1FF-D3A5F9D2A7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3500"/>
              <a:ext cx="48" cy="240"/>
              <a:chOff x="3552" y="1248"/>
              <a:chExt cx="96" cy="440"/>
            </a:xfrm>
          </p:grpSpPr>
          <p:sp>
            <p:nvSpPr>
              <p:cNvPr id="57" name="Freeform 124">
                <a:extLst>
                  <a:ext uri="{FF2B5EF4-FFF2-40B4-BE49-F238E27FC236}">
                    <a16:creationId xmlns:a16="http://schemas.microsoft.com/office/drawing/2014/main" id="{25CAC268-96DC-7C41-8C6E-472CD0B25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288"/>
                <a:ext cx="78" cy="304"/>
              </a:xfrm>
              <a:custGeom>
                <a:avLst/>
                <a:gdLst>
                  <a:gd name="T0" fmla="*/ 317488 w 634975"/>
                  <a:gd name="T1" fmla="*/ 0 h 1226576"/>
                  <a:gd name="T2" fmla="*/ 591681 w 634975"/>
                  <a:gd name="T3" fmla="*/ 72152 h 1226576"/>
                  <a:gd name="T4" fmla="*/ 0 w 634975"/>
                  <a:gd name="T5" fmla="*/ 245315 h 1226576"/>
                  <a:gd name="T6" fmla="*/ 620544 w 634975"/>
                  <a:gd name="T7" fmla="*/ 389618 h 1226576"/>
                  <a:gd name="T8" fmla="*/ 0 w 634975"/>
                  <a:gd name="T9" fmla="*/ 548351 h 1226576"/>
                  <a:gd name="T10" fmla="*/ 606113 w 634975"/>
                  <a:gd name="T11" fmla="*/ 692654 h 1226576"/>
                  <a:gd name="T12" fmla="*/ 0 w 634975"/>
                  <a:gd name="T13" fmla="*/ 865818 h 1226576"/>
                  <a:gd name="T14" fmla="*/ 634975 w 634975"/>
                  <a:gd name="T15" fmla="*/ 1010121 h 1226576"/>
                  <a:gd name="T16" fmla="*/ 14431 w 634975"/>
                  <a:gd name="T17" fmla="*/ 1154424 h 1226576"/>
                  <a:gd name="T18" fmla="*/ 303056 w 634975"/>
                  <a:gd name="T19" fmla="*/ 1226576 h 122657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4975"/>
                  <a:gd name="T31" fmla="*/ 0 h 1226576"/>
                  <a:gd name="T32" fmla="*/ 634975 w 634975"/>
                  <a:gd name="T33" fmla="*/ 1226576 h 122657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4975" h="1226576">
                    <a:moveTo>
                      <a:pt x="317488" y="0"/>
                    </a:moveTo>
                    <a:lnTo>
                      <a:pt x="591681" y="72152"/>
                    </a:lnTo>
                    <a:lnTo>
                      <a:pt x="0" y="245315"/>
                    </a:lnTo>
                    <a:lnTo>
                      <a:pt x="620544" y="389618"/>
                    </a:lnTo>
                    <a:lnTo>
                      <a:pt x="0" y="548351"/>
                    </a:lnTo>
                    <a:lnTo>
                      <a:pt x="606113" y="692654"/>
                    </a:lnTo>
                    <a:lnTo>
                      <a:pt x="0" y="865818"/>
                    </a:lnTo>
                    <a:lnTo>
                      <a:pt x="634975" y="1010121"/>
                    </a:lnTo>
                    <a:lnTo>
                      <a:pt x="14431" y="1154424"/>
                    </a:lnTo>
                    <a:lnTo>
                      <a:pt x="303056" y="1226576"/>
                    </a:lnTo>
                  </a:path>
                </a:pathLst>
              </a:cu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 eaLnBrk="1" hangingPunct="1">
                  <a:defRPr/>
                </a:pPr>
                <a:endParaRPr kumimoji="1" lang="ja-JP" altLang="en-US" sz="1000" b="0">
                  <a:latin typeface="Calibri" charset="0"/>
                </a:endParaRPr>
              </a:p>
            </p:txBody>
          </p:sp>
          <p:cxnSp>
            <p:nvCxnSpPr>
              <p:cNvPr id="58" name="Straight Connector 126">
                <a:extLst>
                  <a:ext uri="{FF2B5EF4-FFF2-40B4-BE49-F238E27FC236}">
                    <a16:creationId xmlns:a16="http://schemas.microsoft.com/office/drawing/2014/main" id="{23D9D054-136D-8C47-B2EE-B684351C857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00" y="1248"/>
                <a:ext cx="0" cy="57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</p:cxnSp>
          <p:sp>
            <p:nvSpPr>
              <p:cNvPr id="59" name="AutoShape 111">
                <a:extLst>
                  <a:ext uri="{FF2B5EF4-FFF2-40B4-BE49-F238E27FC236}">
                    <a16:creationId xmlns:a16="http://schemas.microsoft.com/office/drawing/2014/main" id="{EB05B917-24F5-C64F-8AED-6C1865227B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552" y="159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49" name="Group 112">
              <a:extLst>
                <a:ext uri="{FF2B5EF4-FFF2-40B4-BE49-F238E27FC236}">
                  <a16:creationId xmlns:a16="http://schemas.microsoft.com/office/drawing/2014/main" id="{520AD68A-3EF9-0540-9FF3-C42C395E96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4" y="3500"/>
              <a:ext cx="48" cy="240"/>
              <a:chOff x="3552" y="1248"/>
              <a:chExt cx="96" cy="440"/>
            </a:xfrm>
          </p:grpSpPr>
          <p:sp>
            <p:nvSpPr>
              <p:cNvPr id="54" name="Freeform 124">
                <a:extLst>
                  <a:ext uri="{FF2B5EF4-FFF2-40B4-BE49-F238E27FC236}">
                    <a16:creationId xmlns:a16="http://schemas.microsoft.com/office/drawing/2014/main" id="{5E2B576B-86A1-704A-8B42-0E331FC14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288"/>
                <a:ext cx="78" cy="304"/>
              </a:xfrm>
              <a:custGeom>
                <a:avLst/>
                <a:gdLst>
                  <a:gd name="T0" fmla="*/ 317488 w 634975"/>
                  <a:gd name="T1" fmla="*/ 0 h 1226576"/>
                  <a:gd name="T2" fmla="*/ 591681 w 634975"/>
                  <a:gd name="T3" fmla="*/ 72152 h 1226576"/>
                  <a:gd name="T4" fmla="*/ 0 w 634975"/>
                  <a:gd name="T5" fmla="*/ 245315 h 1226576"/>
                  <a:gd name="T6" fmla="*/ 620544 w 634975"/>
                  <a:gd name="T7" fmla="*/ 389618 h 1226576"/>
                  <a:gd name="T8" fmla="*/ 0 w 634975"/>
                  <a:gd name="T9" fmla="*/ 548351 h 1226576"/>
                  <a:gd name="T10" fmla="*/ 606113 w 634975"/>
                  <a:gd name="T11" fmla="*/ 692654 h 1226576"/>
                  <a:gd name="T12" fmla="*/ 0 w 634975"/>
                  <a:gd name="T13" fmla="*/ 865818 h 1226576"/>
                  <a:gd name="T14" fmla="*/ 634975 w 634975"/>
                  <a:gd name="T15" fmla="*/ 1010121 h 1226576"/>
                  <a:gd name="T16" fmla="*/ 14431 w 634975"/>
                  <a:gd name="T17" fmla="*/ 1154424 h 1226576"/>
                  <a:gd name="T18" fmla="*/ 303056 w 634975"/>
                  <a:gd name="T19" fmla="*/ 1226576 h 122657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4975"/>
                  <a:gd name="T31" fmla="*/ 0 h 1226576"/>
                  <a:gd name="T32" fmla="*/ 634975 w 634975"/>
                  <a:gd name="T33" fmla="*/ 1226576 h 122657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4975" h="1226576">
                    <a:moveTo>
                      <a:pt x="317488" y="0"/>
                    </a:moveTo>
                    <a:lnTo>
                      <a:pt x="591681" y="72152"/>
                    </a:lnTo>
                    <a:lnTo>
                      <a:pt x="0" y="245315"/>
                    </a:lnTo>
                    <a:lnTo>
                      <a:pt x="620544" y="389618"/>
                    </a:lnTo>
                    <a:lnTo>
                      <a:pt x="0" y="548351"/>
                    </a:lnTo>
                    <a:lnTo>
                      <a:pt x="606113" y="692654"/>
                    </a:lnTo>
                    <a:lnTo>
                      <a:pt x="0" y="865818"/>
                    </a:lnTo>
                    <a:lnTo>
                      <a:pt x="634975" y="1010121"/>
                    </a:lnTo>
                    <a:lnTo>
                      <a:pt x="14431" y="1154424"/>
                    </a:lnTo>
                    <a:lnTo>
                      <a:pt x="303056" y="1226576"/>
                    </a:lnTo>
                  </a:path>
                </a:pathLst>
              </a:cu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 eaLnBrk="1" hangingPunct="1">
                  <a:defRPr/>
                </a:pPr>
                <a:endParaRPr kumimoji="1" lang="ja-JP" altLang="en-US" sz="1000" b="0">
                  <a:latin typeface="Calibri" charset="0"/>
                </a:endParaRPr>
              </a:p>
            </p:txBody>
          </p:sp>
          <p:cxnSp>
            <p:nvCxnSpPr>
              <p:cNvPr id="55" name="Straight Connector 126">
                <a:extLst>
                  <a:ext uri="{FF2B5EF4-FFF2-40B4-BE49-F238E27FC236}">
                    <a16:creationId xmlns:a16="http://schemas.microsoft.com/office/drawing/2014/main" id="{0E83B22A-26FE-D040-B3E5-59C55CC01D4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00" y="1248"/>
                <a:ext cx="0" cy="57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</p:cxnSp>
          <p:sp>
            <p:nvSpPr>
              <p:cNvPr id="56" name="AutoShape 115">
                <a:extLst>
                  <a:ext uri="{FF2B5EF4-FFF2-40B4-BE49-F238E27FC236}">
                    <a16:creationId xmlns:a16="http://schemas.microsoft.com/office/drawing/2014/main" id="{93539868-63A3-874D-BDBA-EF27E26C6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552" y="159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50" name="Group 116">
              <a:extLst>
                <a:ext uri="{FF2B5EF4-FFF2-40B4-BE49-F238E27FC236}">
                  <a16:creationId xmlns:a16="http://schemas.microsoft.com/office/drawing/2014/main" id="{8B36E4FC-D735-514C-9248-F381E8AAB4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500"/>
              <a:ext cx="48" cy="240"/>
              <a:chOff x="3552" y="1248"/>
              <a:chExt cx="96" cy="440"/>
            </a:xfrm>
          </p:grpSpPr>
          <p:sp>
            <p:nvSpPr>
              <p:cNvPr id="51" name="Freeform 124">
                <a:extLst>
                  <a:ext uri="{FF2B5EF4-FFF2-40B4-BE49-F238E27FC236}">
                    <a16:creationId xmlns:a16="http://schemas.microsoft.com/office/drawing/2014/main" id="{83183D83-27A7-CD42-BC71-7C49780FA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1288"/>
                <a:ext cx="78" cy="304"/>
              </a:xfrm>
              <a:custGeom>
                <a:avLst/>
                <a:gdLst>
                  <a:gd name="T0" fmla="*/ 317488 w 634975"/>
                  <a:gd name="T1" fmla="*/ 0 h 1226576"/>
                  <a:gd name="T2" fmla="*/ 591681 w 634975"/>
                  <a:gd name="T3" fmla="*/ 72152 h 1226576"/>
                  <a:gd name="T4" fmla="*/ 0 w 634975"/>
                  <a:gd name="T5" fmla="*/ 245315 h 1226576"/>
                  <a:gd name="T6" fmla="*/ 620544 w 634975"/>
                  <a:gd name="T7" fmla="*/ 389618 h 1226576"/>
                  <a:gd name="T8" fmla="*/ 0 w 634975"/>
                  <a:gd name="T9" fmla="*/ 548351 h 1226576"/>
                  <a:gd name="T10" fmla="*/ 606113 w 634975"/>
                  <a:gd name="T11" fmla="*/ 692654 h 1226576"/>
                  <a:gd name="T12" fmla="*/ 0 w 634975"/>
                  <a:gd name="T13" fmla="*/ 865818 h 1226576"/>
                  <a:gd name="T14" fmla="*/ 634975 w 634975"/>
                  <a:gd name="T15" fmla="*/ 1010121 h 1226576"/>
                  <a:gd name="T16" fmla="*/ 14431 w 634975"/>
                  <a:gd name="T17" fmla="*/ 1154424 h 1226576"/>
                  <a:gd name="T18" fmla="*/ 303056 w 634975"/>
                  <a:gd name="T19" fmla="*/ 1226576 h 122657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4975"/>
                  <a:gd name="T31" fmla="*/ 0 h 1226576"/>
                  <a:gd name="T32" fmla="*/ 634975 w 634975"/>
                  <a:gd name="T33" fmla="*/ 1226576 h 122657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4975" h="1226576">
                    <a:moveTo>
                      <a:pt x="317488" y="0"/>
                    </a:moveTo>
                    <a:lnTo>
                      <a:pt x="591681" y="72152"/>
                    </a:lnTo>
                    <a:lnTo>
                      <a:pt x="0" y="245315"/>
                    </a:lnTo>
                    <a:lnTo>
                      <a:pt x="620544" y="389618"/>
                    </a:lnTo>
                    <a:lnTo>
                      <a:pt x="0" y="548351"/>
                    </a:lnTo>
                    <a:lnTo>
                      <a:pt x="606113" y="692654"/>
                    </a:lnTo>
                    <a:lnTo>
                      <a:pt x="0" y="865818"/>
                    </a:lnTo>
                    <a:lnTo>
                      <a:pt x="634975" y="1010121"/>
                    </a:lnTo>
                    <a:lnTo>
                      <a:pt x="14431" y="1154424"/>
                    </a:lnTo>
                    <a:lnTo>
                      <a:pt x="303056" y="1226576"/>
                    </a:lnTo>
                  </a:path>
                </a:pathLst>
              </a:cu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 defTabSz="457200" eaLnBrk="1" hangingPunct="1">
                  <a:defRPr/>
                </a:pPr>
                <a:endParaRPr kumimoji="1" lang="ja-JP" altLang="en-US" sz="1000" b="0">
                  <a:latin typeface="Calibri" charset="0"/>
                </a:endParaRPr>
              </a:p>
            </p:txBody>
          </p:sp>
          <p:cxnSp>
            <p:nvCxnSpPr>
              <p:cNvPr id="52" name="Straight Connector 126">
                <a:extLst>
                  <a:ext uri="{FF2B5EF4-FFF2-40B4-BE49-F238E27FC236}">
                    <a16:creationId xmlns:a16="http://schemas.microsoft.com/office/drawing/2014/main" id="{84AB90F1-D7F3-CE49-9C6C-7858A86F58F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00" y="1248"/>
                <a:ext cx="0" cy="57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</p:cxnSp>
          <p:sp>
            <p:nvSpPr>
              <p:cNvPr id="53" name="AutoShape 119">
                <a:extLst>
                  <a:ext uri="{FF2B5EF4-FFF2-40B4-BE49-F238E27FC236}">
                    <a16:creationId xmlns:a16="http://schemas.microsoft.com/office/drawing/2014/main" id="{9E0F8BAF-BB90-2341-80C9-09967BDBE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552" y="159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grpSp>
        <p:nvGrpSpPr>
          <p:cNvPr id="63" name="Group 123">
            <a:extLst>
              <a:ext uri="{FF2B5EF4-FFF2-40B4-BE49-F238E27FC236}">
                <a16:creationId xmlns:a16="http://schemas.microsoft.com/office/drawing/2014/main" id="{0F151949-20A2-D14A-B942-0B3A16C9B0AE}"/>
              </a:ext>
            </a:extLst>
          </p:cNvPr>
          <p:cNvGrpSpPr>
            <a:grpSpLocks/>
          </p:cNvGrpSpPr>
          <p:nvPr/>
        </p:nvGrpSpPr>
        <p:grpSpPr bwMode="auto">
          <a:xfrm>
            <a:off x="6633355" y="4061491"/>
            <a:ext cx="55890" cy="252711"/>
            <a:chOff x="3552" y="1248"/>
            <a:chExt cx="96" cy="440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F2802A1-F3C3-1D49-803C-5ED10E6EA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288"/>
              <a:ext cx="78" cy="304"/>
            </a:xfrm>
            <a:custGeom>
              <a:avLst/>
              <a:gdLst>
                <a:gd name="T0" fmla="*/ 317488 w 634975"/>
                <a:gd name="T1" fmla="*/ 0 h 1226576"/>
                <a:gd name="T2" fmla="*/ 591681 w 634975"/>
                <a:gd name="T3" fmla="*/ 72152 h 1226576"/>
                <a:gd name="T4" fmla="*/ 0 w 634975"/>
                <a:gd name="T5" fmla="*/ 245315 h 1226576"/>
                <a:gd name="T6" fmla="*/ 620544 w 634975"/>
                <a:gd name="T7" fmla="*/ 389618 h 1226576"/>
                <a:gd name="T8" fmla="*/ 0 w 634975"/>
                <a:gd name="T9" fmla="*/ 548351 h 1226576"/>
                <a:gd name="T10" fmla="*/ 606113 w 634975"/>
                <a:gd name="T11" fmla="*/ 692654 h 1226576"/>
                <a:gd name="T12" fmla="*/ 0 w 634975"/>
                <a:gd name="T13" fmla="*/ 865818 h 1226576"/>
                <a:gd name="T14" fmla="*/ 634975 w 634975"/>
                <a:gd name="T15" fmla="*/ 1010121 h 1226576"/>
                <a:gd name="T16" fmla="*/ 14431 w 634975"/>
                <a:gd name="T17" fmla="*/ 1154424 h 1226576"/>
                <a:gd name="T18" fmla="*/ 303056 w 634975"/>
                <a:gd name="T19" fmla="*/ 1226576 h 12265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34975"/>
                <a:gd name="T31" fmla="*/ 0 h 1226576"/>
                <a:gd name="T32" fmla="*/ 634975 w 634975"/>
                <a:gd name="T33" fmla="*/ 1226576 h 12265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34975" h="1226576">
                  <a:moveTo>
                    <a:pt x="317488" y="0"/>
                  </a:moveTo>
                  <a:lnTo>
                    <a:pt x="591681" y="72152"/>
                  </a:lnTo>
                  <a:lnTo>
                    <a:pt x="0" y="245315"/>
                  </a:lnTo>
                  <a:lnTo>
                    <a:pt x="620544" y="389618"/>
                  </a:lnTo>
                  <a:lnTo>
                    <a:pt x="0" y="548351"/>
                  </a:lnTo>
                  <a:lnTo>
                    <a:pt x="606113" y="692654"/>
                  </a:lnTo>
                  <a:lnTo>
                    <a:pt x="0" y="865818"/>
                  </a:lnTo>
                  <a:lnTo>
                    <a:pt x="634975" y="1010121"/>
                  </a:lnTo>
                  <a:lnTo>
                    <a:pt x="14431" y="1154424"/>
                  </a:lnTo>
                  <a:lnTo>
                    <a:pt x="303056" y="1226576"/>
                  </a:lnTo>
                </a:path>
              </a:pathLst>
            </a:custGeom>
            <a:noFill/>
            <a:ln w="25400">
              <a:solidFill>
                <a:schemeClr val="tx2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 defTabSz="457200" eaLnBrk="1" hangingPunct="1">
                <a:defRPr/>
              </a:pPr>
              <a:endParaRPr kumimoji="1" lang="ja-JP" altLang="en-US" sz="1000" b="0">
                <a:latin typeface="Calibri" charset="0"/>
              </a:endParaRP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07A8FD4-2588-AE4A-BEF9-DAFB2CD49E5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00" y="1248"/>
              <a:ext cx="0" cy="57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66" name="AutoShape 126">
              <a:extLst>
                <a:ext uri="{FF2B5EF4-FFF2-40B4-BE49-F238E27FC236}">
                  <a16:creationId xmlns:a16="http://schemas.microsoft.com/office/drawing/2014/main" id="{3D88EDD9-8CAA-5247-9111-7ABB021A8D4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552" y="1592"/>
              <a:ext cx="96" cy="96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67" name="Group 153">
            <a:extLst>
              <a:ext uri="{FF2B5EF4-FFF2-40B4-BE49-F238E27FC236}">
                <a16:creationId xmlns:a16="http://schemas.microsoft.com/office/drawing/2014/main" id="{12321A85-5FC0-D348-B4EB-8202A4E4BF31}"/>
              </a:ext>
            </a:extLst>
          </p:cNvPr>
          <p:cNvGrpSpPr>
            <a:grpSpLocks/>
          </p:cNvGrpSpPr>
          <p:nvPr/>
        </p:nvGrpSpPr>
        <p:grpSpPr bwMode="auto">
          <a:xfrm>
            <a:off x="6374176" y="2001877"/>
            <a:ext cx="1583560" cy="1041382"/>
            <a:chOff x="3494" y="1732"/>
            <a:chExt cx="1360" cy="989"/>
          </a:xfrm>
        </p:grpSpPr>
        <p:sp>
          <p:nvSpPr>
            <p:cNvPr id="68" name="Line 127">
              <a:extLst>
                <a:ext uri="{FF2B5EF4-FFF2-40B4-BE49-F238E27FC236}">
                  <a16:creationId xmlns:a16="http://schemas.microsoft.com/office/drawing/2014/main" id="{19358215-A1F9-D246-9758-5E0C302A6F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2" y="227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Line 128">
              <a:extLst>
                <a:ext uri="{FF2B5EF4-FFF2-40B4-BE49-F238E27FC236}">
                  <a16:creationId xmlns:a16="http://schemas.microsoft.com/office/drawing/2014/main" id="{0D434C80-02F5-EF40-9676-0A182DC7546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4031" y="2078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Line 129">
              <a:extLst>
                <a:ext uri="{FF2B5EF4-FFF2-40B4-BE49-F238E27FC236}">
                  <a16:creationId xmlns:a16="http://schemas.microsoft.com/office/drawing/2014/main" id="{248502E0-7ADB-8546-ABD6-46FC72AFE11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4030" y="2467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Line 130">
              <a:extLst>
                <a:ext uri="{FF2B5EF4-FFF2-40B4-BE49-F238E27FC236}">
                  <a16:creationId xmlns:a16="http://schemas.microsoft.com/office/drawing/2014/main" id="{8164A4DB-5919-9E44-B7D7-082E8F2165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27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Text Box 131">
              <a:extLst>
                <a:ext uri="{FF2B5EF4-FFF2-40B4-BE49-F238E27FC236}">
                  <a16:creationId xmlns:a16="http://schemas.microsoft.com/office/drawing/2014/main" id="{EB6B851D-B4B1-064F-9717-EF25F4D95E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4" y="2237"/>
              <a:ext cx="530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 b="0" dirty="0"/>
                <a:t>func2( )</a:t>
              </a:r>
              <a:endParaRPr lang="en-US" altLang="ja-JP" dirty="0"/>
            </a:p>
          </p:txBody>
        </p:sp>
        <p:sp>
          <p:nvSpPr>
            <p:cNvPr id="73" name="Text Box 132">
              <a:extLst>
                <a:ext uri="{FF2B5EF4-FFF2-40B4-BE49-F238E27FC236}">
                  <a16:creationId xmlns:a16="http://schemas.microsoft.com/office/drawing/2014/main" id="{4F29C183-8A6E-8A4B-94A5-DC1F2C4296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3" y="1732"/>
              <a:ext cx="38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 b="0" dirty="0"/>
                <a:t>func2( )</a:t>
              </a:r>
              <a:endParaRPr lang="en-US" altLang="ja-JP" dirty="0"/>
            </a:p>
          </p:txBody>
        </p:sp>
        <p:sp>
          <p:nvSpPr>
            <p:cNvPr id="74" name="Text Box 133">
              <a:extLst>
                <a:ext uri="{FF2B5EF4-FFF2-40B4-BE49-F238E27FC236}">
                  <a16:creationId xmlns:a16="http://schemas.microsoft.com/office/drawing/2014/main" id="{64DD8AD0-9AE7-FE4F-80AB-53D442893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7" y="2249"/>
              <a:ext cx="38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 b="0" dirty="0"/>
                <a:t>func2( )</a:t>
              </a:r>
              <a:endParaRPr lang="en-US" altLang="ja-JP" dirty="0"/>
            </a:p>
          </p:txBody>
        </p:sp>
        <p:sp>
          <p:nvSpPr>
            <p:cNvPr id="75" name="Text Box 134">
              <a:extLst>
                <a:ext uri="{FF2B5EF4-FFF2-40B4-BE49-F238E27FC236}">
                  <a16:creationId xmlns:a16="http://schemas.microsoft.com/office/drawing/2014/main" id="{12F3569C-E6F4-214F-B63C-C8AA591FE6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5" y="2567"/>
              <a:ext cx="38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 b="0" dirty="0"/>
                <a:t>func2( )</a:t>
              </a:r>
              <a:endParaRPr lang="en-US" altLang="ja-JP" dirty="0"/>
            </a:p>
          </p:txBody>
        </p:sp>
      </p:grpSp>
      <p:grpSp>
        <p:nvGrpSpPr>
          <p:cNvPr id="76" name="Group 152">
            <a:extLst>
              <a:ext uri="{FF2B5EF4-FFF2-40B4-BE49-F238E27FC236}">
                <a16:creationId xmlns:a16="http://schemas.microsoft.com/office/drawing/2014/main" id="{A880223C-BB8E-604F-BF7F-CA23BC285D9F}"/>
              </a:ext>
            </a:extLst>
          </p:cNvPr>
          <p:cNvGrpSpPr>
            <a:grpSpLocks/>
          </p:cNvGrpSpPr>
          <p:nvPr/>
        </p:nvGrpSpPr>
        <p:grpSpPr bwMode="auto">
          <a:xfrm>
            <a:off x="6364504" y="1759986"/>
            <a:ext cx="2175067" cy="671790"/>
            <a:chOff x="3319" y="1580"/>
            <a:chExt cx="1868" cy="638"/>
          </a:xfrm>
        </p:grpSpPr>
        <p:sp>
          <p:nvSpPr>
            <p:cNvPr id="77" name="Text Box 136">
              <a:extLst>
                <a:ext uri="{FF2B5EF4-FFF2-40B4-BE49-F238E27FC236}">
                  <a16:creationId xmlns:a16="http://schemas.microsoft.com/office/drawing/2014/main" id="{57A5CCB4-C856-5C49-8A8F-173D911699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8" y="1585"/>
              <a:ext cx="38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 b="0" dirty="0"/>
                <a:t>func1( )</a:t>
              </a:r>
              <a:endParaRPr lang="en-US" altLang="ja-JP" dirty="0"/>
            </a:p>
          </p:txBody>
        </p:sp>
        <p:sp>
          <p:nvSpPr>
            <p:cNvPr id="78" name="Text Box 137">
              <a:extLst>
                <a:ext uri="{FF2B5EF4-FFF2-40B4-BE49-F238E27FC236}">
                  <a16:creationId xmlns:a16="http://schemas.microsoft.com/office/drawing/2014/main" id="{3EF6B7D2-EA92-A647-A6CE-037E047611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" y="1584"/>
              <a:ext cx="38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 b="0" dirty="0"/>
                <a:t>func1( )</a:t>
              </a:r>
              <a:endParaRPr lang="en-US" altLang="ja-JP" dirty="0"/>
            </a:p>
          </p:txBody>
        </p:sp>
        <p:sp>
          <p:nvSpPr>
            <p:cNvPr id="79" name="Text Box 138">
              <a:extLst>
                <a:ext uri="{FF2B5EF4-FFF2-40B4-BE49-F238E27FC236}">
                  <a16:creationId xmlns:a16="http://schemas.microsoft.com/office/drawing/2014/main" id="{693B6DCA-0727-4A40-81DC-0B2794887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6" y="1580"/>
              <a:ext cx="38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 b="0" dirty="0"/>
                <a:t>func1( )</a:t>
              </a:r>
              <a:endParaRPr lang="en-US" altLang="ja-JP" dirty="0"/>
            </a:p>
          </p:txBody>
        </p:sp>
        <p:sp>
          <p:nvSpPr>
            <p:cNvPr id="80" name="Text Box 139">
              <a:extLst>
                <a:ext uri="{FF2B5EF4-FFF2-40B4-BE49-F238E27FC236}">
                  <a16:creationId xmlns:a16="http://schemas.microsoft.com/office/drawing/2014/main" id="{89128813-E31D-0449-91B7-217CBA81CF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9" y="1588"/>
              <a:ext cx="38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 b="0" dirty="0"/>
                <a:t>func1( )</a:t>
              </a:r>
              <a:endParaRPr lang="en-US" altLang="ja-JP" dirty="0"/>
            </a:p>
          </p:txBody>
        </p:sp>
        <p:sp>
          <p:nvSpPr>
            <p:cNvPr id="81" name="Text Box 140">
              <a:extLst>
                <a:ext uri="{FF2B5EF4-FFF2-40B4-BE49-F238E27FC236}">
                  <a16:creationId xmlns:a16="http://schemas.microsoft.com/office/drawing/2014/main" id="{08663F6C-3AF8-9D41-B86A-FF6783CF14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9" y="2055"/>
              <a:ext cx="38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 b="0" dirty="0"/>
                <a:t>func1( )</a:t>
              </a:r>
              <a:endParaRPr lang="en-US" altLang="ja-JP" dirty="0"/>
            </a:p>
          </p:txBody>
        </p:sp>
        <p:sp>
          <p:nvSpPr>
            <p:cNvPr id="82" name="Text Box 141">
              <a:extLst>
                <a:ext uri="{FF2B5EF4-FFF2-40B4-BE49-F238E27FC236}">
                  <a16:creationId xmlns:a16="http://schemas.microsoft.com/office/drawing/2014/main" id="{A80B7998-5425-DE4D-B1AF-CC5772DDB1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064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 b="0"/>
                <a:t>…</a:t>
              </a:r>
              <a:endParaRPr lang="en-US" altLang="ja-JP"/>
            </a:p>
          </p:txBody>
        </p:sp>
        <p:sp>
          <p:nvSpPr>
            <p:cNvPr id="83" name="Text Box 142">
              <a:extLst>
                <a:ext uri="{FF2B5EF4-FFF2-40B4-BE49-F238E27FC236}">
                  <a16:creationId xmlns:a16="http://schemas.microsoft.com/office/drawing/2014/main" id="{FB5C86E3-E5C0-9D44-AE94-DF17179C83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2064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 b="0"/>
                <a:t>…</a:t>
              </a:r>
              <a:endParaRPr lang="en-US" altLang="ja-JP"/>
            </a:p>
          </p:txBody>
        </p:sp>
      </p:grpSp>
      <p:grpSp>
        <p:nvGrpSpPr>
          <p:cNvPr id="84" name="Group 157">
            <a:extLst>
              <a:ext uri="{FF2B5EF4-FFF2-40B4-BE49-F238E27FC236}">
                <a16:creationId xmlns:a16="http://schemas.microsoft.com/office/drawing/2014/main" id="{A20A3CA6-D7B7-B649-9450-392FFF6D3556}"/>
              </a:ext>
            </a:extLst>
          </p:cNvPr>
          <p:cNvGrpSpPr>
            <a:grpSpLocks/>
          </p:cNvGrpSpPr>
          <p:nvPr/>
        </p:nvGrpSpPr>
        <p:grpSpPr bwMode="auto">
          <a:xfrm>
            <a:off x="7726993" y="3123899"/>
            <a:ext cx="670684" cy="449615"/>
            <a:chOff x="4560" y="2837"/>
            <a:chExt cx="576" cy="427"/>
          </a:xfrm>
        </p:grpSpPr>
        <p:sp>
          <p:nvSpPr>
            <p:cNvPr id="85" name="Oval 37">
              <a:extLst>
                <a:ext uri="{FF2B5EF4-FFF2-40B4-BE49-F238E27FC236}">
                  <a16:creationId xmlns:a16="http://schemas.microsoft.com/office/drawing/2014/main" id="{697F5685-5F76-EE4F-981C-A31E957E7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837"/>
              <a:ext cx="96" cy="96"/>
            </a:xfrm>
            <a:prstGeom prst="ellipse">
              <a:avLst/>
            </a:prstGeom>
            <a:solidFill>
              <a:srgbClr val="FF7C7F"/>
            </a:solidFill>
            <a:ln w="9525">
              <a:solidFill>
                <a:srgbClr val="FF7C7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6" name="Line 147">
              <a:extLst>
                <a:ext uri="{FF2B5EF4-FFF2-40B4-BE49-F238E27FC236}">
                  <a16:creationId xmlns:a16="http://schemas.microsoft.com/office/drawing/2014/main" id="{11F92CE0-8497-5B46-BC07-AC4B3D86CA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0" y="2928"/>
              <a:ext cx="480" cy="33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7" name="Group 151">
            <a:extLst>
              <a:ext uri="{FF2B5EF4-FFF2-40B4-BE49-F238E27FC236}">
                <a16:creationId xmlns:a16="http://schemas.microsoft.com/office/drawing/2014/main" id="{D9247E3E-5332-9F48-AA29-FC5A96229A1A}"/>
              </a:ext>
            </a:extLst>
          </p:cNvPr>
          <p:cNvGrpSpPr>
            <a:grpSpLocks/>
          </p:cNvGrpSpPr>
          <p:nvPr/>
        </p:nvGrpSpPr>
        <p:grpSpPr bwMode="auto">
          <a:xfrm>
            <a:off x="6437739" y="1958667"/>
            <a:ext cx="1788491" cy="1774245"/>
            <a:chOff x="3456" y="1728"/>
            <a:chExt cx="1536" cy="1685"/>
          </a:xfrm>
        </p:grpSpPr>
        <p:sp>
          <p:nvSpPr>
            <p:cNvPr id="88" name="Oval 32">
              <a:extLst>
                <a:ext uri="{FF2B5EF4-FFF2-40B4-BE49-F238E27FC236}">
                  <a16:creationId xmlns:a16="http://schemas.microsoft.com/office/drawing/2014/main" id="{EE5AF661-A364-574C-B791-9D8EDE10B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1" y="2703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9" name="Oval 33">
              <a:extLst>
                <a:ext uri="{FF2B5EF4-FFF2-40B4-BE49-F238E27FC236}">
                  <a16:creationId xmlns:a16="http://schemas.microsoft.com/office/drawing/2014/main" id="{61945B40-52ED-384D-9436-67CDD7ED6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1781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0" name="Oval 34">
              <a:extLst>
                <a:ext uri="{FF2B5EF4-FFF2-40B4-BE49-F238E27FC236}">
                  <a16:creationId xmlns:a16="http://schemas.microsoft.com/office/drawing/2014/main" id="{906B479E-B257-BE41-BBB1-FB912A07C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885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1" name="Oval 35">
              <a:extLst>
                <a:ext uri="{FF2B5EF4-FFF2-40B4-BE49-F238E27FC236}">
                  <a16:creationId xmlns:a16="http://schemas.microsoft.com/office/drawing/2014/main" id="{D8EB7637-081C-6345-B7A0-46DBCF9FD4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2208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2" name="Oval 36">
              <a:extLst>
                <a:ext uri="{FF2B5EF4-FFF2-40B4-BE49-F238E27FC236}">
                  <a16:creationId xmlns:a16="http://schemas.microsoft.com/office/drawing/2014/main" id="{CA06ACF7-1213-7C47-AEC5-98FD32498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784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3" name="Oval 38">
              <a:extLst>
                <a:ext uri="{FF2B5EF4-FFF2-40B4-BE49-F238E27FC236}">
                  <a16:creationId xmlns:a16="http://schemas.microsoft.com/office/drawing/2014/main" id="{1321247C-FA3F-DF4B-AD8A-425B31564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1920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4" name="Oval 39">
              <a:extLst>
                <a:ext uri="{FF2B5EF4-FFF2-40B4-BE49-F238E27FC236}">
                  <a16:creationId xmlns:a16="http://schemas.microsoft.com/office/drawing/2014/main" id="{1438793B-967B-B147-A0EE-CADA48B96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3317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5" name="Oval 40">
              <a:extLst>
                <a:ext uri="{FF2B5EF4-FFF2-40B4-BE49-F238E27FC236}">
                  <a16:creationId xmlns:a16="http://schemas.microsoft.com/office/drawing/2014/main" id="{88FED444-D709-6C48-9320-DA88C3C9C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1728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6" name="Oval 41">
              <a:extLst>
                <a:ext uri="{FF2B5EF4-FFF2-40B4-BE49-F238E27FC236}">
                  <a16:creationId xmlns:a16="http://schemas.microsoft.com/office/drawing/2014/main" id="{C4D7DB6A-C46F-6940-AD17-DB79FEDEF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269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7" name="Oval 42">
              <a:extLst>
                <a:ext uri="{FF2B5EF4-FFF2-40B4-BE49-F238E27FC236}">
                  <a16:creationId xmlns:a16="http://schemas.microsoft.com/office/drawing/2014/main" id="{D4DFF120-F4E9-C342-93C2-4171C7CBD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880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8" name="Oval 135">
              <a:extLst>
                <a:ext uri="{FF2B5EF4-FFF2-40B4-BE49-F238E27FC236}">
                  <a16:creationId xmlns:a16="http://schemas.microsoft.com/office/drawing/2014/main" id="{8B34E5C7-53AF-7E4E-A17A-D5AD12BCD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640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9" name="Oval 148">
              <a:extLst>
                <a:ext uri="{FF2B5EF4-FFF2-40B4-BE49-F238E27FC236}">
                  <a16:creationId xmlns:a16="http://schemas.microsoft.com/office/drawing/2014/main" id="{6D1BD65A-0B08-E541-B496-CF249D3C6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3264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2B51FD2-E11B-BE4A-BF15-E6644BC0F827}"/>
              </a:ext>
            </a:extLst>
          </p:cNvPr>
          <p:cNvGrpSpPr/>
          <p:nvPr/>
        </p:nvGrpSpPr>
        <p:grpSpPr>
          <a:xfrm>
            <a:off x="6371900" y="2373382"/>
            <a:ext cx="2196617" cy="1200743"/>
            <a:chOff x="5248999" y="3009982"/>
            <a:chExt cx="2994832" cy="1810298"/>
          </a:xfrm>
        </p:grpSpPr>
        <p:sp>
          <p:nvSpPr>
            <p:cNvPr id="101" name="Text Box 145">
              <a:extLst>
                <a:ext uri="{FF2B5EF4-FFF2-40B4-BE49-F238E27FC236}">
                  <a16:creationId xmlns:a16="http://schemas.microsoft.com/office/drawing/2014/main" id="{54E167C7-E513-F045-807F-EDD189EC22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2800" y="4038600"/>
              <a:ext cx="6143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 b="0" dirty="0"/>
                <a:t>func3( )</a:t>
              </a:r>
              <a:endParaRPr lang="en-US" altLang="ja-JP" dirty="0"/>
            </a:p>
          </p:txBody>
        </p:sp>
        <p:sp>
          <p:nvSpPr>
            <p:cNvPr id="102" name="Text Box 146">
              <a:extLst>
                <a:ext uri="{FF2B5EF4-FFF2-40B4-BE49-F238E27FC236}">
                  <a16:creationId xmlns:a16="http://schemas.microsoft.com/office/drawing/2014/main" id="{C0988CF8-150C-6C43-87B8-66C9E6BB78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2123" y="3835085"/>
              <a:ext cx="614363" cy="244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 b="0" dirty="0"/>
                <a:t>func3( )</a:t>
              </a:r>
              <a:endParaRPr lang="en-US" altLang="ja-JP" dirty="0"/>
            </a:p>
          </p:txBody>
        </p:sp>
        <p:sp>
          <p:nvSpPr>
            <p:cNvPr id="103" name="Text Box 145">
              <a:extLst>
                <a:ext uri="{FF2B5EF4-FFF2-40B4-BE49-F238E27FC236}">
                  <a16:creationId xmlns:a16="http://schemas.microsoft.com/office/drawing/2014/main" id="{739D2B06-3F05-504B-94A3-1C015EF77F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9468" y="3009982"/>
              <a:ext cx="614363" cy="244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 b="0" dirty="0"/>
                <a:t>func3( )</a:t>
              </a:r>
              <a:endParaRPr lang="en-US" altLang="ja-JP" dirty="0"/>
            </a:p>
          </p:txBody>
        </p:sp>
        <p:sp>
          <p:nvSpPr>
            <p:cNvPr id="104" name="Text Box 146">
              <a:extLst>
                <a:ext uri="{FF2B5EF4-FFF2-40B4-BE49-F238E27FC236}">
                  <a16:creationId xmlns:a16="http://schemas.microsoft.com/office/drawing/2014/main" id="{E1FB8C0C-5889-654B-9771-3BC823C52A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8999" y="4575806"/>
              <a:ext cx="614362" cy="244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000" b="0" dirty="0"/>
                <a:t>func3( )</a:t>
              </a:r>
              <a:endParaRPr lang="en-US" altLang="ja-JP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567373B-99B8-4842-A5F3-2D093FA06C51}"/>
              </a:ext>
            </a:extLst>
          </p:cNvPr>
          <p:cNvSpPr txBox="1"/>
          <p:nvPr/>
        </p:nvSpPr>
        <p:spPr>
          <a:xfrm>
            <a:off x="2492451" y="4276130"/>
            <a:ext cx="5310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Problem: </a:t>
            </a:r>
            <a:r>
              <a:rPr lang="en-US" sz="1400" dirty="0">
                <a:solidFill>
                  <a:srgbClr val="C00000"/>
                </a:solidFill>
              </a:rPr>
              <a:t>Users had to emulate a graph with a Places distributed array.</a:t>
            </a:r>
          </a:p>
        </p:txBody>
      </p:sp>
    </p:spTree>
    <p:extLst>
      <p:ext uri="{BB962C8B-B14F-4D97-AF65-F5344CB8AC3E}">
        <p14:creationId xmlns:p14="http://schemas.microsoft.com/office/powerpoint/2010/main" val="113096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3DC049-3FFE-CE48-8F04-50D6FE982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MASS Graph Creation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EAD017-66C9-9141-9479-2B80C79A9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317" y="1434862"/>
            <a:ext cx="4613778" cy="303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5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0A8E4C-88D0-5449-ABF6-E3039953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MASS </a:t>
            </a:r>
            <a:r>
              <a:rPr lang="en-US" sz="4000" dirty="0" err="1"/>
              <a:t>GraphPlaces</a:t>
            </a:r>
            <a:r>
              <a:rPr lang="en-US" sz="4000" dirty="0"/>
              <a:t> Implementation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94C3AE-D726-3946-93D6-006DD056CB0B}"/>
              </a:ext>
            </a:extLst>
          </p:cNvPr>
          <p:cNvCxnSpPr>
            <a:cxnSpLocks/>
          </p:cNvCxnSpPr>
          <p:nvPr/>
        </p:nvCxnSpPr>
        <p:spPr>
          <a:xfrm>
            <a:off x="712301" y="4538317"/>
            <a:ext cx="8018442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66570CF-5AD8-FC40-9BE3-32CB586455C5}"/>
              </a:ext>
            </a:extLst>
          </p:cNvPr>
          <p:cNvSpPr txBox="1"/>
          <p:nvPr/>
        </p:nvSpPr>
        <p:spPr>
          <a:xfrm>
            <a:off x="179606" y="2838330"/>
            <a:ext cx="1484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Layer 0</a:t>
            </a:r>
          </a:p>
          <a:p>
            <a:r>
              <a:rPr lang="en-US" sz="1400" dirty="0"/>
              <a:t>Created by</a:t>
            </a:r>
          </a:p>
          <a:p>
            <a:r>
              <a:rPr lang="en-US" sz="1400" dirty="0"/>
              <a:t>GraphPlaces</a:t>
            </a:r>
          </a:p>
          <a:p>
            <a:r>
              <a:rPr lang="en-US" sz="1400" dirty="0"/>
              <a:t>Constructor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E54E59-D1A3-0C4D-9895-71EF01170D5A}"/>
              </a:ext>
            </a:extLst>
          </p:cNvPr>
          <p:cNvSpPr/>
          <p:nvPr/>
        </p:nvSpPr>
        <p:spPr>
          <a:xfrm>
            <a:off x="6905118" y="3476650"/>
            <a:ext cx="1229726" cy="80632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Shared Buffer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FC811B-106D-B642-98E7-012425C458E1}"/>
              </a:ext>
            </a:extLst>
          </p:cNvPr>
          <p:cNvCxnSpPr>
            <a:stCxn id="8" idx="2"/>
          </p:cNvCxnSpPr>
          <p:nvPr/>
        </p:nvCxnSpPr>
        <p:spPr>
          <a:xfrm>
            <a:off x="7519981" y="4282979"/>
            <a:ext cx="0" cy="255338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n 9">
            <a:extLst>
              <a:ext uri="{FF2B5EF4-FFF2-40B4-BE49-F238E27FC236}">
                <a16:creationId xmlns:a16="http://schemas.microsoft.com/office/drawing/2014/main" id="{7B09848F-F7AE-6B49-9A67-98320BD72536}"/>
              </a:ext>
            </a:extLst>
          </p:cNvPr>
          <p:cNvSpPr/>
          <p:nvPr/>
        </p:nvSpPr>
        <p:spPr>
          <a:xfrm>
            <a:off x="8186214" y="3615330"/>
            <a:ext cx="604784" cy="577869"/>
          </a:xfrm>
          <a:prstGeom prst="can">
            <a:avLst/>
          </a:prstGeom>
          <a:solidFill>
            <a:schemeClr val="bg1">
              <a:lumMod val="75000"/>
              <a:alpha val="7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/tmp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DE301BA-9C9A-2745-A867-C402F48E9B23}"/>
              </a:ext>
            </a:extLst>
          </p:cNvPr>
          <p:cNvCxnSpPr/>
          <p:nvPr/>
        </p:nvCxnSpPr>
        <p:spPr>
          <a:xfrm flipH="1">
            <a:off x="7944300" y="3922125"/>
            <a:ext cx="241914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C54957E-F9B7-B94A-86C3-A807911ACC00}"/>
              </a:ext>
            </a:extLst>
          </p:cNvPr>
          <p:cNvSpPr txBox="1"/>
          <p:nvPr/>
        </p:nvSpPr>
        <p:spPr>
          <a:xfrm>
            <a:off x="7519981" y="4257384"/>
            <a:ext cx="1107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Cluster Node 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862CC2-409A-A740-8B94-2A6E31522B3D}"/>
              </a:ext>
            </a:extLst>
          </p:cNvPr>
          <p:cNvSpPr/>
          <p:nvPr/>
        </p:nvSpPr>
        <p:spPr>
          <a:xfrm>
            <a:off x="3872449" y="3468782"/>
            <a:ext cx="1229726" cy="80632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Shared Buffer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560FDA-EC75-884D-874B-E603006B7F1B}"/>
              </a:ext>
            </a:extLst>
          </p:cNvPr>
          <p:cNvCxnSpPr>
            <a:stCxn id="15" idx="2"/>
          </p:cNvCxnSpPr>
          <p:nvPr/>
        </p:nvCxnSpPr>
        <p:spPr>
          <a:xfrm>
            <a:off x="4487312" y="4275111"/>
            <a:ext cx="0" cy="255338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n 16">
            <a:extLst>
              <a:ext uri="{FF2B5EF4-FFF2-40B4-BE49-F238E27FC236}">
                <a16:creationId xmlns:a16="http://schemas.microsoft.com/office/drawing/2014/main" id="{7B953CAD-AB44-AC45-9DCF-1EFA7AD5637E}"/>
              </a:ext>
            </a:extLst>
          </p:cNvPr>
          <p:cNvSpPr/>
          <p:nvPr/>
        </p:nvSpPr>
        <p:spPr>
          <a:xfrm>
            <a:off x="5153545" y="3607462"/>
            <a:ext cx="604784" cy="577869"/>
          </a:xfrm>
          <a:prstGeom prst="can">
            <a:avLst/>
          </a:prstGeom>
          <a:solidFill>
            <a:schemeClr val="bg1">
              <a:lumMod val="75000"/>
              <a:alpha val="7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/tmp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0E8C48-1FF6-054F-A1CF-D891AE751DD3}"/>
              </a:ext>
            </a:extLst>
          </p:cNvPr>
          <p:cNvCxnSpPr/>
          <p:nvPr/>
        </p:nvCxnSpPr>
        <p:spPr>
          <a:xfrm flipH="1">
            <a:off x="4911631" y="3914257"/>
            <a:ext cx="241914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0E6719E-20BA-4A4E-9B17-22E2B26B4B77}"/>
              </a:ext>
            </a:extLst>
          </p:cNvPr>
          <p:cNvSpPr txBox="1"/>
          <p:nvPr/>
        </p:nvSpPr>
        <p:spPr>
          <a:xfrm>
            <a:off x="4487312" y="4249516"/>
            <a:ext cx="1107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Cluster Node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F7F93F-1BC9-0B47-A929-542F7938AF29}"/>
              </a:ext>
            </a:extLst>
          </p:cNvPr>
          <p:cNvSpPr/>
          <p:nvPr/>
        </p:nvSpPr>
        <p:spPr>
          <a:xfrm>
            <a:off x="1790793" y="3468782"/>
            <a:ext cx="1229726" cy="80632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Shared Buffer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383A33-2B45-B84A-99E5-D72742401D01}"/>
              </a:ext>
            </a:extLst>
          </p:cNvPr>
          <p:cNvCxnSpPr>
            <a:stCxn id="22" idx="2"/>
          </p:cNvCxnSpPr>
          <p:nvPr/>
        </p:nvCxnSpPr>
        <p:spPr>
          <a:xfrm>
            <a:off x="2405656" y="4275111"/>
            <a:ext cx="0" cy="255338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n 23">
            <a:extLst>
              <a:ext uri="{FF2B5EF4-FFF2-40B4-BE49-F238E27FC236}">
                <a16:creationId xmlns:a16="http://schemas.microsoft.com/office/drawing/2014/main" id="{E55805D2-D3CF-AE45-8425-56166016BF3F}"/>
              </a:ext>
            </a:extLst>
          </p:cNvPr>
          <p:cNvSpPr/>
          <p:nvPr/>
        </p:nvSpPr>
        <p:spPr>
          <a:xfrm>
            <a:off x="3071889" y="3607462"/>
            <a:ext cx="604784" cy="577869"/>
          </a:xfrm>
          <a:prstGeom prst="can">
            <a:avLst/>
          </a:prstGeom>
          <a:solidFill>
            <a:schemeClr val="bg1">
              <a:lumMod val="75000"/>
              <a:alpha val="7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/tmp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DB148CC-798D-0241-92BB-8C609178E57F}"/>
              </a:ext>
            </a:extLst>
          </p:cNvPr>
          <p:cNvCxnSpPr/>
          <p:nvPr/>
        </p:nvCxnSpPr>
        <p:spPr>
          <a:xfrm flipH="1">
            <a:off x="2829975" y="3914257"/>
            <a:ext cx="241914" cy="0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E72FF8D-8C8A-8D4D-AD36-ADB307E6FE96}"/>
              </a:ext>
            </a:extLst>
          </p:cNvPr>
          <p:cNvSpPr txBox="1"/>
          <p:nvPr/>
        </p:nvSpPr>
        <p:spPr>
          <a:xfrm>
            <a:off x="2405656" y="4249516"/>
            <a:ext cx="1107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Cluster Node 0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0FDCC76-1AAA-0945-853C-9433C6B697AF}"/>
              </a:ext>
            </a:extLst>
          </p:cNvPr>
          <p:cNvGrpSpPr/>
          <p:nvPr/>
        </p:nvGrpSpPr>
        <p:grpSpPr>
          <a:xfrm>
            <a:off x="6172359" y="3728758"/>
            <a:ext cx="350519" cy="49143"/>
            <a:chOff x="6816298" y="1329110"/>
            <a:chExt cx="350519" cy="49143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633C8F5-A601-CB4E-8CA7-DC84BDCEA9B3}"/>
                </a:ext>
              </a:extLst>
            </p:cNvPr>
            <p:cNvSpPr/>
            <p:nvPr/>
          </p:nvSpPr>
          <p:spPr>
            <a:xfrm>
              <a:off x="6816298" y="1332534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C0B22C8-9928-A845-8455-F12AA97D70B5}"/>
                </a:ext>
              </a:extLst>
            </p:cNvPr>
            <p:cNvSpPr/>
            <p:nvPr/>
          </p:nvSpPr>
          <p:spPr>
            <a:xfrm>
              <a:off x="6968698" y="1330824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9D38DE2-6A6B-944F-8D51-5D6ED2684627}"/>
                </a:ext>
              </a:extLst>
            </p:cNvPr>
            <p:cNvSpPr/>
            <p:nvPr/>
          </p:nvSpPr>
          <p:spPr>
            <a:xfrm>
              <a:off x="7121098" y="132911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63989FEB-67C9-934D-AC63-337C383D77D0}"/>
              </a:ext>
            </a:extLst>
          </p:cNvPr>
          <p:cNvSpPr txBox="1"/>
          <p:nvPr/>
        </p:nvSpPr>
        <p:spPr>
          <a:xfrm>
            <a:off x="142921" y="1480505"/>
            <a:ext cx="15661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Layer 2</a:t>
            </a:r>
          </a:p>
          <a:p>
            <a:r>
              <a:rPr lang="en-US" dirty="0"/>
              <a:t>Layer 1</a:t>
            </a:r>
          </a:p>
          <a:p>
            <a:r>
              <a:rPr lang="en-US" sz="1400" dirty="0"/>
              <a:t>Added with</a:t>
            </a:r>
          </a:p>
          <a:p>
            <a:r>
              <a:rPr lang="en-US" sz="1400" dirty="0"/>
              <a:t>GraphPlaces.</a:t>
            </a:r>
          </a:p>
          <a:p>
            <a:r>
              <a:rPr lang="en-US" sz="1400" dirty="0"/>
              <a:t>addVertex( 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9219FD-1796-384D-884C-5A9F45D2F1E5}"/>
              </a:ext>
            </a:extLst>
          </p:cNvPr>
          <p:cNvGrpSpPr/>
          <p:nvPr/>
        </p:nvGrpSpPr>
        <p:grpSpPr>
          <a:xfrm>
            <a:off x="1522931" y="1359876"/>
            <a:ext cx="6689231" cy="603955"/>
            <a:chOff x="1522931" y="1359876"/>
            <a:chExt cx="6689231" cy="603955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7C84DB4-4201-E24C-9BA0-ABCB05B1DBDD}"/>
                </a:ext>
              </a:extLst>
            </p:cNvPr>
            <p:cNvSpPr/>
            <p:nvPr/>
          </p:nvSpPr>
          <p:spPr>
            <a:xfrm>
              <a:off x="6891317" y="1766053"/>
              <a:ext cx="186312" cy="197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56F824D-72AF-1D40-B6E4-3F647A96759C}"/>
                </a:ext>
              </a:extLst>
            </p:cNvPr>
            <p:cNvSpPr/>
            <p:nvPr/>
          </p:nvSpPr>
          <p:spPr>
            <a:xfrm>
              <a:off x="7077629" y="1766053"/>
              <a:ext cx="186312" cy="197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EC3CF3A-0110-4A48-87CC-7A165AE4A935}"/>
                </a:ext>
              </a:extLst>
            </p:cNvPr>
            <p:cNvSpPr/>
            <p:nvPr/>
          </p:nvSpPr>
          <p:spPr>
            <a:xfrm>
              <a:off x="7934731" y="1766053"/>
              <a:ext cx="186312" cy="197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256FFD4-8A19-324E-ADBB-8F26D22BBAFC}"/>
                </a:ext>
              </a:extLst>
            </p:cNvPr>
            <p:cNvSpPr/>
            <p:nvPr/>
          </p:nvSpPr>
          <p:spPr>
            <a:xfrm>
              <a:off x="3858648" y="1758185"/>
              <a:ext cx="186312" cy="197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3FF36AC-B0BE-5348-81A2-373DF6EF888F}"/>
                </a:ext>
              </a:extLst>
            </p:cNvPr>
            <p:cNvSpPr/>
            <p:nvPr/>
          </p:nvSpPr>
          <p:spPr>
            <a:xfrm>
              <a:off x="4044960" y="1758185"/>
              <a:ext cx="186312" cy="197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FA422D02-F3BC-D840-8751-58DB1DF2F65B}"/>
                </a:ext>
              </a:extLst>
            </p:cNvPr>
            <p:cNvSpPr/>
            <p:nvPr/>
          </p:nvSpPr>
          <p:spPr>
            <a:xfrm>
              <a:off x="4902062" y="1758185"/>
              <a:ext cx="186312" cy="197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76AE87C-AACA-E446-BC78-D6DB666BCCA6}"/>
                </a:ext>
              </a:extLst>
            </p:cNvPr>
            <p:cNvSpPr/>
            <p:nvPr/>
          </p:nvSpPr>
          <p:spPr>
            <a:xfrm>
              <a:off x="1776992" y="1758185"/>
              <a:ext cx="186312" cy="197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7609DB4-B114-5549-A96F-A4CC9255DB57}"/>
                </a:ext>
              </a:extLst>
            </p:cNvPr>
            <p:cNvSpPr/>
            <p:nvPr/>
          </p:nvSpPr>
          <p:spPr>
            <a:xfrm>
              <a:off x="1963304" y="1758185"/>
              <a:ext cx="186312" cy="197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21E64FA-C280-3D4E-8ABC-19F59C4F886A}"/>
                </a:ext>
              </a:extLst>
            </p:cNvPr>
            <p:cNvSpPr/>
            <p:nvPr/>
          </p:nvSpPr>
          <p:spPr>
            <a:xfrm>
              <a:off x="2820406" y="1758185"/>
              <a:ext cx="186312" cy="197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B7BAF7BE-9BDD-AE42-A2CA-0BFC8D93B91B}"/>
                </a:ext>
              </a:extLst>
            </p:cNvPr>
            <p:cNvGrpSpPr/>
            <p:nvPr/>
          </p:nvGrpSpPr>
          <p:grpSpPr>
            <a:xfrm>
              <a:off x="2288853" y="1812853"/>
              <a:ext cx="350519" cy="49143"/>
              <a:chOff x="6816298" y="1329110"/>
              <a:chExt cx="350519" cy="49143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C4E80025-B3C1-5344-B5F7-066FBE08BEB8}"/>
                  </a:ext>
                </a:extLst>
              </p:cNvPr>
              <p:cNvSpPr/>
              <p:nvPr/>
            </p:nvSpPr>
            <p:spPr>
              <a:xfrm>
                <a:off x="6816298" y="133253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486B6A55-98A5-D44D-B3AD-77EA480C23AC}"/>
                  </a:ext>
                </a:extLst>
              </p:cNvPr>
              <p:cNvSpPr/>
              <p:nvPr/>
            </p:nvSpPr>
            <p:spPr>
              <a:xfrm>
                <a:off x="6968698" y="133082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1F1F244E-1FC1-E24B-8017-6679B94A871F}"/>
                  </a:ext>
                </a:extLst>
              </p:cNvPr>
              <p:cNvSpPr/>
              <p:nvPr/>
            </p:nvSpPr>
            <p:spPr>
              <a:xfrm>
                <a:off x="7121098" y="132911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2C58358C-B2F1-B047-9239-00E65F2F8961}"/>
                </a:ext>
              </a:extLst>
            </p:cNvPr>
            <p:cNvGrpSpPr/>
            <p:nvPr/>
          </p:nvGrpSpPr>
          <p:grpSpPr>
            <a:xfrm>
              <a:off x="4360812" y="1814566"/>
              <a:ext cx="350519" cy="49143"/>
              <a:chOff x="6816298" y="1329110"/>
              <a:chExt cx="350519" cy="49143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470EC7B4-10A4-034E-88EB-A8C3DADDAAFD}"/>
                  </a:ext>
                </a:extLst>
              </p:cNvPr>
              <p:cNvSpPr/>
              <p:nvPr/>
            </p:nvSpPr>
            <p:spPr>
              <a:xfrm>
                <a:off x="6816298" y="133253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49F0C4D-2D8E-B94E-9983-20EFC61B98DC}"/>
                  </a:ext>
                </a:extLst>
              </p:cNvPr>
              <p:cNvSpPr/>
              <p:nvPr/>
            </p:nvSpPr>
            <p:spPr>
              <a:xfrm>
                <a:off x="6968698" y="133082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3BA0736F-D66E-6947-982A-5F2487540852}"/>
                  </a:ext>
                </a:extLst>
              </p:cNvPr>
              <p:cNvSpPr/>
              <p:nvPr/>
            </p:nvSpPr>
            <p:spPr>
              <a:xfrm>
                <a:off x="7121098" y="132911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64A28BA9-6229-BB45-A128-88395CC748CC}"/>
                </a:ext>
              </a:extLst>
            </p:cNvPr>
            <p:cNvGrpSpPr/>
            <p:nvPr/>
          </p:nvGrpSpPr>
          <p:grpSpPr>
            <a:xfrm>
              <a:off x="7419431" y="1807931"/>
              <a:ext cx="350519" cy="49143"/>
              <a:chOff x="6816298" y="1329110"/>
              <a:chExt cx="350519" cy="49143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5EEC3941-54E7-BE4D-AE00-FE8CA4B3D4EE}"/>
                  </a:ext>
                </a:extLst>
              </p:cNvPr>
              <p:cNvSpPr/>
              <p:nvPr/>
            </p:nvSpPr>
            <p:spPr>
              <a:xfrm>
                <a:off x="6816298" y="133253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043F509A-3F21-094D-89C2-DD9A52993285}"/>
                  </a:ext>
                </a:extLst>
              </p:cNvPr>
              <p:cNvSpPr/>
              <p:nvPr/>
            </p:nvSpPr>
            <p:spPr>
              <a:xfrm>
                <a:off x="6968698" y="133082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D6613674-D718-8A47-9E48-65302014F85B}"/>
                  </a:ext>
                </a:extLst>
              </p:cNvPr>
              <p:cNvSpPr/>
              <p:nvPr/>
            </p:nvSpPr>
            <p:spPr>
              <a:xfrm>
                <a:off x="7121098" y="132911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6589DBC-971E-F943-86B0-E450F81B33BF}"/>
                </a:ext>
              </a:extLst>
            </p:cNvPr>
            <p:cNvSpPr txBox="1"/>
            <p:nvPr/>
          </p:nvSpPr>
          <p:spPr>
            <a:xfrm>
              <a:off x="1522931" y="135987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9A5A1F2E-C74E-9349-B392-3E00CBF0D0C2}"/>
                </a:ext>
              </a:extLst>
            </p:cNvPr>
            <p:cNvSpPr txBox="1"/>
            <p:nvPr/>
          </p:nvSpPr>
          <p:spPr>
            <a:xfrm>
              <a:off x="3704141" y="1364398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225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60A7A7B-2359-DB4E-B264-2056EF76BA84}"/>
                </a:ext>
              </a:extLst>
            </p:cNvPr>
            <p:cNvSpPr txBox="1"/>
            <p:nvPr/>
          </p:nvSpPr>
          <p:spPr>
            <a:xfrm>
              <a:off x="6712061" y="135987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275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36C2040-35FF-1A4E-AEAA-8EFB3CEB1614}"/>
                </a:ext>
              </a:extLst>
            </p:cNvPr>
            <p:cNvSpPr txBox="1"/>
            <p:nvPr/>
          </p:nvSpPr>
          <p:spPr>
            <a:xfrm>
              <a:off x="7676438" y="1367927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299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5E2DBE10-4BCB-DD43-BBF7-1861E17F5E87}"/>
                </a:ext>
              </a:extLst>
            </p:cNvPr>
            <p:cNvSpPr txBox="1"/>
            <p:nvPr/>
          </p:nvSpPr>
          <p:spPr>
            <a:xfrm>
              <a:off x="2651142" y="1371107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224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CC4F219A-F88E-3D40-96DF-AD4F9A4C527A}"/>
                </a:ext>
              </a:extLst>
            </p:cNvPr>
            <p:cNvSpPr txBox="1"/>
            <p:nvPr/>
          </p:nvSpPr>
          <p:spPr>
            <a:xfrm>
              <a:off x="4721522" y="1367059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249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B978A3A-AD68-C245-B807-6F3D12BFB8DF}"/>
              </a:ext>
            </a:extLst>
          </p:cNvPr>
          <p:cNvGrpSpPr/>
          <p:nvPr/>
        </p:nvGrpSpPr>
        <p:grpSpPr>
          <a:xfrm>
            <a:off x="1503567" y="1938248"/>
            <a:ext cx="6682647" cy="604088"/>
            <a:chOff x="1503567" y="1938248"/>
            <a:chExt cx="6682647" cy="60408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8C5B328-2CB4-9244-BF13-56F9B066F3CF}"/>
                </a:ext>
              </a:extLst>
            </p:cNvPr>
            <p:cNvSpPr/>
            <p:nvPr/>
          </p:nvSpPr>
          <p:spPr>
            <a:xfrm>
              <a:off x="6891317" y="2344558"/>
              <a:ext cx="186312" cy="197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1DB24AD-CDFE-884D-BB66-2ED7A10A87E8}"/>
                </a:ext>
              </a:extLst>
            </p:cNvPr>
            <p:cNvSpPr/>
            <p:nvPr/>
          </p:nvSpPr>
          <p:spPr>
            <a:xfrm>
              <a:off x="7077629" y="2344558"/>
              <a:ext cx="186312" cy="197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CCFE78C-2FF8-4C48-A26F-1A11038ABD48}"/>
                </a:ext>
              </a:extLst>
            </p:cNvPr>
            <p:cNvSpPr/>
            <p:nvPr/>
          </p:nvSpPr>
          <p:spPr>
            <a:xfrm>
              <a:off x="7934731" y="2344558"/>
              <a:ext cx="186312" cy="197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E103FAC-C083-D340-ACED-F055E64B47BB}"/>
                </a:ext>
              </a:extLst>
            </p:cNvPr>
            <p:cNvSpPr/>
            <p:nvPr/>
          </p:nvSpPr>
          <p:spPr>
            <a:xfrm>
              <a:off x="3858648" y="2336690"/>
              <a:ext cx="186312" cy="197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FB3011E-71D0-4048-91F2-D3ABAEED2C64}"/>
                </a:ext>
              </a:extLst>
            </p:cNvPr>
            <p:cNvSpPr/>
            <p:nvPr/>
          </p:nvSpPr>
          <p:spPr>
            <a:xfrm>
              <a:off x="4044960" y="2336690"/>
              <a:ext cx="186312" cy="197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728AB2B-2E28-D44C-B4E1-1CCF89C50F40}"/>
                </a:ext>
              </a:extLst>
            </p:cNvPr>
            <p:cNvSpPr/>
            <p:nvPr/>
          </p:nvSpPr>
          <p:spPr>
            <a:xfrm>
              <a:off x="4902062" y="2336690"/>
              <a:ext cx="186312" cy="197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9325843-4609-914F-9B0E-22D73E283F4C}"/>
                </a:ext>
              </a:extLst>
            </p:cNvPr>
            <p:cNvSpPr/>
            <p:nvPr/>
          </p:nvSpPr>
          <p:spPr>
            <a:xfrm>
              <a:off x="1776992" y="2336690"/>
              <a:ext cx="186312" cy="197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5831C6D-7D94-AF45-9343-4EFBC3A6F73A}"/>
                </a:ext>
              </a:extLst>
            </p:cNvPr>
            <p:cNvSpPr/>
            <p:nvPr/>
          </p:nvSpPr>
          <p:spPr>
            <a:xfrm>
              <a:off x="1963304" y="2336690"/>
              <a:ext cx="186312" cy="197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F42E961-9F95-604A-923E-E0BDA89F4629}"/>
                </a:ext>
              </a:extLst>
            </p:cNvPr>
            <p:cNvSpPr/>
            <p:nvPr/>
          </p:nvSpPr>
          <p:spPr>
            <a:xfrm>
              <a:off x="2820406" y="2336690"/>
              <a:ext cx="186312" cy="197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B9CA43B-34E9-E14F-9842-04C0606B39BC}"/>
                </a:ext>
              </a:extLst>
            </p:cNvPr>
            <p:cNvGrpSpPr/>
            <p:nvPr/>
          </p:nvGrpSpPr>
          <p:grpSpPr>
            <a:xfrm>
              <a:off x="2288853" y="2391358"/>
              <a:ext cx="350519" cy="49143"/>
              <a:chOff x="6816298" y="1329110"/>
              <a:chExt cx="350519" cy="49143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C18A733D-321D-9A4D-BC38-F02BBEA75200}"/>
                  </a:ext>
                </a:extLst>
              </p:cNvPr>
              <p:cNvSpPr/>
              <p:nvPr/>
            </p:nvSpPr>
            <p:spPr>
              <a:xfrm>
                <a:off x="6816298" y="133253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61FED8BE-15C1-234C-813B-67EE36B31C14}"/>
                  </a:ext>
                </a:extLst>
              </p:cNvPr>
              <p:cNvSpPr/>
              <p:nvPr/>
            </p:nvSpPr>
            <p:spPr>
              <a:xfrm>
                <a:off x="6968698" y="133082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D81D3F2A-8C59-B349-9828-9A71D8360171}"/>
                  </a:ext>
                </a:extLst>
              </p:cNvPr>
              <p:cNvSpPr/>
              <p:nvPr/>
            </p:nvSpPr>
            <p:spPr>
              <a:xfrm>
                <a:off x="7121098" y="132911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D311006-913E-1C42-A8BA-0D1BF6B64F44}"/>
                </a:ext>
              </a:extLst>
            </p:cNvPr>
            <p:cNvGrpSpPr/>
            <p:nvPr/>
          </p:nvGrpSpPr>
          <p:grpSpPr>
            <a:xfrm>
              <a:off x="4360812" y="2393071"/>
              <a:ext cx="350519" cy="49143"/>
              <a:chOff x="6816298" y="1329110"/>
              <a:chExt cx="350519" cy="49143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B7875DB-3293-894A-A254-3FBF41F63F2A}"/>
                  </a:ext>
                </a:extLst>
              </p:cNvPr>
              <p:cNvSpPr/>
              <p:nvPr/>
            </p:nvSpPr>
            <p:spPr>
              <a:xfrm>
                <a:off x="6816298" y="133253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140D52A-F4E9-D64C-B9E8-20A841603B0A}"/>
                  </a:ext>
                </a:extLst>
              </p:cNvPr>
              <p:cNvSpPr/>
              <p:nvPr/>
            </p:nvSpPr>
            <p:spPr>
              <a:xfrm>
                <a:off x="6968698" y="133082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0C7794D8-40A0-4C46-A291-DE9C18FA28E4}"/>
                  </a:ext>
                </a:extLst>
              </p:cNvPr>
              <p:cNvSpPr/>
              <p:nvPr/>
            </p:nvSpPr>
            <p:spPr>
              <a:xfrm>
                <a:off x="7121098" y="132911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B3C59D8-4915-2546-8E4E-850668A08ADB}"/>
                </a:ext>
              </a:extLst>
            </p:cNvPr>
            <p:cNvGrpSpPr/>
            <p:nvPr/>
          </p:nvGrpSpPr>
          <p:grpSpPr>
            <a:xfrm>
              <a:off x="7419431" y="2386436"/>
              <a:ext cx="350519" cy="49143"/>
              <a:chOff x="6816298" y="1329110"/>
              <a:chExt cx="350519" cy="49143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24383DA9-A769-6D4E-B48C-13FD0D791AC9}"/>
                  </a:ext>
                </a:extLst>
              </p:cNvPr>
              <p:cNvSpPr/>
              <p:nvPr/>
            </p:nvSpPr>
            <p:spPr>
              <a:xfrm>
                <a:off x="6816298" y="133253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7E743C8B-8461-D944-AEB0-311F9C70E189}"/>
                  </a:ext>
                </a:extLst>
              </p:cNvPr>
              <p:cNvSpPr/>
              <p:nvPr/>
            </p:nvSpPr>
            <p:spPr>
              <a:xfrm>
                <a:off x="6968698" y="133082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9DFF141E-9D58-264B-A46D-D585F5722D1D}"/>
                  </a:ext>
                </a:extLst>
              </p:cNvPr>
              <p:cNvSpPr/>
              <p:nvPr/>
            </p:nvSpPr>
            <p:spPr>
              <a:xfrm>
                <a:off x="7121098" y="132911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A19484D-BC4E-D044-BEA2-E8BA35AD3144}"/>
                </a:ext>
              </a:extLst>
            </p:cNvPr>
            <p:cNvSpPr txBox="1"/>
            <p:nvPr/>
          </p:nvSpPr>
          <p:spPr>
            <a:xfrm>
              <a:off x="1503567" y="1991498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100 101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C519EFA2-2967-8B4B-B362-15F5719D62BE}"/>
                </a:ext>
              </a:extLst>
            </p:cNvPr>
            <p:cNvSpPr txBox="1"/>
            <p:nvPr/>
          </p:nvSpPr>
          <p:spPr>
            <a:xfrm>
              <a:off x="3550093" y="1988245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125 126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63EA6B2-C3F7-C349-8D94-3D6A40F53D3F}"/>
                </a:ext>
              </a:extLst>
            </p:cNvPr>
            <p:cNvSpPr txBox="1"/>
            <p:nvPr/>
          </p:nvSpPr>
          <p:spPr>
            <a:xfrm>
              <a:off x="7650490" y="1944181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199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B2E71579-98A7-E94E-BE06-4DF02F10BF7C}"/>
                </a:ext>
              </a:extLst>
            </p:cNvPr>
            <p:cNvSpPr txBox="1"/>
            <p:nvPr/>
          </p:nvSpPr>
          <p:spPr>
            <a:xfrm>
              <a:off x="6648426" y="1938248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175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09A8854B-0206-6142-8E2C-E7FC5FDA8FBF}"/>
                </a:ext>
              </a:extLst>
            </p:cNvPr>
            <p:cNvSpPr txBox="1"/>
            <p:nvPr/>
          </p:nvSpPr>
          <p:spPr>
            <a:xfrm>
              <a:off x="2651142" y="1992745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124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6D32E27-68DC-0546-A447-19B71114824A}"/>
                </a:ext>
              </a:extLst>
            </p:cNvPr>
            <p:cNvSpPr txBox="1"/>
            <p:nvPr/>
          </p:nvSpPr>
          <p:spPr>
            <a:xfrm>
              <a:off x="4721522" y="197522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149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808450B-8CF0-264F-B9FC-6B0CB10E06EA}"/>
              </a:ext>
            </a:extLst>
          </p:cNvPr>
          <p:cNvGrpSpPr/>
          <p:nvPr/>
        </p:nvGrpSpPr>
        <p:grpSpPr>
          <a:xfrm>
            <a:off x="1750400" y="2522791"/>
            <a:ext cx="6523423" cy="1092539"/>
            <a:chOff x="1750400" y="2522791"/>
            <a:chExt cx="6523423" cy="1092539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1C2A8A7-9A14-694F-89E3-0C1133FAF0A2}"/>
                </a:ext>
              </a:extLst>
            </p:cNvPr>
            <p:cNvCxnSpPr/>
            <p:nvPr/>
          </p:nvCxnSpPr>
          <p:spPr>
            <a:xfrm flipV="1">
              <a:off x="6979923" y="3118093"/>
              <a:ext cx="0" cy="497237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07DAF44-AEC3-0143-98DE-854B4B5B5442}"/>
                </a:ext>
              </a:extLst>
            </p:cNvPr>
            <p:cNvCxnSpPr/>
            <p:nvPr/>
          </p:nvCxnSpPr>
          <p:spPr>
            <a:xfrm flipV="1">
              <a:off x="8027887" y="3118093"/>
              <a:ext cx="0" cy="497237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2955B5A-F436-9942-922F-21718F2163D9}"/>
                </a:ext>
              </a:extLst>
            </p:cNvPr>
            <p:cNvCxnSpPr/>
            <p:nvPr/>
          </p:nvCxnSpPr>
          <p:spPr>
            <a:xfrm flipV="1">
              <a:off x="3947254" y="3110225"/>
              <a:ext cx="0" cy="497237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FF97901-7B10-B746-9020-0DA0D5784870}"/>
                </a:ext>
              </a:extLst>
            </p:cNvPr>
            <p:cNvCxnSpPr/>
            <p:nvPr/>
          </p:nvCxnSpPr>
          <p:spPr>
            <a:xfrm flipV="1">
              <a:off x="4995218" y="3110225"/>
              <a:ext cx="0" cy="497237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5D0CB08-D7D9-5E49-BF8B-705AC27B6063}"/>
                </a:ext>
              </a:extLst>
            </p:cNvPr>
            <p:cNvCxnSpPr/>
            <p:nvPr/>
          </p:nvCxnSpPr>
          <p:spPr>
            <a:xfrm flipV="1">
              <a:off x="1865598" y="3110225"/>
              <a:ext cx="0" cy="497237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3EFA27E-6610-EA42-B846-6320325EE189}"/>
                </a:ext>
              </a:extLst>
            </p:cNvPr>
            <p:cNvCxnSpPr/>
            <p:nvPr/>
          </p:nvCxnSpPr>
          <p:spPr>
            <a:xfrm flipV="1">
              <a:off x="2913562" y="3110225"/>
              <a:ext cx="0" cy="497237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F4E624F-1AA6-7D43-870E-050781CA0341}"/>
                </a:ext>
              </a:extLst>
            </p:cNvPr>
            <p:cNvGrpSpPr/>
            <p:nvPr/>
          </p:nvGrpSpPr>
          <p:grpSpPr>
            <a:xfrm>
              <a:off x="1776992" y="2893012"/>
              <a:ext cx="6344051" cy="205646"/>
              <a:chOff x="1776992" y="3421132"/>
              <a:chExt cx="6344051" cy="205646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0AC3F2C-5BA6-A142-8A0A-0C0536ED32EF}"/>
                  </a:ext>
                </a:extLst>
              </p:cNvPr>
              <p:cNvSpPr/>
              <p:nvPr/>
            </p:nvSpPr>
            <p:spPr>
              <a:xfrm>
                <a:off x="6891317" y="3429000"/>
                <a:ext cx="186312" cy="197778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0335A41-9BBA-9F43-A950-57BBA77DB35F}"/>
                  </a:ext>
                </a:extLst>
              </p:cNvPr>
              <p:cNvSpPr/>
              <p:nvPr/>
            </p:nvSpPr>
            <p:spPr>
              <a:xfrm>
                <a:off x="7077629" y="3429000"/>
                <a:ext cx="186312" cy="197778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9948D92-F9F9-AA4A-8EAF-9B0442C496DA}"/>
                  </a:ext>
                </a:extLst>
              </p:cNvPr>
              <p:cNvSpPr/>
              <p:nvPr/>
            </p:nvSpPr>
            <p:spPr>
              <a:xfrm>
                <a:off x="7934731" y="3429000"/>
                <a:ext cx="186312" cy="197778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663D458-5C11-D342-A629-67EE5ABEF9B3}"/>
                  </a:ext>
                </a:extLst>
              </p:cNvPr>
              <p:cNvSpPr/>
              <p:nvPr/>
            </p:nvSpPr>
            <p:spPr>
              <a:xfrm>
                <a:off x="3858648" y="3421132"/>
                <a:ext cx="186312" cy="197778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78E8670-5D12-FD4B-A3F0-9078FF488E7B}"/>
                  </a:ext>
                </a:extLst>
              </p:cNvPr>
              <p:cNvSpPr/>
              <p:nvPr/>
            </p:nvSpPr>
            <p:spPr>
              <a:xfrm>
                <a:off x="4044960" y="3421132"/>
                <a:ext cx="186312" cy="197778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6B1F3E5-77E9-0146-BF01-0A38EB368166}"/>
                  </a:ext>
                </a:extLst>
              </p:cNvPr>
              <p:cNvSpPr/>
              <p:nvPr/>
            </p:nvSpPr>
            <p:spPr>
              <a:xfrm>
                <a:off x="4902062" y="3421132"/>
                <a:ext cx="186312" cy="197778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2DF2872-886B-2848-A0C9-FE7C09DA9D84}"/>
                  </a:ext>
                </a:extLst>
              </p:cNvPr>
              <p:cNvSpPr/>
              <p:nvPr/>
            </p:nvSpPr>
            <p:spPr>
              <a:xfrm>
                <a:off x="1776992" y="3421132"/>
                <a:ext cx="186312" cy="197778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EBF631-D343-FC4E-BA73-68587C360B47}"/>
                  </a:ext>
                </a:extLst>
              </p:cNvPr>
              <p:cNvSpPr/>
              <p:nvPr/>
            </p:nvSpPr>
            <p:spPr>
              <a:xfrm>
                <a:off x="1963304" y="3421132"/>
                <a:ext cx="186312" cy="197778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1A92993-0751-4047-BD0A-AF84B0EFE7F9}"/>
                  </a:ext>
                </a:extLst>
              </p:cNvPr>
              <p:cNvSpPr/>
              <p:nvPr/>
            </p:nvSpPr>
            <p:spPr>
              <a:xfrm>
                <a:off x="2820406" y="3421132"/>
                <a:ext cx="186312" cy="197778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CBD9D00A-79BA-5F48-B865-BBFC7BF74EBB}"/>
                  </a:ext>
                </a:extLst>
              </p:cNvPr>
              <p:cNvGrpSpPr/>
              <p:nvPr/>
            </p:nvGrpSpPr>
            <p:grpSpPr>
              <a:xfrm>
                <a:off x="2288853" y="3475800"/>
                <a:ext cx="350519" cy="49143"/>
                <a:chOff x="6816298" y="1329110"/>
                <a:chExt cx="350519" cy="49143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8585AD95-EDE9-1340-8837-F69349DECDB7}"/>
                    </a:ext>
                  </a:extLst>
                </p:cNvPr>
                <p:cNvSpPr/>
                <p:nvPr/>
              </p:nvSpPr>
              <p:spPr>
                <a:xfrm>
                  <a:off x="6816298" y="1332534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DB02B19-02E9-A14B-905F-1413452055C1}"/>
                    </a:ext>
                  </a:extLst>
                </p:cNvPr>
                <p:cNvSpPr/>
                <p:nvPr/>
              </p:nvSpPr>
              <p:spPr>
                <a:xfrm>
                  <a:off x="6968698" y="1330824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9596B4D-4C6B-B941-9CBB-95BABFE1E763}"/>
                    </a:ext>
                  </a:extLst>
                </p:cNvPr>
                <p:cNvSpPr/>
                <p:nvPr/>
              </p:nvSpPr>
              <p:spPr>
                <a:xfrm>
                  <a:off x="7121098" y="132911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6459934A-0D45-5B4F-8E1D-67E73269A563}"/>
                  </a:ext>
                </a:extLst>
              </p:cNvPr>
              <p:cNvGrpSpPr/>
              <p:nvPr/>
            </p:nvGrpSpPr>
            <p:grpSpPr>
              <a:xfrm>
                <a:off x="4360812" y="3477513"/>
                <a:ext cx="350519" cy="49143"/>
                <a:chOff x="6816298" y="1329110"/>
                <a:chExt cx="350519" cy="49143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A4F31E96-D011-D542-A7A0-EB4B8F5F631F}"/>
                    </a:ext>
                  </a:extLst>
                </p:cNvPr>
                <p:cNvSpPr/>
                <p:nvPr/>
              </p:nvSpPr>
              <p:spPr>
                <a:xfrm>
                  <a:off x="6816298" y="1332534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2B2404D-AC8D-8B4E-A642-934A368B7FBA}"/>
                    </a:ext>
                  </a:extLst>
                </p:cNvPr>
                <p:cNvSpPr/>
                <p:nvPr/>
              </p:nvSpPr>
              <p:spPr>
                <a:xfrm>
                  <a:off x="6968698" y="1330824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7AC8BEA0-4876-E041-A4B9-D29B8EB9DB78}"/>
                    </a:ext>
                  </a:extLst>
                </p:cNvPr>
                <p:cNvSpPr/>
                <p:nvPr/>
              </p:nvSpPr>
              <p:spPr>
                <a:xfrm>
                  <a:off x="7121098" y="132911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DE04DD3-AD6C-F34F-B2BC-F6D6B6749535}"/>
                  </a:ext>
                </a:extLst>
              </p:cNvPr>
              <p:cNvGrpSpPr/>
              <p:nvPr/>
            </p:nvGrpSpPr>
            <p:grpSpPr>
              <a:xfrm>
                <a:off x="7419431" y="3470878"/>
                <a:ext cx="350519" cy="49143"/>
                <a:chOff x="6816298" y="1329110"/>
                <a:chExt cx="350519" cy="49143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7B37AB05-9F54-F143-BCB0-C8988EF4E8A3}"/>
                    </a:ext>
                  </a:extLst>
                </p:cNvPr>
                <p:cNvSpPr/>
                <p:nvPr/>
              </p:nvSpPr>
              <p:spPr>
                <a:xfrm>
                  <a:off x="6816298" y="1332534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702A8C58-BFCC-B749-A5EF-B88A7BB30F23}"/>
                    </a:ext>
                  </a:extLst>
                </p:cNvPr>
                <p:cNvSpPr/>
                <p:nvPr/>
              </p:nvSpPr>
              <p:spPr>
                <a:xfrm>
                  <a:off x="6968698" y="1330824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D0B837EE-2E49-CC4F-A304-8FEFE54F274A}"/>
                    </a:ext>
                  </a:extLst>
                </p:cNvPr>
                <p:cNvSpPr/>
                <p:nvPr/>
              </p:nvSpPr>
              <p:spPr>
                <a:xfrm>
                  <a:off x="7121098" y="132911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CCB5664-F735-E24B-90E5-A6EDC9320E64}"/>
                </a:ext>
              </a:extLst>
            </p:cNvPr>
            <p:cNvSpPr txBox="1"/>
            <p:nvPr/>
          </p:nvSpPr>
          <p:spPr>
            <a:xfrm>
              <a:off x="1750400" y="2531548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0 1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9DCCB30-2A9B-9C45-8B12-6699459EB520}"/>
                </a:ext>
              </a:extLst>
            </p:cNvPr>
            <p:cNvSpPr txBox="1"/>
            <p:nvPr/>
          </p:nvSpPr>
          <p:spPr>
            <a:xfrm>
              <a:off x="3694300" y="2531548"/>
              <a:ext cx="705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25 26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92B1134-6565-AB42-A775-19AA370776B6}"/>
                </a:ext>
              </a:extLst>
            </p:cNvPr>
            <p:cNvSpPr txBox="1"/>
            <p:nvPr/>
          </p:nvSpPr>
          <p:spPr>
            <a:xfrm>
              <a:off x="2717754" y="253743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24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7BAF078-64A2-434F-B073-36FC6998D05B}"/>
                </a:ext>
              </a:extLst>
            </p:cNvPr>
            <p:cNvSpPr txBox="1"/>
            <p:nvPr/>
          </p:nvSpPr>
          <p:spPr>
            <a:xfrm>
              <a:off x="6736648" y="2531548"/>
              <a:ext cx="705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75 76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FFF1F99-108B-9849-B0B9-BF21406A9C60}"/>
                </a:ext>
              </a:extLst>
            </p:cNvPr>
            <p:cNvSpPr txBox="1"/>
            <p:nvPr/>
          </p:nvSpPr>
          <p:spPr>
            <a:xfrm>
              <a:off x="7855119" y="252602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99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8EDDD76F-B1A6-A640-B1B0-3C93D95A3036}"/>
                </a:ext>
              </a:extLst>
            </p:cNvPr>
            <p:cNvSpPr txBox="1"/>
            <p:nvPr/>
          </p:nvSpPr>
          <p:spPr>
            <a:xfrm>
              <a:off x="4786621" y="2535787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49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C06FD84-4DA6-6944-83D5-6D5BC8C18010}"/>
                </a:ext>
              </a:extLst>
            </p:cNvPr>
            <p:cNvSpPr txBox="1"/>
            <p:nvPr/>
          </p:nvSpPr>
          <p:spPr>
            <a:xfrm>
              <a:off x="5153961" y="2522791"/>
              <a:ext cx="16800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Global vertex 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63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0A8E4C-88D0-5449-ABF6-E30399531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369733"/>
            <a:ext cx="8409794" cy="993775"/>
          </a:xfrm>
        </p:spPr>
        <p:txBody>
          <a:bodyPr/>
          <a:lstStyle/>
          <a:p>
            <a:r>
              <a:rPr lang="en-US" sz="4000" dirty="0"/>
              <a:t>MASS Main to Interact with </a:t>
            </a:r>
            <a:r>
              <a:rPr lang="en-US" sz="4000" dirty="0" err="1"/>
              <a:t>CytoScape</a:t>
            </a:r>
            <a:endParaRPr lang="en-US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DEF33C-B61C-5C45-B5A0-97996FA90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96" y="1602974"/>
            <a:ext cx="7126942" cy="268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74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0A8E4C-88D0-5449-ABF6-E3039953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MASS and </a:t>
            </a:r>
            <a:r>
              <a:rPr lang="en-US" sz="4000" dirty="0" err="1"/>
              <a:t>Cytoscape</a:t>
            </a:r>
            <a:r>
              <a:rPr lang="en-US" sz="4000" dirty="0"/>
              <a:t> Communication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1ED17579-8D12-AF44-AE40-FA11ED42B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469" y="1582984"/>
            <a:ext cx="7051148" cy="302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99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3DC049-3FFE-CE48-8F04-50D6FE982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4" y="369733"/>
            <a:ext cx="8380455" cy="993775"/>
          </a:xfrm>
        </p:spPr>
        <p:txBody>
          <a:bodyPr/>
          <a:lstStyle/>
          <a:p>
            <a:r>
              <a:rPr lang="en-US" sz="4000" dirty="0"/>
              <a:t>Graph Import from MASS to </a:t>
            </a:r>
            <a:r>
              <a:rPr lang="en-US" sz="4000" dirty="0" err="1"/>
              <a:t>Cytoscape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568356-64A5-1546-BC49-B3671F6E6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775" y="1410397"/>
            <a:ext cx="4762704" cy="315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73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250112-9BFD-9D43-9AE6-F5438F7FA5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923" y="1510624"/>
            <a:ext cx="8197114" cy="2988028"/>
          </a:xfrm>
        </p:spPr>
        <p:txBody>
          <a:bodyPr/>
          <a:lstStyle/>
          <a:p>
            <a:r>
              <a:rPr lang="en-US" sz="2000" dirty="0"/>
              <a:t>Two benchmark programs developed with MASS, </a:t>
            </a:r>
            <a:r>
              <a:rPr lang="en-US" sz="2000" dirty="0" err="1"/>
              <a:t>IncRDD</a:t>
            </a:r>
            <a:r>
              <a:rPr lang="en-US" sz="2000" dirty="0"/>
              <a:t>, MapReduce, and Spark</a:t>
            </a:r>
          </a:p>
          <a:p>
            <a:pPr lvl="1"/>
            <a:r>
              <a:rPr lang="en-US" sz="1800" dirty="0"/>
              <a:t>Incremental graph construction</a:t>
            </a:r>
          </a:p>
          <a:p>
            <a:pPr lvl="1"/>
            <a:r>
              <a:rPr lang="en-US" sz="1800" dirty="0"/>
              <a:t>RD tree construction (and range search)</a:t>
            </a:r>
          </a:p>
          <a:p>
            <a:r>
              <a:rPr lang="en-US" sz="2000" dirty="0"/>
              <a:t>Cluster systems used:</a:t>
            </a:r>
          </a:p>
          <a:p>
            <a:pPr lvl="1"/>
            <a:r>
              <a:rPr lang="en-US" sz="1800" dirty="0"/>
              <a:t>4 machines, each with 8-core 2.33GHz CPU (Intel Xeon E5410) with 16GB memory</a:t>
            </a:r>
          </a:p>
          <a:p>
            <a:pPr lvl="1"/>
            <a:r>
              <a:rPr lang="en-US" sz="1800" dirty="0"/>
              <a:t>10 VMs, each with 4-core 2.10GHz (Intel Xeon Gold 6130) with 16, 18, or 20GB memory.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EF3ABD-85E7-9E4D-8BF7-4D6D1CA1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4224590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EF3ABD-85E7-9E4D-8BF7-4D6D1CA1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Incremental Graph Construction Code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CF6550-16DE-BA4B-B342-7DE374DB3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088" y="2779551"/>
            <a:ext cx="2902188" cy="693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29CD98-AEC5-214A-93C6-AB86C06EA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964" y="2602969"/>
            <a:ext cx="2794099" cy="480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0D38B5-F2C2-EB4C-8FBE-756A6300F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32" y="2602969"/>
            <a:ext cx="2794099" cy="6674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759290-BC1E-C042-84B4-F7200DB0A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088" y="2602969"/>
            <a:ext cx="2244708" cy="2004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FF13FC-6DE1-B944-97D2-125E4352ECF6}"/>
              </a:ext>
            </a:extLst>
          </p:cNvPr>
          <p:cNvSpPr txBox="1"/>
          <p:nvPr/>
        </p:nvSpPr>
        <p:spPr>
          <a:xfrm>
            <a:off x="748145" y="1946156"/>
            <a:ext cx="1144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Listing A. MASS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3E69A8-AF06-884B-AC28-1D216A86F2C0}"/>
              </a:ext>
            </a:extLst>
          </p:cNvPr>
          <p:cNvSpPr txBox="1"/>
          <p:nvPr/>
        </p:nvSpPr>
        <p:spPr>
          <a:xfrm>
            <a:off x="3765816" y="1946156"/>
            <a:ext cx="1231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Listing B. </a:t>
            </a:r>
            <a:r>
              <a:rPr lang="en-US" sz="1200" dirty="0" err="1"/>
              <a:t>IncRDD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68E1B8-F717-CC43-B971-5D3B613D1DBD}"/>
              </a:ext>
            </a:extLst>
          </p:cNvPr>
          <p:cNvSpPr txBox="1"/>
          <p:nvPr/>
        </p:nvSpPr>
        <p:spPr>
          <a:xfrm>
            <a:off x="6824065" y="1949324"/>
            <a:ext cx="1641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Listing C. Spark/</a:t>
            </a:r>
            <a:r>
              <a:rPr lang="en-US" sz="1200" dirty="0" err="1"/>
              <a:t>GraphX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11828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EF3ABD-85E7-9E4D-8BF7-4D6D1CA1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000" dirty="0"/>
            </a:br>
            <a:r>
              <a:rPr lang="en-US" sz="4000" dirty="0"/>
              <a:t>Execution Performance</a:t>
            </a:r>
            <a:br>
              <a:rPr lang="en-US" sz="4000" dirty="0"/>
            </a:br>
            <a:r>
              <a:rPr lang="en-US" sz="2000" dirty="0"/>
              <a:t>Incremental Graph Construction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C2BFC2-28FE-5846-9C6E-4EA081A17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12" y="1595693"/>
            <a:ext cx="2783133" cy="2087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70FF24-15F8-A749-9B83-2E34D43E7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989" y="1609596"/>
            <a:ext cx="2730974" cy="20482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B159D6-417E-2A42-B516-B253A2E51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333" y="1609595"/>
            <a:ext cx="2650653" cy="20482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1313B3-7027-1A45-86B9-11FD779C2B74}"/>
              </a:ext>
            </a:extLst>
          </p:cNvPr>
          <p:cNvSpPr txBox="1"/>
          <p:nvPr/>
        </p:nvSpPr>
        <p:spPr>
          <a:xfrm>
            <a:off x="422494" y="3651957"/>
            <a:ext cx="2662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(a) MASS versus </a:t>
            </a:r>
            <a:r>
              <a:rPr lang="en-US" sz="1000" dirty="0" err="1"/>
              <a:t>IncRDD</a:t>
            </a:r>
            <a:r>
              <a:rPr lang="en-US" sz="1000" dirty="0"/>
              <a:t> in repetitive 100-vertex additions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80476-CC5C-054F-A8CD-1327C8E7768D}"/>
              </a:ext>
            </a:extLst>
          </p:cNvPr>
          <p:cNvSpPr txBox="1"/>
          <p:nvPr/>
        </p:nvSpPr>
        <p:spPr>
          <a:xfrm>
            <a:off x="3139514" y="3633961"/>
            <a:ext cx="3008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(b) MASS versus Spark/</a:t>
            </a:r>
            <a:r>
              <a:rPr lang="en-US" sz="1000" dirty="0" err="1"/>
              <a:t>GraphX</a:t>
            </a:r>
            <a:r>
              <a:rPr lang="en-US" sz="1000" dirty="0"/>
              <a:t> in repetitive 100-vertex additions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A8B4C1-6006-BD4E-9521-4FB65119444B}"/>
              </a:ext>
            </a:extLst>
          </p:cNvPr>
          <p:cNvSpPr txBox="1"/>
          <p:nvPr/>
        </p:nvSpPr>
        <p:spPr>
          <a:xfrm>
            <a:off x="6263538" y="3633961"/>
            <a:ext cx="2682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(c) A comparison of MASS, </a:t>
            </a:r>
            <a:r>
              <a:rPr lang="en-US" sz="1000" dirty="0" err="1"/>
              <a:t>IncRDD</a:t>
            </a:r>
            <a:r>
              <a:rPr lang="en-US" sz="1000" dirty="0"/>
              <a:t>, and Spark/</a:t>
            </a:r>
            <a:r>
              <a:rPr lang="en-US" sz="1000" dirty="0" err="1"/>
              <a:t>GraphX</a:t>
            </a:r>
            <a:r>
              <a:rPr lang="en-US" sz="1000" dirty="0"/>
              <a:t> in one-by-one</a:t>
            </a:r>
          </a:p>
          <a:p>
            <a:r>
              <a:rPr lang="en-US" sz="1000" dirty="0"/>
              <a:t>vertex additions up to 4,500 vertices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92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EF3ABD-85E7-9E4D-8BF7-4D6D1CA1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000" dirty="0"/>
            </a:br>
            <a:r>
              <a:rPr lang="en-US" sz="4000" dirty="0"/>
              <a:t>Execution Performance</a:t>
            </a:r>
            <a:br>
              <a:rPr lang="en-US" sz="4000" dirty="0"/>
            </a:br>
            <a:r>
              <a:rPr lang="en-US" sz="2000" dirty="0"/>
              <a:t>Incremental Graph Construction and Retrieval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3EBF14-E6DB-214C-AFC9-E20752816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793" y="1707313"/>
            <a:ext cx="2682292" cy="2072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999908-FC44-AA4C-ADF7-2E05E5014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46" y="1691420"/>
            <a:ext cx="2662925" cy="1997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4D64B9-4FA7-7C49-A0B7-9936FDE4C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318" y="1685354"/>
            <a:ext cx="2599498" cy="19496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02B00C-6A11-3345-ABAC-107057E743B7}"/>
              </a:ext>
            </a:extLst>
          </p:cNvPr>
          <p:cNvSpPr txBox="1"/>
          <p:nvPr/>
        </p:nvSpPr>
        <p:spPr>
          <a:xfrm>
            <a:off x="422494" y="3651957"/>
            <a:ext cx="2662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(a) MASS versus </a:t>
            </a:r>
            <a:r>
              <a:rPr lang="en-US" sz="1000" dirty="0" err="1"/>
              <a:t>IncRDD</a:t>
            </a:r>
            <a:r>
              <a:rPr lang="en-US" sz="1000" dirty="0"/>
              <a:t> in repetitive 100-vertex additions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587549-2492-8242-85C9-F717DD08865A}"/>
              </a:ext>
            </a:extLst>
          </p:cNvPr>
          <p:cNvSpPr txBox="1"/>
          <p:nvPr/>
        </p:nvSpPr>
        <p:spPr>
          <a:xfrm>
            <a:off x="3139514" y="3633961"/>
            <a:ext cx="3008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(b) MASS versus Spark/</a:t>
            </a:r>
            <a:r>
              <a:rPr lang="en-US" sz="1000" dirty="0" err="1"/>
              <a:t>GraphX</a:t>
            </a:r>
            <a:r>
              <a:rPr lang="en-US" sz="1000" dirty="0"/>
              <a:t> in repetitive 100-vertex additions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F6AFDC-A7D8-EA4E-9C52-F91B49FB8E51}"/>
              </a:ext>
            </a:extLst>
          </p:cNvPr>
          <p:cNvSpPr txBox="1"/>
          <p:nvPr/>
        </p:nvSpPr>
        <p:spPr>
          <a:xfrm>
            <a:off x="6263538" y="3633961"/>
            <a:ext cx="2682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(c) A comparison of MASS, </a:t>
            </a:r>
            <a:r>
              <a:rPr lang="en-US" sz="1000" dirty="0" err="1"/>
              <a:t>IncRDD</a:t>
            </a:r>
            <a:r>
              <a:rPr lang="en-US" sz="1000" dirty="0"/>
              <a:t>, and Spark/</a:t>
            </a:r>
            <a:r>
              <a:rPr lang="en-US" sz="1000" dirty="0" err="1"/>
              <a:t>GraphX</a:t>
            </a:r>
            <a:r>
              <a:rPr lang="en-US" sz="1000" dirty="0"/>
              <a:t> in one-by-one</a:t>
            </a:r>
          </a:p>
          <a:p>
            <a:r>
              <a:rPr lang="en-US" sz="1000" dirty="0"/>
              <a:t>vertex additions up to 4,500 vertices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869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Software agents and agent-based modeling (ABM)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Big Graphs 2020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Student-faculty projects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Expected activities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Q &amp; A</a:t>
            </a:r>
          </a:p>
          <a:p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13108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EF3ABD-85E7-9E4D-8BF7-4D6D1CA1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KD Tree Construction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EB277-5517-CF42-A580-72D2F27D2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79" y="1683529"/>
            <a:ext cx="3348706" cy="29758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10FF60-B768-5F43-B9DB-E365BD265E62}"/>
              </a:ext>
            </a:extLst>
          </p:cNvPr>
          <p:cNvSpPr txBox="1"/>
          <p:nvPr/>
        </p:nvSpPr>
        <p:spPr>
          <a:xfrm>
            <a:off x="1775012" y="1406530"/>
            <a:ext cx="1499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Listing A. MASS Code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B246A1-4233-AE4B-AA30-44187BF31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705" y="1543551"/>
            <a:ext cx="3798675" cy="15850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7B59D5-925E-7045-8B01-8E4F5CD21196}"/>
              </a:ext>
            </a:extLst>
          </p:cNvPr>
          <p:cNvSpPr txBox="1"/>
          <p:nvPr/>
        </p:nvSpPr>
        <p:spPr>
          <a:xfrm>
            <a:off x="4933394" y="3261519"/>
            <a:ext cx="3537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MASS versus MapReduce/Spark using 10K data points</a:t>
            </a:r>
          </a:p>
        </p:txBody>
      </p:sp>
    </p:spTree>
    <p:extLst>
      <p:ext uri="{BB962C8B-B14F-4D97-AF65-F5344CB8AC3E}">
        <p14:creationId xmlns:p14="http://schemas.microsoft.com/office/powerpoint/2010/main" val="894234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4F8B0E-2F6A-0E44-89B9-C490B13DB6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443" y="1551558"/>
            <a:ext cx="8197114" cy="2365901"/>
          </a:xfrm>
        </p:spPr>
        <p:txBody>
          <a:bodyPr/>
          <a:lstStyle/>
          <a:p>
            <a:r>
              <a:rPr lang="en-US" sz="2000" dirty="0"/>
              <a:t>Pursued our focus on agent-based structured data analysis</a:t>
            </a:r>
          </a:p>
          <a:p>
            <a:pPr lvl="1"/>
            <a:r>
              <a:rPr lang="en-US" sz="1800" dirty="0"/>
              <a:t>Facilitated agent-navigable graph construction with MASS and visualization with </a:t>
            </a:r>
            <a:r>
              <a:rPr lang="en-US" sz="1800" dirty="0" err="1"/>
              <a:t>Cytoscape</a:t>
            </a:r>
            <a:r>
              <a:rPr lang="en-US" sz="1800" dirty="0"/>
              <a:t>.</a:t>
            </a:r>
          </a:p>
          <a:p>
            <a:pPr lvl="1"/>
            <a:r>
              <a:rPr lang="en-US" sz="1800" dirty="0"/>
              <a:t>Demonstrated MASS graph construction performance competitive to other big-data tools.</a:t>
            </a:r>
          </a:p>
          <a:p>
            <a:pPr lvl="1"/>
            <a:r>
              <a:rPr lang="en-US" sz="1800" dirty="0"/>
              <a:t>Identified the necessity of improving graph vertex/edge distribution.</a:t>
            </a:r>
          </a:p>
          <a:p>
            <a:r>
              <a:rPr lang="en-US" sz="2000" dirty="0"/>
              <a:t>Planning to apply MASS to biological network analysis</a:t>
            </a:r>
          </a:p>
          <a:p>
            <a:pPr lvl="1"/>
            <a:r>
              <a:rPr lang="en-US" sz="1600" dirty="0"/>
              <a:t>Let agents travel toward hubs of protein-to-protein network for centrality and clustering analysis.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849205-5C00-6B44-AAD9-45299E36F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Big Graphs 2020 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265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28D912-EA2B-E341-995A-080DACC1D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Student-Faculty Projects</a:t>
            </a:r>
            <a:br>
              <a:rPr lang="en-US" dirty="0"/>
            </a:br>
            <a:r>
              <a:rPr lang="en-US" dirty="0"/>
              <a:t>IEEE Computer Vol.53 No.3 pp16-25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D3057F-4896-F349-BFFF-498411093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22" y="1553488"/>
            <a:ext cx="3070377" cy="2858256"/>
          </a:xfrm>
          <a:prstGeom prst="rect">
            <a:avLst/>
          </a:prstGeom>
        </p:spPr>
      </p:pic>
      <p:pic>
        <p:nvPicPr>
          <p:cNvPr id="5" name="Picture 4" descr="Applications1.tiff">
            <a:extLst>
              <a:ext uri="{FF2B5EF4-FFF2-40B4-BE49-F238E27FC236}">
                <a16:creationId xmlns:a16="http://schemas.microsoft.com/office/drawing/2014/main" id="{EC9FC9DA-14A6-6248-9418-EECB19A34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994" y="1719652"/>
            <a:ext cx="3284586" cy="937546"/>
          </a:xfrm>
          <a:prstGeom prst="rect">
            <a:avLst/>
          </a:prstGeom>
        </p:spPr>
      </p:pic>
      <p:pic>
        <p:nvPicPr>
          <p:cNvPr id="6" name="Picture 5" descr="Applications2.tiff">
            <a:extLst>
              <a:ext uri="{FF2B5EF4-FFF2-40B4-BE49-F238E27FC236}">
                <a16:creationId xmlns:a16="http://schemas.microsoft.com/office/drawing/2014/main" id="{6FCE50BC-B23A-994D-B0BB-29A788B7A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08" y="2873098"/>
            <a:ext cx="3475891" cy="9375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69880A-F35F-F941-94E7-F7C873DEE69B}"/>
              </a:ext>
            </a:extLst>
          </p:cNvPr>
          <p:cNvSpPr txBox="1"/>
          <p:nvPr/>
        </p:nvSpPr>
        <p:spPr>
          <a:xfrm>
            <a:off x="4923742" y="1516377"/>
            <a:ext cx="406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BFS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7F3F4-CAE2-0C44-A607-070028B4AF25}"/>
              </a:ext>
            </a:extLst>
          </p:cNvPr>
          <p:cNvSpPr txBox="1"/>
          <p:nvPr/>
        </p:nvSpPr>
        <p:spPr>
          <a:xfrm>
            <a:off x="6805841" y="1531766"/>
            <a:ext cx="16498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Ant Colonial Optimization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CBE5BC-82CA-8B49-BBBD-AAC367D207F8}"/>
              </a:ext>
            </a:extLst>
          </p:cNvPr>
          <p:cNvSpPr txBox="1"/>
          <p:nvPr/>
        </p:nvSpPr>
        <p:spPr>
          <a:xfrm>
            <a:off x="4353418" y="3707237"/>
            <a:ext cx="18117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Particle Swarm Optimization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3F0710-776F-AB4C-BB8D-6689A5E75270}"/>
              </a:ext>
            </a:extLst>
          </p:cNvPr>
          <p:cNvSpPr txBox="1"/>
          <p:nvPr/>
        </p:nvSpPr>
        <p:spPr>
          <a:xfrm>
            <a:off x="5681847" y="2720907"/>
            <a:ext cx="1436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Best Tool for K Means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2B345-A593-E749-A938-667CFA1C14E1}"/>
              </a:ext>
            </a:extLst>
          </p:cNvPr>
          <p:cNvSpPr txBox="1"/>
          <p:nvPr/>
        </p:nvSpPr>
        <p:spPr>
          <a:xfrm>
            <a:off x="7351085" y="3746800"/>
            <a:ext cx="4411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KNN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4EC89D-FBFC-0040-99E8-C3AF5FD2AAD1}"/>
              </a:ext>
            </a:extLst>
          </p:cNvPr>
          <p:cNvSpPr txBox="1"/>
          <p:nvPr/>
        </p:nvSpPr>
        <p:spPr>
          <a:xfrm>
            <a:off x="5614489" y="1525138"/>
            <a:ext cx="1191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Triangle Counting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167065-C9C1-184D-B471-861788C23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493" y="4087525"/>
            <a:ext cx="749300" cy="952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CC1667-C6D0-B241-A997-34CD116919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4024" y="4103527"/>
            <a:ext cx="749199" cy="9364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8F82D7-2BD1-8244-8C10-2FAB69D79A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4141" y="4087525"/>
            <a:ext cx="936498" cy="93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85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DFF0B1-3797-6647-B8AE-B6E17620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Agent-Based Computational Geometry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8223AD-C831-1443-A040-6CD824A6D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354" y="4096568"/>
            <a:ext cx="7493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5E1F2F-50CF-314A-9750-523B328C8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204" y="4096568"/>
            <a:ext cx="636067" cy="892828"/>
          </a:xfrm>
          <a:prstGeom prst="rect">
            <a:avLst/>
          </a:prstGeom>
        </p:spPr>
      </p:pic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4F850D56-39D0-8C4B-9A39-512933577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704" y="4088088"/>
            <a:ext cx="749300" cy="942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F41CD9-BCE8-4B4D-A44D-617502B13B7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828773" y="3169642"/>
            <a:ext cx="2220118" cy="1471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0F11FF-8C07-8446-9CCB-A0858C9511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4416" y="1743391"/>
            <a:ext cx="1232764" cy="203660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DAB9963-5F37-1840-8C2B-508D8CDEC6BA}"/>
              </a:ext>
            </a:extLst>
          </p:cNvPr>
          <p:cNvGrpSpPr/>
          <p:nvPr/>
        </p:nvGrpSpPr>
        <p:grpSpPr>
          <a:xfrm>
            <a:off x="1653469" y="1757440"/>
            <a:ext cx="1754263" cy="1319599"/>
            <a:chOff x="3381354" y="2073069"/>
            <a:chExt cx="5677622" cy="399881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B5A99C0-6868-5947-9576-6BE39EFF4ED3}"/>
                </a:ext>
              </a:extLst>
            </p:cNvPr>
            <p:cNvSpPr/>
            <p:nvPr/>
          </p:nvSpPr>
          <p:spPr>
            <a:xfrm>
              <a:off x="4597147" y="4078794"/>
              <a:ext cx="99610" cy="99617"/>
            </a:xfrm>
            <a:prstGeom prst="ellipse">
              <a:avLst/>
            </a:prstGeom>
            <a:solidFill>
              <a:srgbClr val="800000">
                <a:alpha val="71000"/>
              </a:srgbClr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3BD6245-E461-8047-B694-3DED106B7BD7}"/>
                </a:ext>
              </a:extLst>
            </p:cNvPr>
            <p:cNvSpPr/>
            <p:nvPr/>
          </p:nvSpPr>
          <p:spPr>
            <a:xfrm>
              <a:off x="5952677" y="3190440"/>
              <a:ext cx="99610" cy="99617"/>
            </a:xfrm>
            <a:prstGeom prst="ellipse">
              <a:avLst/>
            </a:prstGeom>
            <a:solidFill>
              <a:srgbClr val="800000">
                <a:alpha val="71000"/>
              </a:srgbClr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1A15BE0-E404-1149-87BA-F31B9F72735B}"/>
                </a:ext>
              </a:extLst>
            </p:cNvPr>
            <p:cNvSpPr/>
            <p:nvPr/>
          </p:nvSpPr>
          <p:spPr>
            <a:xfrm>
              <a:off x="6219657" y="4796234"/>
              <a:ext cx="99610" cy="99617"/>
            </a:xfrm>
            <a:prstGeom prst="ellipse">
              <a:avLst/>
            </a:prstGeom>
            <a:solidFill>
              <a:srgbClr val="800000">
                <a:alpha val="71000"/>
              </a:srgbClr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5EFCD78-85BF-8942-AC01-7419523E2940}"/>
                </a:ext>
              </a:extLst>
            </p:cNvPr>
            <p:cNvSpPr/>
            <p:nvPr/>
          </p:nvSpPr>
          <p:spPr>
            <a:xfrm>
              <a:off x="7823440" y="3590727"/>
              <a:ext cx="99610" cy="99617"/>
            </a:xfrm>
            <a:prstGeom prst="ellipse">
              <a:avLst/>
            </a:prstGeom>
            <a:solidFill>
              <a:srgbClr val="800000">
                <a:alpha val="71000"/>
              </a:srgbClr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54350ED-EBED-FD4B-8E64-F85964D59470}"/>
                </a:ext>
              </a:extLst>
            </p:cNvPr>
            <p:cNvCxnSpPr/>
            <p:nvPr/>
          </p:nvCxnSpPr>
          <p:spPr>
            <a:xfrm>
              <a:off x="4326286" y="2378612"/>
              <a:ext cx="1202739" cy="171827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F4EC558-7551-2F42-8485-AB40F5AF7EFB}"/>
                </a:ext>
              </a:extLst>
            </p:cNvPr>
            <p:cNvCxnSpPr/>
            <p:nvPr/>
          </p:nvCxnSpPr>
          <p:spPr>
            <a:xfrm flipH="1">
              <a:off x="6764390" y="2225841"/>
              <a:ext cx="414642" cy="17380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8558B8-5B61-8340-B54D-8062C9BE7C7F}"/>
                </a:ext>
              </a:extLst>
            </p:cNvPr>
            <p:cNvCxnSpPr/>
            <p:nvPr/>
          </p:nvCxnSpPr>
          <p:spPr>
            <a:xfrm flipH="1">
              <a:off x="4917916" y="4030086"/>
              <a:ext cx="611109" cy="17465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1CC5B21-A5C1-A242-81CC-59EAB11B0C82}"/>
                </a:ext>
              </a:extLst>
            </p:cNvPr>
            <p:cNvCxnSpPr/>
            <p:nvPr/>
          </p:nvCxnSpPr>
          <p:spPr>
            <a:xfrm>
              <a:off x="6807794" y="3963919"/>
              <a:ext cx="1115256" cy="14311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0422788-2924-AA40-8BD0-632867440DC0}"/>
                </a:ext>
              </a:extLst>
            </p:cNvPr>
            <p:cNvCxnSpPr/>
            <p:nvPr/>
          </p:nvCxnSpPr>
          <p:spPr>
            <a:xfrm flipV="1">
              <a:off x="5529025" y="3982308"/>
              <a:ext cx="1278769" cy="1145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B49FF62-D043-004F-8412-C347A536388D}"/>
                </a:ext>
              </a:extLst>
            </p:cNvPr>
            <p:cNvGrpSpPr/>
            <p:nvPr/>
          </p:nvGrpSpPr>
          <p:grpSpPr>
            <a:xfrm>
              <a:off x="4736494" y="2073069"/>
              <a:ext cx="2452472" cy="2395121"/>
              <a:chOff x="4907993" y="802049"/>
              <a:chExt cx="2452472" cy="2395121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EB7364B-74AA-5C4D-9F9A-B08E4DAA8381}"/>
                  </a:ext>
                </a:extLst>
              </p:cNvPr>
              <p:cNvSpPr/>
              <p:nvPr/>
            </p:nvSpPr>
            <p:spPr>
              <a:xfrm>
                <a:off x="5776917" y="1600200"/>
                <a:ext cx="763890" cy="748659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0E62DF3A-F181-4845-9EBC-F6FCF44A99ED}"/>
                  </a:ext>
                </a:extLst>
              </p:cNvPr>
              <p:cNvSpPr/>
              <p:nvPr/>
            </p:nvSpPr>
            <p:spPr>
              <a:xfrm>
                <a:off x="5852925" y="1666668"/>
                <a:ext cx="611490" cy="596259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C03ECB1-629B-064E-AC4B-580398183DE0}"/>
                  </a:ext>
                </a:extLst>
              </p:cNvPr>
              <p:cNvSpPr/>
              <p:nvPr/>
            </p:nvSpPr>
            <p:spPr>
              <a:xfrm>
                <a:off x="5681427" y="1514268"/>
                <a:ext cx="954864" cy="930074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D162C728-BB2A-0140-9322-2CA5C3310ADF}"/>
                  </a:ext>
                </a:extLst>
              </p:cNvPr>
              <p:cNvSpPr/>
              <p:nvPr/>
            </p:nvSpPr>
            <p:spPr>
              <a:xfrm>
                <a:off x="5595493" y="1436734"/>
                <a:ext cx="1107263" cy="1083621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5787654C-BF5C-BB48-8C21-647C5068EB74}"/>
                  </a:ext>
                </a:extLst>
              </p:cNvPr>
              <p:cNvSpPr/>
              <p:nvPr/>
            </p:nvSpPr>
            <p:spPr>
              <a:xfrm>
                <a:off x="5480521" y="1327200"/>
                <a:ext cx="1327637" cy="1308109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AB1C9068-CCCC-CD45-9435-7FFDDAE55E7D}"/>
                  </a:ext>
                </a:extLst>
              </p:cNvPr>
              <p:cNvSpPr/>
              <p:nvPr/>
            </p:nvSpPr>
            <p:spPr>
              <a:xfrm>
                <a:off x="5356777" y="1222172"/>
                <a:ext cx="1584683" cy="1536894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EC4E866E-B882-9E43-A464-40B26E543997}"/>
                  </a:ext>
                </a:extLst>
              </p:cNvPr>
              <p:cNvSpPr/>
              <p:nvPr/>
            </p:nvSpPr>
            <p:spPr>
              <a:xfrm>
                <a:off x="5242195" y="1107592"/>
                <a:ext cx="1813469" cy="1794326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7DD60D78-0180-2043-9752-C3432AA9197F}"/>
                  </a:ext>
                </a:extLst>
              </p:cNvPr>
              <p:cNvSpPr/>
              <p:nvPr/>
            </p:nvSpPr>
            <p:spPr>
              <a:xfrm>
                <a:off x="5089415" y="954821"/>
                <a:ext cx="2099551" cy="2080401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1FB2F55-2CEE-F141-A84E-BD266B815B15}"/>
                  </a:ext>
                </a:extLst>
              </p:cNvPr>
              <p:cNvSpPr/>
              <p:nvPr/>
            </p:nvSpPr>
            <p:spPr>
              <a:xfrm>
                <a:off x="4907993" y="802049"/>
                <a:ext cx="2452472" cy="2395121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E3DB2E-79AB-AE42-8DD9-85E72B42A79A}"/>
                </a:ext>
              </a:extLst>
            </p:cNvPr>
            <p:cNvGrpSpPr/>
            <p:nvPr/>
          </p:nvGrpSpPr>
          <p:grpSpPr>
            <a:xfrm>
              <a:off x="5013031" y="3676765"/>
              <a:ext cx="2452472" cy="2395121"/>
              <a:chOff x="4907993" y="802049"/>
              <a:chExt cx="2452472" cy="2395121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1B71010-4142-264F-BF41-BD5699391C6D}"/>
                  </a:ext>
                </a:extLst>
              </p:cNvPr>
              <p:cNvSpPr/>
              <p:nvPr/>
            </p:nvSpPr>
            <p:spPr>
              <a:xfrm>
                <a:off x="5776917" y="1600200"/>
                <a:ext cx="763890" cy="748659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F7C5786-DCA4-CD4E-B557-8B54123AA0D0}"/>
                  </a:ext>
                </a:extLst>
              </p:cNvPr>
              <p:cNvSpPr/>
              <p:nvPr/>
            </p:nvSpPr>
            <p:spPr>
              <a:xfrm>
                <a:off x="5852925" y="1666668"/>
                <a:ext cx="611490" cy="596259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61BE9FC9-0EE0-1645-87FC-5215CCD72E19}"/>
                  </a:ext>
                </a:extLst>
              </p:cNvPr>
              <p:cNvSpPr/>
              <p:nvPr/>
            </p:nvSpPr>
            <p:spPr>
              <a:xfrm>
                <a:off x="5681427" y="1514268"/>
                <a:ext cx="954864" cy="930074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17BB35E-D294-BB46-B17E-1F14745CA065}"/>
                  </a:ext>
                </a:extLst>
              </p:cNvPr>
              <p:cNvSpPr/>
              <p:nvPr/>
            </p:nvSpPr>
            <p:spPr>
              <a:xfrm>
                <a:off x="5595493" y="1436734"/>
                <a:ext cx="1107263" cy="1083621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60C913A-B4D8-5C4C-AE85-F0A689C3B18F}"/>
                  </a:ext>
                </a:extLst>
              </p:cNvPr>
              <p:cNvSpPr/>
              <p:nvPr/>
            </p:nvSpPr>
            <p:spPr>
              <a:xfrm>
                <a:off x="5480521" y="1327200"/>
                <a:ext cx="1327637" cy="1308109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75DF9DC-38D8-0E48-B5D2-864E2A001A77}"/>
                  </a:ext>
                </a:extLst>
              </p:cNvPr>
              <p:cNvSpPr/>
              <p:nvPr/>
            </p:nvSpPr>
            <p:spPr>
              <a:xfrm>
                <a:off x="5356777" y="1222172"/>
                <a:ext cx="1584683" cy="1536894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11A4D69-D24C-1344-8A39-3379CB6F02D1}"/>
                  </a:ext>
                </a:extLst>
              </p:cNvPr>
              <p:cNvSpPr/>
              <p:nvPr/>
            </p:nvSpPr>
            <p:spPr>
              <a:xfrm>
                <a:off x="5242195" y="1107592"/>
                <a:ext cx="1813469" cy="1794326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D9F2089-A053-8B4C-9CA8-B05F17B1947D}"/>
                  </a:ext>
                </a:extLst>
              </p:cNvPr>
              <p:cNvSpPr/>
              <p:nvPr/>
            </p:nvSpPr>
            <p:spPr>
              <a:xfrm>
                <a:off x="5089415" y="954821"/>
                <a:ext cx="2099551" cy="2080401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13C5DAC-95FD-094E-ADA9-0E8BFBF8BB4F}"/>
                  </a:ext>
                </a:extLst>
              </p:cNvPr>
              <p:cNvSpPr/>
              <p:nvPr/>
            </p:nvSpPr>
            <p:spPr>
              <a:xfrm>
                <a:off x="4907993" y="802049"/>
                <a:ext cx="2452472" cy="2395121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70F911C-36A5-2943-81BB-A87F1F4CB003}"/>
                </a:ext>
              </a:extLst>
            </p:cNvPr>
            <p:cNvGrpSpPr/>
            <p:nvPr/>
          </p:nvGrpSpPr>
          <p:grpSpPr>
            <a:xfrm>
              <a:off x="3381354" y="2975377"/>
              <a:ext cx="2452472" cy="2395121"/>
              <a:chOff x="4907993" y="802049"/>
              <a:chExt cx="2452472" cy="2395121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4D68997-A0BC-9542-8F48-51708D78BBBC}"/>
                  </a:ext>
                </a:extLst>
              </p:cNvPr>
              <p:cNvSpPr/>
              <p:nvPr/>
            </p:nvSpPr>
            <p:spPr>
              <a:xfrm>
                <a:off x="5776917" y="1600200"/>
                <a:ext cx="763890" cy="748659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42B8203-2A66-B449-BD1C-40D28941F275}"/>
                  </a:ext>
                </a:extLst>
              </p:cNvPr>
              <p:cNvSpPr/>
              <p:nvPr/>
            </p:nvSpPr>
            <p:spPr>
              <a:xfrm>
                <a:off x="5852925" y="1666668"/>
                <a:ext cx="611490" cy="596259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0BBDD08-2E2C-774B-9AFB-146016F5558A}"/>
                  </a:ext>
                </a:extLst>
              </p:cNvPr>
              <p:cNvSpPr/>
              <p:nvPr/>
            </p:nvSpPr>
            <p:spPr>
              <a:xfrm>
                <a:off x="5681427" y="1514268"/>
                <a:ext cx="954864" cy="930074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4D5FD797-138D-464C-94AC-065A6FB1FC77}"/>
                  </a:ext>
                </a:extLst>
              </p:cNvPr>
              <p:cNvSpPr/>
              <p:nvPr/>
            </p:nvSpPr>
            <p:spPr>
              <a:xfrm>
                <a:off x="5595493" y="1436734"/>
                <a:ext cx="1107263" cy="1083621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BD0B4FF-C8C2-EE4C-BCDF-202041B9BFE1}"/>
                  </a:ext>
                </a:extLst>
              </p:cNvPr>
              <p:cNvSpPr/>
              <p:nvPr/>
            </p:nvSpPr>
            <p:spPr>
              <a:xfrm>
                <a:off x="5480521" y="1327200"/>
                <a:ext cx="1327637" cy="1308109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17C65D8-F5D0-454D-AD97-053F15041989}"/>
                  </a:ext>
                </a:extLst>
              </p:cNvPr>
              <p:cNvSpPr/>
              <p:nvPr/>
            </p:nvSpPr>
            <p:spPr>
              <a:xfrm>
                <a:off x="5356777" y="1222172"/>
                <a:ext cx="1584683" cy="1536894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48FD2545-F51A-3342-81E9-50DD5BEE9BC3}"/>
                  </a:ext>
                </a:extLst>
              </p:cNvPr>
              <p:cNvSpPr/>
              <p:nvPr/>
            </p:nvSpPr>
            <p:spPr>
              <a:xfrm>
                <a:off x="5242195" y="1107592"/>
                <a:ext cx="1813469" cy="1794326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1A1223A2-B710-B54B-AA79-1E60F028A49F}"/>
                  </a:ext>
                </a:extLst>
              </p:cNvPr>
              <p:cNvSpPr/>
              <p:nvPr/>
            </p:nvSpPr>
            <p:spPr>
              <a:xfrm>
                <a:off x="5089415" y="954821"/>
                <a:ext cx="2099551" cy="2080401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D77203F-4D55-E142-BC33-CC3FB399507F}"/>
                  </a:ext>
                </a:extLst>
              </p:cNvPr>
              <p:cNvSpPr/>
              <p:nvPr/>
            </p:nvSpPr>
            <p:spPr>
              <a:xfrm>
                <a:off x="4907993" y="802049"/>
                <a:ext cx="2452472" cy="2395121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C5D1294-5291-A34D-8E5F-5BF7744438C2}"/>
                </a:ext>
              </a:extLst>
            </p:cNvPr>
            <p:cNvGrpSpPr/>
            <p:nvPr/>
          </p:nvGrpSpPr>
          <p:grpSpPr>
            <a:xfrm>
              <a:off x="6606504" y="2475205"/>
              <a:ext cx="2452472" cy="2395121"/>
              <a:chOff x="4907993" y="802049"/>
              <a:chExt cx="2452472" cy="2395121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0720418-4BE9-B748-9370-F24E0D91BE49}"/>
                  </a:ext>
                </a:extLst>
              </p:cNvPr>
              <p:cNvSpPr/>
              <p:nvPr/>
            </p:nvSpPr>
            <p:spPr>
              <a:xfrm>
                <a:off x="5776917" y="1600200"/>
                <a:ext cx="763890" cy="748659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C27FEA0-DCA2-D54C-9C9B-827E423E00C1}"/>
                  </a:ext>
                </a:extLst>
              </p:cNvPr>
              <p:cNvSpPr/>
              <p:nvPr/>
            </p:nvSpPr>
            <p:spPr>
              <a:xfrm>
                <a:off x="5852925" y="1666668"/>
                <a:ext cx="611490" cy="596259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D528CE7-8D5E-1F46-A09E-3A55A5079109}"/>
                  </a:ext>
                </a:extLst>
              </p:cNvPr>
              <p:cNvSpPr/>
              <p:nvPr/>
            </p:nvSpPr>
            <p:spPr>
              <a:xfrm>
                <a:off x="5681427" y="1514268"/>
                <a:ext cx="954864" cy="930074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3E9CA1F-DFE3-9E49-A148-0EC2A9A7AFDF}"/>
                  </a:ext>
                </a:extLst>
              </p:cNvPr>
              <p:cNvSpPr/>
              <p:nvPr/>
            </p:nvSpPr>
            <p:spPr>
              <a:xfrm>
                <a:off x="5595493" y="1436734"/>
                <a:ext cx="1107263" cy="1083621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756597B-6E0E-0343-89B0-3596174EA89E}"/>
                  </a:ext>
                </a:extLst>
              </p:cNvPr>
              <p:cNvSpPr/>
              <p:nvPr/>
            </p:nvSpPr>
            <p:spPr>
              <a:xfrm>
                <a:off x="5480521" y="1327200"/>
                <a:ext cx="1327637" cy="1308109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478A5C9-ADB2-514D-9627-04BF69663674}"/>
                  </a:ext>
                </a:extLst>
              </p:cNvPr>
              <p:cNvSpPr/>
              <p:nvPr/>
            </p:nvSpPr>
            <p:spPr>
              <a:xfrm>
                <a:off x="5356777" y="1222172"/>
                <a:ext cx="1584683" cy="1536894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BD757B0-E249-FC46-B6B9-C921E67B608F}"/>
                  </a:ext>
                </a:extLst>
              </p:cNvPr>
              <p:cNvSpPr/>
              <p:nvPr/>
            </p:nvSpPr>
            <p:spPr>
              <a:xfrm>
                <a:off x="5242195" y="1107592"/>
                <a:ext cx="1813469" cy="1794326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E1F2584-C6C1-484E-B6E5-20F41ACF1993}"/>
                  </a:ext>
                </a:extLst>
              </p:cNvPr>
              <p:cNvSpPr/>
              <p:nvPr/>
            </p:nvSpPr>
            <p:spPr>
              <a:xfrm>
                <a:off x="5089415" y="954821"/>
                <a:ext cx="2099551" cy="2080401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333E738-7C7B-564B-BB41-A193F5612A20}"/>
                  </a:ext>
                </a:extLst>
              </p:cNvPr>
              <p:cNvSpPr/>
              <p:nvPr/>
            </p:nvSpPr>
            <p:spPr>
              <a:xfrm>
                <a:off x="4907993" y="802049"/>
                <a:ext cx="2452472" cy="2395121"/>
              </a:xfrm>
              <a:prstGeom prst="ellipse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D3F948D-E23A-FA4D-8B7E-A978E0767196}"/>
              </a:ext>
            </a:extLst>
          </p:cNvPr>
          <p:cNvSpPr txBox="1"/>
          <p:nvPr/>
        </p:nvSpPr>
        <p:spPr>
          <a:xfrm>
            <a:off x="1309724" y="1403593"/>
            <a:ext cx="2889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Voronoi edges detection as collisions between agents that propagate radially.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624B01F-8032-694F-AC0D-8FFA03F79E41}"/>
              </a:ext>
            </a:extLst>
          </p:cNvPr>
          <p:cNvSpPr txBox="1"/>
          <p:nvPr/>
        </p:nvSpPr>
        <p:spPr>
          <a:xfrm>
            <a:off x="4846262" y="1345812"/>
            <a:ext cx="2785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Range search as KD tree construction and agent tree traverse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581EA89-3B3D-7D43-8304-4EF9C92F1C62}"/>
              </a:ext>
            </a:extLst>
          </p:cNvPr>
          <p:cNvCxnSpPr/>
          <p:nvPr/>
        </p:nvCxnSpPr>
        <p:spPr>
          <a:xfrm>
            <a:off x="742435" y="3094972"/>
            <a:ext cx="82076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781B2B11-AF38-DB47-B8B7-69A13C46FADF}"/>
              </a:ext>
            </a:extLst>
          </p:cNvPr>
          <p:cNvSpPr txBox="1"/>
          <p:nvPr/>
        </p:nvSpPr>
        <p:spPr>
          <a:xfrm rot="16200000">
            <a:off x="610020" y="2058062"/>
            <a:ext cx="801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User level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9AE1286-2856-9846-BC91-115FBD375C31}"/>
              </a:ext>
            </a:extLst>
          </p:cNvPr>
          <p:cNvSpPr txBox="1"/>
          <p:nvPr/>
        </p:nvSpPr>
        <p:spPr>
          <a:xfrm rot="16200000">
            <a:off x="352272" y="3781640"/>
            <a:ext cx="1305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MASS library level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3F516D4-2A89-E74C-A34E-58D3B4A9461E}"/>
              </a:ext>
            </a:extLst>
          </p:cNvPr>
          <p:cNvCxnSpPr>
            <a:cxnSpLocks/>
          </p:cNvCxnSpPr>
          <p:nvPr/>
        </p:nvCxnSpPr>
        <p:spPr>
          <a:xfrm>
            <a:off x="1130516" y="1430388"/>
            <a:ext cx="0" cy="31424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15288BA0-1876-524E-8500-4CF3890A771A}"/>
              </a:ext>
            </a:extLst>
          </p:cNvPr>
          <p:cNvSpPr/>
          <p:nvPr/>
        </p:nvSpPr>
        <p:spPr>
          <a:xfrm>
            <a:off x="1142613" y="3109566"/>
            <a:ext cx="5511865" cy="153189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D6C44D2-D354-8E41-96B0-38C01D9F36D6}"/>
              </a:ext>
            </a:extLst>
          </p:cNvPr>
          <p:cNvSpPr txBox="1"/>
          <p:nvPr/>
        </p:nvSpPr>
        <p:spPr>
          <a:xfrm>
            <a:off x="6672261" y="2381415"/>
            <a:ext cx="1229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 picture from wiki</a:t>
            </a:r>
          </a:p>
        </p:txBody>
      </p:sp>
    </p:spTree>
    <p:extLst>
      <p:ext uri="{BB962C8B-B14F-4D97-AF65-F5344CB8AC3E}">
        <p14:creationId xmlns:p14="http://schemas.microsoft.com/office/powerpoint/2010/main" val="139906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C39A22-B422-784E-B7D9-F09B5FC0A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Multi-Dimensional Database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BEBB9878-6CFF-5B45-8C40-DC96672E1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617" y="4069930"/>
            <a:ext cx="990600" cy="9906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38FCE42-6F96-4F43-A8DB-C0C5409F8D30}"/>
              </a:ext>
            </a:extLst>
          </p:cNvPr>
          <p:cNvSpPr/>
          <p:nvPr/>
        </p:nvSpPr>
        <p:spPr>
          <a:xfrm>
            <a:off x="3128484" y="1407292"/>
            <a:ext cx="3319519" cy="3582329"/>
          </a:xfrm>
          <a:prstGeom prst="roundRect">
            <a:avLst/>
          </a:prstGeom>
          <a:solidFill>
            <a:schemeClr val="tx2">
              <a:lumMod val="20000"/>
              <a:lumOff val="80000"/>
              <a:alpha val="9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n 6">
            <a:extLst>
              <a:ext uri="{FF2B5EF4-FFF2-40B4-BE49-F238E27FC236}">
                <a16:creationId xmlns:a16="http://schemas.microsoft.com/office/drawing/2014/main" id="{FF63D55B-FAAE-C24F-89F3-4E38229CC2B2}"/>
              </a:ext>
            </a:extLst>
          </p:cNvPr>
          <p:cNvSpPr/>
          <p:nvPr/>
        </p:nvSpPr>
        <p:spPr>
          <a:xfrm>
            <a:off x="7320393" y="1772435"/>
            <a:ext cx="377372" cy="522514"/>
          </a:xfrm>
          <a:prstGeom prst="can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D7FD6F-6CD6-7046-9307-402C5AF2C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412" y="2306742"/>
            <a:ext cx="469495" cy="51162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061BDC-63F7-4E43-B826-77D34BD94B88}"/>
              </a:ext>
            </a:extLst>
          </p:cNvPr>
          <p:cNvCxnSpPr/>
          <p:nvPr/>
        </p:nvCxnSpPr>
        <p:spPr>
          <a:xfrm flipV="1">
            <a:off x="4505216" y="1578307"/>
            <a:ext cx="7257" cy="9071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1D75C4A-6B7D-8544-AAEB-2E8944310617}"/>
              </a:ext>
            </a:extLst>
          </p:cNvPr>
          <p:cNvCxnSpPr/>
          <p:nvPr/>
        </p:nvCxnSpPr>
        <p:spPr>
          <a:xfrm>
            <a:off x="4512473" y="2485450"/>
            <a:ext cx="89262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09AD3A7-2665-A74A-847F-3FA6A84A2A28}"/>
              </a:ext>
            </a:extLst>
          </p:cNvPr>
          <p:cNvCxnSpPr/>
          <p:nvPr/>
        </p:nvCxnSpPr>
        <p:spPr>
          <a:xfrm flipH="1">
            <a:off x="3779502" y="2485450"/>
            <a:ext cx="732971" cy="5370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lded Corner 11">
            <a:extLst>
              <a:ext uri="{FF2B5EF4-FFF2-40B4-BE49-F238E27FC236}">
                <a16:creationId xmlns:a16="http://schemas.microsoft.com/office/drawing/2014/main" id="{F0CED04A-F9A2-A845-A990-B036CE10588D}"/>
              </a:ext>
            </a:extLst>
          </p:cNvPr>
          <p:cNvSpPr/>
          <p:nvPr/>
        </p:nvSpPr>
        <p:spPr>
          <a:xfrm>
            <a:off x="6867527" y="2165230"/>
            <a:ext cx="239486" cy="295727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lded Corner 12">
            <a:extLst>
              <a:ext uri="{FF2B5EF4-FFF2-40B4-BE49-F238E27FC236}">
                <a16:creationId xmlns:a16="http://schemas.microsoft.com/office/drawing/2014/main" id="{678D5E2B-113F-8246-8B80-656A06B4AC4E}"/>
              </a:ext>
            </a:extLst>
          </p:cNvPr>
          <p:cNvSpPr/>
          <p:nvPr/>
        </p:nvSpPr>
        <p:spPr>
          <a:xfrm>
            <a:off x="6780441" y="2108988"/>
            <a:ext cx="239486" cy="295727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lded Corner 13">
            <a:extLst>
              <a:ext uri="{FF2B5EF4-FFF2-40B4-BE49-F238E27FC236}">
                <a16:creationId xmlns:a16="http://schemas.microsoft.com/office/drawing/2014/main" id="{3B978EE1-AEAF-B742-93A5-8251D1FE8600}"/>
              </a:ext>
            </a:extLst>
          </p:cNvPr>
          <p:cNvSpPr/>
          <p:nvPr/>
        </p:nvSpPr>
        <p:spPr>
          <a:xfrm>
            <a:off x="6693356" y="2017366"/>
            <a:ext cx="239486" cy="295727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1309B7A-EFC1-0B4B-B626-B023F62F6E55}"/>
              </a:ext>
            </a:extLst>
          </p:cNvPr>
          <p:cNvSpPr/>
          <p:nvPr/>
        </p:nvSpPr>
        <p:spPr>
          <a:xfrm>
            <a:off x="4590734" y="2329970"/>
            <a:ext cx="58058" cy="7257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0407BAC-D82F-5E48-9B8B-24B6380446DC}"/>
              </a:ext>
            </a:extLst>
          </p:cNvPr>
          <p:cNvSpPr/>
          <p:nvPr/>
        </p:nvSpPr>
        <p:spPr>
          <a:xfrm>
            <a:off x="3639195" y="2283837"/>
            <a:ext cx="58058" cy="7257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4C5A302-7EBA-FE41-98D3-FCCDD158C26C}"/>
              </a:ext>
            </a:extLst>
          </p:cNvPr>
          <p:cNvSpPr/>
          <p:nvPr/>
        </p:nvSpPr>
        <p:spPr>
          <a:xfrm>
            <a:off x="3952768" y="2427161"/>
            <a:ext cx="58058" cy="7257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2B8640-D91C-194B-9C30-A5491BEAA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14" y="1779691"/>
            <a:ext cx="2025395" cy="103414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F8C9C9-F02D-1F46-89CC-A3B622B4BFAA}"/>
              </a:ext>
            </a:extLst>
          </p:cNvPr>
          <p:cNvCxnSpPr/>
          <p:nvPr/>
        </p:nvCxnSpPr>
        <p:spPr>
          <a:xfrm flipV="1">
            <a:off x="839628" y="1958399"/>
            <a:ext cx="1930400" cy="10958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13A10A-9DEE-0D4C-AE71-C056B539BE56}"/>
              </a:ext>
            </a:extLst>
          </p:cNvPr>
          <p:cNvCxnSpPr/>
          <p:nvPr/>
        </p:nvCxnSpPr>
        <p:spPr>
          <a:xfrm>
            <a:off x="1180714" y="2582513"/>
            <a:ext cx="1037771" cy="217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D44D8FB-5FE6-6849-B77C-50B039E8956D}"/>
              </a:ext>
            </a:extLst>
          </p:cNvPr>
          <p:cNvCxnSpPr/>
          <p:nvPr/>
        </p:nvCxnSpPr>
        <p:spPr>
          <a:xfrm flipH="1">
            <a:off x="1630658" y="2128944"/>
            <a:ext cx="21772" cy="92528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ube 21">
            <a:extLst>
              <a:ext uri="{FF2B5EF4-FFF2-40B4-BE49-F238E27FC236}">
                <a16:creationId xmlns:a16="http://schemas.microsoft.com/office/drawing/2014/main" id="{4972532A-C7A4-1A4C-BFE0-258E1B559C5D}"/>
              </a:ext>
            </a:extLst>
          </p:cNvPr>
          <p:cNvSpPr/>
          <p:nvPr/>
        </p:nvSpPr>
        <p:spPr>
          <a:xfrm>
            <a:off x="433230" y="1668568"/>
            <a:ext cx="2438400" cy="1584777"/>
          </a:xfrm>
          <a:prstGeom prst="cube">
            <a:avLst/>
          </a:prstGeom>
          <a:solidFill>
            <a:schemeClr val="accent3">
              <a:lumMod val="60000"/>
              <a:lumOff val="40000"/>
              <a:alpha val="2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86782F-C047-B846-85A3-5D1E606D055F}"/>
              </a:ext>
            </a:extLst>
          </p:cNvPr>
          <p:cNvSpPr txBox="1"/>
          <p:nvPr/>
        </p:nvSpPr>
        <p:spPr>
          <a:xfrm>
            <a:off x="2209714" y="2402117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3B98A3-BEE6-D94A-982F-F71CE46DFAD8}"/>
              </a:ext>
            </a:extLst>
          </p:cNvPr>
          <p:cNvSpPr txBox="1"/>
          <p:nvPr/>
        </p:nvSpPr>
        <p:spPr>
          <a:xfrm>
            <a:off x="1580425" y="2850119"/>
            <a:ext cx="28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E8D748-A485-8D47-AD80-C193E0A55A88}"/>
              </a:ext>
            </a:extLst>
          </p:cNvPr>
          <p:cNvSpPr txBox="1"/>
          <p:nvPr/>
        </p:nvSpPr>
        <p:spPr>
          <a:xfrm>
            <a:off x="2690201" y="1779691"/>
            <a:ext cx="2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0F97C8-6B15-3C4E-A040-395DED6AD890}"/>
              </a:ext>
            </a:extLst>
          </p:cNvPr>
          <p:cNvSpPr txBox="1"/>
          <p:nvPr/>
        </p:nvSpPr>
        <p:spPr>
          <a:xfrm>
            <a:off x="4036353" y="2706900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Multidimensional vector space</a:t>
            </a:r>
          </a:p>
          <a:p>
            <a:r>
              <a:rPr lang="en-US" sz="1400" dirty="0"/>
              <a:t>for semantic calculation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F7E48D-0F77-B346-AFB1-7CE091D7C493}"/>
              </a:ext>
            </a:extLst>
          </p:cNvPr>
          <p:cNvSpPr txBox="1"/>
          <p:nvPr/>
        </p:nvSpPr>
        <p:spPr>
          <a:xfrm>
            <a:off x="226824" y="3315479"/>
            <a:ext cx="2945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5D Map</a:t>
            </a:r>
          </a:p>
          <a:p>
            <a:r>
              <a:rPr lang="en-US" sz="1400" dirty="0"/>
              <a:t>X, Y, Z, Time, and Semantic Space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A0E1677-8C54-144F-BB5F-D0DD2E6C875B}"/>
              </a:ext>
            </a:extLst>
          </p:cNvPr>
          <p:cNvCxnSpPr>
            <a:cxnSpLocks/>
          </p:cNvCxnSpPr>
          <p:nvPr/>
        </p:nvCxnSpPr>
        <p:spPr>
          <a:xfrm flipH="1" flipV="1">
            <a:off x="4664872" y="2390749"/>
            <a:ext cx="2028484" cy="37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1815DC1-B794-4842-85E4-A5D4EB28EE11}"/>
              </a:ext>
            </a:extLst>
          </p:cNvPr>
          <p:cNvCxnSpPr>
            <a:stCxn id="13" idx="2"/>
            <a:endCxn id="16" idx="7"/>
          </p:cNvCxnSpPr>
          <p:nvPr/>
        </p:nvCxnSpPr>
        <p:spPr>
          <a:xfrm flipH="1" flipV="1">
            <a:off x="3688751" y="2294465"/>
            <a:ext cx="3211433" cy="110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1D662C6-6995-A94A-97D9-E190FD7033F6}"/>
              </a:ext>
            </a:extLst>
          </p:cNvPr>
          <p:cNvCxnSpPr>
            <a:stCxn id="12" idx="2"/>
            <a:endCxn id="17" idx="6"/>
          </p:cNvCxnSpPr>
          <p:nvPr/>
        </p:nvCxnSpPr>
        <p:spPr>
          <a:xfrm flipH="1">
            <a:off x="4010826" y="2460957"/>
            <a:ext cx="2976444" cy="24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6F63F1C-4233-6548-A312-42301E7076A9}"/>
              </a:ext>
            </a:extLst>
          </p:cNvPr>
          <p:cNvSpPr txBox="1"/>
          <p:nvPr/>
        </p:nvSpPr>
        <p:spPr>
          <a:xfrm>
            <a:off x="7131197" y="2864057"/>
            <a:ext cx="8515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database</a:t>
            </a:r>
          </a:p>
          <a:p>
            <a:pPr algn="ctr"/>
            <a:r>
              <a:rPr lang="en-US" sz="1400" dirty="0"/>
              <a:t>and</a:t>
            </a:r>
          </a:p>
          <a:p>
            <a:pPr algn="ctr"/>
            <a:r>
              <a:rPr lang="en-US" sz="1400" dirty="0"/>
              <a:t>monitors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180C3ED-BA97-3749-8763-F54419FD4E16}"/>
              </a:ext>
            </a:extLst>
          </p:cNvPr>
          <p:cNvCxnSpPr>
            <a:cxnSpLocks/>
          </p:cNvCxnSpPr>
          <p:nvPr/>
        </p:nvCxnSpPr>
        <p:spPr>
          <a:xfrm flipH="1">
            <a:off x="3075559" y="1823572"/>
            <a:ext cx="2188882" cy="159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C9CDD8C-7182-0A4A-82D8-644A9149F88A}"/>
              </a:ext>
            </a:extLst>
          </p:cNvPr>
          <p:cNvCxnSpPr>
            <a:stCxn id="16" idx="2"/>
            <a:endCxn id="22" idx="4"/>
          </p:cNvCxnSpPr>
          <p:nvPr/>
        </p:nvCxnSpPr>
        <p:spPr>
          <a:xfrm flipH="1">
            <a:off x="2475436" y="2320123"/>
            <a:ext cx="1163759" cy="3389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C6F9799-9518-DD49-BE03-B69BE486F102}"/>
              </a:ext>
            </a:extLst>
          </p:cNvPr>
          <p:cNvCxnSpPr>
            <a:stCxn id="17" idx="2"/>
          </p:cNvCxnSpPr>
          <p:nvPr/>
        </p:nvCxnSpPr>
        <p:spPr>
          <a:xfrm flipH="1" flipV="1">
            <a:off x="2015112" y="2155926"/>
            <a:ext cx="1937656" cy="3075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8FC9D0D-2BFC-9043-B98F-E292EB7CE0D1}"/>
              </a:ext>
            </a:extLst>
          </p:cNvPr>
          <p:cNvSpPr txBox="1"/>
          <p:nvPr/>
        </p:nvSpPr>
        <p:spPr>
          <a:xfrm>
            <a:off x="6637598" y="1759735"/>
            <a:ext cx="699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images</a:t>
            </a:r>
          </a:p>
        </p:txBody>
      </p:sp>
      <p:pic>
        <p:nvPicPr>
          <p:cNvPr id="36" name="Picture 35" descr="Untitled.jpeg">
            <a:extLst>
              <a:ext uri="{FF2B5EF4-FFF2-40B4-BE49-F238E27FC236}">
                <a16:creationId xmlns:a16="http://schemas.microsoft.com/office/drawing/2014/main" id="{91FA3C9D-BBFF-AC40-BBF9-0D73E8D9F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604" y="3186697"/>
            <a:ext cx="2692400" cy="176646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4D83606-E1FC-7044-81ED-98393F45583E}"/>
              </a:ext>
            </a:extLst>
          </p:cNvPr>
          <p:cNvSpPr txBox="1"/>
          <p:nvPr/>
        </p:nvSpPr>
        <p:spPr>
          <a:xfrm>
            <a:off x="3294164" y="1950369"/>
            <a:ext cx="870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Mountain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EA6115-3F53-7848-A27D-7C9DB81CD2F9}"/>
              </a:ext>
            </a:extLst>
          </p:cNvPr>
          <p:cNvSpPr txBox="1"/>
          <p:nvPr/>
        </p:nvSpPr>
        <p:spPr>
          <a:xfrm>
            <a:off x="5077929" y="1496521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Ocean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9E4936-DCBF-8241-A3D9-337B231C1D5A}"/>
              </a:ext>
            </a:extLst>
          </p:cNvPr>
          <p:cNvSpPr txBox="1"/>
          <p:nvPr/>
        </p:nvSpPr>
        <p:spPr>
          <a:xfrm>
            <a:off x="3022160" y="2069075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Wildfire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B308462-2FE5-844D-9344-59884C8DCD9E}"/>
              </a:ext>
            </a:extLst>
          </p:cNvPr>
          <p:cNvSpPr txBox="1"/>
          <p:nvPr/>
        </p:nvSpPr>
        <p:spPr>
          <a:xfrm>
            <a:off x="3185851" y="2517117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Wild animal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58D3AE-E6F9-D64B-A833-B4D05FBA89B9}"/>
              </a:ext>
            </a:extLst>
          </p:cNvPr>
          <p:cNvSpPr txBox="1"/>
          <p:nvPr/>
        </p:nvSpPr>
        <p:spPr>
          <a:xfrm>
            <a:off x="4523507" y="2089257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Wildfire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12FC732-40CE-7742-97D8-F890DFD3CAA7}"/>
              </a:ext>
            </a:extLst>
          </p:cNvPr>
          <p:cNvSpPr/>
          <p:nvPr/>
        </p:nvSpPr>
        <p:spPr>
          <a:xfrm>
            <a:off x="5264441" y="1778307"/>
            <a:ext cx="58058" cy="7257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B78FF7-794F-BE4D-B0A8-9DD646E78A6C}"/>
              </a:ext>
            </a:extLst>
          </p:cNvPr>
          <p:cNvSpPr txBox="1"/>
          <p:nvPr/>
        </p:nvSpPr>
        <p:spPr>
          <a:xfrm>
            <a:off x="5121843" y="1823572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Wild animal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A0DD9CA-FCE7-6145-8570-88711F5F45A9}"/>
              </a:ext>
            </a:extLst>
          </p:cNvPr>
          <p:cNvCxnSpPr>
            <a:cxnSpLocks/>
            <a:stCxn id="13" idx="2"/>
          </p:cNvCxnSpPr>
          <p:nvPr/>
        </p:nvCxnSpPr>
        <p:spPr>
          <a:xfrm flipH="1" flipV="1">
            <a:off x="5327686" y="1809697"/>
            <a:ext cx="1572498" cy="5950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01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4DC937-B6F7-A343-8A12-C39385BB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We’re Also Working on MASS C++/CUDA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7D883411-C705-FE47-B09B-4C542C3EF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40" y="1497217"/>
            <a:ext cx="5080695" cy="2803654"/>
          </a:xfrm>
          <a:prstGeom prst="rect">
            <a:avLst/>
          </a:prstGeom>
        </p:spPr>
      </p:pic>
      <p:pic>
        <p:nvPicPr>
          <p:cNvPr id="79" name="Content Placeholder 7">
            <a:extLst>
              <a:ext uri="{FF2B5EF4-FFF2-40B4-BE49-F238E27FC236}">
                <a16:creationId xmlns:a16="http://schemas.microsoft.com/office/drawing/2014/main" id="{7BC77DA7-C379-AD47-B70B-19D498743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509" y="3521201"/>
            <a:ext cx="1347218" cy="105008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6D5BA35-8721-294F-85E4-2CC9A41AB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513" y="3521200"/>
            <a:ext cx="836615" cy="104576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AE484591-4805-8247-8EC8-8D9CB837C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5011" y="3521200"/>
            <a:ext cx="836615" cy="1045769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F16EEE3D-7389-2B4B-9732-D1A1D471F921}"/>
              </a:ext>
            </a:extLst>
          </p:cNvPr>
          <p:cNvSpPr txBox="1"/>
          <p:nvPr/>
        </p:nvSpPr>
        <p:spPr>
          <a:xfrm>
            <a:off x="5603777" y="4700684"/>
            <a:ext cx="3664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We recorded 668 downloads in a year.</a:t>
            </a:r>
          </a:p>
          <a:p>
            <a:r>
              <a:rPr lang="en-US" sz="1000" dirty="0"/>
              <a:t>We got an invitation to collaborate from FLAME, a competitor,</a:t>
            </a:r>
          </a:p>
        </p:txBody>
      </p:sp>
    </p:spTree>
    <p:extLst>
      <p:ext uri="{BB962C8B-B14F-4D97-AF65-F5344CB8AC3E}">
        <p14:creationId xmlns:p14="http://schemas.microsoft.com/office/powerpoint/2010/main" val="3225492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57A89A2-F58C-C04E-85A6-E912C147C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823" y="1347285"/>
            <a:ext cx="2813509" cy="184228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A19B49B-BE22-EF42-8A34-F3FEB0A02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Work on MASS Library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AF290D-99E2-2F40-9311-19B0AC045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526" y="1225684"/>
            <a:ext cx="870927" cy="1042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E473AA-F8E1-DC46-ADE1-26FE1B130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398" y="1967449"/>
            <a:ext cx="870926" cy="1042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FA2226-A748-1D40-BB82-5620870C6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035" y="3204845"/>
            <a:ext cx="870927" cy="1042742"/>
          </a:xfrm>
          <a:prstGeom prst="rect">
            <a:avLst/>
          </a:prstGeom>
        </p:spPr>
      </p:pic>
      <p:pic>
        <p:nvPicPr>
          <p:cNvPr id="10" name="Picture 9" descr="MASSArch.png">
            <a:extLst>
              <a:ext uri="{FF2B5EF4-FFF2-40B4-BE49-F238E27FC236}">
                <a16:creationId xmlns:a16="http://schemas.microsoft.com/office/drawing/2014/main" id="{90D1A27F-04B4-DE45-B607-1CEAB9C4A5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154" y="2571750"/>
            <a:ext cx="3325935" cy="177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DB054F-BB00-EE4A-8239-76C1DC42E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4766" y="3012658"/>
            <a:ext cx="2128946" cy="1382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0DE4E8-9417-2A48-8E05-CCD064B84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4008" y="1381268"/>
            <a:ext cx="1840207" cy="14797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4386E1-7604-B74F-9113-3F7C4F9DE621}"/>
              </a:ext>
            </a:extLst>
          </p:cNvPr>
          <p:cNvSpPr txBox="1"/>
          <p:nvPr/>
        </p:nvSpPr>
        <p:spPr>
          <a:xfrm>
            <a:off x="6850595" y="2219459"/>
            <a:ext cx="156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Parallel file I/O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B26C69-B6B3-0843-BA10-4C00A080032F}"/>
              </a:ext>
            </a:extLst>
          </p:cNvPr>
          <p:cNvSpPr txBox="1"/>
          <p:nvPr/>
        </p:nvSpPr>
        <p:spPr>
          <a:xfrm>
            <a:off x="289583" y="4247587"/>
            <a:ext cx="447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Interactive MASS programming through </a:t>
            </a:r>
            <a:r>
              <a:rPr lang="en-US" dirty="0" err="1"/>
              <a:t>JShell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4AE903-A191-0E46-ADCF-5BBBFC512929}"/>
              </a:ext>
            </a:extLst>
          </p:cNvPr>
          <p:cNvSpPr txBox="1"/>
          <p:nvPr/>
        </p:nvSpPr>
        <p:spPr>
          <a:xfrm>
            <a:off x="393320" y="1413451"/>
            <a:ext cx="345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Agent tracking through </a:t>
            </a:r>
            <a:r>
              <a:rPr lang="en-US" dirty="0" err="1"/>
              <a:t>Cytoscape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41972DC-0E21-6847-8047-6EFCC337D825}"/>
              </a:ext>
            </a:extLst>
          </p:cNvPr>
          <p:cNvCxnSpPr>
            <a:cxnSpLocks/>
          </p:cNvCxnSpPr>
          <p:nvPr/>
        </p:nvCxnSpPr>
        <p:spPr>
          <a:xfrm>
            <a:off x="4403188" y="2878756"/>
            <a:ext cx="1241330" cy="3016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99C709B-5572-C248-B1F7-F39284F8D280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4833712" y="3264144"/>
            <a:ext cx="810806" cy="4398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440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C27BC1-1E9E-BD40-A8A4-35489484AF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375" y="1491435"/>
            <a:ext cx="8197114" cy="2365901"/>
          </a:xfrm>
        </p:spPr>
        <p:txBody>
          <a:bodyPr/>
          <a:lstStyle/>
          <a:p>
            <a:r>
              <a:rPr lang="en-US" sz="1200" dirty="0"/>
              <a:t>We submitted a proposal to NSF last November.</a:t>
            </a:r>
          </a:p>
          <a:p>
            <a:r>
              <a:rPr lang="en-US" sz="1200" dirty="0"/>
              <a:t>If it’s funded (while NSF is quite competitive),</a:t>
            </a:r>
          </a:p>
          <a:p>
            <a:pPr lvl="1"/>
            <a:r>
              <a:rPr lang="en-US" sz="1200" dirty="0"/>
              <a:t>We will hire 1 grad and 2 </a:t>
            </a:r>
            <a:r>
              <a:rPr lang="en-US" sz="1200" dirty="0" err="1"/>
              <a:t>ugrad</a:t>
            </a:r>
            <a:r>
              <a:rPr lang="en-US" sz="1200" dirty="0"/>
              <a:t> RAs for the next 3 years.</a:t>
            </a:r>
          </a:p>
          <a:p>
            <a:pPr lvl="1"/>
            <a:r>
              <a:rPr lang="en-US" sz="1200" dirty="0"/>
              <a:t>We will purchase a new cluster of 24 virtual machines.</a:t>
            </a:r>
          </a:p>
          <a:p>
            <a:r>
              <a:rPr lang="en-US" sz="1200" dirty="0"/>
              <a:t>The project includes the following tasks:</a:t>
            </a:r>
          </a:p>
          <a:p>
            <a:pPr lvl="1"/>
            <a:r>
              <a:rPr lang="en-US" sz="1200" dirty="0"/>
              <a:t>Agent-based data analysis (see below)</a:t>
            </a:r>
          </a:p>
          <a:p>
            <a:pPr lvl="1"/>
            <a:r>
              <a:rPr lang="en-US" sz="1200" dirty="0"/>
              <a:t>Agent-execution infrastructure: agent descriptions, agent management, data space management, interactive environment.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AC6562-A6F6-1B4A-8B95-76DFDCCC3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NSF OAC Proposal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83CC57-5912-3346-A386-3944D8D0A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395" y="3093993"/>
            <a:ext cx="4744502" cy="178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06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18CF32-8791-8443-ADD4-742AFB88A8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14350" indent="-514350">
              <a:buFont typeface="Helvetica" charset="0"/>
              <a:buAutoNum type="arabicPeriod"/>
            </a:pPr>
            <a:r>
              <a:rPr lang="en-US" altLang="ja-JP" sz="1600" dirty="0">
                <a:latin typeface="Helvetica" charset="0"/>
                <a:ea typeface="ＭＳ Ｐゴシック" charset="0"/>
                <a:cs typeface="ＭＳ Ｐゴシック" charset="0"/>
              </a:rPr>
              <a:t>Research Group Meetings (1.5hrs/week)</a:t>
            </a:r>
          </a:p>
          <a:p>
            <a:pPr marL="914400" lvl="1" indent="-514350"/>
            <a:r>
              <a:rPr lang="en-US" altLang="ja-JP" sz="1600" dirty="0">
                <a:latin typeface="Helvetica" charset="0"/>
                <a:ea typeface="ＭＳ Ｐゴシック" charset="0"/>
              </a:rPr>
              <a:t>Weekly status report to your lab mates</a:t>
            </a:r>
          </a:p>
          <a:p>
            <a:pPr marL="914400" lvl="1" indent="-514350"/>
            <a:r>
              <a:rPr lang="en-US" altLang="ja-JP" sz="1600" dirty="0">
                <a:latin typeface="Helvetica" charset="0"/>
                <a:ea typeface="ＭＳ Ｐゴシック" charset="0"/>
              </a:rPr>
              <a:t>Quarterly research presentation</a:t>
            </a:r>
          </a:p>
          <a:p>
            <a:pPr marL="514350" indent="-514350">
              <a:buFont typeface="Helvetica" charset="0"/>
              <a:buAutoNum type="arabicPeriod"/>
            </a:pPr>
            <a:r>
              <a:rPr lang="en-US" altLang="ja-JP" sz="1600" dirty="0">
                <a:latin typeface="Helvetica" charset="0"/>
                <a:ea typeface="ＭＳ Ｐゴシック" charset="0"/>
                <a:cs typeface="ＭＳ Ｐゴシック" charset="0"/>
              </a:rPr>
              <a:t>Individual Meetings (.5hrs/week)</a:t>
            </a:r>
          </a:p>
          <a:p>
            <a:pPr marL="914400" lvl="1" indent="-514350"/>
            <a:r>
              <a:rPr lang="en-US" altLang="ja-JP" sz="1600" dirty="0">
                <a:latin typeface="Helvetica" charset="0"/>
                <a:ea typeface="ＭＳ Ｐゴシック" charset="0"/>
              </a:rPr>
              <a:t>Weekly progress discussions, code reviews, etc. with the</a:t>
            </a:r>
            <a:r>
              <a:rPr lang="ja-JP" altLang="en-US" sz="1600">
                <a:latin typeface="Helvetica" charset="0"/>
                <a:ea typeface="ＭＳ Ｐゴシック" charset="0"/>
              </a:rPr>
              <a:t> </a:t>
            </a:r>
            <a:r>
              <a:rPr lang="en-US" altLang="ja-JP" sz="1600" dirty="0">
                <a:latin typeface="Helvetica" charset="0"/>
                <a:ea typeface="ＭＳ Ｐゴシック" charset="0"/>
              </a:rPr>
              <a:t>professor</a:t>
            </a:r>
            <a:r>
              <a:rPr lang="ja-JP" altLang="en-US" sz="1600">
                <a:latin typeface="Helvetica" charset="0"/>
                <a:ea typeface="ＭＳ Ｐゴシック" charset="0"/>
              </a:rPr>
              <a:t>, </a:t>
            </a:r>
            <a:r>
              <a:rPr lang="en-US" altLang="ja-JP" sz="1600" dirty="0">
                <a:latin typeface="Helvetica" charset="0"/>
                <a:ea typeface="ＭＳ Ｐゴシック" charset="0"/>
              </a:rPr>
              <a:t>(i.e.,</a:t>
            </a:r>
            <a:r>
              <a:rPr lang="ja-JP" altLang="en-US" sz="1600">
                <a:latin typeface="Helvetica" charset="0"/>
                <a:ea typeface="ＭＳ Ｐゴシック" charset="0"/>
              </a:rPr>
              <a:t> </a:t>
            </a:r>
            <a:r>
              <a:rPr lang="en-US" altLang="ja-JP" sz="1600" dirty="0">
                <a:latin typeface="Helvetica" charset="0"/>
                <a:ea typeface="ＭＳ Ｐゴシック" charset="0"/>
              </a:rPr>
              <a:t>me).</a:t>
            </a:r>
          </a:p>
          <a:p>
            <a:pPr marL="514350" indent="-514350">
              <a:buFont typeface="Helvetica" charset="0"/>
              <a:buAutoNum type="arabicPeriod"/>
            </a:pPr>
            <a:r>
              <a:rPr lang="en-US" altLang="ja-JP" sz="1600" dirty="0">
                <a:latin typeface="Helvetica" charset="0"/>
                <a:ea typeface="ＭＳ Ｐゴシック" charset="0"/>
                <a:cs typeface="ＭＳ Ｐゴシック" charset="0"/>
              </a:rPr>
              <a:t>Programming</a:t>
            </a:r>
          </a:p>
          <a:p>
            <a:pPr marL="914400" lvl="1" indent="-514350"/>
            <a:r>
              <a:rPr lang="en-US" altLang="ja-JP" sz="1600" dirty="0">
                <a:latin typeface="Helvetica" charset="0"/>
                <a:ea typeface="ＭＳ Ｐゴシック" charset="0"/>
              </a:rPr>
              <a:t>We are a product-oriented group. You need to code something.</a:t>
            </a:r>
          </a:p>
          <a:p>
            <a:pPr marL="514350" indent="-514350">
              <a:buFont typeface="Helvetica" charset="0"/>
              <a:buAutoNum type="arabicPeriod"/>
            </a:pPr>
            <a:r>
              <a:rPr lang="en-US" altLang="ja-JP" sz="1600" dirty="0">
                <a:latin typeface="Helvetica" charset="0"/>
                <a:ea typeface="ＭＳ Ｐゴシック" charset="0"/>
                <a:cs typeface="ＭＳ Ｐゴシック" charset="0"/>
              </a:rPr>
              <a:t>Publications</a:t>
            </a:r>
          </a:p>
          <a:p>
            <a:pPr marL="914400" lvl="1" indent="-514350"/>
            <a:r>
              <a:rPr lang="en-US" altLang="ja-JP" sz="1600" dirty="0">
                <a:latin typeface="Helvetica" charset="0"/>
                <a:ea typeface="ＭＳ Ｐゴシック" charset="0"/>
              </a:rPr>
              <a:t>I recommend you to coauthor conference/journal papers.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190F87-BF2F-2C41-965A-20B00EC7D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Expected Activities</a:t>
            </a:r>
          </a:p>
        </p:txBody>
      </p:sp>
    </p:spTree>
    <p:extLst>
      <p:ext uri="{BB962C8B-B14F-4D97-AF65-F5344CB8AC3E}">
        <p14:creationId xmlns:p14="http://schemas.microsoft.com/office/powerpoint/2010/main" val="438356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19C2AC-06FD-DA4A-8C0F-CF255EEE9E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600" dirty="0"/>
              <a:t>Develop agent-based applications or system infrastructure in our project.</a:t>
            </a:r>
          </a:p>
          <a:p>
            <a:r>
              <a:rPr lang="en-US" sz="1600" dirty="0"/>
              <a:t>Collaborate with group members on sharing and using our software deliverables.</a:t>
            </a:r>
          </a:p>
          <a:p>
            <a:r>
              <a:rPr lang="en-US" sz="1600" dirty="0"/>
              <a:t>Lead undergraduate students who will help graduate students’ work.</a:t>
            </a:r>
          </a:p>
          <a:p>
            <a:r>
              <a:rPr lang="en-US" sz="1600" dirty="0"/>
              <a:t>Maintain good work ethics:</a:t>
            </a:r>
          </a:p>
          <a:p>
            <a:pPr lvl="1"/>
            <a:r>
              <a:rPr lang="en-US" sz="1600" dirty="0"/>
              <a:t>On time to attend meetings, submit reports, etc.</a:t>
            </a:r>
          </a:p>
          <a:p>
            <a:pPr lvl="1"/>
            <a:r>
              <a:rPr lang="en-US" sz="1600" dirty="0"/>
              <a:t>Responsible to manage their own software deliverables and maintain empirical data (even within 1 year after graduation).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8D78C4-0080-EC43-AC83-FD5D6F234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Group Needs Those Who Like to</a:t>
            </a:r>
          </a:p>
        </p:txBody>
      </p:sp>
    </p:spTree>
    <p:extLst>
      <p:ext uri="{BB962C8B-B14F-4D97-AF65-F5344CB8AC3E}">
        <p14:creationId xmlns:p14="http://schemas.microsoft.com/office/powerpoint/2010/main" val="2115762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8986CA-9702-EC42-BB40-EF52DE8BC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Software Agents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AA8454-13E3-FE46-B8FA-885BF9962D38}"/>
              </a:ext>
            </a:extLst>
          </p:cNvPr>
          <p:cNvSpPr txBox="1">
            <a:spLocks/>
          </p:cNvSpPr>
          <p:nvPr/>
        </p:nvSpPr>
        <p:spPr>
          <a:xfrm>
            <a:off x="457200" y="1454871"/>
            <a:ext cx="3931920" cy="639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latin typeface="Helvetica" charset="0"/>
                <a:ea typeface="ＭＳ Ｐゴシック" charset="0"/>
                <a:cs typeface="ＭＳ Ｐゴシック" charset="0"/>
              </a:rPr>
              <a:t>Cognitive Agents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C88363-4980-2047-B283-44E5BFDE182D}"/>
              </a:ext>
            </a:extLst>
          </p:cNvPr>
          <p:cNvSpPr txBox="1">
            <a:spLocks/>
          </p:cNvSpPr>
          <p:nvPr/>
        </p:nvSpPr>
        <p:spPr>
          <a:xfrm>
            <a:off x="457200" y="1807235"/>
            <a:ext cx="4402318" cy="85699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>
                <a:latin typeface="Helvetica" charset="0"/>
                <a:ea typeface="ＭＳ Ｐゴシック" charset="0"/>
                <a:cs typeface="ＭＳ Ｐゴシック" charset="0"/>
              </a:rPr>
              <a:t>coarse-grain execution entities that achieve network-administrative and computation-intensive task, based on their behavioral intelligence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C67B952-E079-F545-959B-7044E70EBD67}"/>
              </a:ext>
            </a:extLst>
          </p:cNvPr>
          <p:cNvSpPr txBox="1">
            <a:spLocks/>
          </p:cNvSpPr>
          <p:nvPr/>
        </p:nvSpPr>
        <p:spPr>
          <a:xfrm>
            <a:off x="4754880" y="1454871"/>
            <a:ext cx="3931920" cy="639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latin typeface="Helvetica" charset="0"/>
                <a:ea typeface="ＭＳ Ｐゴシック" charset="0"/>
                <a:cs typeface="ＭＳ Ｐゴシック" charset="0"/>
              </a:rPr>
              <a:t>Reactive</a:t>
            </a:r>
            <a:r>
              <a:rPr lang="ja-JP" altLang="en-US" sz="200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>
                <a:latin typeface="Helvetica" charset="0"/>
                <a:ea typeface="ＭＳ Ｐゴシック" charset="0"/>
                <a:cs typeface="ＭＳ Ｐゴシック" charset="0"/>
              </a:rPr>
              <a:t>Agents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D530D9B8-992C-FD4A-8672-71C82C688A57}"/>
              </a:ext>
            </a:extLst>
          </p:cNvPr>
          <p:cNvSpPr txBox="1">
            <a:spLocks/>
          </p:cNvSpPr>
          <p:nvPr/>
        </p:nvSpPr>
        <p:spPr>
          <a:xfrm>
            <a:off x="4645025" y="1807235"/>
            <a:ext cx="4041775" cy="5243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SzPct val="75000"/>
            </a:pPr>
            <a:r>
              <a:rPr lang="en-US" altLang="ja-JP" sz="1400">
                <a:latin typeface="Helvetica" charset="0"/>
                <a:ea typeface="ＭＳ Ｐゴシック" charset="0"/>
              </a:rPr>
              <a:t>fine-grain entities, each reacting to its environment with simple rules. </a:t>
            </a:r>
          </a:p>
          <a:p>
            <a:endParaRPr lang="en-US" sz="140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6" descr="C:\Users\MFukuda.000\Desktop\paradigm2.jpg">
            <a:extLst>
              <a:ext uri="{FF2B5EF4-FFF2-40B4-BE49-F238E27FC236}">
                <a16:creationId xmlns:a16="http://schemas.microsoft.com/office/drawing/2014/main" id="{33C34577-D983-8640-969F-39E8F16F1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44" y="2656923"/>
            <a:ext cx="2663758" cy="199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ants.jpg">
            <a:extLst>
              <a:ext uri="{FF2B5EF4-FFF2-40B4-BE49-F238E27FC236}">
                <a16:creationId xmlns:a16="http://schemas.microsoft.com/office/drawing/2014/main" id="{2992ABEB-1BA0-BE4E-8006-75E818261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804" y="2775325"/>
            <a:ext cx="2143977" cy="160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694297-BC59-D741-A803-4A3CB02F4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762" y="2307378"/>
            <a:ext cx="10294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>
                <a:solidFill>
                  <a:srgbClr val="800000"/>
                </a:solidFill>
              </a:rPr>
              <a:t>Our</a:t>
            </a:r>
            <a:r>
              <a:rPr lang="ja-JP" altLang="en-US" sz="1400">
                <a:solidFill>
                  <a:srgbClr val="800000"/>
                </a:solidFill>
              </a:rPr>
              <a:t> </a:t>
            </a:r>
            <a:r>
              <a:rPr lang="en-US" altLang="ja-JP" sz="1400" dirty="0">
                <a:solidFill>
                  <a:srgbClr val="800000"/>
                </a:solidFill>
              </a:rPr>
              <a:t>focus</a:t>
            </a:r>
          </a:p>
        </p:txBody>
      </p:sp>
    </p:spTree>
    <p:extLst>
      <p:ext uri="{BB962C8B-B14F-4D97-AF65-F5344CB8AC3E}">
        <p14:creationId xmlns:p14="http://schemas.microsoft.com/office/powerpoint/2010/main" val="388778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5A028-3D3F-2944-B2B7-BB42454B1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644993"/>
            <a:ext cx="6972300" cy="1009411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5.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A73F6-2E41-314B-9291-40B92E263F7A}"/>
              </a:ext>
            </a:extLst>
          </p:cNvPr>
          <p:cNvSpPr txBox="1">
            <a:spLocks/>
          </p:cNvSpPr>
          <p:nvPr/>
        </p:nvSpPr>
        <p:spPr>
          <a:xfrm>
            <a:off x="460375" y="1605699"/>
            <a:ext cx="7239000" cy="93011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/>
              <a:t>Please check: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sz="2000" dirty="0">
                <a:hlinkClick r:id="rId2"/>
              </a:rPr>
              <a:t>http://depts.washington.edu/dslab/</a:t>
            </a:r>
            <a:endParaRPr lang="en-US" sz="2000" dirty="0"/>
          </a:p>
          <a:p>
            <a:pPr marL="0" indent="0">
              <a:buFont typeface="Wingdings" charset="0"/>
              <a:buNone/>
              <a:defRPr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FDB049-1517-BE46-B8DB-76BEC8F34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203" y="2434840"/>
            <a:ext cx="2478307" cy="1868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E93C7F-FF79-4544-9B14-6FBA9756B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318" y="2434840"/>
            <a:ext cx="2814962" cy="1588837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7515E7DF-0B25-B04C-A7F3-306089EE2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6006" y="4303727"/>
            <a:ext cx="5245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/>
              <a:t>2019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5EBCE151-DFEF-BB4B-A0D1-4A7FB3C71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1439" y="4303726"/>
            <a:ext cx="5245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151177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6BECE9-CBA6-344D-9568-134C98546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Research Areas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5DD3DF2-9D73-5749-9183-0EC326C85E84}"/>
              </a:ext>
            </a:extLst>
          </p:cNvPr>
          <p:cNvSpPr txBox="1">
            <a:spLocks/>
          </p:cNvSpPr>
          <p:nvPr/>
        </p:nvSpPr>
        <p:spPr>
          <a:xfrm>
            <a:off x="457200" y="1459588"/>
            <a:ext cx="3931920" cy="639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/>
              <a:t>Agent-Based Modeling</a:t>
            </a:r>
            <a:endParaRPr lang="en-US" sz="2000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CFF6B07-A7CC-FE41-920D-DBD452E47BBB}"/>
              </a:ext>
            </a:extLst>
          </p:cNvPr>
          <p:cNvSpPr txBox="1">
            <a:spLocks/>
          </p:cNvSpPr>
          <p:nvPr/>
        </p:nvSpPr>
        <p:spPr>
          <a:xfrm>
            <a:off x="512128" y="1733563"/>
            <a:ext cx="3931920" cy="154182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Simulating an emergent collective group behavior of agents</a:t>
            </a:r>
          </a:p>
          <a:p>
            <a:pPr lvl="1"/>
            <a:r>
              <a:rPr lang="en-US" sz="1400" dirty="0"/>
              <a:t>Example:</a:t>
            </a:r>
          </a:p>
          <a:p>
            <a:pPr lvl="1"/>
            <a:r>
              <a:rPr lang="en-US" sz="1400" dirty="0"/>
              <a:t>Traffic simulation</a:t>
            </a:r>
          </a:p>
          <a:p>
            <a:pPr lvl="1"/>
            <a:r>
              <a:rPr lang="en-US" sz="1400" dirty="0"/>
              <a:t>Pedestrian evacuation</a:t>
            </a:r>
          </a:p>
          <a:p>
            <a:pPr lvl="1"/>
            <a:r>
              <a:rPr lang="en-US" sz="1400" dirty="0"/>
              <a:t>Epidemic simulation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757A04E-B9C9-E74F-AEB3-0D956E61F92A}"/>
              </a:ext>
            </a:extLst>
          </p:cNvPr>
          <p:cNvSpPr txBox="1">
            <a:spLocks/>
          </p:cNvSpPr>
          <p:nvPr/>
        </p:nvSpPr>
        <p:spPr>
          <a:xfrm>
            <a:off x="4645025" y="1459588"/>
            <a:ext cx="4270375" cy="639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Agent-Based Data Sciences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679A706-FCF2-DC41-83E7-F263D671E03C}"/>
              </a:ext>
            </a:extLst>
          </p:cNvPr>
          <p:cNvSpPr txBox="1">
            <a:spLocks/>
          </p:cNvSpPr>
          <p:nvPr/>
        </p:nvSpPr>
        <p:spPr>
          <a:xfrm>
            <a:off x="4754880" y="1740697"/>
            <a:ext cx="3931920" cy="154182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Analyzing distributed data in agent group behaviors</a:t>
            </a:r>
          </a:p>
          <a:p>
            <a:pPr lvl="1"/>
            <a:r>
              <a:rPr lang="en-US" sz="1400" dirty="0"/>
              <a:t>Example:</a:t>
            </a:r>
          </a:p>
          <a:p>
            <a:pPr lvl="1"/>
            <a:r>
              <a:rPr lang="en-US" sz="1400" dirty="0"/>
              <a:t>Network problems such as triangle counting, BFS-based shortest path</a:t>
            </a:r>
          </a:p>
          <a:p>
            <a:pPr lvl="1"/>
            <a:r>
              <a:rPr lang="en-US" sz="1400" dirty="0"/>
              <a:t>Biologically inspired optimization</a:t>
            </a:r>
          </a:p>
          <a:p>
            <a:pPr marL="274320" lvl="1" indent="0">
              <a:buFont typeface="Arial"/>
              <a:buNone/>
            </a:pPr>
            <a:endParaRPr lang="en-US" sz="14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27E52D6-C496-1E4A-8853-54170E9414F8}"/>
              </a:ext>
            </a:extLst>
          </p:cNvPr>
          <p:cNvSpPr/>
          <p:nvPr/>
        </p:nvSpPr>
        <p:spPr>
          <a:xfrm>
            <a:off x="4498975" y="1459588"/>
            <a:ext cx="3931920" cy="1822936"/>
          </a:xfrm>
          <a:prstGeom prst="roundRect">
            <a:avLst/>
          </a:prstGeom>
          <a:noFill/>
          <a:ln w="26424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4A3248-C9FC-F54D-B440-3B83264091E9}"/>
              </a:ext>
            </a:extLst>
          </p:cNvPr>
          <p:cNvSpPr txBox="1"/>
          <p:nvPr/>
        </p:nvSpPr>
        <p:spPr>
          <a:xfrm>
            <a:off x="5395902" y="3378604"/>
            <a:ext cx="2300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The focus of our Big Graphs paper</a:t>
            </a:r>
          </a:p>
        </p:txBody>
      </p:sp>
      <p:pic>
        <p:nvPicPr>
          <p:cNvPr id="10" name="Picture 9" descr="LikelyRegularJerboa-size_restricted.gif">
            <a:extLst>
              <a:ext uri="{FF2B5EF4-FFF2-40B4-BE49-F238E27FC236}">
                <a16:creationId xmlns:a16="http://schemas.microsoft.com/office/drawing/2014/main" id="{31B342AF-7CC7-024C-AE83-E3F1EC2EA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98" y="3241974"/>
            <a:ext cx="1695730" cy="13000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A59F28-FD0C-AC47-B7E6-F19C61012484}"/>
              </a:ext>
            </a:extLst>
          </p:cNvPr>
          <p:cNvSpPr txBox="1"/>
          <p:nvPr/>
        </p:nvSpPr>
        <p:spPr>
          <a:xfrm>
            <a:off x="541500" y="4460783"/>
            <a:ext cx="38731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thumbs.gfycat.com</a:t>
            </a:r>
            <a:r>
              <a:rPr lang="en-US" sz="1000" dirty="0"/>
              <a:t>/</a:t>
            </a:r>
            <a:r>
              <a:rPr lang="en-US" sz="1000" dirty="0" err="1"/>
              <a:t>LikelyRegularJerboa-size_restricted.gif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0532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633E3B-9DB5-144B-885F-F79EBA4A3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Big Graphs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545B11-3803-ED45-9EBE-5BEA5DB69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87" y="1545770"/>
            <a:ext cx="4427885" cy="2716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4D50D6-F025-9942-A018-C7213C22A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573" y="2740106"/>
            <a:ext cx="3855628" cy="19029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AA10F5-8A07-0D43-B276-5DF18A7AF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072" y="1427935"/>
            <a:ext cx="3860749" cy="2158721"/>
          </a:xfrm>
          <a:prstGeom prst="rect">
            <a:avLst/>
          </a:prstGeom>
        </p:spPr>
      </p:pic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39301783-79D8-3844-93EF-772259E77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158" y="4063357"/>
            <a:ext cx="762000" cy="939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B9EB67-DC0B-3C46-BF59-9174DF848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5954" y="4047482"/>
            <a:ext cx="692150" cy="971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DB3C19-6894-1A4D-A9AF-A1F3E4519F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7954" y="4066532"/>
            <a:ext cx="762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47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0A8E4C-88D0-5449-ABF6-E3039953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Motivation</a:t>
            </a:r>
          </a:p>
        </p:txBody>
      </p:sp>
      <p:sp>
        <p:nvSpPr>
          <p:cNvPr id="135" name="Down Arrow 134">
            <a:extLst>
              <a:ext uri="{FF2B5EF4-FFF2-40B4-BE49-F238E27FC236}">
                <a16:creationId xmlns:a16="http://schemas.microsoft.com/office/drawing/2014/main" id="{44E5B8A8-C2BB-104E-A1AC-F394985D6E7A}"/>
              </a:ext>
            </a:extLst>
          </p:cNvPr>
          <p:cNvSpPr/>
          <p:nvPr/>
        </p:nvSpPr>
        <p:spPr>
          <a:xfrm>
            <a:off x="7736353" y="2502871"/>
            <a:ext cx="225514" cy="1647034"/>
          </a:xfrm>
          <a:prstGeom prst="downArrow">
            <a:avLst/>
          </a:prstGeom>
          <a:solidFill>
            <a:srgbClr val="3366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6" name="Down Arrow 135">
            <a:extLst>
              <a:ext uri="{FF2B5EF4-FFF2-40B4-BE49-F238E27FC236}">
                <a16:creationId xmlns:a16="http://schemas.microsoft.com/office/drawing/2014/main" id="{772D7FF7-890E-3145-A939-A59961A66E28}"/>
              </a:ext>
            </a:extLst>
          </p:cNvPr>
          <p:cNvSpPr/>
          <p:nvPr/>
        </p:nvSpPr>
        <p:spPr>
          <a:xfrm>
            <a:off x="5097391" y="2507328"/>
            <a:ext cx="225514" cy="1500102"/>
          </a:xfrm>
          <a:prstGeom prst="downArrow">
            <a:avLst/>
          </a:prstGeom>
          <a:solidFill>
            <a:srgbClr val="3366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3EBD82E-0E15-034B-863A-A39A1729B768}"/>
              </a:ext>
            </a:extLst>
          </p:cNvPr>
          <p:cNvSpPr/>
          <p:nvPr/>
        </p:nvSpPr>
        <p:spPr>
          <a:xfrm>
            <a:off x="4556263" y="2689545"/>
            <a:ext cx="1014810" cy="2809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Map( )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57794981-C392-5342-AF46-2C64061CAFF3}"/>
              </a:ext>
            </a:extLst>
          </p:cNvPr>
          <p:cNvSpPr/>
          <p:nvPr/>
        </p:nvSpPr>
        <p:spPr>
          <a:xfrm>
            <a:off x="4538986" y="3893123"/>
            <a:ext cx="1038974" cy="2665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Reduce( )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1DCC5A02-6CDC-D14B-8709-F6323BF3AE89}"/>
              </a:ext>
            </a:extLst>
          </p:cNvPr>
          <p:cNvSpPr/>
          <p:nvPr/>
        </p:nvSpPr>
        <p:spPr>
          <a:xfrm>
            <a:off x="7232154" y="1914312"/>
            <a:ext cx="817272" cy="3246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RDD1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1673498-03CA-1845-870E-75AA0785DF8B}"/>
              </a:ext>
            </a:extLst>
          </p:cNvPr>
          <p:cNvSpPr/>
          <p:nvPr/>
        </p:nvSpPr>
        <p:spPr>
          <a:xfrm>
            <a:off x="7249662" y="3082680"/>
            <a:ext cx="817271" cy="3185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RDD2</a:t>
            </a:r>
          </a:p>
        </p:txBody>
      </p:sp>
      <p:sp>
        <p:nvSpPr>
          <p:cNvPr id="141" name="Can 140">
            <a:extLst>
              <a:ext uri="{FF2B5EF4-FFF2-40B4-BE49-F238E27FC236}">
                <a16:creationId xmlns:a16="http://schemas.microsoft.com/office/drawing/2014/main" id="{D03DBB14-0D48-DB47-AA97-BB455F359239}"/>
              </a:ext>
            </a:extLst>
          </p:cNvPr>
          <p:cNvSpPr/>
          <p:nvPr/>
        </p:nvSpPr>
        <p:spPr>
          <a:xfrm>
            <a:off x="4597585" y="1901926"/>
            <a:ext cx="745805" cy="32465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inputs</a:t>
            </a:r>
          </a:p>
        </p:txBody>
      </p:sp>
      <p:sp>
        <p:nvSpPr>
          <p:cNvPr id="142" name="Can 141">
            <a:extLst>
              <a:ext uri="{FF2B5EF4-FFF2-40B4-BE49-F238E27FC236}">
                <a16:creationId xmlns:a16="http://schemas.microsoft.com/office/drawing/2014/main" id="{F725C920-9442-7B4D-9CAA-4B50E08E92AE}"/>
              </a:ext>
            </a:extLst>
          </p:cNvPr>
          <p:cNvSpPr/>
          <p:nvPr/>
        </p:nvSpPr>
        <p:spPr>
          <a:xfrm>
            <a:off x="4538986" y="3149208"/>
            <a:ext cx="745805" cy="32465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Temp</a:t>
            </a:r>
          </a:p>
        </p:txBody>
      </p:sp>
      <p:sp>
        <p:nvSpPr>
          <p:cNvPr id="143" name="Can 142">
            <a:extLst>
              <a:ext uri="{FF2B5EF4-FFF2-40B4-BE49-F238E27FC236}">
                <a16:creationId xmlns:a16="http://schemas.microsoft.com/office/drawing/2014/main" id="{DA9CD762-450D-7446-934B-832BC88AA121}"/>
              </a:ext>
            </a:extLst>
          </p:cNvPr>
          <p:cNvSpPr/>
          <p:nvPr/>
        </p:nvSpPr>
        <p:spPr>
          <a:xfrm>
            <a:off x="4571524" y="4258265"/>
            <a:ext cx="745805" cy="32465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results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BB87BFE0-4C7D-0242-A0B2-ECA5AE7A435F}"/>
              </a:ext>
            </a:extLst>
          </p:cNvPr>
          <p:cNvSpPr txBox="1"/>
          <p:nvPr/>
        </p:nvSpPr>
        <p:spPr>
          <a:xfrm>
            <a:off x="4624144" y="1675018"/>
            <a:ext cx="1042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MapReduce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9902F7C-2FB4-7D40-BF0D-4DAD85FF4081}"/>
              </a:ext>
            </a:extLst>
          </p:cNvPr>
          <p:cNvSpPr txBox="1"/>
          <p:nvPr/>
        </p:nvSpPr>
        <p:spPr>
          <a:xfrm>
            <a:off x="7474975" y="1688182"/>
            <a:ext cx="574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Spark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BC5FE57A-310B-1A46-AC2B-595ACE6D11CC}"/>
              </a:ext>
            </a:extLst>
          </p:cNvPr>
          <p:cNvSpPr/>
          <p:nvPr/>
        </p:nvSpPr>
        <p:spPr>
          <a:xfrm>
            <a:off x="7223432" y="2655866"/>
            <a:ext cx="1014810" cy="2809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Transformation( )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076B78B6-92B0-D840-BB6E-588A44545085}"/>
              </a:ext>
            </a:extLst>
          </p:cNvPr>
          <p:cNvSpPr/>
          <p:nvPr/>
        </p:nvSpPr>
        <p:spPr>
          <a:xfrm>
            <a:off x="7210552" y="3860089"/>
            <a:ext cx="1014810" cy="2809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Action( )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1DDD5F2F-0C7B-8742-9934-12FA81E6B47E}"/>
              </a:ext>
            </a:extLst>
          </p:cNvPr>
          <p:cNvSpPr txBox="1"/>
          <p:nvPr/>
        </p:nvSpPr>
        <p:spPr>
          <a:xfrm>
            <a:off x="5446715" y="1820614"/>
            <a:ext cx="121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800000"/>
                </a:solidFill>
              </a:rPr>
              <a:t>Distributed</a:t>
            </a:r>
          </a:p>
          <a:p>
            <a:r>
              <a:rPr lang="en-US" sz="1200" b="1" dirty="0">
                <a:solidFill>
                  <a:srgbClr val="800000"/>
                </a:solidFill>
              </a:rPr>
              <a:t>Disks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C2F6979F-A146-E64D-ACE4-EC7FB350DB4F}"/>
              </a:ext>
            </a:extLst>
          </p:cNvPr>
          <p:cNvSpPr txBox="1"/>
          <p:nvPr/>
        </p:nvSpPr>
        <p:spPr>
          <a:xfrm>
            <a:off x="8161739" y="1695596"/>
            <a:ext cx="946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800000"/>
                </a:solidFill>
              </a:rPr>
              <a:t>Distributed</a:t>
            </a:r>
          </a:p>
          <a:p>
            <a:r>
              <a:rPr lang="en-US" sz="1200" b="1" dirty="0">
                <a:solidFill>
                  <a:srgbClr val="800000"/>
                </a:solidFill>
              </a:rPr>
              <a:t>memory</a:t>
            </a:r>
          </a:p>
        </p:txBody>
      </p:sp>
      <p:sp>
        <p:nvSpPr>
          <p:cNvPr id="150" name="Folded Corner 149">
            <a:extLst>
              <a:ext uri="{FF2B5EF4-FFF2-40B4-BE49-F238E27FC236}">
                <a16:creationId xmlns:a16="http://schemas.microsoft.com/office/drawing/2014/main" id="{34849900-083C-6F4C-B9E2-F9582F898935}"/>
              </a:ext>
            </a:extLst>
          </p:cNvPr>
          <p:cNvSpPr/>
          <p:nvPr/>
        </p:nvSpPr>
        <p:spPr>
          <a:xfrm>
            <a:off x="2728349" y="2015487"/>
            <a:ext cx="781664" cy="924473"/>
          </a:xfrm>
          <a:prstGeom prst="foldedCorne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Text data</a:t>
            </a:r>
          </a:p>
          <a:p>
            <a:pPr algn="ctr"/>
            <a:r>
              <a:rPr lang="en-US" sz="800" dirty="0"/>
              <a:t>key1: value1</a:t>
            </a:r>
          </a:p>
          <a:p>
            <a:pPr algn="ctr"/>
            <a:r>
              <a:rPr lang="en-US" sz="800" dirty="0"/>
              <a:t>key2: value2</a:t>
            </a:r>
          </a:p>
          <a:p>
            <a:pPr algn="ctr"/>
            <a:r>
              <a:rPr lang="en-US" sz="800" dirty="0"/>
              <a:t>key3: value3</a:t>
            </a:r>
          </a:p>
          <a:p>
            <a:pPr algn="ctr"/>
            <a:r>
              <a:rPr lang="en-US" sz="800" dirty="0"/>
              <a:t>…</a:t>
            </a:r>
          </a:p>
        </p:txBody>
      </p:sp>
      <p:sp>
        <p:nvSpPr>
          <p:cNvPr id="151" name="Can 150">
            <a:extLst>
              <a:ext uri="{FF2B5EF4-FFF2-40B4-BE49-F238E27FC236}">
                <a16:creationId xmlns:a16="http://schemas.microsoft.com/office/drawing/2014/main" id="{BCB9C982-67EC-104A-9475-DF770FE0F227}"/>
              </a:ext>
            </a:extLst>
          </p:cNvPr>
          <p:cNvSpPr/>
          <p:nvPr/>
        </p:nvSpPr>
        <p:spPr>
          <a:xfrm>
            <a:off x="4749985" y="2054326"/>
            <a:ext cx="745805" cy="32465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inputs</a:t>
            </a:r>
          </a:p>
        </p:txBody>
      </p:sp>
      <p:sp>
        <p:nvSpPr>
          <p:cNvPr id="152" name="Can 151">
            <a:extLst>
              <a:ext uri="{FF2B5EF4-FFF2-40B4-BE49-F238E27FC236}">
                <a16:creationId xmlns:a16="http://schemas.microsoft.com/office/drawing/2014/main" id="{2D28EF14-4D91-BA4D-AE35-90053F8008D6}"/>
              </a:ext>
            </a:extLst>
          </p:cNvPr>
          <p:cNvSpPr/>
          <p:nvPr/>
        </p:nvSpPr>
        <p:spPr>
          <a:xfrm>
            <a:off x="4902385" y="2206726"/>
            <a:ext cx="745805" cy="32465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inputs</a:t>
            </a:r>
          </a:p>
        </p:txBody>
      </p:sp>
      <p:sp>
        <p:nvSpPr>
          <p:cNvPr id="153" name="Can 152">
            <a:extLst>
              <a:ext uri="{FF2B5EF4-FFF2-40B4-BE49-F238E27FC236}">
                <a16:creationId xmlns:a16="http://schemas.microsoft.com/office/drawing/2014/main" id="{C3A0AC45-F6D2-4B4A-8958-7AECE790AD3F}"/>
              </a:ext>
            </a:extLst>
          </p:cNvPr>
          <p:cNvSpPr/>
          <p:nvPr/>
        </p:nvSpPr>
        <p:spPr>
          <a:xfrm>
            <a:off x="4691386" y="3301608"/>
            <a:ext cx="745805" cy="32465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Temp</a:t>
            </a:r>
          </a:p>
        </p:txBody>
      </p:sp>
      <p:sp>
        <p:nvSpPr>
          <p:cNvPr id="154" name="Can 153">
            <a:extLst>
              <a:ext uri="{FF2B5EF4-FFF2-40B4-BE49-F238E27FC236}">
                <a16:creationId xmlns:a16="http://schemas.microsoft.com/office/drawing/2014/main" id="{A7483D46-86E3-6743-AF38-F812CEBDE824}"/>
              </a:ext>
            </a:extLst>
          </p:cNvPr>
          <p:cNvSpPr/>
          <p:nvPr/>
        </p:nvSpPr>
        <p:spPr>
          <a:xfrm>
            <a:off x="4843786" y="3454008"/>
            <a:ext cx="745805" cy="32465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Temp</a:t>
            </a:r>
          </a:p>
        </p:txBody>
      </p:sp>
      <p:sp>
        <p:nvSpPr>
          <p:cNvPr id="155" name="Can 154">
            <a:extLst>
              <a:ext uri="{FF2B5EF4-FFF2-40B4-BE49-F238E27FC236}">
                <a16:creationId xmlns:a16="http://schemas.microsoft.com/office/drawing/2014/main" id="{A99EA9BA-5DAA-8A48-80B3-B251BD0F1B35}"/>
              </a:ext>
            </a:extLst>
          </p:cNvPr>
          <p:cNvSpPr/>
          <p:nvPr/>
        </p:nvSpPr>
        <p:spPr>
          <a:xfrm>
            <a:off x="4723924" y="4410665"/>
            <a:ext cx="745805" cy="32465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results</a:t>
            </a:r>
          </a:p>
        </p:txBody>
      </p:sp>
      <p:sp>
        <p:nvSpPr>
          <p:cNvPr id="156" name="Can 155">
            <a:extLst>
              <a:ext uri="{FF2B5EF4-FFF2-40B4-BE49-F238E27FC236}">
                <a16:creationId xmlns:a16="http://schemas.microsoft.com/office/drawing/2014/main" id="{5CFCB6CD-B36A-FE4D-95D2-427C150F5201}"/>
              </a:ext>
            </a:extLst>
          </p:cNvPr>
          <p:cNvSpPr/>
          <p:nvPr/>
        </p:nvSpPr>
        <p:spPr>
          <a:xfrm>
            <a:off x="4876324" y="4715463"/>
            <a:ext cx="745805" cy="32465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results</a:t>
            </a:r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CDDA9C24-E660-EE49-BE75-31D0D98D82D1}"/>
              </a:ext>
            </a:extLst>
          </p:cNvPr>
          <p:cNvCxnSpPr/>
          <p:nvPr/>
        </p:nvCxnSpPr>
        <p:spPr>
          <a:xfrm>
            <a:off x="2462878" y="2365701"/>
            <a:ext cx="1275735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13A1042D-322D-0947-8F08-A840C7EC5210}"/>
              </a:ext>
            </a:extLst>
          </p:cNvPr>
          <p:cNvCxnSpPr/>
          <p:nvPr/>
        </p:nvCxnSpPr>
        <p:spPr>
          <a:xfrm>
            <a:off x="2462878" y="2504407"/>
            <a:ext cx="1275735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4FF1E127-D631-5742-BE85-F1BF1DCADB3E}"/>
              </a:ext>
            </a:extLst>
          </p:cNvPr>
          <p:cNvCxnSpPr/>
          <p:nvPr/>
        </p:nvCxnSpPr>
        <p:spPr>
          <a:xfrm>
            <a:off x="2462878" y="2630123"/>
            <a:ext cx="1275735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0" name="Rectangle 159">
            <a:extLst>
              <a:ext uri="{FF2B5EF4-FFF2-40B4-BE49-F238E27FC236}">
                <a16:creationId xmlns:a16="http://schemas.microsoft.com/office/drawing/2014/main" id="{6FAA16FA-A8D3-2046-80DE-281F188899FC}"/>
              </a:ext>
            </a:extLst>
          </p:cNvPr>
          <p:cNvSpPr/>
          <p:nvPr/>
        </p:nvSpPr>
        <p:spPr>
          <a:xfrm>
            <a:off x="7384554" y="2066712"/>
            <a:ext cx="817272" cy="3246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RDD1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54B6B344-C65F-F34A-A38D-5BDCEF591107}"/>
              </a:ext>
            </a:extLst>
          </p:cNvPr>
          <p:cNvSpPr/>
          <p:nvPr/>
        </p:nvSpPr>
        <p:spPr>
          <a:xfrm>
            <a:off x="7536954" y="2219112"/>
            <a:ext cx="817272" cy="3246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RDD1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93E4E748-4D19-AF4E-9E27-C69A3268A649}"/>
              </a:ext>
            </a:extLst>
          </p:cNvPr>
          <p:cNvSpPr/>
          <p:nvPr/>
        </p:nvSpPr>
        <p:spPr>
          <a:xfrm>
            <a:off x="7402062" y="3235080"/>
            <a:ext cx="817271" cy="3185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RDD2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AAAD8BA0-8890-684F-A98A-A2D17EF104A4}"/>
              </a:ext>
            </a:extLst>
          </p:cNvPr>
          <p:cNvSpPr/>
          <p:nvPr/>
        </p:nvSpPr>
        <p:spPr>
          <a:xfrm>
            <a:off x="7554462" y="3387480"/>
            <a:ext cx="817271" cy="3185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RDD2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BB35730C-9513-0241-BC51-6BC7526543B3}"/>
              </a:ext>
            </a:extLst>
          </p:cNvPr>
          <p:cNvSpPr/>
          <p:nvPr/>
        </p:nvSpPr>
        <p:spPr>
          <a:xfrm>
            <a:off x="7368876" y="4281327"/>
            <a:ext cx="817271" cy="3185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Values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73DF8EAF-012E-8E41-8B99-99DDC56B0C0B}"/>
              </a:ext>
            </a:extLst>
          </p:cNvPr>
          <p:cNvSpPr txBox="1"/>
          <p:nvPr/>
        </p:nvSpPr>
        <p:spPr>
          <a:xfrm>
            <a:off x="2843265" y="2931652"/>
            <a:ext cx="369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CVS</a:t>
            </a:r>
          </a:p>
          <a:p>
            <a:r>
              <a:rPr lang="en-US" sz="800" dirty="0"/>
              <a:t>TXT</a:t>
            </a:r>
          </a:p>
          <a:p>
            <a:r>
              <a:rPr lang="en-US" sz="800" dirty="0"/>
              <a:t>XML</a:t>
            </a:r>
          </a:p>
          <a:p>
            <a:r>
              <a:rPr lang="en-US" sz="800" dirty="0"/>
              <a:t>SQL</a:t>
            </a: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58F10E7-4010-1140-934C-15CB49ADAC48}"/>
              </a:ext>
            </a:extLst>
          </p:cNvPr>
          <p:cNvGrpSpPr/>
          <p:nvPr/>
        </p:nvGrpSpPr>
        <p:grpSpPr>
          <a:xfrm>
            <a:off x="362106" y="1414265"/>
            <a:ext cx="1492742" cy="3012878"/>
            <a:chOff x="321530" y="1914137"/>
            <a:chExt cx="1546167" cy="3141818"/>
          </a:xfrm>
        </p:grpSpPr>
        <p:sp>
          <p:nvSpPr>
            <p:cNvPr id="167" name="Cube 166">
              <a:extLst>
                <a:ext uri="{FF2B5EF4-FFF2-40B4-BE49-F238E27FC236}">
                  <a16:creationId xmlns:a16="http://schemas.microsoft.com/office/drawing/2014/main" id="{E31AD21F-BFF1-1B42-BE2E-904ABA476809}"/>
                </a:ext>
              </a:extLst>
            </p:cNvPr>
            <p:cNvSpPr/>
            <p:nvPr/>
          </p:nvSpPr>
          <p:spPr>
            <a:xfrm>
              <a:off x="691869" y="2147654"/>
              <a:ext cx="899652" cy="875455"/>
            </a:xfrm>
            <a:prstGeom prst="cub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NetCDF</a:t>
              </a:r>
              <a:endParaRPr lang="en-US" sz="1200" dirty="0"/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F47A64C1-83EC-C14A-B35A-3E0A0E114C48}"/>
                </a:ext>
              </a:extLst>
            </p:cNvPr>
            <p:cNvSpPr txBox="1"/>
            <p:nvPr/>
          </p:nvSpPr>
          <p:spPr>
            <a:xfrm>
              <a:off x="321530" y="1914137"/>
              <a:ext cx="11729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Climate Dataset</a:t>
              </a:r>
            </a:p>
          </p:txBody>
        </p: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5B80B3D2-8DBE-DC45-9A11-461F7BEAD875}"/>
                </a:ext>
              </a:extLst>
            </p:cNvPr>
            <p:cNvGrpSpPr/>
            <p:nvPr/>
          </p:nvGrpSpPr>
          <p:grpSpPr>
            <a:xfrm>
              <a:off x="460304" y="3773631"/>
              <a:ext cx="1407393" cy="1282324"/>
              <a:chOff x="525734" y="4748787"/>
              <a:chExt cx="1407393" cy="1282324"/>
            </a:xfrm>
          </p:grpSpPr>
          <p:sp>
            <p:nvSpPr>
              <p:cNvPr id="171" name="Oval 6">
                <a:extLst>
                  <a:ext uri="{FF2B5EF4-FFF2-40B4-BE49-F238E27FC236}">
                    <a16:creationId xmlns:a16="http://schemas.microsoft.com/office/drawing/2014/main" id="{F1D22EC9-C171-6D49-9166-D08552ABB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058" y="5283057"/>
                <a:ext cx="162408" cy="190033"/>
              </a:xfrm>
              <a:prstGeom prst="ellipse">
                <a:avLst/>
              </a:prstGeom>
              <a:solidFill>
                <a:srgbClr val="FFC000"/>
              </a:solidFill>
              <a:ln w="2540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dirty="0">
                    <a:latin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72" name="Oval 7">
                <a:extLst>
                  <a:ext uri="{FF2B5EF4-FFF2-40B4-BE49-F238E27FC236}">
                    <a16:creationId xmlns:a16="http://schemas.microsoft.com/office/drawing/2014/main" id="{562D927A-6D23-124C-9AE9-408D4A223F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0079" y="4950498"/>
                <a:ext cx="162408" cy="190033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>
                    <a:latin typeface="Arial" panose="020B0604020202020204" pitchFamily="34" charset="0"/>
                    <a:ea typeface="ＭＳ Ｐ明朝" panose="02020600040205080304" pitchFamily="18" charset="-128"/>
                  </a:rPr>
                  <a:t>∞</a:t>
                </a:r>
              </a:p>
            </p:txBody>
          </p:sp>
          <p:sp>
            <p:nvSpPr>
              <p:cNvPr id="173" name="Oval 8">
                <a:extLst>
                  <a:ext uri="{FF2B5EF4-FFF2-40B4-BE49-F238E27FC236}">
                    <a16:creationId xmlns:a16="http://schemas.microsoft.com/office/drawing/2014/main" id="{910D824B-E0CA-1C47-B199-899C57177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7906" y="4950498"/>
                <a:ext cx="162408" cy="190033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dirty="0">
                    <a:latin typeface="Arial" panose="020B0604020202020204" pitchFamily="34" charset="0"/>
                    <a:ea typeface="ＭＳ Ｐ明朝" panose="02020600040205080304" pitchFamily="18" charset="-128"/>
                  </a:rPr>
                  <a:t>∞</a:t>
                </a:r>
              </a:p>
            </p:txBody>
          </p:sp>
          <p:sp>
            <p:nvSpPr>
              <p:cNvPr id="174" name="Oval 9">
                <a:extLst>
                  <a:ext uri="{FF2B5EF4-FFF2-40B4-BE49-F238E27FC236}">
                    <a16:creationId xmlns:a16="http://schemas.microsoft.com/office/drawing/2014/main" id="{7D23DAEE-0520-A74A-951D-47F64147DE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0079" y="5663123"/>
                <a:ext cx="162408" cy="190033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>
                    <a:latin typeface="Arial" panose="020B0604020202020204" pitchFamily="34" charset="0"/>
                    <a:ea typeface="ＭＳ Ｐ明朝" panose="02020600040205080304" pitchFamily="18" charset="-128"/>
                  </a:rPr>
                  <a:t>∞</a:t>
                </a:r>
              </a:p>
            </p:txBody>
          </p:sp>
          <p:sp>
            <p:nvSpPr>
              <p:cNvPr id="175" name="Oval 10">
                <a:extLst>
                  <a:ext uri="{FF2B5EF4-FFF2-40B4-BE49-F238E27FC236}">
                    <a16:creationId xmlns:a16="http://schemas.microsoft.com/office/drawing/2014/main" id="{314251B7-CBB3-A742-B130-23E0AFF35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7906" y="5663123"/>
                <a:ext cx="162408" cy="190033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dirty="0">
                    <a:latin typeface="Arial" panose="020B0604020202020204" pitchFamily="34" charset="0"/>
                    <a:ea typeface="ＭＳ Ｐ明朝" panose="02020600040205080304" pitchFamily="18" charset="-128"/>
                  </a:rPr>
                  <a:t>∞</a:t>
                </a:r>
              </a:p>
            </p:txBody>
          </p:sp>
          <p:sp>
            <p:nvSpPr>
              <p:cNvPr id="176" name="Line 11">
                <a:extLst>
                  <a:ext uri="{FF2B5EF4-FFF2-40B4-BE49-F238E27FC236}">
                    <a16:creationId xmlns:a16="http://schemas.microsoft.com/office/drawing/2014/main" id="{581BDE4C-AAC6-D345-815F-829243BE9E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5864" y="5473090"/>
                <a:ext cx="284215" cy="2375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77" name="Line 12">
                <a:extLst>
                  <a:ext uri="{FF2B5EF4-FFF2-40B4-BE49-F238E27FC236}">
                    <a16:creationId xmlns:a16="http://schemas.microsoft.com/office/drawing/2014/main" id="{F04CFF9F-58C7-4944-B217-FEE0B8CABC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2487" y="5758140"/>
                <a:ext cx="36541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78" name="Line 13">
                <a:extLst>
                  <a:ext uri="{FF2B5EF4-FFF2-40B4-BE49-F238E27FC236}">
                    <a16:creationId xmlns:a16="http://schemas.microsoft.com/office/drawing/2014/main" id="{BB3C6559-7F0E-B944-AC94-31614C8089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25864" y="5093023"/>
                <a:ext cx="284215" cy="1900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79" name="Line 14">
                <a:extLst>
                  <a:ext uri="{FF2B5EF4-FFF2-40B4-BE49-F238E27FC236}">
                    <a16:creationId xmlns:a16="http://schemas.microsoft.com/office/drawing/2014/main" id="{41B48FAF-4AFB-1242-9569-AD02A32A7B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2487" y="5045515"/>
                <a:ext cx="36541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80" name="Line 15">
                <a:extLst>
                  <a:ext uri="{FF2B5EF4-FFF2-40B4-BE49-F238E27FC236}">
                    <a16:creationId xmlns:a16="http://schemas.microsoft.com/office/drawing/2014/main" id="{AFB3A9A7-09E2-8849-8157-C79ECE7676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0681" y="5140532"/>
                <a:ext cx="0" cy="5225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81" name="Line 16">
                <a:extLst>
                  <a:ext uri="{FF2B5EF4-FFF2-40B4-BE49-F238E27FC236}">
                    <a16:creationId xmlns:a16="http://schemas.microsoft.com/office/drawing/2014/main" id="{D4C7EA5A-5DD5-3241-ADED-91261B3596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31885" y="5140532"/>
                <a:ext cx="0" cy="5225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82" name="Line 17">
                <a:extLst>
                  <a:ext uri="{FF2B5EF4-FFF2-40B4-BE49-F238E27FC236}">
                    <a16:creationId xmlns:a16="http://schemas.microsoft.com/office/drawing/2014/main" id="{6A6D5B44-F29C-A84A-B096-B3D9435AC1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8508" y="5140532"/>
                <a:ext cx="0" cy="5225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83" name="Line 18">
                <a:extLst>
                  <a:ext uri="{FF2B5EF4-FFF2-40B4-BE49-F238E27FC236}">
                    <a16:creationId xmlns:a16="http://schemas.microsoft.com/office/drawing/2014/main" id="{496C2198-627C-C64E-AE42-DEFBCE72FF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59713" y="5140532"/>
                <a:ext cx="0" cy="5225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84" name="Line 19">
                <a:extLst>
                  <a:ext uri="{FF2B5EF4-FFF2-40B4-BE49-F238E27FC236}">
                    <a16:creationId xmlns:a16="http://schemas.microsoft.com/office/drawing/2014/main" id="{63B3F9EA-8853-CE4E-B291-04F75D359A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66466" y="5425582"/>
                <a:ext cx="771440" cy="2850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85" name="Line 20">
                <a:extLst>
                  <a:ext uri="{FF2B5EF4-FFF2-40B4-BE49-F238E27FC236}">
                    <a16:creationId xmlns:a16="http://schemas.microsoft.com/office/drawing/2014/main" id="{56379E6A-87CF-414E-9C62-16116E2DEE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72487" y="5093023"/>
                <a:ext cx="365419" cy="6176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86" name="Text Box 21">
                <a:extLst>
                  <a:ext uri="{FF2B5EF4-FFF2-40B4-BE49-F238E27FC236}">
                    <a16:creationId xmlns:a16="http://schemas.microsoft.com/office/drawing/2014/main" id="{57F57D26-99A1-1D4E-B61C-1097B70A0D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6466" y="5093023"/>
                <a:ext cx="310822" cy="224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800">
                    <a:latin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187" name="Text Box 23">
                <a:extLst>
                  <a:ext uri="{FF2B5EF4-FFF2-40B4-BE49-F238E27FC236}">
                    <a16:creationId xmlns:a16="http://schemas.microsoft.com/office/drawing/2014/main" id="{BFF75FAD-C7E6-9845-A675-10BAF5FE6A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9326" y="5283057"/>
                <a:ext cx="251048" cy="224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800">
                    <a:latin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88" name="Text Box 24">
                <a:extLst>
                  <a:ext uri="{FF2B5EF4-FFF2-40B4-BE49-F238E27FC236}">
                    <a16:creationId xmlns:a16="http://schemas.microsoft.com/office/drawing/2014/main" id="{A3BC79FE-3F02-1047-B548-851AB504BF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1283" y="5283058"/>
                <a:ext cx="251048" cy="224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800">
                    <a:latin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89" name="Text Box 25">
                <a:extLst>
                  <a:ext uri="{FF2B5EF4-FFF2-40B4-BE49-F238E27FC236}">
                    <a16:creationId xmlns:a16="http://schemas.microsoft.com/office/drawing/2014/main" id="{84219703-9CA2-8A46-A608-6629375789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4294" y="5235548"/>
                <a:ext cx="251048" cy="224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800">
                    <a:latin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190" name="Text Box 26">
                <a:extLst>
                  <a:ext uri="{FF2B5EF4-FFF2-40B4-BE49-F238E27FC236}">
                    <a16:creationId xmlns:a16="http://schemas.microsoft.com/office/drawing/2014/main" id="{CDAF4603-670B-E745-963D-44EBB428F2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7154" y="5378073"/>
                <a:ext cx="251048" cy="224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800" dirty="0">
                    <a:latin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191" name="Text Box 27">
                <a:extLst>
                  <a:ext uri="{FF2B5EF4-FFF2-40B4-BE49-F238E27FC236}">
                    <a16:creationId xmlns:a16="http://schemas.microsoft.com/office/drawing/2014/main" id="{5FEE17EE-7AF7-654E-95D7-B20D30082C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15727" y="5378073"/>
                <a:ext cx="251048" cy="224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800">
                    <a:latin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192" name="Text Box 28">
                <a:extLst>
                  <a:ext uri="{FF2B5EF4-FFF2-40B4-BE49-F238E27FC236}">
                    <a16:creationId xmlns:a16="http://schemas.microsoft.com/office/drawing/2014/main" id="{FC97DA82-066A-2740-9846-93DCF3E030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4294" y="5520598"/>
                <a:ext cx="251048" cy="224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800">
                    <a:latin typeface="Arial" panose="020B0604020202020204" pitchFamily="34" charset="0"/>
                  </a:rPr>
                  <a:t>7</a:t>
                </a:r>
              </a:p>
            </p:txBody>
          </p:sp>
          <p:sp>
            <p:nvSpPr>
              <p:cNvPr id="193" name="Text Box 29">
                <a:extLst>
                  <a:ext uri="{FF2B5EF4-FFF2-40B4-BE49-F238E27FC236}">
                    <a16:creationId xmlns:a16="http://schemas.microsoft.com/office/drawing/2014/main" id="{E2BE755C-3B2D-F842-9E1D-67D84BBB51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4143" y="5758140"/>
                <a:ext cx="251048" cy="224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800">
                    <a:latin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94" name="Text Box 30">
                <a:extLst>
                  <a:ext uri="{FF2B5EF4-FFF2-40B4-BE49-F238E27FC236}">
                    <a16:creationId xmlns:a16="http://schemas.microsoft.com/office/drawing/2014/main" id="{95E70E03-96A1-034C-8889-89B297738F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6315" y="5568107"/>
                <a:ext cx="251048" cy="224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800">
                    <a:latin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195" name="Text Box 31">
                <a:extLst>
                  <a:ext uri="{FF2B5EF4-FFF2-40B4-BE49-F238E27FC236}">
                    <a16:creationId xmlns:a16="http://schemas.microsoft.com/office/drawing/2014/main" id="{B2DFCADE-236E-3F48-88E1-0AC7E828F9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0910" y="4950498"/>
                <a:ext cx="26962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>
                    <a:latin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96" name="Text Box 32">
                <a:extLst>
                  <a:ext uri="{FF2B5EF4-FFF2-40B4-BE49-F238E27FC236}">
                    <a16:creationId xmlns:a16="http://schemas.microsoft.com/office/drawing/2014/main" id="{F1A39CB1-736A-C649-824B-ED52AFBBC7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6265" y="4748787"/>
                <a:ext cx="32733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dirty="0">
                    <a:latin typeface="Arial" panose="020B0604020202020204" pitchFamily="34" charset="0"/>
                  </a:rPr>
                  <a:t>n</a:t>
                </a:r>
                <a:r>
                  <a:rPr lang="en-US" altLang="ja-JP" sz="1200" baseline="-25000" dirty="0">
                    <a:latin typeface="Arial" panose="020B0604020202020204" pitchFamily="34" charset="0"/>
                  </a:rPr>
                  <a:t>2</a:t>
                </a:r>
                <a:endParaRPr lang="en-US" altLang="ja-JP" sz="12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7" name="Text Box 33">
                <a:extLst>
                  <a:ext uri="{FF2B5EF4-FFF2-40B4-BE49-F238E27FC236}">
                    <a16:creationId xmlns:a16="http://schemas.microsoft.com/office/drawing/2014/main" id="{4656CACF-5A1B-5A4D-B463-69409213B9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05792" y="4757682"/>
                <a:ext cx="32733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dirty="0">
                    <a:latin typeface="Arial" panose="020B0604020202020204" pitchFamily="34" charset="0"/>
                  </a:rPr>
                  <a:t>n</a:t>
                </a:r>
                <a:r>
                  <a:rPr lang="en-US" altLang="ja-JP" sz="1200" baseline="-25000" dirty="0">
                    <a:latin typeface="Arial" panose="020B0604020202020204" pitchFamily="34" charset="0"/>
                  </a:rPr>
                  <a:t>4</a:t>
                </a:r>
                <a:endParaRPr lang="en-US" altLang="ja-JP" sz="12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8" name="Text Box 34">
                <a:extLst>
                  <a:ext uri="{FF2B5EF4-FFF2-40B4-BE49-F238E27FC236}">
                    <a16:creationId xmlns:a16="http://schemas.microsoft.com/office/drawing/2014/main" id="{F06DAD32-185B-EC41-A86E-A16448C238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46363" y="5754112"/>
                <a:ext cx="32733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dirty="0">
                    <a:latin typeface="Arial" panose="020B0604020202020204" pitchFamily="34" charset="0"/>
                  </a:rPr>
                  <a:t>n</a:t>
                </a:r>
                <a:r>
                  <a:rPr lang="en-US" altLang="ja-JP" sz="1200" baseline="-25000" dirty="0">
                    <a:latin typeface="Arial" panose="020B0604020202020204" pitchFamily="34" charset="0"/>
                  </a:rPr>
                  <a:t>5</a:t>
                </a:r>
                <a:endParaRPr lang="en-US" altLang="ja-JP" sz="12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9" name="Text Box 35">
                <a:extLst>
                  <a:ext uri="{FF2B5EF4-FFF2-40B4-BE49-F238E27FC236}">
                    <a16:creationId xmlns:a16="http://schemas.microsoft.com/office/drawing/2014/main" id="{E07A8EB7-D900-2749-B442-BD287BCCA0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0288" y="5750089"/>
                <a:ext cx="32733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dirty="0">
                    <a:latin typeface="Arial" panose="020B0604020202020204" pitchFamily="34" charset="0"/>
                  </a:rPr>
                  <a:t>n</a:t>
                </a:r>
                <a:r>
                  <a:rPr lang="en-US" altLang="ja-JP" sz="1200" baseline="-25000" dirty="0">
                    <a:latin typeface="Arial" panose="020B0604020202020204" pitchFamily="34" charset="0"/>
                  </a:rPr>
                  <a:t>3</a:t>
                </a:r>
                <a:endParaRPr lang="en-US" altLang="ja-JP" sz="12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0" name="Text Box 36">
                <a:extLst>
                  <a:ext uri="{FF2B5EF4-FFF2-40B4-BE49-F238E27FC236}">
                    <a16:creationId xmlns:a16="http://schemas.microsoft.com/office/drawing/2014/main" id="{320B8A84-E02D-5A47-AB45-1BEECFC668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5734" y="5438459"/>
                <a:ext cx="339049" cy="288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dirty="0">
                    <a:latin typeface="Arial" panose="020B0604020202020204" pitchFamily="34" charset="0"/>
                  </a:rPr>
                  <a:t>n</a:t>
                </a:r>
                <a:r>
                  <a:rPr lang="en-US" altLang="ja-JP" sz="1200" baseline="-25000" dirty="0">
                    <a:latin typeface="Arial" panose="020B0604020202020204" pitchFamily="34" charset="0"/>
                  </a:rPr>
                  <a:t>1</a:t>
                </a:r>
                <a:endParaRPr lang="en-US" altLang="ja-JP" sz="12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4F478FD4-1C11-1646-8A1C-6D714313EB9A}"/>
                </a:ext>
              </a:extLst>
            </p:cNvPr>
            <p:cNvSpPr txBox="1"/>
            <p:nvPr/>
          </p:nvSpPr>
          <p:spPr>
            <a:xfrm>
              <a:off x="337726" y="3251785"/>
              <a:ext cx="13401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Biological network</a:t>
              </a:r>
            </a:p>
            <a:p>
              <a:r>
                <a:rPr lang="en-US" sz="1200" dirty="0"/>
                <a:t>Social network</a:t>
              </a:r>
            </a:p>
            <a:p>
              <a:r>
                <a:rPr lang="en-US" sz="1200" dirty="0"/>
                <a:t>Transport network</a:t>
              </a:r>
            </a:p>
          </p:txBody>
        </p:sp>
      </p:grpSp>
      <p:sp>
        <p:nvSpPr>
          <p:cNvPr id="201" name="Freeform 200">
            <a:extLst>
              <a:ext uri="{FF2B5EF4-FFF2-40B4-BE49-F238E27FC236}">
                <a16:creationId xmlns:a16="http://schemas.microsoft.com/office/drawing/2014/main" id="{B4E38108-3034-9C41-8FD1-4D20D2B98953}"/>
              </a:ext>
            </a:extLst>
          </p:cNvPr>
          <p:cNvSpPr/>
          <p:nvPr/>
        </p:nvSpPr>
        <p:spPr>
          <a:xfrm>
            <a:off x="2976688" y="1297056"/>
            <a:ext cx="4372897" cy="643829"/>
          </a:xfrm>
          <a:custGeom>
            <a:avLst/>
            <a:gdLst>
              <a:gd name="connsiteX0" fmla="*/ 0 w 4372897"/>
              <a:gd name="connsiteY0" fmla="*/ 811397 h 811397"/>
              <a:gd name="connsiteX1" fmla="*/ 1275736 w 4372897"/>
              <a:gd name="connsiteY1" fmla="*/ 243585 h 811397"/>
              <a:gd name="connsiteX2" fmla="*/ 2507226 w 4372897"/>
              <a:gd name="connsiteY2" fmla="*/ 236 h 811397"/>
              <a:gd name="connsiteX3" fmla="*/ 3760839 w 4372897"/>
              <a:gd name="connsiteY3" fmla="*/ 280455 h 811397"/>
              <a:gd name="connsiteX4" fmla="*/ 4372897 w 4372897"/>
              <a:gd name="connsiteY4" fmla="*/ 590172 h 81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2897" h="811397">
                <a:moveTo>
                  <a:pt x="0" y="811397"/>
                </a:moveTo>
                <a:cubicBezTo>
                  <a:pt x="428932" y="595087"/>
                  <a:pt x="857865" y="378778"/>
                  <a:pt x="1275736" y="243585"/>
                </a:cubicBezTo>
                <a:cubicBezTo>
                  <a:pt x="1693607" y="108392"/>
                  <a:pt x="2093042" y="-5909"/>
                  <a:pt x="2507226" y="236"/>
                </a:cubicBezTo>
                <a:cubicBezTo>
                  <a:pt x="2921410" y="6381"/>
                  <a:pt x="3449894" y="182132"/>
                  <a:pt x="3760839" y="280455"/>
                </a:cubicBezTo>
                <a:cubicBezTo>
                  <a:pt x="4071784" y="378778"/>
                  <a:pt x="4222340" y="484475"/>
                  <a:pt x="4372897" y="590172"/>
                </a:cubicBezTo>
              </a:path>
            </a:pathLst>
          </a:custGeom>
          <a:ln w="38100">
            <a:solidFill>
              <a:srgbClr val="0070C0"/>
            </a:solidFill>
            <a:prstDash val="dash"/>
            <a:tailEnd type="triangle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 201">
            <a:extLst>
              <a:ext uri="{FF2B5EF4-FFF2-40B4-BE49-F238E27FC236}">
                <a16:creationId xmlns:a16="http://schemas.microsoft.com/office/drawing/2014/main" id="{C8E9D1EB-5D63-304E-9476-CAB1C0A7F5B9}"/>
              </a:ext>
            </a:extLst>
          </p:cNvPr>
          <p:cNvSpPr/>
          <p:nvPr/>
        </p:nvSpPr>
        <p:spPr>
          <a:xfrm>
            <a:off x="3031695" y="1538695"/>
            <a:ext cx="1961535" cy="391976"/>
          </a:xfrm>
          <a:custGeom>
            <a:avLst/>
            <a:gdLst>
              <a:gd name="connsiteX0" fmla="*/ 0 w 1961535"/>
              <a:gd name="connsiteY0" fmla="*/ 391976 h 391976"/>
              <a:gd name="connsiteX1" fmla="*/ 1209367 w 1961535"/>
              <a:gd name="connsiteY1" fmla="*/ 8518 h 391976"/>
              <a:gd name="connsiteX2" fmla="*/ 1961535 w 1961535"/>
              <a:gd name="connsiteY2" fmla="*/ 163376 h 39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1535" h="391976">
                <a:moveTo>
                  <a:pt x="0" y="391976"/>
                </a:moveTo>
                <a:cubicBezTo>
                  <a:pt x="441222" y="219297"/>
                  <a:pt x="882444" y="46618"/>
                  <a:pt x="1209367" y="8518"/>
                </a:cubicBezTo>
                <a:cubicBezTo>
                  <a:pt x="1536290" y="-29582"/>
                  <a:pt x="1748912" y="66897"/>
                  <a:pt x="1961535" y="163376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dash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olded Corner 202">
            <a:extLst>
              <a:ext uri="{FF2B5EF4-FFF2-40B4-BE49-F238E27FC236}">
                <a16:creationId xmlns:a16="http://schemas.microsoft.com/office/drawing/2014/main" id="{749C8271-060F-5144-8E7F-5B854A694C91}"/>
              </a:ext>
            </a:extLst>
          </p:cNvPr>
          <p:cNvSpPr/>
          <p:nvPr/>
        </p:nvSpPr>
        <p:spPr>
          <a:xfrm>
            <a:off x="2673722" y="3596129"/>
            <a:ext cx="781664" cy="924473"/>
          </a:xfrm>
          <a:prstGeom prst="foldedCorne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/>
              <a:t>GraphX</a:t>
            </a:r>
            <a:endParaRPr lang="en-US" sz="800" dirty="0"/>
          </a:p>
          <a:p>
            <a:pPr algn="ctr"/>
            <a:r>
              <a:rPr lang="en-US" sz="800" dirty="0" err="1"/>
              <a:t>VertexRDD</a:t>
            </a:r>
            <a:endParaRPr lang="en-US" sz="800" dirty="0"/>
          </a:p>
          <a:p>
            <a:pPr algn="ctr"/>
            <a:r>
              <a:rPr lang="en-US" sz="800" dirty="0" err="1"/>
              <a:t>EdgeRDD</a:t>
            </a:r>
            <a:endParaRPr lang="en-US" sz="800" dirty="0"/>
          </a:p>
          <a:p>
            <a:pPr algn="ctr"/>
            <a:r>
              <a:rPr lang="en-US" sz="800" dirty="0"/>
              <a:t>Definition</a:t>
            </a:r>
          </a:p>
        </p:txBody>
      </p: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2984DEFE-3425-714F-9E06-D23E4B194428}"/>
              </a:ext>
            </a:extLst>
          </p:cNvPr>
          <p:cNvGrpSpPr/>
          <p:nvPr/>
        </p:nvGrpSpPr>
        <p:grpSpPr>
          <a:xfrm>
            <a:off x="1755669" y="1721199"/>
            <a:ext cx="863851" cy="2333200"/>
            <a:chOff x="1715093" y="2221071"/>
            <a:chExt cx="863851" cy="2333200"/>
          </a:xfrm>
        </p:grpSpPr>
        <p:sp>
          <p:nvSpPr>
            <p:cNvPr id="205" name="Right Arrow 204">
              <a:extLst>
                <a:ext uri="{FF2B5EF4-FFF2-40B4-BE49-F238E27FC236}">
                  <a16:creationId xmlns:a16="http://schemas.microsoft.com/office/drawing/2014/main" id="{21801B1A-4A15-A447-A654-E76213A8F9E4}"/>
                </a:ext>
              </a:extLst>
            </p:cNvPr>
            <p:cNvSpPr/>
            <p:nvPr/>
          </p:nvSpPr>
          <p:spPr>
            <a:xfrm>
              <a:off x="1836174" y="2632441"/>
              <a:ext cx="545691" cy="1751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6" name="Right Arrow 205">
              <a:extLst>
                <a:ext uri="{FF2B5EF4-FFF2-40B4-BE49-F238E27FC236}">
                  <a16:creationId xmlns:a16="http://schemas.microsoft.com/office/drawing/2014/main" id="{A4C16B3C-9969-8746-B66C-182598440750}"/>
                </a:ext>
              </a:extLst>
            </p:cNvPr>
            <p:cNvSpPr/>
            <p:nvPr/>
          </p:nvSpPr>
          <p:spPr>
            <a:xfrm>
              <a:off x="1878187" y="4379163"/>
              <a:ext cx="545691" cy="1751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02806B5D-B535-864D-93C9-C6AB9E4FF035}"/>
                </a:ext>
              </a:extLst>
            </p:cNvPr>
            <p:cNvSpPr txBox="1"/>
            <p:nvPr/>
          </p:nvSpPr>
          <p:spPr>
            <a:xfrm>
              <a:off x="1729031" y="2221071"/>
              <a:ext cx="8499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SciHadoop</a:t>
              </a:r>
              <a:endParaRPr lang="en-US" sz="1200" dirty="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3C3149FB-8905-3A4C-8AC1-DC7CE0F2A5D7}"/>
                </a:ext>
              </a:extLst>
            </p:cNvPr>
            <p:cNvSpPr txBox="1"/>
            <p:nvPr/>
          </p:nvSpPr>
          <p:spPr>
            <a:xfrm>
              <a:off x="1715093" y="4090683"/>
              <a:ext cx="6463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GraphX</a:t>
              </a:r>
              <a:endParaRPr lang="en-US" sz="1200" dirty="0"/>
            </a:p>
          </p:txBody>
        </p:sp>
      </p:grpSp>
      <p:sp>
        <p:nvSpPr>
          <p:cNvPr id="209" name="Rectangle 208">
            <a:extLst>
              <a:ext uri="{FF2B5EF4-FFF2-40B4-BE49-F238E27FC236}">
                <a16:creationId xmlns:a16="http://schemas.microsoft.com/office/drawing/2014/main" id="{4EA09C0D-E995-9944-A2A5-0313BF10A977}"/>
              </a:ext>
            </a:extLst>
          </p:cNvPr>
          <p:cNvSpPr/>
          <p:nvPr/>
        </p:nvSpPr>
        <p:spPr>
          <a:xfrm>
            <a:off x="1808259" y="1721199"/>
            <a:ext cx="1992518" cy="2889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9BB3CE2E-28C3-4B4E-A910-9016309A5C61}"/>
              </a:ext>
            </a:extLst>
          </p:cNvPr>
          <p:cNvGrpSpPr/>
          <p:nvPr/>
        </p:nvGrpSpPr>
        <p:grpSpPr>
          <a:xfrm>
            <a:off x="2050781" y="1818684"/>
            <a:ext cx="1479892" cy="744596"/>
            <a:chOff x="1359987" y="1910937"/>
            <a:chExt cx="3015818" cy="1447022"/>
          </a:xfrm>
        </p:grpSpPr>
        <p:sp>
          <p:nvSpPr>
            <p:cNvPr id="211" name="&quot;No&quot; Symbol 210">
              <a:extLst>
                <a:ext uri="{FF2B5EF4-FFF2-40B4-BE49-F238E27FC236}">
                  <a16:creationId xmlns:a16="http://schemas.microsoft.com/office/drawing/2014/main" id="{7BAB5AC4-4FFC-514E-93FD-14539A410F6C}"/>
                </a:ext>
              </a:extLst>
            </p:cNvPr>
            <p:cNvSpPr/>
            <p:nvPr/>
          </p:nvSpPr>
          <p:spPr>
            <a:xfrm>
              <a:off x="2413257" y="2346612"/>
              <a:ext cx="1028102" cy="1011347"/>
            </a:xfrm>
            <a:prstGeom prst="noSmoking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9B425D5F-1DE4-1243-BBCB-54F4BD33A22D}"/>
                </a:ext>
              </a:extLst>
            </p:cNvPr>
            <p:cNvSpPr txBox="1"/>
            <p:nvPr/>
          </p:nvSpPr>
          <p:spPr>
            <a:xfrm>
              <a:off x="1359987" y="1910937"/>
              <a:ext cx="3015818" cy="478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C00000"/>
                  </a:solidFill>
                </a:rPr>
                <a:t>No direct data streaming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066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animBg="1"/>
      <p:bldP spid="209" grpId="0" animBg="1"/>
      <p:bldP spid="20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0A8E4C-88D0-5449-ABF6-E3039953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Agent-Based Approach</a:t>
            </a:r>
          </a:p>
        </p:txBody>
      </p:sp>
      <p:pic>
        <p:nvPicPr>
          <p:cNvPr id="6" name="Google Shape;120;p15" descr="ants.jpg">
            <a:extLst>
              <a:ext uri="{FF2B5EF4-FFF2-40B4-BE49-F238E27FC236}">
                <a16:creationId xmlns:a16="http://schemas.microsoft.com/office/drawing/2014/main" id="{77F3E0A3-A982-6842-8FD1-AF8EF9AFC84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3887" y="1723317"/>
            <a:ext cx="2024341" cy="15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20160516_1-600x338.jpg">
            <a:extLst>
              <a:ext uri="{FF2B5EF4-FFF2-40B4-BE49-F238E27FC236}">
                <a16:creationId xmlns:a16="http://schemas.microsoft.com/office/drawing/2014/main" id="{8C273154-13B7-2344-ABE0-8E7316582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307" y="1891731"/>
            <a:ext cx="3254559" cy="183340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3BCBB9B-A87A-2241-AAD3-81698E1BDDF7}"/>
              </a:ext>
            </a:extLst>
          </p:cNvPr>
          <p:cNvSpPr/>
          <p:nvPr/>
        </p:nvSpPr>
        <p:spPr>
          <a:xfrm>
            <a:off x="5902351" y="3256176"/>
            <a:ext cx="195122" cy="173935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714738E-7D9B-214E-964B-84FCFED8C43D}"/>
              </a:ext>
            </a:extLst>
          </p:cNvPr>
          <p:cNvCxnSpPr/>
          <p:nvPr/>
        </p:nvCxnSpPr>
        <p:spPr>
          <a:xfrm>
            <a:off x="5115013" y="2664240"/>
            <a:ext cx="281609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770213-B27E-CF42-96AC-E408872E1A07}"/>
              </a:ext>
            </a:extLst>
          </p:cNvPr>
          <p:cNvCxnSpPr/>
          <p:nvPr/>
        </p:nvCxnSpPr>
        <p:spPr>
          <a:xfrm flipV="1">
            <a:off x="6047402" y="3039765"/>
            <a:ext cx="281609" cy="248478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24CEA6-9DF7-7843-97C3-F17CB802ECE2}"/>
              </a:ext>
            </a:extLst>
          </p:cNvPr>
          <p:cNvCxnSpPr/>
          <p:nvPr/>
        </p:nvCxnSpPr>
        <p:spPr>
          <a:xfrm flipH="1">
            <a:off x="6980293" y="2666707"/>
            <a:ext cx="368850" cy="8282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5335689-7C74-5346-97B7-005CD891AFF8}"/>
              </a:ext>
            </a:extLst>
          </p:cNvPr>
          <p:cNvSpPr txBox="1"/>
          <p:nvPr/>
        </p:nvSpPr>
        <p:spPr>
          <a:xfrm>
            <a:off x="5061025" y="4339748"/>
            <a:ext cx="2598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Key: a dataset should form a structure.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68AB2B-1635-FC40-9A17-323F07EB0486}"/>
              </a:ext>
            </a:extLst>
          </p:cNvPr>
          <p:cNvSpPr txBox="1"/>
          <p:nvPr/>
        </p:nvSpPr>
        <p:spPr>
          <a:xfrm>
            <a:off x="4066947" y="1624524"/>
            <a:ext cx="4149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800000"/>
                </a:solidFill>
              </a:rPr>
              <a:t>Agents carrying functions( ) and collaborating with others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CECF55-3F95-7C4C-B846-43E90A9D6607}"/>
              </a:ext>
            </a:extLst>
          </p:cNvPr>
          <p:cNvSpPr txBox="1"/>
          <p:nvPr/>
        </p:nvSpPr>
        <p:spPr>
          <a:xfrm>
            <a:off x="546061" y="3359396"/>
            <a:ext cx="3226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Focusing on ABM that observes an emergent collective group behavior of many reactive agents.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F8CA69-6F04-6944-84C4-9E7B2C276348}"/>
              </a:ext>
            </a:extLst>
          </p:cNvPr>
          <p:cNvSpPr txBox="1"/>
          <p:nvPr/>
        </p:nvSpPr>
        <p:spPr>
          <a:xfrm>
            <a:off x="3868189" y="2554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867FE4F-48D5-8243-9F6C-44AE6FEEE529}"/>
              </a:ext>
            </a:extLst>
          </p:cNvPr>
          <p:cNvGrpSpPr/>
          <p:nvPr/>
        </p:nvGrpSpPr>
        <p:grpSpPr>
          <a:xfrm>
            <a:off x="4894273" y="3734234"/>
            <a:ext cx="397005" cy="384312"/>
            <a:chOff x="4896606" y="3725132"/>
            <a:chExt cx="397005" cy="384312"/>
          </a:xfrm>
        </p:grpSpPr>
        <p:sp>
          <p:nvSpPr>
            <p:cNvPr id="19" name="Rounded Rectangle 17">
              <a:extLst>
                <a:ext uri="{FF2B5EF4-FFF2-40B4-BE49-F238E27FC236}">
                  <a16:creationId xmlns:a16="http://schemas.microsoft.com/office/drawing/2014/main" id="{3C61DAAC-C074-2E43-A0A4-C468254FA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606" y="3725132"/>
              <a:ext cx="308781" cy="274509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618AE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b="0"/>
            </a:p>
          </p:txBody>
        </p:sp>
        <p:sp>
          <p:nvSpPr>
            <p:cNvPr id="20" name="Rectangle 18">
              <a:extLst>
                <a:ext uri="{FF2B5EF4-FFF2-40B4-BE49-F238E27FC236}">
                  <a16:creationId xmlns:a16="http://schemas.microsoft.com/office/drawing/2014/main" id="{63A55DEA-ACC6-C145-AA0B-B8C74CA0E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606" y="4054542"/>
              <a:ext cx="308781" cy="54902"/>
            </a:xfrm>
            <a:prstGeom prst="rect">
              <a:avLst/>
            </a:prstGeom>
            <a:noFill/>
            <a:ln w="28575">
              <a:solidFill>
                <a:srgbClr val="618AE1"/>
              </a:solidFill>
              <a:miter lim="800000"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b="0"/>
            </a:p>
          </p:txBody>
        </p:sp>
        <p:sp>
          <p:nvSpPr>
            <p:cNvPr id="21" name="Oval 19">
              <a:extLst>
                <a:ext uri="{FF2B5EF4-FFF2-40B4-BE49-F238E27FC236}">
                  <a16:creationId xmlns:a16="http://schemas.microsoft.com/office/drawing/2014/main" id="{A03D1A90-E7E4-5842-9341-7FC8074AA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499" y="3944739"/>
              <a:ext cx="44112" cy="109803"/>
            </a:xfrm>
            <a:prstGeom prst="ellipse">
              <a:avLst/>
            </a:prstGeom>
            <a:noFill/>
            <a:ln w="28575">
              <a:solidFill>
                <a:srgbClr val="618AE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b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4E4B39-FD17-1A45-9E33-15B6CD8F3FCE}"/>
              </a:ext>
            </a:extLst>
          </p:cNvPr>
          <p:cNvGrpSpPr/>
          <p:nvPr/>
        </p:nvGrpSpPr>
        <p:grpSpPr>
          <a:xfrm>
            <a:off x="5396622" y="3734234"/>
            <a:ext cx="397005" cy="384312"/>
            <a:chOff x="4896606" y="3725132"/>
            <a:chExt cx="397005" cy="384312"/>
          </a:xfrm>
        </p:grpSpPr>
        <p:sp>
          <p:nvSpPr>
            <p:cNvPr id="25" name="Rounded Rectangle 17">
              <a:extLst>
                <a:ext uri="{FF2B5EF4-FFF2-40B4-BE49-F238E27FC236}">
                  <a16:creationId xmlns:a16="http://schemas.microsoft.com/office/drawing/2014/main" id="{5164E4A3-E250-3947-BB57-8781A9292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606" y="3725132"/>
              <a:ext cx="308781" cy="274509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618AE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b="0"/>
            </a:p>
          </p:txBody>
        </p:sp>
        <p:sp>
          <p:nvSpPr>
            <p:cNvPr id="26" name="Rectangle 18">
              <a:extLst>
                <a:ext uri="{FF2B5EF4-FFF2-40B4-BE49-F238E27FC236}">
                  <a16:creationId xmlns:a16="http://schemas.microsoft.com/office/drawing/2014/main" id="{2C68A40F-23EC-5241-A18C-71A856E0A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606" y="4054542"/>
              <a:ext cx="308781" cy="54902"/>
            </a:xfrm>
            <a:prstGeom prst="rect">
              <a:avLst/>
            </a:prstGeom>
            <a:noFill/>
            <a:ln w="28575">
              <a:solidFill>
                <a:srgbClr val="618AE1"/>
              </a:solidFill>
              <a:miter lim="800000"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b="0"/>
            </a:p>
          </p:txBody>
        </p:sp>
        <p:sp>
          <p:nvSpPr>
            <p:cNvPr id="27" name="Oval 19">
              <a:extLst>
                <a:ext uri="{FF2B5EF4-FFF2-40B4-BE49-F238E27FC236}">
                  <a16:creationId xmlns:a16="http://schemas.microsoft.com/office/drawing/2014/main" id="{B3920DD6-9B46-3640-8A8D-7932C5E84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499" y="3944739"/>
              <a:ext cx="44112" cy="109803"/>
            </a:xfrm>
            <a:prstGeom prst="ellipse">
              <a:avLst/>
            </a:prstGeom>
            <a:noFill/>
            <a:ln w="28575">
              <a:solidFill>
                <a:srgbClr val="618AE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b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60FB91B-C2EF-0944-A3B0-CF7BC41CE084}"/>
              </a:ext>
            </a:extLst>
          </p:cNvPr>
          <p:cNvGrpSpPr/>
          <p:nvPr/>
        </p:nvGrpSpPr>
        <p:grpSpPr>
          <a:xfrm>
            <a:off x="5943083" y="3734234"/>
            <a:ext cx="397005" cy="384312"/>
            <a:chOff x="4896606" y="3725132"/>
            <a:chExt cx="397005" cy="384312"/>
          </a:xfrm>
        </p:grpSpPr>
        <p:sp>
          <p:nvSpPr>
            <p:cNvPr id="29" name="Rounded Rectangle 17">
              <a:extLst>
                <a:ext uri="{FF2B5EF4-FFF2-40B4-BE49-F238E27FC236}">
                  <a16:creationId xmlns:a16="http://schemas.microsoft.com/office/drawing/2014/main" id="{CF982446-39C3-3F4E-956F-29D697594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606" y="3725132"/>
              <a:ext cx="308781" cy="274509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618AE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b="0"/>
            </a:p>
          </p:txBody>
        </p:sp>
        <p:sp>
          <p:nvSpPr>
            <p:cNvPr id="30" name="Rectangle 18">
              <a:extLst>
                <a:ext uri="{FF2B5EF4-FFF2-40B4-BE49-F238E27FC236}">
                  <a16:creationId xmlns:a16="http://schemas.microsoft.com/office/drawing/2014/main" id="{347EAA66-35BB-4F45-BB5F-30C06617E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606" y="4054542"/>
              <a:ext cx="308781" cy="54902"/>
            </a:xfrm>
            <a:prstGeom prst="rect">
              <a:avLst/>
            </a:prstGeom>
            <a:noFill/>
            <a:ln w="28575">
              <a:solidFill>
                <a:srgbClr val="618AE1"/>
              </a:solidFill>
              <a:miter lim="800000"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b="0"/>
            </a:p>
          </p:txBody>
        </p:sp>
        <p:sp>
          <p:nvSpPr>
            <p:cNvPr id="31" name="Oval 19">
              <a:extLst>
                <a:ext uri="{FF2B5EF4-FFF2-40B4-BE49-F238E27FC236}">
                  <a16:creationId xmlns:a16="http://schemas.microsoft.com/office/drawing/2014/main" id="{ED66C74E-420D-7E4D-B54E-B4BAE1B873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499" y="3944739"/>
              <a:ext cx="44112" cy="109803"/>
            </a:xfrm>
            <a:prstGeom prst="ellipse">
              <a:avLst/>
            </a:prstGeom>
            <a:noFill/>
            <a:ln w="28575">
              <a:solidFill>
                <a:srgbClr val="618AE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b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720544A-950D-9643-8895-E9A27835C9EE}"/>
              </a:ext>
            </a:extLst>
          </p:cNvPr>
          <p:cNvGrpSpPr/>
          <p:nvPr/>
        </p:nvGrpSpPr>
        <p:grpSpPr>
          <a:xfrm>
            <a:off x="6991044" y="3734234"/>
            <a:ext cx="397005" cy="384312"/>
            <a:chOff x="4896606" y="3725132"/>
            <a:chExt cx="397005" cy="384312"/>
          </a:xfrm>
        </p:grpSpPr>
        <p:sp>
          <p:nvSpPr>
            <p:cNvPr id="33" name="Rounded Rectangle 17">
              <a:extLst>
                <a:ext uri="{FF2B5EF4-FFF2-40B4-BE49-F238E27FC236}">
                  <a16:creationId xmlns:a16="http://schemas.microsoft.com/office/drawing/2014/main" id="{4B4788B9-0C93-FF47-871A-0550AB0C8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606" y="3725132"/>
              <a:ext cx="308781" cy="274509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618AE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b="0"/>
            </a:p>
          </p:txBody>
        </p:sp>
        <p:sp>
          <p:nvSpPr>
            <p:cNvPr id="34" name="Rectangle 18">
              <a:extLst>
                <a:ext uri="{FF2B5EF4-FFF2-40B4-BE49-F238E27FC236}">
                  <a16:creationId xmlns:a16="http://schemas.microsoft.com/office/drawing/2014/main" id="{07CB3EA2-8891-814F-B6A5-7036541E0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606" y="4054542"/>
              <a:ext cx="308781" cy="54902"/>
            </a:xfrm>
            <a:prstGeom prst="rect">
              <a:avLst/>
            </a:prstGeom>
            <a:noFill/>
            <a:ln w="28575">
              <a:solidFill>
                <a:srgbClr val="618AE1"/>
              </a:solidFill>
              <a:miter lim="800000"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b="0"/>
            </a:p>
          </p:txBody>
        </p:sp>
        <p:sp>
          <p:nvSpPr>
            <p:cNvPr id="35" name="Oval 19">
              <a:extLst>
                <a:ext uri="{FF2B5EF4-FFF2-40B4-BE49-F238E27FC236}">
                  <a16:creationId xmlns:a16="http://schemas.microsoft.com/office/drawing/2014/main" id="{0049FA78-211D-1644-92DD-EF95B001B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499" y="3944739"/>
              <a:ext cx="44112" cy="109803"/>
            </a:xfrm>
            <a:prstGeom prst="ellipse">
              <a:avLst/>
            </a:prstGeom>
            <a:noFill/>
            <a:ln w="28575">
              <a:solidFill>
                <a:srgbClr val="618AE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b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E2556F-1CE7-AC46-8007-10D030A35FFC}"/>
              </a:ext>
            </a:extLst>
          </p:cNvPr>
          <p:cNvGrpSpPr/>
          <p:nvPr/>
        </p:nvGrpSpPr>
        <p:grpSpPr>
          <a:xfrm>
            <a:off x="7462352" y="3739114"/>
            <a:ext cx="397005" cy="384312"/>
            <a:chOff x="4896606" y="3725132"/>
            <a:chExt cx="397005" cy="384312"/>
          </a:xfrm>
        </p:grpSpPr>
        <p:sp>
          <p:nvSpPr>
            <p:cNvPr id="37" name="Rounded Rectangle 17">
              <a:extLst>
                <a:ext uri="{FF2B5EF4-FFF2-40B4-BE49-F238E27FC236}">
                  <a16:creationId xmlns:a16="http://schemas.microsoft.com/office/drawing/2014/main" id="{5921D14F-129D-554F-AAA6-AD4AD59E9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606" y="3725132"/>
              <a:ext cx="308781" cy="274509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618AE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b="0"/>
            </a:p>
          </p:txBody>
        </p:sp>
        <p:sp>
          <p:nvSpPr>
            <p:cNvPr id="38" name="Rectangle 18">
              <a:extLst>
                <a:ext uri="{FF2B5EF4-FFF2-40B4-BE49-F238E27FC236}">
                  <a16:creationId xmlns:a16="http://schemas.microsoft.com/office/drawing/2014/main" id="{EF3C7B94-A82A-0546-8D20-943F1F0D9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606" y="4054542"/>
              <a:ext cx="308781" cy="54902"/>
            </a:xfrm>
            <a:prstGeom prst="rect">
              <a:avLst/>
            </a:prstGeom>
            <a:noFill/>
            <a:ln w="28575">
              <a:solidFill>
                <a:srgbClr val="618AE1"/>
              </a:solidFill>
              <a:miter lim="800000"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b="0"/>
            </a:p>
          </p:txBody>
        </p:sp>
        <p:sp>
          <p:nvSpPr>
            <p:cNvPr id="39" name="Oval 19">
              <a:extLst>
                <a:ext uri="{FF2B5EF4-FFF2-40B4-BE49-F238E27FC236}">
                  <a16:creationId xmlns:a16="http://schemas.microsoft.com/office/drawing/2014/main" id="{7054D83B-890F-BF44-BB09-840A0EAAD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499" y="3944739"/>
              <a:ext cx="44112" cy="109803"/>
            </a:xfrm>
            <a:prstGeom prst="ellipse">
              <a:avLst/>
            </a:prstGeom>
            <a:noFill/>
            <a:ln w="28575">
              <a:solidFill>
                <a:srgbClr val="618AE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b="0"/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48E1244-E04D-B54C-B1CB-B7797B643291}"/>
              </a:ext>
            </a:extLst>
          </p:cNvPr>
          <p:cNvCxnSpPr/>
          <p:nvPr/>
        </p:nvCxnSpPr>
        <p:spPr>
          <a:xfrm>
            <a:off x="4891714" y="4270946"/>
            <a:ext cx="2874593" cy="0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49D7AEB-0B9D-6142-A63C-0BF5DBF0537A}"/>
              </a:ext>
            </a:extLst>
          </p:cNvPr>
          <p:cNvCxnSpPr>
            <a:cxnSpLocks/>
          </p:cNvCxnSpPr>
          <p:nvPr/>
        </p:nvCxnSpPr>
        <p:spPr>
          <a:xfrm flipV="1">
            <a:off x="5064964" y="4104616"/>
            <a:ext cx="1990" cy="152400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8ED94BC-F428-F84B-93A6-CAAB033491FE}"/>
              </a:ext>
            </a:extLst>
          </p:cNvPr>
          <p:cNvCxnSpPr>
            <a:cxnSpLocks/>
          </p:cNvCxnSpPr>
          <p:nvPr/>
        </p:nvCxnSpPr>
        <p:spPr>
          <a:xfrm flipV="1">
            <a:off x="5555557" y="4123602"/>
            <a:ext cx="1990" cy="152400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4DD9D2B-C342-CB4A-B5E6-D535C0192C92}"/>
              </a:ext>
            </a:extLst>
          </p:cNvPr>
          <p:cNvCxnSpPr>
            <a:cxnSpLocks/>
          </p:cNvCxnSpPr>
          <p:nvPr/>
        </p:nvCxnSpPr>
        <p:spPr>
          <a:xfrm flipV="1">
            <a:off x="6106980" y="4118546"/>
            <a:ext cx="1990" cy="152400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C309068-3E6F-7D49-A80A-DF061D5E3516}"/>
              </a:ext>
            </a:extLst>
          </p:cNvPr>
          <p:cNvCxnSpPr>
            <a:cxnSpLocks/>
          </p:cNvCxnSpPr>
          <p:nvPr/>
        </p:nvCxnSpPr>
        <p:spPr>
          <a:xfrm flipV="1">
            <a:off x="7138389" y="4118546"/>
            <a:ext cx="1990" cy="152400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D0236F5-E7DF-564A-89F0-636261267255}"/>
              </a:ext>
            </a:extLst>
          </p:cNvPr>
          <p:cNvCxnSpPr>
            <a:cxnSpLocks/>
          </p:cNvCxnSpPr>
          <p:nvPr/>
        </p:nvCxnSpPr>
        <p:spPr>
          <a:xfrm flipV="1">
            <a:off x="7630972" y="4118546"/>
            <a:ext cx="1990" cy="152400"/>
          </a:xfrm>
          <a:prstGeom prst="line">
            <a:avLst/>
          </a:prstGeom>
          <a:ln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DD608412-EC71-DA44-9D69-52C90E327744}"/>
              </a:ext>
            </a:extLst>
          </p:cNvPr>
          <p:cNvSpPr/>
          <p:nvPr/>
        </p:nvSpPr>
        <p:spPr>
          <a:xfrm>
            <a:off x="4951102" y="2577272"/>
            <a:ext cx="195122" cy="173935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F0F5862-C20C-D949-9329-093907677F7F}"/>
              </a:ext>
            </a:extLst>
          </p:cNvPr>
          <p:cNvSpPr/>
          <p:nvPr/>
        </p:nvSpPr>
        <p:spPr>
          <a:xfrm>
            <a:off x="7341451" y="2549108"/>
            <a:ext cx="195122" cy="173935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0" name="Striped Right Arrow 49">
            <a:extLst>
              <a:ext uri="{FF2B5EF4-FFF2-40B4-BE49-F238E27FC236}">
                <a16:creationId xmlns:a16="http://schemas.microsoft.com/office/drawing/2014/main" id="{9690742A-B7B0-4647-95F2-1B98A7523821}"/>
              </a:ext>
            </a:extLst>
          </p:cNvPr>
          <p:cNvSpPr/>
          <p:nvPr/>
        </p:nvSpPr>
        <p:spPr>
          <a:xfrm>
            <a:off x="3559866" y="2695888"/>
            <a:ext cx="616645" cy="390346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0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3" presetClass="entr" presetSubtype="1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2"/>
      <p:bldP spid="17" grpId="0"/>
      <p:bldP spid="2" grpId="0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0A8E4C-88D0-5449-ABF6-E3039953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Related Work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47A519B-EFF2-1F4D-AFAA-38EEB56720F5}"/>
              </a:ext>
            </a:extLst>
          </p:cNvPr>
          <p:cNvGrpSpPr/>
          <p:nvPr/>
        </p:nvGrpSpPr>
        <p:grpSpPr>
          <a:xfrm>
            <a:off x="160660" y="2391539"/>
            <a:ext cx="4102410" cy="1626725"/>
            <a:chOff x="4883172" y="373912"/>
            <a:chExt cx="4102410" cy="162672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BA9BBF4F-9F76-064D-8E1C-636FD704F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3709" y="1067187"/>
              <a:ext cx="989013" cy="91757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/>
            </a:gradFill>
            <a:ln w="9525">
              <a:solidFill>
                <a:srgbClr val="F9F9F9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>
                <a:solidFill>
                  <a:srgbClr val="EAEAEA"/>
                </a:solidFill>
                <a:latin typeface="Helvetica" pitchFamily="2" charset="0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18A4D7DB-994C-314D-88E5-8974DEF0D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1734" y="1086237"/>
              <a:ext cx="914400" cy="9144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/>
            </a:gradFill>
            <a:ln w="9525">
              <a:solidFill>
                <a:srgbClr val="F9F9F9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>
                <a:solidFill>
                  <a:srgbClr val="EAEAEA"/>
                </a:solidFill>
                <a:latin typeface="Helvetica" pitchFamily="2" charset="0"/>
              </a:endParaRPr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84CA1F1F-FE0C-0444-AEB5-06D35A6891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2310" y="1110628"/>
              <a:ext cx="527943" cy="523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800">
                  <a:latin typeface="Arial" panose="020B0604020202020204" pitchFamily="34" charset="0"/>
                </a:rPr>
                <a:t>…</a:t>
              </a:r>
              <a:endParaRPr lang="en-US" altLang="en-US" sz="2800">
                <a:latin typeface="Arial" panose="020B0604020202020204" pitchFamily="34" charset="0"/>
              </a:endParaRPr>
            </a:p>
          </p:txBody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C3617680-BCD3-D944-90E0-6D9C7F5572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4923" y="373912"/>
              <a:ext cx="381065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dirty="0" err="1">
                  <a:latin typeface="Arial" panose="020B0604020202020204" pitchFamily="34" charset="0"/>
                </a:rPr>
                <a:t>RepastHP</a:t>
              </a:r>
              <a:endParaRPr lang="en-US" altLang="en-US" sz="1600" dirty="0">
                <a:latin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dirty="0">
                  <a:latin typeface="Arial" panose="020B0604020202020204" pitchFamily="34" charset="0"/>
                </a:rPr>
                <a:t>No parallel I/O, synchronous simulation,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dirty="0">
                  <a:latin typeface="Arial" panose="020B0604020202020204" pitchFamily="34" charset="0"/>
                </a:rPr>
                <a:t>weak visualization</a:t>
              </a:r>
            </a:p>
          </p:txBody>
        </p:sp>
        <p:grpSp>
          <p:nvGrpSpPr>
            <p:cNvPr id="12" name="Group 14">
              <a:extLst>
                <a:ext uri="{FF2B5EF4-FFF2-40B4-BE49-F238E27FC236}">
                  <a16:creationId xmlns:a16="http://schemas.microsoft.com/office/drawing/2014/main" id="{CDAFD709-79E7-294C-BDBC-9887141461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83172" y="1251660"/>
              <a:ext cx="1605616" cy="733101"/>
              <a:chOff x="5423475" y="1966228"/>
              <a:chExt cx="1605728" cy="73269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F82BF8-982E-ED4B-A500-BD8D7FBFBB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9197" y="2162644"/>
                <a:ext cx="528675" cy="536275"/>
              </a:xfrm>
              <a:prstGeom prst="rect">
                <a:avLst/>
              </a:prstGeom>
              <a:solidFill>
                <a:srgbClr val="DEDEDE"/>
              </a:solidFill>
              <a:ln w="9525">
                <a:solidFill>
                  <a:srgbClr val="F9F9F9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solidFill>
                    <a:srgbClr val="EAEAEA"/>
                  </a:solidFill>
                  <a:latin typeface="Helvetica" pitchFamily="2" charset="0"/>
                </a:endParaRPr>
              </a:p>
            </p:txBody>
          </p:sp>
          <p:sp>
            <p:nvSpPr>
              <p:cNvPr id="22" name="TextBox 24">
                <a:extLst>
                  <a:ext uri="{FF2B5EF4-FFF2-40B4-BE49-F238E27FC236}">
                    <a16:creationId xmlns:a16="http://schemas.microsoft.com/office/drawing/2014/main" id="{1DF88D13-CA11-9140-8ABE-4045C41523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14717" y="1966228"/>
                <a:ext cx="1114486" cy="2768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 dirty="0" err="1">
                    <a:latin typeface="Arial" panose="020B0604020202020204" pitchFamily="34" charset="0"/>
                  </a:rPr>
                  <a:t>iscrete</a:t>
                </a:r>
                <a:r>
                  <a:rPr lang="en-US" altLang="en-US" sz="1200" dirty="0">
                    <a:latin typeface="Arial" panose="020B0604020202020204" pitchFamily="34" charset="0"/>
                  </a:rPr>
                  <a:t> Space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08B080F-0CDE-9848-A6F6-EFACE4B45D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3960" y="2243562"/>
                <a:ext cx="176224" cy="187220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F9F9F9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solidFill>
                    <a:srgbClr val="EAEAEA"/>
                  </a:solidFill>
                  <a:latin typeface="Helvetica" pitchFamily="2" charset="0"/>
                </a:endParaRPr>
              </a:p>
            </p:txBody>
          </p:sp>
          <p:sp>
            <p:nvSpPr>
              <p:cNvPr id="24" name="TextBox 26">
                <a:extLst>
                  <a:ext uri="{FF2B5EF4-FFF2-40B4-BE49-F238E27FC236}">
                    <a16:creationId xmlns:a16="http://schemas.microsoft.com/office/drawing/2014/main" id="{9472DDE6-5867-3345-9EC1-A2D3353E88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23475" y="2249621"/>
                <a:ext cx="74361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Agents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62E37B9-AAAE-1746-AE34-0CE37C1AED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7358" y="2337171"/>
                <a:ext cx="176224" cy="188807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F9F9F9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solidFill>
                    <a:srgbClr val="EAEAEA"/>
                  </a:solidFill>
                  <a:latin typeface="Helvetica" pitchFamily="2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3A13132-FD2F-8249-B86C-18C4FC2EF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30020" y="2510112"/>
                <a:ext cx="176224" cy="188806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F9F9F9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solidFill>
                    <a:srgbClr val="EAEAEA"/>
                  </a:solidFill>
                  <a:latin typeface="Helvetica" pitchFamily="2" charset="0"/>
                </a:endParaRPr>
              </a:p>
            </p:txBody>
          </p:sp>
          <p:sp>
            <p:nvSpPr>
              <p:cNvPr id="27" name="Left Brace 26">
                <a:extLst>
                  <a:ext uri="{FF2B5EF4-FFF2-40B4-BE49-F238E27FC236}">
                    <a16:creationId xmlns:a16="http://schemas.microsoft.com/office/drawing/2014/main" id="{422AC764-6689-714E-88B5-50832C0D60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9158" y="2243562"/>
                <a:ext cx="200039" cy="455357"/>
              </a:xfrm>
              <a:prstGeom prst="leftBrace">
                <a:avLst>
                  <a:gd name="adj1" fmla="val 8336"/>
                  <a:gd name="adj2" fmla="val 50000"/>
                </a:avLst>
              </a:prstGeom>
              <a:noFill/>
              <a:ln w="25400">
                <a:solidFill>
                  <a:srgbClr val="8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latin typeface="Helvetica" pitchFamily="2" charset="0"/>
                </a:endParaRPr>
              </a:p>
            </p:txBody>
          </p:sp>
        </p:grpSp>
        <p:grpSp>
          <p:nvGrpSpPr>
            <p:cNvPr id="13" name="Group 15">
              <a:extLst>
                <a:ext uri="{FF2B5EF4-FFF2-40B4-BE49-F238E27FC236}">
                  <a16:creationId xmlns:a16="http://schemas.microsoft.com/office/drawing/2014/main" id="{8FC725EE-551C-FE45-B402-C470E1BF45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54829" y="1251225"/>
              <a:ext cx="1719268" cy="732680"/>
              <a:chOff x="5423475" y="1966228"/>
              <a:chExt cx="1719388" cy="73227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3703609-D5F2-894A-B514-54835DBE7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9203" y="2163080"/>
                <a:ext cx="528674" cy="534689"/>
              </a:xfrm>
              <a:prstGeom prst="rect">
                <a:avLst/>
              </a:prstGeom>
              <a:solidFill>
                <a:srgbClr val="DEDEDE"/>
              </a:solidFill>
              <a:ln w="9525">
                <a:solidFill>
                  <a:srgbClr val="F9F9F9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solidFill>
                    <a:srgbClr val="EAEAEA"/>
                  </a:solidFill>
                  <a:latin typeface="Helvetica" pitchFamily="2" charset="0"/>
                </a:endParaRPr>
              </a:p>
            </p:txBody>
          </p:sp>
          <p:sp>
            <p:nvSpPr>
              <p:cNvPr id="15" name="TextBox 17">
                <a:extLst>
                  <a:ext uri="{FF2B5EF4-FFF2-40B4-BE49-F238E27FC236}">
                    <a16:creationId xmlns:a16="http://schemas.microsoft.com/office/drawing/2014/main" id="{EB74C12F-CB23-F24D-A6E4-5479EB840D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14717" y="1966228"/>
                <a:ext cx="122814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>
                    <a:latin typeface="Arial" panose="020B0604020202020204" pitchFamily="34" charset="0"/>
                  </a:rPr>
                  <a:t>Discrete Space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8892B4B-48B4-0B47-A389-8CF9637B3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3965" y="2242410"/>
                <a:ext cx="176225" cy="188807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F9F9F9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solidFill>
                    <a:srgbClr val="EAEAEA"/>
                  </a:solidFill>
                  <a:latin typeface="Helvetica" pitchFamily="2" charset="0"/>
                </a:endParaRPr>
              </a:p>
            </p:txBody>
          </p:sp>
          <p:sp>
            <p:nvSpPr>
              <p:cNvPr id="17" name="TextBox 19">
                <a:extLst>
                  <a:ext uri="{FF2B5EF4-FFF2-40B4-BE49-F238E27FC236}">
                    <a16:creationId xmlns:a16="http://schemas.microsoft.com/office/drawing/2014/main" id="{94691C70-2A5A-3347-BA63-F59F562E05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23475" y="2249621"/>
                <a:ext cx="74361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Agents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50A585A-435A-1A46-8D08-97F138968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7363" y="2337607"/>
                <a:ext cx="176225" cy="187220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F9F9F9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solidFill>
                    <a:srgbClr val="EAEAEA"/>
                  </a:solidFill>
                  <a:latin typeface="Helvetica" pitchFamily="2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4DA7A05-4880-FC45-BAB1-3084FF4B3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30025" y="2510548"/>
                <a:ext cx="176225" cy="187220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F9F9F9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solidFill>
                    <a:srgbClr val="EAEAEA"/>
                  </a:solidFill>
                  <a:latin typeface="Helvetica" pitchFamily="2" charset="0"/>
                </a:endParaRPr>
              </a:p>
            </p:txBody>
          </p:sp>
          <p:sp>
            <p:nvSpPr>
              <p:cNvPr id="20" name="Left Brace 19">
                <a:extLst>
                  <a:ext uri="{FF2B5EF4-FFF2-40B4-BE49-F238E27FC236}">
                    <a16:creationId xmlns:a16="http://schemas.microsoft.com/office/drawing/2014/main" id="{F45B5BC0-0465-754E-8F0E-D16661D6F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9164" y="2242410"/>
                <a:ext cx="200039" cy="455358"/>
              </a:xfrm>
              <a:prstGeom prst="leftBrace">
                <a:avLst>
                  <a:gd name="adj1" fmla="val 8336"/>
                  <a:gd name="adj2" fmla="val 50000"/>
                </a:avLst>
              </a:prstGeom>
              <a:noFill/>
              <a:ln w="25400">
                <a:solidFill>
                  <a:srgbClr val="8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latin typeface="Helvetica" pitchFamily="2" charset="0"/>
                </a:endParaRPr>
              </a:p>
            </p:txBody>
          </p: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37DFD8A-AFE1-3544-8135-A3948D7DADB5}"/>
              </a:ext>
            </a:extLst>
          </p:cNvPr>
          <p:cNvGrpSpPr/>
          <p:nvPr/>
        </p:nvGrpSpPr>
        <p:grpSpPr>
          <a:xfrm>
            <a:off x="686989" y="4088217"/>
            <a:ext cx="2925128" cy="438149"/>
            <a:chOff x="686989" y="4088217"/>
            <a:chExt cx="2925128" cy="43814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F44F00E-0FE5-044E-9F2F-167C53F6237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86989" y="4513666"/>
              <a:ext cx="2892425" cy="127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28" name="TextBox 30">
              <a:extLst>
                <a:ext uri="{FF2B5EF4-FFF2-40B4-BE49-F238E27FC236}">
                  <a16:creationId xmlns:a16="http://schemas.microsoft.com/office/drawing/2014/main" id="{864BB3CA-709B-C248-A375-8D9E22725A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8296" y="4143779"/>
              <a:ext cx="6334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latin typeface="Arial" panose="020B0604020202020204" pitchFamily="34" charset="0"/>
                </a:rPr>
                <a:t>LAN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61A313F-B468-FC42-89A1-64FBEAEC9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692" y="4102504"/>
              <a:ext cx="893763" cy="331788"/>
            </a:xfrm>
            <a:prstGeom prst="rect">
              <a:avLst/>
            </a:prstGeom>
            <a:solidFill>
              <a:srgbClr val="3B3B3B"/>
            </a:solidFill>
            <a:ln w="9525">
              <a:solidFill>
                <a:srgbClr val="F9F9F9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  <a:latin typeface="+mn-lt"/>
                  <a:ea typeface="+mn-ea"/>
                </a:rPr>
                <a:t>MPI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F31A37B-9AB4-BD41-B5A7-F2A1D53A7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8355" y="4088217"/>
              <a:ext cx="893762" cy="331787"/>
            </a:xfrm>
            <a:prstGeom prst="rect">
              <a:avLst/>
            </a:prstGeom>
            <a:solidFill>
              <a:srgbClr val="3B3B3B"/>
            </a:solidFill>
            <a:ln w="9525">
              <a:solidFill>
                <a:srgbClr val="F9F9F9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  <a:latin typeface="+mn-lt"/>
                  <a:ea typeface="+mn-ea"/>
                </a:rPr>
                <a:t>MPI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8961BCA-A17A-8F41-AB5B-B9A6CEF54BA8}"/>
              </a:ext>
            </a:extLst>
          </p:cNvPr>
          <p:cNvSpPr txBox="1"/>
          <p:nvPr/>
        </p:nvSpPr>
        <p:spPr>
          <a:xfrm>
            <a:off x="460375" y="1469757"/>
            <a:ext cx="378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Reuse of conventional ABM simulators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990BAE8-18BC-EE4E-91BF-5264130BEAD1}"/>
              </a:ext>
            </a:extLst>
          </p:cNvPr>
          <p:cNvGrpSpPr/>
          <p:nvPr/>
        </p:nvGrpSpPr>
        <p:grpSpPr>
          <a:xfrm>
            <a:off x="719692" y="2484326"/>
            <a:ext cx="2944813" cy="1630878"/>
            <a:chOff x="719692" y="2484326"/>
            <a:chExt cx="2944813" cy="163087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775AEF8-7227-CA4D-9B28-FDAACA6E0D08}"/>
                </a:ext>
              </a:extLst>
            </p:cNvPr>
            <p:cNvGrpSpPr/>
            <p:nvPr/>
          </p:nvGrpSpPr>
          <p:grpSpPr>
            <a:xfrm>
              <a:off x="719692" y="2745883"/>
              <a:ext cx="2944813" cy="1369321"/>
              <a:chOff x="719692" y="2745883"/>
              <a:chExt cx="2944813" cy="1369321"/>
            </a:xfrm>
          </p:grpSpPr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FA069C48-A98A-AF40-8E80-D6252CB274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7780" y="3653241"/>
                <a:ext cx="493712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Arial" panose="020B0604020202020204" pitchFamily="34" charset="0"/>
                  </a:rPr>
                  <a:t>…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3983735-9800-7942-89CA-25B4581E5B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742" y="3727854"/>
                <a:ext cx="893763" cy="333375"/>
              </a:xfrm>
              <a:prstGeom prst="rect">
                <a:avLst/>
              </a:prstGeom>
              <a:solidFill>
                <a:srgbClr val="3B3B3B"/>
              </a:solidFill>
              <a:ln w="9525">
                <a:solidFill>
                  <a:srgbClr val="F9F9F9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chemeClr val="lt1"/>
                    </a:solidFill>
                    <a:latin typeface="+mn-lt"/>
                    <a:ea typeface="+mn-ea"/>
                  </a:rPr>
                  <a:t>Message</a:t>
                </a:r>
              </a:p>
              <a:p>
                <a:pPr algn="ctr">
                  <a:defRPr/>
                </a:pPr>
                <a:r>
                  <a:rPr lang="en-US" sz="1200" dirty="0">
                    <a:solidFill>
                      <a:schemeClr val="lt1"/>
                    </a:solidFill>
                    <a:latin typeface="+mn-lt"/>
                    <a:ea typeface="+mn-ea"/>
                  </a:rPr>
                  <a:t>Board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7FFBC65-C3EE-324B-97AF-36A839FED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7405" y="3713566"/>
                <a:ext cx="893762" cy="333375"/>
              </a:xfrm>
              <a:prstGeom prst="rect">
                <a:avLst/>
              </a:prstGeom>
              <a:solidFill>
                <a:srgbClr val="3B3B3B"/>
              </a:solidFill>
              <a:ln w="9525">
                <a:solidFill>
                  <a:srgbClr val="F9F9F9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chemeClr val="lt1"/>
                    </a:solidFill>
                    <a:latin typeface="+mn-lt"/>
                    <a:ea typeface="+mn-ea"/>
                  </a:rPr>
                  <a:t>Message</a:t>
                </a:r>
              </a:p>
              <a:p>
                <a:pPr algn="ctr">
                  <a:defRPr/>
                </a:pPr>
                <a:r>
                  <a:rPr lang="en-US" sz="1200" dirty="0">
                    <a:solidFill>
                      <a:schemeClr val="lt1"/>
                    </a:solidFill>
                    <a:latin typeface="+mn-lt"/>
                    <a:ea typeface="+mn-ea"/>
                  </a:rPr>
                  <a:t>Board</a:t>
                </a: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6B3A95A-52C7-C34E-B887-4956CEBAA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9692" y="2973791"/>
                <a:ext cx="176213" cy="187325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F9F9F9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solidFill>
                    <a:srgbClr val="EAEAEA"/>
                  </a:solidFill>
                  <a:latin typeface="Helvetica" pitchFamily="2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13A14DE0-A071-5F49-8B75-0BC111AA33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5905" y="3419879"/>
                <a:ext cx="176212" cy="188912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F9F9F9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solidFill>
                    <a:srgbClr val="EAEAEA"/>
                  </a:solidFill>
                  <a:latin typeface="Helvetica" pitchFamily="2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1371551-C0E5-684C-83A1-A9AC7A2D9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3880" y="3161116"/>
                <a:ext cx="176212" cy="188913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F9F9F9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solidFill>
                    <a:srgbClr val="EAEAEA"/>
                  </a:solidFill>
                  <a:latin typeface="Helvetica" pitchFamily="2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584CF6D-7070-5645-9598-BF37A43A62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8030" y="3418291"/>
                <a:ext cx="176212" cy="187325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F9F9F9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solidFill>
                    <a:srgbClr val="EAEAEA"/>
                  </a:solidFill>
                  <a:latin typeface="Helvetica" pitchFamily="2" charset="0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4D7B5AE-915E-A54E-B2A0-4D134938F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2955" y="3067454"/>
                <a:ext cx="176212" cy="188912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F9F9F9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solidFill>
                    <a:srgbClr val="EAEAEA"/>
                  </a:solidFill>
                  <a:latin typeface="Helvetica" pitchFamily="2" charset="0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3762009-5467-7547-8B82-DC0547CCD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6667" y="2972204"/>
                <a:ext cx="176213" cy="188912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F9F9F9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solidFill>
                    <a:srgbClr val="EAEAEA"/>
                  </a:solidFill>
                  <a:latin typeface="Helvetica" pitchFamily="2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84B1E2F-FBDF-834F-ACA6-4B842DE43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9492" y="3391304"/>
                <a:ext cx="176213" cy="187325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F9F9F9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solidFill>
                    <a:srgbClr val="EAEAEA"/>
                  </a:solidFill>
                  <a:latin typeface="Helvetica" pitchFamily="2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C9089A7F-6438-C94D-9E01-7D8358D8D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8292" y="3399241"/>
                <a:ext cx="176213" cy="188913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F9F9F9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solidFill>
                    <a:srgbClr val="EAEAEA"/>
                  </a:solidFill>
                  <a:latin typeface="Helvetica" pitchFamily="2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D08FA63-1D6E-E34B-91AD-A150A724D5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6205" y="2745883"/>
                <a:ext cx="2908300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70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5000"/>
                  <a:buChar char="•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400" dirty="0">
                    <a:latin typeface="Arial" panose="020B0604020202020204" pitchFamily="34" charset="0"/>
                  </a:rPr>
                  <a:t>Agents without no space concepts</a:t>
                </a:r>
                <a:endParaRPr lang="en-US" altLang="en-US" sz="1400" dirty="0">
                  <a:latin typeface="Arial" panose="020B0604020202020204" pitchFamily="34" charset="0"/>
                </a:endParaRP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8CE08F43-9144-AF4D-8AC2-5E0A48EB2E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94305" y="3173816"/>
                <a:ext cx="14287" cy="593725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6B06D34A-26FB-0645-94E0-9C1B5C11BD4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232455" y="3323041"/>
                <a:ext cx="44450" cy="404813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F82AD0E4-7C10-EE44-988C-297EEDC62B3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129517" y="3165879"/>
                <a:ext cx="176213" cy="520700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466F8F92-D42C-E54F-9A68-1B4FDDBB1CC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754867" y="3227791"/>
                <a:ext cx="149225" cy="4587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6B4D9BD-6A0F-BF4B-9134-DAE352BDF996}"/>
                </a:ext>
              </a:extLst>
            </p:cNvPr>
            <p:cNvSpPr txBox="1"/>
            <p:nvPr/>
          </p:nvSpPr>
          <p:spPr>
            <a:xfrm>
              <a:off x="1862278" y="2484326"/>
              <a:ext cx="83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FLAME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FD603A3C-FAA7-E947-B868-695225CDB098}"/>
              </a:ext>
            </a:extLst>
          </p:cNvPr>
          <p:cNvSpPr txBox="1"/>
          <p:nvPr/>
        </p:nvSpPr>
        <p:spPr>
          <a:xfrm>
            <a:off x="5841953" y="1472294"/>
            <a:ext cx="181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Thread Migration</a:t>
            </a:r>
          </a:p>
        </p:txBody>
      </p:sp>
      <p:grpSp>
        <p:nvGrpSpPr>
          <p:cNvPr id="55" name="Group 27">
            <a:extLst>
              <a:ext uri="{FF2B5EF4-FFF2-40B4-BE49-F238E27FC236}">
                <a16:creationId xmlns:a16="http://schemas.microsoft.com/office/drawing/2014/main" id="{6FD52D8A-1006-1547-B378-4D689981CDE0}"/>
              </a:ext>
            </a:extLst>
          </p:cNvPr>
          <p:cNvGrpSpPr>
            <a:grpSpLocks/>
          </p:cNvGrpSpPr>
          <p:nvPr/>
        </p:nvGrpSpPr>
        <p:grpSpPr bwMode="auto">
          <a:xfrm>
            <a:off x="5994353" y="2683433"/>
            <a:ext cx="2209800" cy="1828800"/>
            <a:chOff x="4080" y="2208"/>
            <a:chExt cx="1392" cy="1152"/>
          </a:xfrm>
          <a:solidFill>
            <a:schemeClr val="accent2">
              <a:lumMod val="75000"/>
            </a:schemeClr>
          </a:solidFill>
        </p:grpSpPr>
        <p:sp>
          <p:nvSpPr>
            <p:cNvPr id="56" name="Oval 28">
              <a:extLst>
                <a:ext uri="{FF2B5EF4-FFF2-40B4-BE49-F238E27FC236}">
                  <a16:creationId xmlns:a16="http://schemas.microsoft.com/office/drawing/2014/main" id="{414CC2A3-BE32-DB4A-A619-C09D06228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208"/>
              <a:ext cx="240" cy="240"/>
            </a:xfrm>
            <a:prstGeom prst="ellipse">
              <a:avLst/>
            </a:pr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00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57" name="Oval 29">
              <a:extLst>
                <a:ext uri="{FF2B5EF4-FFF2-40B4-BE49-F238E27FC236}">
                  <a16:creationId xmlns:a16="http://schemas.microsoft.com/office/drawing/2014/main" id="{33613DF7-639D-D149-B432-6DF5065F8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240" cy="240"/>
            </a:xfrm>
            <a:prstGeom prst="ellipse">
              <a:avLst/>
            </a:pr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00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58" name="Oval 30">
              <a:extLst>
                <a:ext uri="{FF2B5EF4-FFF2-40B4-BE49-F238E27FC236}">
                  <a16:creationId xmlns:a16="http://schemas.microsoft.com/office/drawing/2014/main" id="{095591E4-0995-F145-8A8B-94985E194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736"/>
              <a:ext cx="240" cy="240"/>
            </a:xfrm>
            <a:prstGeom prst="ellipse">
              <a:avLst/>
            </a:pr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000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59" name="AutoShape 31">
              <a:extLst>
                <a:ext uri="{FF2B5EF4-FFF2-40B4-BE49-F238E27FC236}">
                  <a16:creationId xmlns:a16="http://schemas.microsoft.com/office/drawing/2014/main" id="{690035B3-9CC6-ED45-912A-891476C22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928"/>
              <a:ext cx="432" cy="432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000"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60" name="AutoShape 32">
              <a:extLst>
                <a:ext uri="{FF2B5EF4-FFF2-40B4-BE49-F238E27FC236}">
                  <a16:creationId xmlns:a16="http://schemas.microsoft.com/office/drawing/2014/main" id="{CF60660F-198A-2E43-B2D6-0D8C5C207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928"/>
              <a:ext cx="432" cy="432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000"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61" name="AutoShape 33">
              <a:extLst>
                <a:ext uri="{FF2B5EF4-FFF2-40B4-BE49-F238E27FC236}">
                  <a16:creationId xmlns:a16="http://schemas.microsoft.com/office/drawing/2014/main" id="{6E7FE9D8-1D35-594E-A4E0-EACE877FE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928"/>
              <a:ext cx="432" cy="432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000"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62" name="AutoShape 34">
              <a:extLst>
                <a:ext uri="{FF2B5EF4-FFF2-40B4-BE49-F238E27FC236}">
                  <a16:creationId xmlns:a16="http://schemas.microsoft.com/office/drawing/2014/main" id="{18805861-3686-7D4B-AD9A-205579EF1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928"/>
              <a:ext cx="432" cy="432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5000"/>
                <a:buChar char="•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00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63" name="Line 35">
              <a:extLst>
                <a:ext uri="{FF2B5EF4-FFF2-40B4-BE49-F238E27FC236}">
                  <a16:creationId xmlns:a16="http://schemas.microsoft.com/office/drawing/2014/main" id="{842C7BDF-099F-CC44-8C9A-A9C67F0369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16" y="2400"/>
              <a:ext cx="288" cy="336"/>
            </a:xfrm>
            <a:prstGeom prst="line">
              <a:avLst/>
            </a:pr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36">
              <a:extLst>
                <a:ext uri="{FF2B5EF4-FFF2-40B4-BE49-F238E27FC236}">
                  <a16:creationId xmlns:a16="http://schemas.microsoft.com/office/drawing/2014/main" id="{2E7488D4-A715-DA42-B55A-FBC6524903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2400"/>
              <a:ext cx="240" cy="336"/>
            </a:xfrm>
            <a:prstGeom prst="line">
              <a:avLst/>
            </a:pr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" name="Text Box 37">
            <a:extLst>
              <a:ext uri="{FF2B5EF4-FFF2-40B4-BE49-F238E27FC236}">
                <a16:creationId xmlns:a16="http://schemas.microsoft.com/office/drawing/2014/main" id="{C5FE672A-2EF4-8941-809B-5EBE6C151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6378" y="1876493"/>
            <a:ext cx="41465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800" b="1">
                <a:latin typeface="Courier New" panose="02070309020205020404" pitchFamily="49" charset="0"/>
              </a:rPr>
              <a:t>int addTree( tree *t ) {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800" b="1">
                <a:latin typeface="Courier New" panose="02070309020205020404" pitchFamily="49" charset="0"/>
              </a:rPr>
              <a:t>  if ( t == NULL 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800" b="1">
                <a:latin typeface="Courier New" panose="02070309020205020404" pitchFamily="49" charset="0"/>
              </a:rPr>
              <a:t>    return 0;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800" b="1">
                <a:latin typeface="Courier New" panose="02070309020205020404" pitchFamily="49" charset="0"/>
              </a:rPr>
              <a:t>  else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800" b="1">
                <a:latin typeface="Courier New" panose="02070309020205020404" pitchFamily="49" charset="0"/>
              </a:rPr>
              <a:t>    return ( addTree( t-&gt;left ) + addTree( t-&gt;right ) + t-&gt;val );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800" b="1">
                <a:latin typeface="Courier New" panose="02070309020205020404" pitchFamily="49" charset="0"/>
              </a:rPr>
              <a:t>}</a:t>
            </a:r>
            <a:endParaRPr lang="ja-JP" altLang="en-US" sz="2400">
              <a:latin typeface="Arial" panose="020B0604020202020204" pitchFamily="34" charset="0"/>
            </a:endParaRPr>
          </a:p>
        </p:txBody>
      </p:sp>
      <p:sp>
        <p:nvSpPr>
          <p:cNvPr id="66" name="Rectangle 39">
            <a:extLst>
              <a:ext uri="{FF2B5EF4-FFF2-40B4-BE49-F238E27FC236}">
                <a16:creationId xmlns:a16="http://schemas.microsoft.com/office/drawing/2014/main" id="{8AEA2296-F11D-5748-84FE-AE6ED7323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6153" y="2683433"/>
            <a:ext cx="3048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00" b="1" dirty="0">
                <a:solidFill>
                  <a:schemeClr val="folHlink"/>
                </a:solidFill>
                <a:latin typeface="Arial" panose="020B0604020202020204" pitchFamily="34" charset="0"/>
              </a:rPr>
              <a:t>previous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00" b="1" dirty="0">
                <a:solidFill>
                  <a:schemeClr val="folHlink"/>
                </a:solidFill>
                <a:latin typeface="Arial" panose="020B0604020202020204" pitchFamily="34" charset="0"/>
              </a:rPr>
              <a:t>stack</a:t>
            </a:r>
            <a:endParaRPr lang="en-US" altLang="ja-JP" sz="1000" dirty="0">
              <a:latin typeface="Arial" panose="020B0604020202020204" pitchFamily="34" charset="0"/>
            </a:endParaRPr>
          </a:p>
        </p:txBody>
      </p:sp>
      <p:sp>
        <p:nvSpPr>
          <p:cNvPr id="67" name="Rectangle 43">
            <a:extLst>
              <a:ext uri="{FF2B5EF4-FFF2-40B4-BE49-F238E27FC236}">
                <a16:creationId xmlns:a16="http://schemas.microsoft.com/office/drawing/2014/main" id="{0817B685-E88A-8645-9CEA-826A26A4B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6153" y="3216833"/>
            <a:ext cx="3048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00" b="1">
                <a:solidFill>
                  <a:schemeClr val="tx2"/>
                </a:solidFill>
                <a:latin typeface="Arial" panose="020B0604020202020204" pitchFamily="34" charset="0"/>
              </a:rPr>
              <a:t>current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00" b="1">
                <a:solidFill>
                  <a:schemeClr val="tx2"/>
                </a:solidFill>
                <a:latin typeface="Arial" panose="020B0604020202020204" pitchFamily="34" charset="0"/>
              </a:rPr>
              <a:t>stack</a:t>
            </a:r>
            <a:endParaRPr lang="en-US" altLang="ja-JP" sz="1000">
              <a:latin typeface="Arial" panose="020B0604020202020204" pitchFamily="34" charset="0"/>
            </a:endParaRPr>
          </a:p>
        </p:txBody>
      </p:sp>
      <p:sp>
        <p:nvSpPr>
          <p:cNvPr id="68" name="Rectangle 44">
            <a:extLst>
              <a:ext uri="{FF2B5EF4-FFF2-40B4-BE49-F238E27FC236}">
                <a16:creationId xmlns:a16="http://schemas.microsoft.com/office/drawing/2014/main" id="{C60F428F-F22F-5D46-BA23-1B27245F0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1953" y="3216833"/>
            <a:ext cx="3048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00" b="1">
                <a:solidFill>
                  <a:schemeClr val="tx2"/>
                </a:solidFill>
                <a:latin typeface="Arial" panose="020B0604020202020204" pitchFamily="34" charset="0"/>
              </a:rPr>
              <a:t>current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00" b="1">
                <a:solidFill>
                  <a:schemeClr val="tx2"/>
                </a:solidFill>
                <a:latin typeface="Arial" panose="020B0604020202020204" pitchFamily="34" charset="0"/>
              </a:rPr>
              <a:t>stack</a:t>
            </a:r>
            <a:endParaRPr lang="en-US" altLang="ja-JP" sz="1000">
              <a:latin typeface="Arial" panose="020B0604020202020204" pitchFamily="34" charset="0"/>
            </a:endParaRPr>
          </a:p>
        </p:txBody>
      </p:sp>
      <p:sp>
        <p:nvSpPr>
          <p:cNvPr id="69" name="Text Box 45">
            <a:extLst>
              <a:ext uri="{FF2B5EF4-FFF2-40B4-BE49-F238E27FC236}">
                <a16:creationId xmlns:a16="http://schemas.microsoft.com/office/drawing/2014/main" id="{C9410348-BA16-904E-86C2-FA32C984D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953" y="3750233"/>
            <a:ext cx="115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400">
                <a:latin typeface="Arial" panose="020B0604020202020204" pitchFamily="34" charset="0"/>
              </a:rPr>
              <a:t>cpu0   cput2</a:t>
            </a:r>
          </a:p>
        </p:txBody>
      </p:sp>
      <p:sp>
        <p:nvSpPr>
          <p:cNvPr id="70" name="Line 46">
            <a:extLst>
              <a:ext uri="{FF2B5EF4-FFF2-40B4-BE49-F238E27FC236}">
                <a16:creationId xmlns:a16="http://schemas.microsoft.com/office/drawing/2014/main" id="{D1BC3CA7-7F58-634A-BC3D-DE769D29362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7153" y="3521633"/>
            <a:ext cx="2286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Line 47">
            <a:extLst>
              <a:ext uri="{FF2B5EF4-FFF2-40B4-BE49-F238E27FC236}">
                <a16:creationId xmlns:a16="http://schemas.microsoft.com/office/drawing/2014/main" id="{137C25DF-4227-8047-93F8-D7A1925C62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75353" y="2835833"/>
            <a:ext cx="609600" cy="68580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Text Box 48">
            <a:extLst>
              <a:ext uri="{FF2B5EF4-FFF2-40B4-BE49-F238E27FC236}">
                <a16:creationId xmlns:a16="http://schemas.microsoft.com/office/drawing/2014/main" id="{6946AAD7-067C-7943-92F6-CB76A7C40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2953" y="2759633"/>
            <a:ext cx="688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400">
                <a:solidFill>
                  <a:schemeClr val="tx2"/>
                </a:solidFill>
                <a:latin typeface="Arial" panose="020B0604020202020204" pitchFamily="34" charset="0"/>
              </a:rPr>
              <a:t>thread</a:t>
            </a:r>
            <a:endParaRPr lang="en-US" altLang="ja-JP" sz="1400">
              <a:latin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E0780B4-7857-784B-8DB3-33E0795C06B7}"/>
              </a:ext>
            </a:extLst>
          </p:cNvPr>
          <p:cNvSpPr txBox="1"/>
          <p:nvPr/>
        </p:nvSpPr>
        <p:spPr>
          <a:xfrm>
            <a:off x="6928462" y="2996958"/>
            <a:ext cx="2165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Passive migrations</a:t>
            </a:r>
          </a:p>
          <a:p>
            <a:r>
              <a:rPr lang="en-US" sz="1200" dirty="0">
                <a:solidFill>
                  <a:srgbClr val="C00000"/>
                </a:solidFill>
              </a:rPr>
              <a:t>Quite heavy to move frequently</a:t>
            </a:r>
          </a:p>
        </p:txBody>
      </p:sp>
    </p:spTree>
    <p:extLst>
      <p:ext uri="{BB962C8B-B14F-4D97-AF65-F5344CB8AC3E}">
        <p14:creationId xmlns:p14="http://schemas.microsoft.com/office/powerpoint/2010/main" val="315308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4" grpId="0"/>
      <p:bldP spid="65" grpId="0"/>
      <p:bldP spid="66" grpId="0" animBg="1"/>
      <p:bldP spid="67" grpId="0" animBg="1"/>
      <p:bldP spid="68" grpId="0" animBg="1"/>
      <p:bldP spid="69" grpId="0"/>
      <p:bldP spid="70" grpId="0" animBg="1"/>
      <p:bldP spid="71" grpId="0" animBg="1"/>
      <p:bldP spid="72" grpId="0"/>
      <p:bldP spid="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B511DB-EA5F-EC4F-B20D-97A67880E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1434538"/>
            <a:ext cx="4875660" cy="31716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6A80FF3-2175-D24D-9E5E-60D299748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369733"/>
            <a:ext cx="8366274" cy="993775"/>
          </a:xfrm>
        </p:spPr>
        <p:txBody>
          <a:bodyPr/>
          <a:lstStyle/>
          <a:p>
            <a:r>
              <a:rPr lang="en-US" sz="4000" dirty="0"/>
              <a:t>Multi-Agent Spatial Simulation Library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F513EE-0188-9D47-9EFA-CC13CB5D9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6796" y="2517423"/>
            <a:ext cx="5063337" cy="2088740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600">
              <a:solidFill>
                <a:srgbClr val="9A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3CFE67-434F-F346-BEDC-E094A6CCC5A7}"/>
              </a:ext>
            </a:extLst>
          </p:cNvPr>
          <p:cNvSpPr txBox="1"/>
          <p:nvPr/>
        </p:nvSpPr>
        <p:spPr>
          <a:xfrm>
            <a:off x="6189571" y="2746974"/>
            <a:ext cx="27631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/>
              <a:t>Parallel I/O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Agent population control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Asynchronous agent execution</a:t>
            </a:r>
          </a:p>
        </p:txBody>
      </p:sp>
    </p:spTree>
    <p:extLst>
      <p:ext uri="{BB962C8B-B14F-4D97-AF65-F5344CB8AC3E}">
        <p14:creationId xmlns:p14="http://schemas.microsoft.com/office/powerpoint/2010/main" val="230417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Custom 5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2748</TotalTime>
  <Words>1294</Words>
  <Application>Microsoft Macintosh PowerPoint</Application>
  <PresentationFormat>On-screen Show (16:9)</PresentationFormat>
  <Paragraphs>324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Encode Sans Normal Black</vt:lpstr>
      <vt:lpstr>Open Sans</vt:lpstr>
      <vt:lpstr>Open Sans Light</vt:lpstr>
      <vt:lpstr>Uni Sans</vt:lpstr>
      <vt:lpstr>Arial</vt:lpstr>
      <vt:lpstr>Calibri</vt:lpstr>
      <vt:lpstr>Courier New</vt:lpstr>
      <vt:lpstr>Helvetica</vt:lpstr>
      <vt:lpstr>Lucida Grande</vt:lpstr>
      <vt:lpstr>Wingdings</vt:lpstr>
      <vt:lpstr>Office Theme</vt:lpstr>
      <vt:lpstr>Custom Design</vt:lpstr>
      <vt:lpstr>1_Custom Design</vt:lpstr>
      <vt:lpstr>Agent-Navigable Dynamic Graph Construction and Visualization over Distributed Memory  Munehiro Fukuda Computing &amp; Software Systems University of Washington Bothell</vt:lpstr>
      <vt:lpstr>Outline</vt:lpstr>
      <vt:lpstr>1. Software Agents</vt:lpstr>
      <vt:lpstr>Our Research Areas</vt:lpstr>
      <vt:lpstr>2. Big Graphs 2020</vt:lpstr>
      <vt:lpstr>Motivation</vt:lpstr>
      <vt:lpstr>Agent-Based Approach</vt:lpstr>
      <vt:lpstr>Related Work</vt:lpstr>
      <vt:lpstr>Multi-Agent Spatial Simulation Library</vt:lpstr>
      <vt:lpstr>MASS Specification</vt:lpstr>
      <vt:lpstr>MASS Graph Creation</vt:lpstr>
      <vt:lpstr>MASS GraphPlaces Implementation</vt:lpstr>
      <vt:lpstr>MASS Main to Interact with CytoScape</vt:lpstr>
      <vt:lpstr>MASS and Cytoscape Communication</vt:lpstr>
      <vt:lpstr>Graph Import from MASS to Cytoscape</vt:lpstr>
      <vt:lpstr>Evaluation</vt:lpstr>
      <vt:lpstr>Incremental Graph Construction Code</vt:lpstr>
      <vt:lpstr> Execution Performance Incremental Graph Construction</vt:lpstr>
      <vt:lpstr> Execution Performance Incremental Graph Construction and Retrieval</vt:lpstr>
      <vt:lpstr>KD Tree Construction</vt:lpstr>
      <vt:lpstr>Big Graphs 2020 Conclusions</vt:lpstr>
      <vt:lpstr>3. Student-Faculty Projects IEEE Computer Vol.53 No.3 pp16-25</vt:lpstr>
      <vt:lpstr>Agent-Based Computational Geometry</vt:lpstr>
      <vt:lpstr>Multi-Dimensional Database</vt:lpstr>
      <vt:lpstr>We’re Also Working on MASS C++/CUDA</vt:lpstr>
      <vt:lpstr>More Work on MASS Library</vt:lpstr>
      <vt:lpstr>NSF OAC Proposal</vt:lpstr>
      <vt:lpstr>4. Expected Activities</vt:lpstr>
      <vt:lpstr>Our Group Needs Those Who Like to</vt:lpstr>
      <vt:lpstr> 5.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Munehiro Fukuda</cp:lastModifiedBy>
  <cp:revision>76</cp:revision>
  <dcterms:created xsi:type="dcterms:W3CDTF">2014-10-14T00:51:43Z</dcterms:created>
  <dcterms:modified xsi:type="dcterms:W3CDTF">2021-02-24T03:04:45Z</dcterms:modified>
</cp:coreProperties>
</file>